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vml" ContentType="application/vnd.openxmlformats-officedocument.vmlDrawing"/>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ags/tag1.xml" ContentType="application/vnd.openxmlformats-officedocument.presentationml.tags+xml"/>
  <Override PartName="/ppt/embeddings/oleObject1.bin" ContentType="application/vnd.openxmlformats-officedocument.oleObject"/>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tags/tag2.xml" ContentType="application/vnd.openxmlformats-officedocument.presentationml.tags+xml"/>
  <Override PartName="/ppt/embeddings/oleObject2.bin" ContentType="application/vnd.openxmlformats-officedocument.oleObject"/>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tags/tag3.xml" ContentType="application/vnd.openxmlformats-officedocument.presentationml.tags+xml"/>
  <Override PartName="/ppt/embeddings/oleObject3.bin" ContentType="application/vnd.openxmlformats-officedocument.oleObject"/>
  <Override PartName="/ppt/tags/tag4.xml" ContentType="application/vnd.openxmlformats-officedocument.presentationml.tags+xml"/>
  <Override PartName="/ppt/embeddings/oleObject4.bin" ContentType="application/vnd.openxmlformats-officedocument.oleObject"/>
  <Override PartName="/ppt/notesSlides/notesSlide36.xml" ContentType="application/vnd.openxmlformats-officedocument.presentationml.notesSlide+xml"/>
  <Override PartName="/ppt/notesSlides/notesSlide37.xml" ContentType="application/vnd.openxmlformats-officedocument.presentationml.notesSlide+xml"/>
  <Override PartName="/ppt/embeddings/oleObject5.bin" ContentType="application/vnd.openxmlformats-officedocument.oleObject"/>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tags/tag5.xml" ContentType="application/vnd.openxmlformats-officedocument.presentationml.tags+xml"/>
  <Override PartName="/ppt/notesSlides/notesSlide41.xml" ContentType="application/vnd.openxmlformats-officedocument.presentationml.notesSlide+xml"/>
  <Override PartName="/ppt/embeddings/oleObject6.bin" ContentType="application/vnd.openxmlformats-officedocument.oleObject"/>
  <Override PartName="/ppt/notesSlides/notesSlide42.xml" ContentType="application/vnd.openxmlformats-officedocument.presentationml.notesSlide+xml"/>
  <Override PartName="/ppt/notesSlides/notesSlide43.xml" ContentType="application/vnd.openxmlformats-officedocument.presentationml.notesSlide+xml"/>
  <Override PartName="/ppt/tags/tag6.xml" ContentType="application/vnd.openxmlformats-officedocument.presentationml.tags+xml"/>
  <Override PartName="/ppt/embeddings/oleObject7.bin" ContentType="application/vnd.openxmlformats-officedocument.oleObject"/>
  <Override PartName="/ppt/notesSlides/notesSlide44.xml" ContentType="application/vnd.openxmlformats-officedocument.presentationml.notesSlide+xml"/>
  <Override PartName="/ppt/tags/tag7.xml" ContentType="application/vnd.openxmlformats-officedocument.presentationml.tags+xml"/>
  <Override PartName="/ppt/embeddings/oleObject8.bin" ContentType="application/vnd.openxmlformats-officedocument.oleObject"/>
  <Override PartName="/ppt/tags/tag8.xml" ContentType="application/vnd.openxmlformats-officedocument.presentationml.tags+xml"/>
  <Override PartName="/ppt/embeddings/oleObject9.bin" ContentType="application/vnd.openxmlformats-officedocument.oleObject"/>
  <Override PartName="/ppt/tags/tag9.xml" ContentType="application/vnd.openxmlformats-officedocument.presentationml.tags+xml"/>
  <Override PartName="/ppt/embeddings/oleObject10.bin" ContentType="application/vnd.openxmlformats-officedocument.oleObject"/>
  <Override PartName="/ppt/tags/tag10.xml" ContentType="application/vnd.openxmlformats-officedocument.presentationml.tags+xml"/>
  <Override PartName="/ppt/embeddings/oleObject11.bin" ContentType="application/vnd.openxmlformats-officedocument.oleObject"/>
  <Override PartName="/ppt/notesSlides/notesSlide45.xml" ContentType="application/vnd.openxmlformats-officedocument.presentationml.notesSlide+xml"/>
  <Override PartName="/ppt/tags/tag11.xml" ContentType="application/vnd.openxmlformats-officedocument.presentationml.tags+xml"/>
  <Override PartName="/ppt/embeddings/oleObject12.bin" ContentType="application/vnd.openxmlformats-officedocument.oleObject"/>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 id="2147483671" r:id="rId2"/>
    <p:sldMasterId id="2147483687" r:id="rId3"/>
  </p:sldMasterIdLst>
  <p:notesMasterIdLst>
    <p:notesMasterId r:id="rId130"/>
  </p:notesMasterIdLst>
  <p:sldIdLst>
    <p:sldId id="572" r:id="rId4"/>
    <p:sldId id="579" r:id="rId5"/>
    <p:sldId id="580" r:id="rId6"/>
    <p:sldId id="583" r:id="rId7"/>
    <p:sldId id="582" r:id="rId8"/>
    <p:sldId id="573" r:id="rId9"/>
    <p:sldId id="584" r:id="rId10"/>
    <p:sldId id="585" r:id="rId11"/>
    <p:sldId id="593" r:id="rId12"/>
    <p:sldId id="586" r:id="rId13"/>
    <p:sldId id="594" r:id="rId14"/>
    <p:sldId id="595" r:id="rId15"/>
    <p:sldId id="597" r:id="rId16"/>
    <p:sldId id="596" r:id="rId17"/>
    <p:sldId id="598" r:id="rId18"/>
    <p:sldId id="599" r:id="rId19"/>
    <p:sldId id="609" r:id="rId20"/>
    <p:sldId id="607" r:id="rId21"/>
    <p:sldId id="608" r:id="rId22"/>
    <p:sldId id="611" r:id="rId23"/>
    <p:sldId id="613" r:id="rId24"/>
    <p:sldId id="617" r:id="rId25"/>
    <p:sldId id="618" r:id="rId26"/>
    <p:sldId id="589" r:id="rId27"/>
    <p:sldId id="619" r:id="rId28"/>
    <p:sldId id="620" r:id="rId29"/>
    <p:sldId id="621" r:id="rId30"/>
    <p:sldId id="622" r:id="rId31"/>
    <p:sldId id="590" r:id="rId32"/>
    <p:sldId id="575" r:id="rId33"/>
    <p:sldId id="627" r:id="rId34"/>
    <p:sldId id="633" r:id="rId35"/>
    <p:sldId id="634" r:id="rId36"/>
    <p:sldId id="382" r:id="rId37"/>
    <p:sldId id="383" r:id="rId38"/>
    <p:sldId id="384" r:id="rId39"/>
    <p:sldId id="385" r:id="rId40"/>
    <p:sldId id="386" r:id="rId41"/>
    <p:sldId id="387" r:id="rId42"/>
    <p:sldId id="388" r:id="rId43"/>
    <p:sldId id="389" r:id="rId44"/>
    <p:sldId id="390" r:id="rId45"/>
    <p:sldId id="391" r:id="rId46"/>
    <p:sldId id="392" r:id="rId47"/>
    <p:sldId id="393" r:id="rId48"/>
    <p:sldId id="394" r:id="rId49"/>
    <p:sldId id="395" r:id="rId50"/>
    <p:sldId id="396" r:id="rId51"/>
    <p:sldId id="397" r:id="rId52"/>
    <p:sldId id="398" r:id="rId53"/>
    <p:sldId id="399" r:id="rId54"/>
    <p:sldId id="400" r:id="rId55"/>
    <p:sldId id="401" r:id="rId56"/>
    <p:sldId id="402" r:id="rId57"/>
    <p:sldId id="403" r:id="rId58"/>
    <p:sldId id="404" r:id="rId59"/>
    <p:sldId id="405" r:id="rId60"/>
    <p:sldId id="406" r:id="rId61"/>
    <p:sldId id="407" r:id="rId62"/>
    <p:sldId id="408" r:id="rId63"/>
    <p:sldId id="409" r:id="rId64"/>
    <p:sldId id="410" r:id="rId65"/>
    <p:sldId id="411" r:id="rId66"/>
    <p:sldId id="412" r:id="rId67"/>
    <p:sldId id="413" r:id="rId68"/>
    <p:sldId id="414" r:id="rId69"/>
    <p:sldId id="415" r:id="rId70"/>
    <p:sldId id="416" r:id="rId71"/>
    <p:sldId id="417" r:id="rId72"/>
    <p:sldId id="418" r:id="rId73"/>
    <p:sldId id="635" r:id="rId74"/>
    <p:sldId id="576" r:id="rId75"/>
    <p:sldId id="636" r:id="rId76"/>
    <p:sldId id="639" r:id="rId77"/>
    <p:sldId id="641" r:id="rId78"/>
    <p:sldId id="427" r:id="rId79"/>
    <p:sldId id="428" r:id="rId80"/>
    <p:sldId id="429" r:id="rId81"/>
    <p:sldId id="557" r:id="rId82"/>
    <p:sldId id="430" r:id="rId83"/>
    <p:sldId id="431" r:id="rId84"/>
    <p:sldId id="432" r:id="rId85"/>
    <p:sldId id="434" r:id="rId86"/>
    <p:sldId id="435" r:id="rId87"/>
    <p:sldId id="436" r:id="rId88"/>
    <p:sldId id="438" r:id="rId89"/>
    <p:sldId id="558" r:id="rId90"/>
    <p:sldId id="559" r:id="rId91"/>
    <p:sldId id="440" r:id="rId92"/>
    <p:sldId id="441" r:id="rId93"/>
    <p:sldId id="442" r:id="rId94"/>
    <p:sldId id="443" r:id="rId95"/>
    <p:sldId id="444" r:id="rId96"/>
    <p:sldId id="445" r:id="rId97"/>
    <p:sldId id="446" r:id="rId98"/>
    <p:sldId id="447" r:id="rId99"/>
    <p:sldId id="448" r:id="rId100"/>
    <p:sldId id="449" r:id="rId101"/>
    <p:sldId id="450" r:id="rId102"/>
    <p:sldId id="451" r:id="rId103"/>
    <p:sldId id="452" r:id="rId104"/>
    <p:sldId id="453" r:id="rId105"/>
    <p:sldId id="454" r:id="rId106"/>
    <p:sldId id="644" r:id="rId107"/>
    <p:sldId id="643" r:id="rId108"/>
    <p:sldId id="623" r:id="rId109"/>
    <p:sldId id="645" r:id="rId110"/>
    <p:sldId id="646" r:id="rId111"/>
    <p:sldId id="647" r:id="rId112"/>
    <p:sldId id="473" r:id="rId113"/>
    <p:sldId id="648" r:id="rId114"/>
    <p:sldId id="649" r:id="rId115"/>
    <p:sldId id="650" r:id="rId116"/>
    <p:sldId id="651" r:id="rId117"/>
    <p:sldId id="652" r:id="rId118"/>
    <p:sldId id="653" r:id="rId119"/>
    <p:sldId id="654" r:id="rId120"/>
    <p:sldId id="655" r:id="rId121"/>
    <p:sldId id="656" r:id="rId122"/>
    <p:sldId id="657" r:id="rId123"/>
    <p:sldId id="658" r:id="rId124"/>
    <p:sldId id="661" r:id="rId125"/>
    <p:sldId id="660" r:id="rId126"/>
    <p:sldId id="659" r:id="rId127"/>
    <p:sldId id="624" r:id="rId128"/>
    <p:sldId id="625" r:id="rId129"/>
  </p:sldIdLst>
  <p:sldSz cx="12192000" cy="6858000"/>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192" userDrawn="1">
          <p15:clr>
            <a:srgbClr val="A4A3A4"/>
          </p15:clr>
        </p15:guide>
        <p15:guide id="2" pos="652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F7E7E"/>
    <a:srgbClr val="F69545"/>
    <a:srgbClr val="AAC56C"/>
    <a:srgbClr val="FAA757"/>
    <a:srgbClr val="418FA2"/>
    <a:srgbClr val="4E81BC"/>
    <a:srgbClr val="6094C9"/>
    <a:srgbClr val="83984F"/>
    <a:srgbClr val="C1803F"/>
    <a:srgbClr val="CD665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43" autoAdjust="0"/>
    <p:restoredTop sz="95303" autoAdjust="0"/>
  </p:normalViewPr>
  <p:slideViewPr>
    <p:cSldViewPr snapToGrid="0">
      <p:cViewPr>
        <p:scale>
          <a:sx n="85" d="100"/>
          <a:sy n="85" d="100"/>
        </p:scale>
        <p:origin x="-280" y="-112"/>
      </p:cViewPr>
      <p:guideLst>
        <p:guide orient="horz" pos="192"/>
        <p:guide pos="6528"/>
      </p:guideLst>
    </p:cSldViewPr>
  </p:slideViewPr>
  <p:notesTextViewPr>
    <p:cViewPr>
      <p:scale>
        <a:sx n="100" d="100"/>
        <a:sy n="100" d="100"/>
      </p:scale>
      <p:origin x="0" y="0"/>
    </p:cViewPr>
  </p:notesTextViewPr>
  <p:sorterViewPr>
    <p:cViewPr>
      <p:scale>
        <a:sx n="125" d="100"/>
        <a:sy n="125" d="100"/>
      </p:scale>
      <p:origin x="0" y="-126216"/>
    </p:cViewPr>
  </p:sorterViewPr>
  <p:gridSpacing cx="76200" cy="76200"/>
</p:viewPr>
</file>

<file path=ppt/_rels/presentation.xml.rels><?xml version="1.0" encoding="UTF-8" standalone="yes"?>
<Relationships xmlns="http://schemas.openxmlformats.org/package/2006/relationships"><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60" Type="http://schemas.openxmlformats.org/officeDocument/2006/relationships/slide" Target="slides/slide57.xml"/><Relationship Id="rId61" Type="http://schemas.openxmlformats.org/officeDocument/2006/relationships/slide" Target="slides/slide58.xml"/><Relationship Id="rId62" Type="http://schemas.openxmlformats.org/officeDocument/2006/relationships/slide" Target="slides/slide59.xml"/><Relationship Id="rId63" Type="http://schemas.openxmlformats.org/officeDocument/2006/relationships/slide" Target="slides/slide60.xml"/><Relationship Id="rId64" Type="http://schemas.openxmlformats.org/officeDocument/2006/relationships/slide" Target="slides/slide61.xml"/><Relationship Id="rId65" Type="http://schemas.openxmlformats.org/officeDocument/2006/relationships/slide" Target="slides/slide62.xml"/><Relationship Id="rId66" Type="http://schemas.openxmlformats.org/officeDocument/2006/relationships/slide" Target="slides/slide63.xml"/><Relationship Id="rId67" Type="http://schemas.openxmlformats.org/officeDocument/2006/relationships/slide" Target="slides/slide64.xml"/><Relationship Id="rId68" Type="http://schemas.openxmlformats.org/officeDocument/2006/relationships/slide" Target="slides/slide65.xml"/><Relationship Id="rId69" Type="http://schemas.openxmlformats.org/officeDocument/2006/relationships/slide" Target="slides/slide66.xml"/><Relationship Id="rId120" Type="http://schemas.openxmlformats.org/officeDocument/2006/relationships/slide" Target="slides/slide117.xml"/><Relationship Id="rId121" Type="http://schemas.openxmlformats.org/officeDocument/2006/relationships/slide" Target="slides/slide118.xml"/><Relationship Id="rId122" Type="http://schemas.openxmlformats.org/officeDocument/2006/relationships/slide" Target="slides/slide119.xml"/><Relationship Id="rId123" Type="http://schemas.openxmlformats.org/officeDocument/2006/relationships/slide" Target="slides/slide120.xml"/><Relationship Id="rId124" Type="http://schemas.openxmlformats.org/officeDocument/2006/relationships/slide" Target="slides/slide121.xml"/><Relationship Id="rId125" Type="http://schemas.openxmlformats.org/officeDocument/2006/relationships/slide" Target="slides/slide122.xml"/><Relationship Id="rId126" Type="http://schemas.openxmlformats.org/officeDocument/2006/relationships/slide" Target="slides/slide123.xml"/><Relationship Id="rId127" Type="http://schemas.openxmlformats.org/officeDocument/2006/relationships/slide" Target="slides/slide124.xml"/><Relationship Id="rId128" Type="http://schemas.openxmlformats.org/officeDocument/2006/relationships/slide" Target="slides/slide125.xml"/><Relationship Id="rId129" Type="http://schemas.openxmlformats.org/officeDocument/2006/relationships/slide" Target="slides/slide126.xml"/><Relationship Id="rId40" Type="http://schemas.openxmlformats.org/officeDocument/2006/relationships/slide" Target="slides/slide37.xml"/><Relationship Id="rId41" Type="http://schemas.openxmlformats.org/officeDocument/2006/relationships/slide" Target="slides/slide38.xml"/><Relationship Id="rId42" Type="http://schemas.openxmlformats.org/officeDocument/2006/relationships/slide" Target="slides/slide39.xml"/><Relationship Id="rId90" Type="http://schemas.openxmlformats.org/officeDocument/2006/relationships/slide" Target="slides/slide87.xml"/><Relationship Id="rId91" Type="http://schemas.openxmlformats.org/officeDocument/2006/relationships/slide" Target="slides/slide88.xml"/><Relationship Id="rId92" Type="http://schemas.openxmlformats.org/officeDocument/2006/relationships/slide" Target="slides/slide89.xml"/><Relationship Id="rId93" Type="http://schemas.openxmlformats.org/officeDocument/2006/relationships/slide" Target="slides/slide90.xml"/><Relationship Id="rId94" Type="http://schemas.openxmlformats.org/officeDocument/2006/relationships/slide" Target="slides/slide91.xml"/><Relationship Id="rId95" Type="http://schemas.openxmlformats.org/officeDocument/2006/relationships/slide" Target="slides/slide92.xml"/><Relationship Id="rId96" Type="http://schemas.openxmlformats.org/officeDocument/2006/relationships/slide" Target="slides/slide93.xml"/><Relationship Id="rId101" Type="http://schemas.openxmlformats.org/officeDocument/2006/relationships/slide" Target="slides/slide98.xml"/><Relationship Id="rId102" Type="http://schemas.openxmlformats.org/officeDocument/2006/relationships/slide" Target="slides/slide99.xml"/><Relationship Id="rId103" Type="http://schemas.openxmlformats.org/officeDocument/2006/relationships/slide" Target="slides/slide100.xml"/><Relationship Id="rId104" Type="http://schemas.openxmlformats.org/officeDocument/2006/relationships/slide" Target="slides/slide101.xml"/><Relationship Id="rId105" Type="http://schemas.openxmlformats.org/officeDocument/2006/relationships/slide" Target="slides/slide102.xml"/><Relationship Id="rId106" Type="http://schemas.openxmlformats.org/officeDocument/2006/relationships/slide" Target="slides/slide103.xml"/><Relationship Id="rId107" Type="http://schemas.openxmlformats.org/officeDocument/2006/relationships/slide" Target="slides/slide104.xml"/><Relationship Id="rId108" Type="http://schemas.openxmlformats.org/officeDocument/2006/relationships/slide" Target="slides/slide105.xml"/><Relationship Id="rId109" Type="http://schemas.openxmlformats.org/officeDocument/2006/relationships/slide" Target="slides/slide106.xml"/><Relationship Id="rId97" Type="http://schemas.openxmlformats.org/officeDocument/2006/relationships/slide" Target="slides/slide94.xml"/><Relationship Id="rId98" Type="http://schemas.openxmlformats.org/officeDocument/2006/relationships/slide" Target="slides/slide95.xml"/><Relationship Id="rId99" Type="http://schemas.openxmlformats.org/officeDocument/2006/relationships/slide" Target="slides/slide96.xml"/><Relationship Id="rId43" Type="http://schemas.openxmlformats.org/officeDocument/2006/relationships/slide" Target="slides/slide40.xml"/><Relationship Id="rId44" Type="http://schemas.openxmlformats.org/officeDocument/2006/relationships/slide" Target="slides/slide41.xml"/><Relationship Id="rId45" Type="http://schemas.openxmlformats.org/officeDocument/2006/relationships/slide" Target="slides/slide42.xml"/><Relationship Id="rId46" Type="http://schemas.openxmlformats.org/officeDocument/2006/relationships/slide" Target="slides/slide43.xml"/><Relationship Id="rId47" Type="http://schemas.openxmlformats.org/officeDocument/2006/relationships/slide" Target="slides/slide44.xml"/><Relationship Id="rId48" Type="http://schemas.openxmlformats.org/officeDocument/2006/relationships/slide" Target="slides/slide45.xml"/><Relationship Id="rId49" Type="http://schemas.openxmlformats.org/officeDocument/2006/relationships/slide" Target="slides/slide46.xml"/><Relationship Id="rId100" Type="http://schemas.openxmlformats.org/officeDocument/2006/relationships/slide" Target="slides/slide97.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70" Type="http://schemas.openxmlformats.org/officeDocument/2006/relationships/slide" Target="slides/slide67.xml"/><Relationship Id="rId71" Type="http://schemas.openxmlformats.org/officeDocument/2006/relationships/slide" Target="slides/slide68.xml"/><Relationship Id="rId72" Type="http://schemas.openxmlformats.org/officeDocument/2006/relationships/slide" Target="slides/slide69.xml"/><Relationship Id="rId73" Type="http://schemas.openxmlformats.org/officeDocument/2006/relationships/slide" Target="slides/slide70.xml"/><Relationship Id="rId74" Type="http://schemas.openxmlformats.org/officeDocument/2006/relationships/slide" Target="slides/slide71.xml"/><Relationship Id="rId75" Type="http://schemas.openxmlformats.org/officeDocument/2006/relationships/slide" Target="slides/slide72.xml"/><Relationship Id="rId76" Type="http://schemas.openxmlformats.org/officeDocument/2006/relationships/slide" Target="slides/slide73.xml"/><Relationship Id="rId77" Type="http://schemas.openxmlformats.org/officeDocument/2006/relationships/slide" Target="slides/slide74.xml"/><Relationship Id="rId78" Type="http://schemas.openxmlformats.org/officeDocument/2006/relationships/slide" Target="slides/slide75.xml"/><Relationship Id="rId79" Type="http://schemas.openxmlformats.org/officeDocument/2006/relationships/slide" Target="slides/slide76.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130" Type="http://schemas.openxmlformats.org/officeDocument/2006/relationships/notesMaster" Target="notesMasters/notesMaster1.xml"/><Relationship Id="rId131" Type="http://schemas.openxmlformats.org/officeDocument/2006/relationships/printerSettings" Target="printerSettings/printerSettings1.bin"/><Relationship Id="rId132" Type="http://schemas.openxmlformats.org/officeDocument/2006/relationships/presProps" Target="presProps.xml"/><Relationship Id="rId133" Type="http://schemas.openxmlformats.org/officeDocument/2006/relationships/viewProps" Target="viewProps.xml"/><Relationship Id="rId134" Type="http://schemas.openxmlformats.org/officeDocument/2006/relationships/theme" Target="theme/theme1.xml"/><Relationship Id="rId135"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50" Type="http://schemas.openxmlformats.org/officeDocument/2006/relationships/slide" Target="slides/slide47.xml"/><Relationship Id="rId51" Type="http://schemas.openxmlformats.org/officeDocument/2006/relationships/slide" Target="slides/slide48.xml"/><Relationship Id="rId52" Type="http://schemas.openxmlformats.org/officeDocument/2006/relationships/slide" Target="slides/slide49.xml"/><Relationship Id="rId53" Type="http://schemas.openxmlformats.org/officeDocument/2006/relationships/slide" Target="slides/slide50.xml"/><Relationship Id="rId54" Type="http://schemas.openxmlformats.org/officeDocument/2006/relationships/slide" Target="slides/slide51.xml"/><Relationship Id="rId55" Type="http://schemas.openxmlformats.org/officeDocument/2006/relationships/slide" Target="slides/slide52.xml"/><Relationship Id="rId56" Type="http://schemas.openxmlformats.org/officeDocument/2006/relationships/slide" Target="slides/slide53.xml"/><Relationship Id="rId57" Type="http://schemas.openxmlformats.org/officeDocument/2006/relationships/slide" Target="slides/slide54.xml"/><Relationship Id="rId58" Type="http://schemas.openxmlformats.org/officeDocument/2006/relationships/slide" Target="slides/slide55.xml"/><Relationship Id="rId59" Type="http://schemas.openxmlformats.org/officeDocument/2006/relationships/slide" Target="slides/slide56.xml"/><Relationship Id="rId110" Type="http://schemas.openxmlformats.org/officeDocument/2006/relationships/slide" Target="slides/slide107.xml"/><Relationship Id="rId111" Type="http://schemas.openxmlformats.org/officeDocument/2006/relationships/slide" Target="slides/slide108.xml"/><Relationship Id="rId112" Type="http://schemas.openxmlformats.org/officeDocument/2006/relationships/slide" Target="slides/slide109.xml"/><Relationship Id="rId113" Type="http://schemas.openxmlformats.org/officeDocument/2006/relationships/slide" Target="slides/slide110.xml"/><Relationship Id="rId114" Type="http://schemas.openxmlformats.org/officeDocument/2006/relationships/slide" Target="slides/slide111.xml"/><Relationship Id="rId115" Type="http://schemas.openxmlformats.org/officeDocument/2006/relationships/slide" Target="slides/slide112.xml"/><Relationship Id="rId116" Type="http://schemas.openxmlformats.org/officeDocument/2006/relationships/slide" Target="slides/slide113.xml"/><Relationship Id="rId117" Type="http://schemas.openxmlformats.org/officeDocument/2006/relationships/slide" Target="slides/slide114.xml"/><Relationship Id="rId118" Type="http://schemas.openxmlformats.org/officeDocument/2006/relationships/slide" Target="slides/slide115.xml"/><Relationship Id="rId119" Type="http://schemas.openxmlformats.org/officeDocument/2006/relationships/slide" Target="slides/slide116.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slide" Target="slides/slide32.xml"/><Relationship Id="rId36" Type="http://schemas.openxmlformats.org/officeDocument/2006/relationships/slide" Target="slides/slide33.xml"/><Relationship Id="rId37" Type="http://schemas.openxmlformats.org/officeDocument/2006/relationships/slide" Target="slides/slide34.xml"/><Relationship Id="rId38" Type="http://schemas.openxmlformats.org/officeDocument/2006/relationships/slide" Target="slides/slide35.xml"/><Relationship Id="rId39" Type="http://schemas.openxmlformats.org/officeDocument/2006/relationships/slide" Target="slides/slide36.xml"/><Relationship Id="rId80" Type="http://schemas.openxmlformats.org/officeDocument/2006/relationships/slide" Target="slides/slide77.xml"/><Relationship Id="rId81" Type="http://schemas.openxmlformats.org/officeDocument/2006/relationships/slide" Target="slides/slide78.xml"/><Relationship Id="rId82" Type="http://schemas.openxmlformats.org/officeDocument/2006/relationships/slide" Target="slides/slide79.xml"/><Relationship Id="rId83" Type="http://schemas.openxmlformats.org/officeDocument/2006/relationships/slide" Target="slides/slide80.xml"/><Relationship Id="rId84" Type="http://schemas.openxmlformats.org/officeDocument/2006/relationships/slide" Target="slides/slide81.xml"/><Relationship Id="rId85" Type="http://schemas.openxmlformats.org/officeDocument/2006/relationships/slide" Target="slides/slide82.xml"/><Relationship Id="rId86" Type="http://schemas.openxmlformats.org/officeDocument/2006/relationships/slide" Target="slides/slide83.xml"/><Relationship Id="rId87" Type="http://schemas.openxmlformats.org/officeDocument/2006/relationships/slide" Target="slides/slide84.xml"/><Relationship Id="rId88" Type="http://schemas.openxmlformats.org/officeDocument/2006/relationships/slide" Target="slides/slide85.xml"/><Relationship Id="rId89" Type="http://schemas.openxmlformats.org/officeDocument/2006/relationships/slide" Target="slides/slide86.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2.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418CBA74-8777-134E-BC59-1E7D8C1AB59D}" type="datetimeFigureOut">
              <a:rPr lang="en-US" smtClean="0"/>
              <a:t>3/3/19</a:t>
            </a:fld>
            <a:endParaRPr lang="en-US"/>
          </a:p>
        </p:txBody>
      </p:sp>
      <p:sp>
        <p:nvSpPr>
          <p:cNvPr id="4" name="Slide Image Placeholder 3"/>
          <p:cNvSpPr>
            <a:spLocks noGrp="1" noRot="1" noChangeAspect="1"/>
          </p:cNvSpPr>
          <p:nvPr>
            <p:ph type="sldImg" idx="2"/>
          </p:nvPr>
        </p:nvSpPr>
        <p:spPr>
          <a:xfrm>
            <a:off x="2286000" y="514350"/>
            <a:ext cx="4572000" cy="25717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257550"/>
            <a:ext cx="7315200" cy="30861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513"/>
            <a:ext cx="3962400" cy="3429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80013" y="6513513"/>
            <a:ext cx="3962400" cy="342900"/>
          </a:xfrm>
          <a:prstGeom prst="rect">
            <a:avLst/>
          </a:prstGeom>
        </p:spPr>
        <p:txBody>
          <a:bodyPr vert="horz" lIns="91440" tIns="45720" rIns="91440" bIns="45720" rtlCol="0" anchor="b"/>
          <a:lstStyle>
            <a:lvl1pPr algn="r">
              <a:defRPr sz="1200"/>
            </a:lvl1pPr>
          </a:lstStyle>
          <a:p>
            <a:fld id="{CA3EDC76-73A9-9444-BD0D-1934E9A0C8CC}" type="slidenum">
              <a:rPr lang="en-US" smtClean="0"/>
              <a:t>‹#›</a:t>
            </a:fld>
            <a:endParaRPr lang="en-US"/>
          </a:p>
        </p:txBody>
      </p:sp>
    </p:spTree>
    <p:extLst>
      <p:ext uri="{BB962C8B-B14F-4D97-AF65-F5344CB8AC3E}">
        <p14:creationId xmlns:p14="http://schemas.microsoft.com/office/powerpoint/2010/main" val="545893008"/>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3.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4.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5.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7.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8.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0.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2.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2.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For more information see “Introduction to Clustering”</a:t>
            </a:r>
          </a:p>
        </p:txBody>
      </p:sp>
      <p:sp>
        <p:nvSpPr>
          <p:cNvPr id="4" name="Slide Number Placeholder 3"/>
          <p:cNvSpPr>
            <a:spLocks noGrp="1"/>
          </p:cNvSpPr>
          <p:nvPr>
            <p:ph type="sldNum" sz="quarter" idx="10"/>
          </p:nvPr>
        </p:nvSpPr>
        <p:spPr/>
        <p:txBody>
          <a:bodyPr/>
          <a:lstStyle/>
          <a:p>
            <a:fld id="{DEE81241-66E4-1644-9469-DE39D4AEB4DB}" type="slidenum">
              <a:rPr lang="en-US" smtClean="0">
                <a:solidFill>
                  <a:prstClr val="black"/>
                </a:solidFill>
                <a:latin typeface="Calibri"/>
              </a:rPr>
              <a:pPr/>
              <a:t>2</a:t>
            </a:fld>
            <a:endParaRPr lang="en-US">
              <a:solidFill>
                <a:prstClr val="black"/>
              </a:solidFill>
              <a:latin typeface="Calibri"/>
            </a:endParaRPr>
          </a:p>
        </p:txBody>
      </p:sp>
    </p:spTree>
    <p:extLst>
      <p:ext uri="{BB962C8B-B14F-4D97-AF65-F5344CB8AC3E}">
        <p14:creationId xmlns:p14="http://schemas.microsoft.com/office/powerpoint/2010/main" val="6767976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Toy</a:t>
            </a:r>
            <a:r>
              <a:rPr lang="en-US" baseline="0" dirty="0" smtClean="0"/>
              <a:t> example: 6 points in 2D space (axes of 2D feature space not shown for clarity)</a:t>
            </a:r>
            <a:endParaRPr lang="en-US" dirty="0"/>
          </a:p>
        </p:txBody>
      </p:sp>
      <p:sp>
        <p:nvSpPr>
          <p:cNvPr id="4" name="Slide Number Placeholder 3"/>
          <p:cNvSpPr>
            <a:spLocks noGrp="1"/>
          </p:cNvSpPr>
          <p:nvPr>
            <p:ph type="sldNum" sz="quarter" idx="10"/>
          </p:nvPr>
        </p:nvSpPr>
        <p:spPr/>
        <p:txBody>
          <a:bodyPr/>
          <a:lstStyle/>
          <a:p>
            <a:fld id="{DEE81241-66E4-1644-9469-DE39D4AEB4DB}" type="slidenum">
              <a:rPr lang="en-US" smtClean="0">
                <a:solidFill>
                  <a:prstClr val="black"/>
                </a:solidFill>
                <a:latin typeface="Calibri"/>
              </a:rPr>
              <a:pPr/>
              <a:t>12</a:t>
            </a:fld>
            <a:endParaRPr lang="en-US">
              <a:solidFill>
                <a:prstClr val="black"/>
              </a:solidFill>
              <a:latin typeface="Calibri"/>
            </a:endParaRPr>
          </a:p>
        </p:txBody>
      </p:sp>
    </p:spTree>
    <p:extLst>
      <p:ext uri="{BB962C8B-B14F-4D97-AF65-F5344CB8AC3E}">
        <p14:creationId xmlns:p14="http://schemas.microsoft.com/office/powerpoint/2010/main" val="6767976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Toy</a:t>
            </a:r>
            <a:r>
              <a:rPr lang="en-US" baseline="0" dirty="0" smtClean="0"/>
              <a:t> example: 6 points in 2D space (axes of 2D feature space not shown for clarity)</a:t>
            </a:r>
            <a:endParaRPr lang="en-US" dirty="0"/>
          </a:p>
        </p:txBody>
      </p:sp>
      <p:sp>
        <p:nvSpPr>
          <p:cNvPr id="4" name="Slide Number Placeholder 3"/>
          <p:cNvSpPr>
            <a:spLocks noGrp="1"/>
          </p:cNvSpPr>
          <p:nvPr>
            <p:ph type="sldNum" sz="quarter" idx="10"/>
          </p:nvPr>
        </p:nvSpPr>
        <p:spPr/>
        <p:txBody>
          <a:bodyPr/>
          <a:lstStyle/>
          <a:p>
            <a:fld id="{DEE81241-66E4-1644-9469-DE39D4AEB4DB}" type="slidenum">
              <a:rPr lang="en-US" smtClean="0">
                <a:solidFill>
                  <a:prstClr val="black"/>
                </a:solidFill>
                <a:latin typeface="Calibri"/>
              </a:rPr>
              <a:pPr/>
              <a:t>13</a:t>
            </a:fld>
            <a:endParaRPr lang="en-US">
              <a:solidFill>
                <a:prstClr val="black"/>
              </a:solidFill>
              <a:latin typeface="Calibri"/>
            </a:endParaRPr>
          </a:p>
        </p:txBody>
      </p:sp>
    </p:spTree>
    <p:extLst>
      <p:ext uri="{BB962C8B-B14F-4D97-AF65-F5344CB8AC3E}">
        <p14:creationId xmlns:p14="http://schemas.microsoft.com/office/powerpoint/2010/main" val="6767976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Toy</a:t>
            </a:r>
            <a:r>
              <a:rPr lang="en-US" baseline="0" dirty="0" smtClean="0"/>
              <a:t> example: 6 points in 2D space (axes of 2D feature space not shown for clarity)</a:t>
            </a:r>
            <a:endParaRPr lang="en-US" dirty="0"/>
          </a:p>
        </p:txBody>
      </p:sp>
      <p:sp>
        <p:nvSpPr>
          <p:cNvPr id="4" name="Slide Number Placeholder 3"/>
          <p:cNvSpPr>
            <a:spLocks noGrp="1"/>
          </p:cNvSpPr>
          <p:nvPr>
            <p:ph type="sldNum" sz="quarter" idx="10"/>
          </p:nvPr>
        </p:nvSpPr>
        <p:spPr/>
        <p:txBody>
          <a:bodyPr/>
          <a:lstStyle/>
          <a:p>
            <a:fld id="{DEE81241-66E4-1644-9469-DE39D4AEB4DB}" type="slidenum">
              <a:rPr lang="en-US" smtClean="0">
                <a:solidFill>
                  <a:prstClr val="black"/>
                </a:solidFill>
                <a:latin typeface="Calibri"/>
              </a:rPr>
              <a:pPr/>
              <a:t>14</a:t>
            </a:fld>
            <a:endParaRPr lang="en-US">
              <a:solidFill>
                <a:prstClr val="black"/>
              </a:solidFill>
              <a:latin typeface="Calibri"/>
            </a:endParaRPr>
          </a:p>
        </p:txBody>
      </p:sp>
    </p:spTree>
    <p:extLst>
      <p:ext uri="{BB962C8B-B14F-4D97-AF65-F5344CB8AC3E}">
        <p14:creationId xmlns:p14="http://schemas.microsoft.com/office/powerpoint/2010/main" val="6767976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Toy</a:t>
            </a:r>
            <a:r>
              <a:rPr lang="en-US" baseline="0" dirty="0" smtClean="0"/>
              <a:t> example: 6 points in 2D space (axes of 2D feature space not shown for clarity)</a:t>
            </a:r>
            <a:endParaRPr lang="en-US" dirty="0"/>
          </a:p>
        </p:txBody>
      </p:sp>
      <p:sp>
        <p:nvSpPr>
          <p:cNvPr id="4" name="Slide Number Placeholder 3"/>
          <p:cNvSpPr>
            <a:spLocks noGrp="1"/>
          </p:cNvSpPr>
          <p:nvPr>
            <p:ph type="sldNum" sz="quarter" idx="10"/>
          </p:nvPr>
        </p:nvSpPr>
        <p:spPr/>
        <p:txBody>
          <a:bodyPr/>
          <a:lstStyle/>
          <a:p>
            <a:fld id="{DEE81241-66E4-1644-9469-DE39D4AEB4DB}" type="slidenum">
              <a:rPr lang="en-US" smtClean="0">
                <a:solidFill>
                  <a:prstClr val="black"/>
                </a:solidFill>
                <a:latin typeface="Calibri"/>
              </a:rPr>
              <a:pPr/>
              <a:t>15</a:t>
            </a:fld>
            <a:endParaRPr lang="en-US">
              <a:solidFill>
                <a:prstClr val="black"/>
              </a:solidFill>
              <a:latin typeface="Calibri"/>
            </a:endParaRPr>
          </a:p>
        </p:txBody>
      </p:sp>
    </p:spTree>
    <p:extLst>
      <p:ext uri="{BB962C8B-B14F-4D97-AF65-F5344CB8AC3E}">
        <p14:creationId xmlns:p14="http://schemas.microsoft.com/office/powerpoint/2010/main" val="6767976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Toy</a:t>
            </a:r>
            <a:r>
              <a:rPr lang="en-US" baseline="0" dirty="0" smtClean="0"/>
              <a:t> example: 6 points in 2D space (axes of 2D feature space not shown for clarity)</a:t>
            </a:r>
            <a:endParaRPr lang="en-US" dirty="0"/>
          </a:p>
        </p:txBody>
      </p:sp>
      <p:sp>
        <p:nvSpPr>
          <p:cNvPr id="4" name="Slide Number Placeholder 3"/>
          <p:cNvSpPr>
            <a:spLocks noGrp="1"/>
          </p:cNvSpPr>
          <p:nvPr>
            <p:ph type="sldNum" sz="quarter" idx="10"/>
          </p:nvPr>
        </p:nvSpPr>
        <p:spPr/>
        <p:txBody>
          <a:bodyPr/>
          <a:lstStyle/>
          <a:p>
            <a:fld id="{DEE81241-66E4-1644-9469-DE39D4AEB4DB}" type="slidenum">
              <a:rPr lang="en-US" smtClean="0">
                <a:solidFill>
                  <a:prstClr val="black"/>
                </a:solidFill>
                <a:latin typeface="Calibri"/>
              </a:rPr>
              <a:pPr/>
              <a:t>16</a:t>
            </a:fld>
            <a:endParaRPr lang="en-US">
              <a:solidFill>
                <a:prstClr val="black"/>
              </a:solidFill>
              <a:latin typeface="Calibri"/>
            </a:endParaRPr>
          </a:p>
        </p:txBody>
      </p:sp>
    </p:spTree>
    <p:extLst>
      <p:ext uri="{BB962C8B-B14F-4D97-AF65-F5344CB8AC3E}">
        <p14:creationId xmlns:p14="http://schemas.microsoft.com/office/powerpoint/2010/main" val="6767976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err="1" smtClean="0"/>
              <a:t>Dendrogram</a:t>
            </a:r>
            <a:r>
              <a:rPr lang="en-US" dirty="0" smtClean="0"/>
              <a:t>—diagrammatic</a:t>
            </a:r>
            <a:r>
              <a:rPr lang="en-US" baseline="0" dirty="0" smtClean="0"/>
              <a:t> representation of a tree-like structure</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Horizontal axis = point number</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Vertical axis = distance</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Six points: start off with six clusters</a:t>
            </a:r>
            <a:endParaRPr lang="en-US" dirty="0"/>
          </a:p>
        </p:txBody>
      </p:sp>
      <p:sp>
        <p:nvSpPr>
          <p:cNvPr id="4" name="Slide Number Placeholder 3"/>
          <p:cNvSpPr>
            <a:spLocks noGrp="1"/>
          </p:cNvSpPr>
          <p:nvPr>
            <p:ph type="sldNum" sz="quarter" idx="10"/>
          </p:nvPr>
        </p:nvSpPr>
        <p:spPr/>
        <p:txBody>
          <a:bodyPr/>
          <a:lstStyle/>
          <a:p>
            <a:fld id="{DEE81241-66E4-1644-9469-DE39D4AEB4DB}" type="slidenum">
              <a:rPr lang="en-US" smtClean="0">
                <a:solidFill>
                  <a:prstClr val="black"/>
                </a:solidFill>
                <a:latin typeface="Calibri"/>
              </a:rPr>
              <a:pPr/>
              <a:t>17</a:t>
            </a:fld>
            <a:endParaRPr lang="en-US">
              <a:solidFill>
                <a:prstClr val="black"/>
              </a:solidFill>
              <a:latin typeface="Calibri"/>
            </a:endParaRPr>
          </a:p>
        </p:txBody>
      </p:sp>
    </p:spTree>
    <p:extLst>
      <p:ext uri="{BB962C8B-B14F-4D97-AF65-F5344CB8AC3E}">
        <p14:creationId xmlns:p14="http://schemas.microsoft.com/office/powerpoint/2010/main" val="6767976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AB group together</a:t>
            </a:r>
            <a:r>
              <a:rPr lang="en-US" baseline="0" dirty="0" smtClean="0"/>
              <a:t> because they are closest</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Now have five clusters: AB, C, D, E and F</a:t>
            </a:r>
            <a:endParaRPr lang="en-US" dirty="0"/>
          </a:p>
        </p:txBody>
      </p:sp>
      <p:sp>
        <p:nvSpPr>
          <p:cNvPr id="4" name="Slide Number Placeholder 3"/>
          <p:cNvSpPr>
            <a:spLocks noGrp="1"/>
          </p:cNvSpPr>
          <p:nvPr>
            <p:ph type="sldNum" sz="quarter" idx="10"/>
          </p:nvPr>
        </p:nvSpPr>
        <p:spPr/>
        <p:txBody>
          <a:bodyPr/>
          <a:lstStyle/>
          <a:p>
            <a:fld id="{DEE81241-66E4-1644-9469-DE39D4AEB4DB}" type="slidenum">
              <a:rPr lang="en-US" smtClean="0">
                <a:solidFill>
                  <a:prstClr val="black"/>
                </a:solidFill>
                <a:latin typeface="Calibri"/>
              </a:rPr>
              <a:pPr/>
              <a:t>18</a:t>
            </a:fld>
            <a:endParaRPr lang="en-US">
              <a:solidFill>
                <a:prstClr val="black"/>
              </a:solidFill>
              <a:latin typeface="Calibri"/>
            </a:endParaRPr>
          </a:p>
        </p:txBody>
      </p:sp>
    </p:spTree>
    <p:extLst>
      <p:ext uri="{BB962C8B-B14F-4D97-AF65-F5344CB8AC3E}">
        <p14:creationId xmlns:p14="http://schemas.microsoft.com/office/powerpoint/2010/main" val="6767976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Four clusters: AB, CD, E and F</a:t>
            </a:r>
            <a:endParaRPr lang="en-US" dirty="0"/>
          </a:p>
        </p:txBody>
      </p:sp>
      <p:sp>
        <p:nvSpPr>
          <p:cNvPr id="4" name="Slide Number Placeholder 3"/>
          <p:cNvSpPr>
            <a:spLocks noGrp="1"/>
          </p:cNvSpPr>
          <p:nvPr>
            <p:ph type="sldNum" sz="quarter" idx="10"/>
          </p:nvPr>
        </p:nvSpPr>
        <p:spPr/>
        <p:txBody>
          <a:bodyPr/>
          <a:lstStyle/>
          <a:p>
            <a:fld id="{DEE81241-66E4-1644-9469-DE39D4AEB4DB}" type="slidenum">
              <a:rPr lang="en-US" smtClean="0">
                <a:solidFill>
                  <a:prstClr val="black"/>
                </a:solidFill>
                <a:latin typeface="Calibri"/>
              </a:rPr>
              <a:pPr/>
              <a:t>19</a:t>
            </a:fld>
            <a:endParaRPr lang="en-US">
              <a:solidFill>
                <a:prstClr val="black"/>
              </a:solidFill>
              <a:latin typeface="Calibri"/>
            </a:endParaRPr>
          </a:p>
        </p:txBody>
      </p:sp>
    </p:spTree>
    <p:extLst>
      <p:ext uri="{BB962C8B-B14F-4D97-AF65-F5344CB8AC3E}">
        <p14:creationId xmlns:p14="http://schemas.microsoft.com/office/powerpoint/2010/main" val="6767976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Three clusters: AB, CDE and F</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DEE81241-66E4-1644-9469-DE39D4AEB4DB}" type="slidenum">
              <a:rPr lang="en-US" smtClean="0">
                <a:solidFill>
                  <a:prstClr val="black"/>
                </a:solidFill>
                <a:latin typeface="Calibri"/>
              </a:rPr>
              <a:pPr/>
              <a:t>20</a:t>
            </a:fld>
            <a:endParaRPr lang="en-US">
              <a:solidFill>
                <a:prstClr val="black"/>
              </a:solidFill>
              <a:latin typeface="Calibri"/>
            </a:endParaRPr>
          </a:p>
        </p:txBody>
      </p:sp>
    </p:spTree>
    <p:extLst>
      <p:ext uri="{BB962C8B-B14F-4D97-AF65-F5344CB8AC3E}">
        <p14:creationId xmlns:p14="http://schemas.microsoft.com/office/powerpoint/2010/main" val="6767976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Two clusters: AB and CDEF</a:t>
            </a:r>
            <a:endParaRPr lang="en-US" dirty="0"/>
          </a:p>
        </p:txBody>
      </p:sp>
      <p:sp>
        <p:nvSpPr>
          <p:cNvPr id="4" name="Slide Number Placeholder 3"/>
          <p:cNvSpPr>
            <a:spLocks noGrp="1"/>
          </p:cNvSpPr>
          <p:nvPr>
            <p:ph type="sldNum" sz="quarter" idx="10"/>
          </p:nvPr>
        </p:nvSpPr>
        <p:spPr/>
        <p:txBody>
          <a:bodyPr/>
          <a:lstStyle/>
          <a:p>
            <a:fld id="{DEE81241-66E4-1644-9469-DE39D4AEB4DB}" type="slidenum">
              <a:rPr lang="en-US" smtClean="0">
                <a:solidFill>
                  <a:prstClr val="black"/>
                </a:solidFill>
                <a:latin typeface="Calibri"/>
              </a:rPr>
              <a:pPr/>
              <a:t>21</a:t>
            </a:fld>
            <a:endParaRPr lang="en-US">
              <a:solidFill>
                <a:prstClr val="black"/>
              </a:solidFill>
              <a:latin typeface="Calibri"/>
            </a:endParaRPr>
          </a:p>
        </p:txBody>
      </p:sp>
    </p:spTree>
    <p:extLst>
      <p:ext uri="{BB962C8B-B14F-4D97-AF65-F5344CB8AC3E}">
        <p14:creationId xmlns:p14="http://schemas.microsoft.com/office/powerpoint/2010/main" val="6767976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k-mean</a:t>
            </a:r>
            <a:r>
              <a:rPr lang="en-US" baseline="0" dirty="0" smtClean="0"/>
              <a:t>s isn’t enough because of weakness discussed in “Introduction to Clustering”:</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514350" indent="-514350">
              <a:buAutoNum type="arabicPeriod"/>
            </a:pPr>
            <a:r>
              <a:rPr lang="en-US" sz="1200" dirty="0" smtClean="0"/>
              <a:t>Optimal</a:t>
            </a:r>
            <a:r>
              <a:rPr lang="en-US" sz="1200" i="1" dirty="0" smtClean="0"/>
              <a:t> k</a:t>
            </a:r>
            <a:r>
              <a:rPr lang="en-US" sz="1200" dirty="0" smtClean="0"/>
              <a:t> is often not obvious </a:t>
            </a:r>
          </a:p>
          <a:p>
            <a:pPr marL="514350" indent="-514350">
              <a:buAutoNum type="arabicPeriod"/>
            </a:pPr>
            <a:r>
              <a:rPr lang="en-US" sz="1200" dirty="0" smtClean="0"/>
              <a:t>Can get trapped in local minima (initial conditions matter)</a:t>
            </a:r>
          </a:p>
          <a:p>
            <a:pPr marL="514350" indent="-514350">
              <a:buAutoNum type="arabicPeriod"/>
            </a:pPr>
            <a:r>
              <a:rPr lang="en-US" sz="1200" dirty="0" smtClean="0"/>
              <a:t>Sensitive to outliers (partitioning not clustering)</a:t>
            </a:r>
          </a:p>
          <a:p>
            <a:pPr marL="514350" indent="-514350">
              <a:buAutoNum type="arabicPeriod"/>
            </a:pPr>
            <a:r>
              <a:rPr lang="en-US" sz="1200" dirty="0" smtClean="0"/>
              <a:t>Scaling affects results</a:t>
            </a:r>
          </a:p>
          <a:p>
            <a:pPr marL="514350" marR="0" indent="-514350" algn="l" defTabSz="457200" rtl="0" eaLnBrk="1" fontAlgn="auto" latinLnBrk="0" hangingPunct="1">
              <a:lnSpc>
                <a:spcPct val="100000"/>
              </a:lnSpc>
              <a:spcBef>
                <a:spcPts val="0"/>
              </a:spcBef>
              <a:spcAft>
                <a:spcPts val="0"/>
              </a:spcAft>
              <a:buClrTx/>
              <a:buSzTx/>
              <a:buFontTx/>
              <a:buAutoNum type="arabicPeriod"/>
              <a:tabLst/>
              <a:defRPr/>
            </a:pPr>
            <a:r>
              <a:rPr lang="en-US" baseline="0" dirty="0" smtClean="0"/>
              <a:t>Get spherical clusters, hard to deal with clusters of different density</a:t>
            </a:r>
          </a:p>
          <a:p>
            <a:pPr marL="514350" indent="-514350">
              <a:buAutoNum type="arabicPeriod"/>
            </a:pPr>
            <a:endParaRPr lang="en-US" sz="120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DEE81241-66E4-1644-9469-DE39D4AEB4DB}" type="slidenum">
              <a:rPr lang="en-US" smtClean="0">
                <a:solidFill>
                  <a:prstClr val="black"/>
                </a:solidFill>
                <a:latin typeface="Calibri"/>
              </a:rPr>
              <a:pPr/>
              <a:t>3</a:t>
            </a:fld>
            <a:endParaRPr lang="en-US">
              <a:solidFill>
                <a:prstClr val="black"/>
              </a:solidFill>
              <a:latin typeface="Calibri"/>
            </a:endParaRPr>
          </a:p>
        </p:txBody>
      </p:sp>
    </p:spTree>
    <p:extLst>
      <p:ext uri="{BB962C8B-B14F-4D97-AF65-F5344CB8AC3E}">
        <p14:creationId xmlns:p14="http://schemas.microsoft.com/office/powerpoint/2010/main" val="67679765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All</a:t>
            </a:r>
            <a:r>
              <a:rPr lang="en-US" baseline="0" dirty="0" smtClean="0"/>
              <a:t> data points group in one cluster: ABCDEF</a:t>
            </a:r>
            <a:endParaRPr lang="en-US" dirty="0"/>
          </a:p>
        </p:txBody>
      </p:sp>
      <p:sp>
        <p:nvSpPr>
          <p:cNvPr id="4" name="Slide Number Placeholder 3"/>
          <p:cNvSpPr>
            <a:spLocks noGrp="1"/>
          </p:cNvSpPr>
          <p:nvPr>
            <p:ph type="sldNum" sz="quarter" idx="10"/>
          </p:nvPr>
        </p:nvSpPr>
        <p:spPr/>
        <p:txBody>
          <a:bodyPr/>
          <a:lstStyle/>
          <a:p>
            <a:fld id="{DEE81241-66E4-1644-9469-DE39D4AEB4DB}" type="slidenum">
              <a:rPr lang="en-US" smtClean="0">
                <a:solidFill>
                  <a:prstClr val="black"/>
                </a:solidFill>
                <a:latin typeface="Calibri"/>
              </a:rPr>
              <a:pPr/>
              <a:t>22</a:t>
            </a:fld>
            <a:endParaRPr lang="en-US">
              <a:solidFill>
                <a:prstClr val="black"/>
              </a:solidFill>
              <a:latin typeface="Calibri"/>
            </a:endParaRPr>
          </a:p>
        </p:txBody>
      </p:sp>
    </p:spTree>
    <p:extLst>
      <p:ext uri="{BB962C8B-B14F-4D97-AF65-F5344CB8AC3E}">
        <p14:creationId xmlns:p14="http://schemas.microsoft.com/office/powerpoint/2010/main" val="67679765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err="1" smtClean="0"/>
              <a:t>Dendrogram</a:t>
            </a:r>
            <a:r>
              <a:rPr lang="en-US" baseline="0" dirty="0" smtClean="0"/>
              <a:t> reveals structure of data. Here it suggests that points A and B are different from C,D, E and F</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Note: distance is not to scale</a:t>
            </a:r>
            <a:endParaRPr lang="en-US" dirty="0"/>
          </a:p>
        </p:txBody>
      </p:sp>
      <p:sp>
        <p:nvSpPr>
          <p:cNvPr id="4" name="Slide Number Placeholder 3"/>
          <p:cNvSpPr>
            <a:spLocks noGrp="1"/>
          </p:cNvSpPr>
          <p:nvPr>
            <p:ph type="sldNum" sz="quarter" idx="10"/>
          </p:nvPr>
        </p:nvSpPr>
        <p:spPr/>
        <p:txBody>
          <a:bodyPr/>
          <a:lstStyle/>
          <a:p>
            <a:fld id="{DEE81241-66E4-1644-9469-DE39D4AEB4DB}" type="slidenum">
              <a:rPr lang="en-US" smtClean="0">
                <a:solidFill>
                  <a:prstClr val="black"/>
                </a:solidFill>
                <a:latin typeface="Calibri"/>
              </a:rPr>
              <a:pPr/>
              <a:t>23</a:t>
            </a:fld>
            <a:endParaRPr lang="en-US">
              <a:solidFill>
                <a:prstClr val="black"/>
              </a:solidFill>
              <a:latin typeface="Calibri"/>
            </a:endParaRPr>
          </a:p>
        </p:txBody>
      </p:sp>
    </p:spTree>
    <p:extLst>
      <p:ext uri="{BB962C8B-B14F-4D97-AF65-F5344CB8AC3E}">
        <p14:creationId xmlns:p14="http://schemas.microsoft.com/office/powerpoint/2010/main" val="67679765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For discussion of runtime see </a:t>
            </a:r>
            <a:r>
              <a:rPr lang="en-US" baseline="0" dirty="0" smtClean="0"/>
              <a:t>https://</a:t>
            </a:r>
            <a:r>
              <a:rPr lang="en-US" baseline="0" dirty="0" err="1" smtClean="0"/>
              <a:t>en.wikipedia.org</a:t>
            </a:r>
            <a:r>
              <a:rPr lang="en-US" baseline="0" dirty="0" smtClean="0"/>
              <a:t>/wiki/</a:t>
            </a:r>
            <a:r>
              <a:rPr lang="en-US" baseline="0" dirty="0" err="1" smtClean="0"/>
              <a:t>Hierarchical_clustering</a:t>
            </a:r>
            <a:r>
              <a:rPr lang="en-US" baseline="0" dirty="0" smtClean="0"/>
              <a:t> </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More sophisticated variants can reduce runtime complexity to O(n^2) for some cases</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DEE81241-66E4-1644-9469-DE39D4AEB4DB}" type="slidenum">
              <a:rPr lang="en-US" smtClean="0">
                <a:solidFill>
                  <a:prstClr val="black"/>
                </a:solidFill>
                <a:latin typeface="Calibri"/>
              </a:rPr>
              <a:pPr/>
              <a:t>24</a:t>
            </a:fld>
            <a:endParaRPr lang="en-US">
              <a:solidFill>
                <a:prstClr val="black"/>
              </a:solidFill>
              <a:latin typeface="Calibri"/>
            </a:endParaRPr>
          </a:p>
        </p:txBody>
      </p:sp>
    </p:spTree>
    <p:extLst>
      <p:ext uri="{BB962C8B-B14F-4D97-AF65-F5344CB8AC3E}">
        <p14:creationId xmlns:p14="http://schemas.microsoft.com/office/powerpoint/2010/main" val="67679765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An example of an arbitrary</a:t>
            </a:r>
            <a:r>
              <a:rPr lang="en-US" baseline="0" dirty="0" smtClean="0"/>
              <a:t> decision: which linkage to use?</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Previously,</a:t>
            </a:r>
            <a:r>
              <a:rPr lang="en-US" baseline="0" dirty="0" smtClean="0"/>
              <a:t> we assumed that the linkage was done to the the cluster with the closest point.</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 So, when examining F, it is assigned to the green (CDE) cluster because C is closer to F than A</a:t>
            </a:r>
            <a:endParaRPr lang="en-US" dirty="0"/>
          </a:p>
        </p:txBody>
      </p:sp>
      <p:sp>
        <p:nvSpPr>
          <p:cNvPr id="4" name="Slide Number Placeholder 3"/>
          <p:cNvSpPr>
            <a:spLocks noGrp="1"/>
          </p:cNvSpPr>
          <p:nvPr>
            <p:ph type="sldNum" sz="quarter" idx="10"/>
          </p:nvPr>
        </p:nvSpPr>
        <p:spPr/>
        <p:txBody>
          <a:bodyPr/>
          <a:lstStyle/>
          <a:p>
            <a:fld id="{DEE81241-66E4-1644-9469-DE39D4AEB4DB}" type="slidenum">
              <a:rPr lang="en-US" smtClean="0">
                <a:solidFill>
                  <a:prstClr val="black"/>
                </a:solidFill>
                <a:latin typeface="Calibri"/>
              </a:rPr>
              <a:pPr/>
              <a:t>25</a:t>
            </a:fld>
            <a:endParaRPr lang="en-US">
              <a:solidFill>
                <a:prstClr val="black"/>
              </a:solidFill>
              <a:latin typeface="Calibri"/>
            </a:endParaRPr>
          </a:p>
        </p:txBody>
      </p:sp>
    </p:spTree>
    <p:extLst>
      <p:ext uri="{BB962C8B-B14F-4D97-AF65-F5344CB8AC3E}">
        <p14:creationId xmlns:p14="http://schemas.microsoft.com/office/powerpoint/2010/main" val="67679765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C</a:t>
            </a:r>
            <a:r>
              <a:rPr lang="en-US" baseline="0" dirty="0" smtClean="0"/>
              <a:t> is closer to F than A. Therefore, assign F to green cluster. </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However, by choosing closest point we encourage long, thin chains to form. To overcome this problem, can try a different linkage.</a:t>
            </a:r>
            <a:endParaRPr lang="en-US" dirty="0"/>
          </a:p>
        </p:txBody>
      </p:sp>
      <p:sp>
        <p:nvSpPr>
          <p:cNvPr id="4" name="Slide Number Placeholder 3"/>
          <p:cNvSpPr>
            <a:spLocks noGrp="1"/>
          </p:cNvSpPr>
          <p:nvPr>
            <p:ph type="sldNum" sz="quarter" idx="10"/>
          </p:nvPr>
        </p:nvSpPr>
        <p:spPr/>
        <p:txBody>
          <a:bodyPr/>
          <a:lstStyle/>
          <a:p>
            <a:fld id="{DEE81241-66E4-1644-9469-DE39D4AEB4DB}" type="slidenum">
              <a:rPr lang="en-US" smtClean="0">
                <a:solidFill>
                  <a:prstClr val="black"/>
                </a:solidFill>
                <a:latin typeface="Calibri"/>
              </a:rPr>
              <a:pPr/>
              <a:t>26</a:t>
            </a:fld>
            <a:endParaRPr lang="en-US">
              <a:solidFill>
                <a:prstClr val="black"/>
              </a:solidFill>
              <a:latin typeface="Calibri"/>
            </a:endParaRPr>
          </a:p>
        </p:txBody>
      </p:sp>
    </p:spTree>
    <p:extLst>
      <p:ext uri="{BB962C8B-B14F-4D97-AF65-F5344CB8AC3E}">
        <p14:creationId xmlns:p14="http://schemas.microsoft.com/office/powerpoint/2010/main" val="67679765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Another</a:t>
            </a:r>
            <a:r>
              <a:rPr lang="en-US" baseline="0" dirty="0" smtClean="0"/>
              <a:t> possible linkage: computer maximum distance to other cluster and choose the smallest of these.</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(Reduces chain formation, but is sensitive to outliers)</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Here the two maximum distances are FB and FE. Since FB &lt; FE, assign F to red cluster.</a:t>
            </a:r>
            <a:endParaRPr lang="en-US" dirty="0" smtClean="0"/>
          </a:p>
        </p:txBody>
      </p:sp>
      <p:sp>
        <p:nvSpPr>
          <p:cNvPr id="4" name="Slide Number Placeholder 3"/>
          <p:cNvSpPr>
            <a:spLocks noGrp="1"/>
          </p:cNvSpPr>
          <p:nvPr>
            <p:ph type="sldNum" sz="quarter" idx="10"/>
          </p:nvPr>
        </p:nvSpPr>
        <p:spPr/>
        <p:txBody>
          <a:bodyPr/>
          <a:lstStyle/>
          <a:p>
            <a:fld id="{DEE81241-66E4-1644-9469-DE39D4AEB4DB}" type="slidenum">
              <a:rPr lang="en-US" smtClean="0">
                <a:solidFill>
                  <a:prstClr val="black"/>
                </a:solidFill>
                <a:latin typeface="Calibri"/>
              </a:rPr>
              <a:pPr/>
              <a:t>27</a:t>
            </a:fld>
            <a:endParaRPr lang="en-US">
              <a:solidFill>
                <a:prstClr val="black"/>
              </a:solidFill>
              <a:latin typeface="Calibri"/>
            </a:endParaRPr>
          </a:p>
        </p:txBody>
      </p:sp>
    </p:spTree>
    <p:extLst>
      <p:ext uri="{BB962C8B-B14F-4D97-AF65-F5344CB8AC3E}">
        <p14:creationId xmlns:p14="http://schemas.microsoft.com/office/powerpoint/2010/main" val="67679765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Different</a:t>
            </a:r>
            <a:r>
              <a:rPr lang="en-US" baseline="0" dirty="0" smtClean="0"/>
              <a:t> outcome from before</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Two clusters are ABF and CDE vs. AB and </a:t>
            </a:r>
            <a:r>
              <a:rPr lang="en-US" baseline="0" smtClean="0"/>
              <a:t>CDEF previously</a:t>
            </a:r>
            <a:endParaRPr lang="en-US" dirty="0" smtClean="0"/>
          </a:p>
        </p:txBody>
      </p:sp>
      <p:sp>
        <p:nvSpPr>
          <p:cNvPr id="4" name="Slide Number Placeholder 3"/>
          <p:cNvSpPr>
            <a:spLocks noGrp="1"/>
          </p:cNvSpPr>
          <p:nvPr>
            <p:ph type="sldNum" sz="quarter" idx="10"/>
          </p:nvPr>
        </p:nvSpPr>
        <p:spPr/>
        <p:txBody>
          <a:bodyPr/>
          <a:lstStyle/>
          <a:p>
            <a:fld id="{DEE81241-66E4-1644-9469-DE39D4AEB4DB}" type="slidenum">
              <a:rPr lang="en-US" smtClean="0">
                <a:solidFill>
                  <a:prstClr val="black"/>
                </a:solidFill>
                <a:latin typeface="Calibri"/>
              </a:rPr>
              <a:pPr/>
              <a:t>28</a:t>
            </a:fld>
            <a:endParaRPr lang="en-US">
              <a:solidFill>
                <a:prstClr val="black"/>
              </a:solidFill>
              <a:latin typeface="Calibri"/>
            </a:endParaRPr>
          </a:p>
        </p:txBody>
      </p:sp>
    </p:spTree>
    <p:extLst>
      <p:ext uri="{BB962C8B-B14F-4D97-AF65-F5344CB8AC3E}">
        <p14:creationId xmlns:p14="http://schemas.microsoft.com/office/powerpoint/2010/main" val="67679765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Note that if you are using ward linkage</a:t>
            </a:r>
            <a:r>
              <a:rPr lang="en-US" baseline="0" dirty="0" smtClean="0"/>
              <a:t> (i.e. minimizing inertia) can’t then use inertia as an independent criterion to check the quality of the clustering</a:t>
            </a:r>
            <a:endParaRPr lang="en-US" dirty="0"/>
          </a:p>
        </p:txBody>
      </p:sp>
      <p:sp>
        <p:nvSpPr>
          <p:cNvPr id="4" name="Slide Number Placeholder 3"/>
          <p:cNvSpPr>
            <a:spLocks noGrp="1"/>
          </p:cNvSpPr>
          <p:nvPr>
            <p:ph type="sldNum" sz="quarter" idx="10"/>
          </p:nvPr>
        </p:nvSpPr>
        <p:spPr/>
        <p:txBody>
          <a:bodyPr/>
          <a:lstStyle/>
          <a:p>
            <a:fld id="{DEE81241-66E4-1644-9469-DE39D4AEB4DB}" type="slidenum">
              <a:rPr lang="en-US" smtClean="0">
                <a:solidFill>
                  <a:prstClr val="black"/>
                </a:solidFill>
                <a:latin typeface="Calibri"/>
              </a:rPr>
              <a:pPr/>
              <a:t>29</a:t>
            </a:fld>
            <a:endParaRPr lang="en-US">
              <a:solidFill>
                <a:prstClr val="black"/>
              </a:solidFill>
              <a:latin typeface="Calibri"/>
            </a:endParaRPr>
          </a:p>
        </p:txBody>
      </p:sp>
    </p:spTree>
    <p:extLst>
      <p:ext uri="{BB962C8B-B14F-4D97-AF65-F5344CB8AC3E}">
        <p14:creationId xmlns:p14="http://schemas.microsoft.com/office/powerpoint/2010/main" val="67679765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Here we describe the basic DBSCAN algorithm. For the many extensions that have been proposed, see https://</a:t>
            </a:r>
            <a:r>
              <a:rPr lang="en-US" baseline="0" dirty="0" err="1" smtClean="0"/>
              <a:t>en.wikipedia.org</a:t>
            </a:r>
            <a:r>
              <a:rPr lang="en-US" baseline="0" smtClean="0"/>
              <a:t>/wiki/DBSCAN</a:t>
            </a: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p:txBody>
      </p:sp>
      <p:sp>
        <p:nvSpPr>
          <p:cNvPr id="4" name="Slide Number Placeholder 3"/>
          <p:cNvSpPr>
            <a:spLocks noGrp="1"/>
          </p:cNvSpPr>
          <p:nvPr>
            <p:ph type="sldNum" sz="quarter" idx="10"/>
          </p:nvPr>
        </p:nvSpPr>
        <p:spPr/>
        <p:txBody>
          <a:bodyPr/>
          <a:lstStyle/>
          <a:p>
            <a:fld id="{DEE81241-66E4-1644-9469-DE39D4AEB4DB}" type="slidenum">
              <a:rPr lang="en-US" smtClean="0">
                <a:solidFill>
                  <a:prstClr val="black"/>
                </a:solidFill>
                <a:latin typeface="Calibri"/>
              </a:rPr>
              <a:pPr/>
              <a:t>31</a:t>
            </a:fld>
            <a:endParaRPr lang="en-US">
              <a:solidFill>
                <a:prstClr val="black"/>
              </a:solidFill>
              <a:latin typeface="Calibri"/>
            </a:endParaRPr>
          </a:p>
        </p:txBody>
      </p:sp>
    </p:spTree>
    <p:extLst>
      <p:ext uri="{BB962C8B-B14F-4D97-AF65-F5344CB8AC3E}">
        <p14:creationId xmlns:p14="http://schemas.microsoft.com/office/powerpoint/2010/main" val="67679765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err="1" smtClean="0"/>
              <a:t>N_clu</a:t>
            </a:r>
            <a:r>
              <a:rPr lang="en-US" baseline="0" dirty="0" smtClean="0"/>
              <a:t>: often see </a:t>
            </a:r>
            <a:r>
              <a:rPr lang="en-US" baseline="0" dirty="0" err="1" smtClean="0"/>
              <a:t>min_pts</a:t>
            </a:r>
            <a:r>
              <a:rPr lang="en-US" baseline="0" dirty="0" smtClean="0"/>
              <a:t> or </a:t>
            </a:r>
            <a:r>
              <a:rPr lang="en-US" baseline="0" dirty="0" err="1" smtClean="0"/>
              <a:t>min_sample</a:t>
            </a: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p:txBody>
      </p:sp>
      <p:sp>
        <p:nvSpPr>
          <p:cNvPr id="4" name="Slide Number Placeholder 3"/>
          <p:cNvSpPr>
            <a:spLocks noGrp="1"/>
          </p:cNvSpPr>
          <p:nvPr>
            <p:ph type="sldNum" sz="quarter" idx="10"/>
          </p:nvPr>
        </p:nvSpPr>
        <p:spPr/>
        <p:txBody>
          <a:bodyPr/>
          <a:lstStyle/>
          <a:p>
            <a:fld id="{DEE81241-66E4-1644-9469-DE39D4AEB4DB}" type="slidenum">
              <a:rPr lang="en-US" smtClean="0">
                <a:solidFill>
                  <a:prstClr val="black"/>
                </a:solidFill>
                <a:latin typeface="Calibri"/>
              </a:rPr>
              <a:pPr/>
              <a:t>32</a:t>
            </a:fld>
            <a:endParaRPr lang="en-US">
              <a:solidFill>
                <a:prstClr val="black"/>
              </a:solidFill>
              <a:latin typeface="Calibri"/>
            </a:endParaRPr>
          </a:p>
        </p:txBody>
      </p:sp>
    </p:spTree>
    <p:extLst>
      <p:ext uri="{BB962C8B-B14F-4D97-AF65-F5344CB8AC3E}">
        <p14:creationId xmlns:p14="http://schemas.microsoft.com/office/powerpoint/2010/main" val="6767976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List is not exhaustive.</a:t>
            </a:r>
            <a:r>
              <a:rPr lang="en-US" baseline="0" dirty="0" smtClean="0"/>
              <a:t> </a:t>
            </a:r>
            <a:endParaRPr lang="en-US" dirty="0" smtClean="0"/>
          </a:p>
        </p:txBody>
      </p:sp>
      <p:sp>
        <p:nvSpPr>
          <p:cNvPr id="4" name="Slide Number Placeholder 3"/>
          <p:cNvSpPr>
            <a:spLocks noGrp="1"/>
          </p:cNvSpPr>
          <p:nvPr>
            <p:ph type="sldNum" sz="quarter" idx="10"/>
          </p:nvPr>
        </p:nvSpPr>
        <p:spPr/>
        <p:txBody>
          <a:bodyPr/>
          <a:lstStyle/>
          <a:p>
            <a:fld id="{DEE81241-66E4-1644-9469-DE39D4AEB4DB}" type="slidenum">
              <a:rPr lang="en-US" smtClean="0">
                <a:solidFill>
                  <a:prstClr val="black"/>
                </a:solidFill>
                <a:latin typeface="Calibri"/>
              </a:rPr>
              <a:pPr/>
              <a:t>4</a:t>
            </a:fld>
            <a:endParaRPr lang="en-US">
              <a:solidFill>
                <a:prstClr val="black"/>
              </a:solidFill>
              <a:latin typeface="Calibri"/>
            </a:endParaRPr>
          </a:p>
        </p:txBody>
      </p:sp>
    </p:spTree>
    <p:extLst>
      <p:ext uri="{BB962C8B-B14F-4D97-AF65-F5344CB8AC3E}">
        <p14:creationId xmlns:p14="http://schemas.microsoft.com/office/powerpoint/2010/main" val="67679765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Algorithm</a:t>
            </a:r>
            <a:r>
              <a:rPr lang="en-US" baseline="0" dirty="0" smtClean="0"/>
              <a:t> itself best illustrated visually as shown in following slides.</a:t>
            </a:r>
            <a:endParaRPr lang="en-US" dirty="0"/>
          </a:p>
        </p:txBody>
      </p:sp>
      <p:sp>
        <p:nvSpPr>
          <p:cNvPr id="4" name="Slide Number Placeholder 3"/>
          <p:cNvSpPr>
            <a:spLocks noGrp="1"/>
          </p:cNvSpPr>
          <p:nvPr>
            <p:ph type="sldNum" sz="quarter" idx="10"/>
          </p:nvPr>
        </p:nvSpPr>
        <p:spPr/>
        <p:txBody>
          <a:bodyPr/>
          <a:lstStyle/>
          <a:p>
            <a:fld id="{DEE81241-66E4-1644-9469-DE39D4AEB4DB}" type="slidenum">
              <a:rPr lang="en-US" smtClean="0">
                <a:solidFill>
                  <a:prstClr val="black"/>
                </a:solidFill>
                <a:latin typeface="Calibri"/>
              </a:rPr>
              <a:pPr/>
              <a:t>33</a:t>
            </a:fld>
            <a:endParaRPr lang="en-US">
              <a:solidFill>
                <a:prstClr val="black"/>
              </a:solidFill>
              <a:latin typeface="Calibri"/>
            </a:endParaRPr>
          </a:p>
        </p:txBody>
      </p:sp>
    </p:spTree>
    <p:extLst>
      <p:ext uri="{BB962C8B-B14F-4D97-AF65-F5344CB8AC3E}">
        <p14:creationId xmlns:p14="http://schemas.microsoft.com/office/powerpoint/2010/main" val="67679765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Core points: orange</a:t>
            </a:r>
            <a:r>
              <a:rPr lang="en-US" baseline="0" dirty="0" smtClean="0"/>
              <a:t>/green </a:t>
            </a:r>
            <a:r>
              <a:rPr lang="en-US" dirty="0" smtClean="0"/>
              <a:t>points with dark</a:t>
            </a:r>
            <a:r>
              <a:rPr lang="en-US" baseline="0" dirty="0" smtClean="0"/>
              <a:t> orange/green boundaries</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Density reachable points: </a:t>
            </a:r>
            <a:r>
              <a:rPr lang="en-US" dirty="0" smtClean="0"/>
              <a:t>orange</a:t>
            </a:r>
            <a:r>
              <a:rPr lang="en-US" baseline="0" dirty="0" smtClean="0"/>
              <a:t>/green </a:t>
            </a:r>
            <a:r>
              <a:rPr lang="en-US" dirty="0" smtClean="0"/>
              <a:t>points with gray</a:t>
            </a:r>
            <a:r>
              <a:rPr lang="en-US" baseline="0" dirty="0" smtClean="0"/>
              <a:t> boundaries</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Noise: black point</a:t>
            </a:r>
          </a:p>
          <a:p>
            <a:endParaRPr lang="en-US" dirty="0"/>
          </a:p>
        </p:txBody>
      </p:sp>
      <p:sp>
        <p:nvSpPr>
          <p:cNvPr id="4" name="Slide Number Placeholder 3"/>
          <p:cNvSpPr>
            <a:spLocks noGrp="1"/>
          </p:cNvSpPr>
          <p:nvPr>
            <p:ph type="sldNum" sz="quarter" idx="10"/>
          </p:nvPr>
        </p:nvSpPr>
        <p:spPr/>
        <p:txBody>
          <a:bodyPr/>
          <a:lstStyle/>
          <a:p>
            <a:fld id="{CA3EDC76-73A9-9444-BD0D-1934E9A0C8CC}" type="slidenum">
              <a:rPr lang="en-US" smtClean="0"/>
              <a:t>70</a:t>
            </a:fld>
            <a:endParaRPr lang="en-US"/>
          </a:p>
        </p:txBody>
      </p:sp>
    </p:spTree>
    <p:extLst>
      <p:ext uri="{BB962C8B-B14F-4D97-AF65-F5344CB8AC3E}">
        <p14:creationId xmlns:p14="http://schemas.microsoft.com/office/powerpoint/2010/main" val="290027970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Runtime complexity: worst case scenario is O(n^2), but average can be reduced to O(n log n), with an </a:t>
            </a:r>
            <a:r>
              <a:rPr lang="en-US" baseline="0" smtClean="0"/>
              <a:t>optimized neighbo</a:t>
            </a: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DEE81241-66E4-1644-9469-DE39D4AEB4DB}" type="slidenum">
              <a:rPr lang="en-US" smtClean="0">
                <a:solidFill>
                  <a:prstClr val="black"/>
                </a:solidFill>
                <a:latin typeface="Calibri"/>
              </a:rPr>
              <a:pPr/>
              <a:t>71</a:t>
            </a:fld>
            <a:endParaRPr lang="en-US">
              <a:solidFill>
                <a:prstClr val="black"/>
              </a:solidFill>
              <a:latin typeface="Calibri"/>
            </a:endParaRPr>
          </a:p>
        </p:txBody>
      </p:sp>
    </p:spTree>
    <p:extLst>
      <p:ext uri="{BB962C8B-B14F-4D97-AF65-F5344CB8AC3E}">
        <p14:creationId xmlns:p14="http://schemas.microsoft.com/office/powerpoint/2010/main" val="67679765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Similar idea to k-mean, but with one essential difference:</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For k-means centroid represents mean of all points in cluster</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In mean shift: centroid is the most dense point, which can in principle be anywhere in the cluster</a:t>
            </a:r>
          </a:p>
        </p:txBody>
      </p:sp>
      <p:sp>
        <p:nvSpPr>
          <p:cNvPr id="4" name="Slide Number Placeholder 3"/>
          <p:cNvSpPr>
            <a:spLocks noGrp="1"/>
          </p:cNvSpPr>
          <p:nvPr>
            <p:ph type="sldNum" sz="quarter" idx="10"/>
          </p:nvPr>
        </p:nvSpPr>
        <p:spPr/>
        <p:txBody>
          <a:bodyPr/>
          <a:lstStyle/>
          <a:p>
            <a:fld id="{DEE81241-66E4-1644-9469-DE39D4AEB4DB}" type="slidenum">
              <a:rPr lang="en-US" smtClean="0">
                <a:solidFill>
                  <a:prstClr val="black"/>
                </a:solidFill>
                <a:latin typeface="Calibri"/>
              </a:rPr>
              <a:pPr/>
              <a:t>73</a:t>
            </a:fld>
            <a:endParaRPr lang="en-US">
              <a:solidFill>
                <a:prstClr val="black"/>
              </a:solidFill>
              <a:latin typeface="Calibri"/>
            </a:endParaRPr>
          </a:p>
        </p:txBody>
      </p:sp>
    </p:spTree>
    <p:extLst>
      <p:ext uri="{BB962C8B-B14F-4D97-AF65-F5344CB8AC3E}">
        <p14:creationId xmlns:p14="http://schemas.microsoft.com/office/powerpoint/2010/main" val="67679765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Selected point in black </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Calculate weighted mean in local neighborhood or window (pink square)</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Result: new mean (in green)</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Note that new mean does not have to be at a data point </a:t>
            </a:r>
          </a:p>
        </p:txBody>
      </p:sp>
      <p:sp>
        <p:nvSpPr>
          <p:cNvPr id="4" name="Slide Number Placeholder 3"/>
          <p:cNvSpPr>
            <a:spLocks noGrp="1"/>
          </p:cNvSpPr>
          <p:nvPr>
            <p:ph type="sldNum" sz="quarter" idx="10"/>
          </p:nvPr>
        </p:nvSpPr>
        <p:spPr/>
        <p:txBody>
          <a:bodyPr/>
          <a:lstStyle/>
          <a:p>
            <a:fld id="{DEE81241-66E4-1644-9469-DE39D4AEB4DB}" type="slidenum">
              <a:rPr lang="en-US" smtClean="0">
                <a:solidFill>
                  <a:prstClr val="black"/>
                </a:solidFill>
                <a:latin typeface="Calibri"/>
              </a:rPr>
              <a:pPr/>
              <a:t>74</a:t>
            </a:fld>
            <a:endParaRPr lang="en-US">
              <a:solidFill>
                <a:prstClr val="black"/>
              </a:solidFill>
              <a:latin typeface="Calibri"/>
            </a:endParaRPr>
          </a:p>
        </p:txBody>
      </p:sp>
    </p:spTree>
    <p:extLst>
      <p:ext uri="{BB962C8B-B14F-4D97-AF65-F5344CB8AC3E}">
        <p14:creationId xmlns:p14="http://schemas.microsoft.com/office/powerpoint/2010/main" val="67679765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DEE81241-66E4-1644-9469-DE39D4AEB4DB}" type="slidenum">
              <a:rPr lang="en-US" smtClean="0">
                <a:solidFill>
                  <a:prstClr val="black"/>
                </a:solidFill>
                <a:latin typeface="Calibri"/>
              </a:rPr>
              <a:pPr/>
              <a:t>75</a:t>
            </a:fld>
            <a:endParaRPr lang="en-US">
              <a:solidFill>
                <a:prstClr val="black"/>
              </a:solidFill>
              <a:latin typeface="Calibri"/>
            </a:endParaRPr>
          </a:p>
        </p:txBody>
      </p:sp>
    </p:spTree>
    <p:extLst>
      <p:ext uri="{BB962C8B-B14F-4D97-AF65-F5344CB8AC3E}">
        <p14:creationId xmlns:p14="http://schemas.microsoft.com/office/powerpoint/2010/main" val="67679765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While there is no cluster number or distanc</a:t>
            </a:r>
            <a:r>
              <a:rPr lang="en-US" baseline="0" dirty="0" smtClean="0"/>
              <a:t>e </a:t>
            </a:r>
            <a:r>
              <a:rPr lang="en-US" baseline="0" dirty="0" err="1" smtClean="0"/>
              <a:t>paramters</a:t>
            </a:r>
            <a:r>
              <a:rPr lang="en-US" baseline="0" dirty="0" smtClean="0"/>
              <a:t>, the mean shift does require at least one parameter to calculate the weighted mean: window size.</a:t>
            </a:r>
          </a:p>
          <a:p>
            <a:endParaRPr lang="en-US" dirty="0"/>
          </a:p>
        </p:txBody>
      </p:sp>
      <p:sp>
        <p:nvSpPr>
          <p:cNvPr id="4" name="Slide Number Placeholder 3"/>
          <p:cNvSpPr>
            <a:spLocks noGrp="1"/>
          </p:cNvSpPr>
          <p:nvPr>
            <p:ph type="sldNum" sz="quarter" idx="10"/>
          </p:nvPr>
        </p:nvSpPr>
        <p:spPr/>
        <p:txBody>
          <a:bodyPr/>
          <a:lstStyle/>
          <a:p>
            <a:fld id="{CA3EDC76-73A9-9444-BD0D-1934E9A0C8CC}" type="slidenum">
              <a:rPr lang="en-US" smtClean="0"/>
              <a:t>103</a:t>
            </a:fld>
            <a:endParaRPr lang="en-US"/>
          </a:p>
        </p:txBody>
      </p:sp>
    </p:spTree>
    <p:extLst>
      <p:ext uri="{BB962C8B-B14F-4D97-AF65-F5344CB8AC3E}">
        <p14:creationId xmlns:p14="http://schemas.microsoft.com/office/powerpoint/2010/main" val="101050453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err="1" smtClean="0"/>
              <a:t>x_i</a:t>
            </a:r>
            <a:r>
              <a:rPr lang="en-US" baseline="0" dirty="0" smtClean="0"/>
              <a:t> are locations of data points in window</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Parameters</a:t>
            </a:r>
            <a:r>
              <a:rPr lang="en-US" baseline="0" dirty="0" smtClean="0"/>
              <a:t> of mean shift are window size and any other parameters in the kernel function. For example, for a Gaussian kernel, the width of the Gaussian is a parameter (although often this is chosen to be the window size; in such cases it is not an independent parameter).</a:t>
            </a:r>
            <a:endParaRPr lang="en-US" dirty="0"/>
          </a:p>
        </p:txBody>
      </p:sp>
      <p:sp>
        <p:nvSpPr>
          <p:cNvPr id="4" name="Slide Number Placeholder 3"/>
          <p:cNvSpPr>
            <a:spLocks noGrp="1"/>
          </p:cNvSpPr>
          <p:nvPr>
            <p:ph type="sldNum" sz="quarter" idx="10"/>
          </p:nvPr>
        </p:nvSpPr>
        <p:spPr/>
        <p:txBody>
          <a:bodyPr/>
          <a:lstStyle/>
          <a:p>
            <a:fld id="{DEE81241-66E4-1644-9469-DE39D4AEB4DB}" type="slidenum">
              <a:rPr lang="en-US" smtClean="0"/>
              <a:t>104</a:t>
            </a:fld>
            <a:endParaRPr lang="en-US"/>
          </a:p>
        </p:txBody>
      </p:sp>
    </p:spTree>
    <p:extLst>
      <p:ext uri="{BB962C8B-B14F-4D97-AF65-F5344CB8AC3E}">
        <p14:creationId xmlns:p14="http://schemas.microsoft.com/office/powerpoint/2010/main" val="67679765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P. Meer, I. </a:t>
            </a:r>
            <a:r>
              <a:rPr lang="en-US" dirty="0" err="1" smtClean="0"/>
              <a:t>Shimshoni</a:t>
            </a:r>
            <a:r>
              <a:rPr lang="en-US" dirty="0" smtClean="0"/>
              <a:t> and B. </a:t>
            </a:r>
            <a:r>
              <a:rPr lang="en-US" dirty="0" err="1" smtClean="0"/>
              <a:t>Georgescu</a:t>
            </a:r>
            <a:r>
              <a:rPr lang="en-US" dirty="0" smtClean="0"/>
              <a:t>, "Mean Shift Based Clustering in High Dimensions: A Texture Classification Example," </a:t>
            </a:r>
            <a:r>
              <a:rPr lang="en-US" i="1" dirty="0" smtClean="0"/>
              <a:t>Computer Vision, IEEE International Conference on(ICCV)</a:t>
            </a:r>
            <a:r>
              <a:rPr lang="en-US" dirty="0" smtClean="0"/>
              <a:t>, Nice, France, 2003, pp. 456.</a:t>
            </a:r>
            <a:br>
              <a:rPr lang="en-US" dirty="0" smtClean="0"/>
            </a:br>
            <a:r>
              <a:rPr lang="en-US" dirty="0" smtClean="0"/>
              <a:t>doi:10.1109/ICCV.2003.1238382</a:t>
            </a:r>
            <a:endParaRPr lang="en-US" dirty="0"/>
          </a:p>
        </p:txBody>
      </p:sp>
      <p:sp>
        <p:nvSpPr>
          <p:cNvPr id="4" name="Slide Number Placeholder 3"/>
          <p:cNvSpPr>
            <a:spLocks noGrp="1"/>
          </p:cNvSpPr>
          <p:nvPr>
            <p:ph type="sldNum" sz="quarter" idx="10"/>
          </p:nvPr>
        </p:nvSpPr>
        <p:spPr/>
        <p:txBody>
          <a:bodyPr/>
          <a:lstStyle/>
          <a:p>
            <a:fld id="{DEE81241-66E4-1644-9469-DE39D4AEB4DB}" type="slidenum">
              <a:rPr lang="en-US" smtClean="0">
                <a:solidFill>
                  <a:prstClr val="black"/>
                </a:solidFill>
                <a:latin typeface="Calibri"/>
              </a:rPr>
              <a:pPr/>
              <a:t>105</a:t>
            </a:fld>
            <a:endParaRPr lang="en-US">
              <a:solidFill>
                <a:prstClr val="black"/>
              </a:solidFill>
              <a:latin typeface="Calibri"/>
            </a:endParaRPr>
          </a:p>
        </p:txBody>
      </p:sp>
    </p:spTree>
    <p:extLst>
      <p:ext uri="{BB962C8B-B14F-4D97-AF65-F5344CB8AC3E}">
        <p14:creationId xmlns:p14="http://schemas.microsoft.com/office/powerpoint/2010/main" val="67679765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For more information see:</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https://</a:t>
            </a:r>
            <a:r>
              <a:rPr lang="en-US" dirty="0" err="1" smtClean="0"/>
              <a:t>en.wikipedia.org</a:t>
            </a:r>
            <a:r>
              <a:rPr lang="en-US" dirty="0" smtClean="0"/>
              <a:t>/wiki/</a:t>
            </a:r>
            <a:r>
              <a:rPr lang="en-US" dirty="0" err="1" smtClean="0"/>
              <a:t>Spectral_clustering</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and </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https://</a:t>
            </a:r>
            <a:r>
              <a:rPr lang="en-US" dirty="0" err="1" smtClean="0"/>
              <a:t>en.wikipedia.org</a:t>
            </a:r>
            <a:r>
              <a:rPr lang="en-US" dirty="0" smtClean="0"/>
              <a:t>/wiki/</a:t>
            </a:r>
            <a:r>
              <a:rPr lang="en-US" dirty="0" err="1" smtClean="0"/>
              <a:t>Affinity_propagation</a:t>
            </a:r>
            <a:r>
              <a:rPr lang="en-US" dirty="0" smtClean="0"/>
              <a:t> (and http://</a:t>
            </a:r>
            <a:r>
              <a:rPr lang="en-US" dirty="0" err="1" smtClean="0"/>
              <a:t>science.sciencemag.org</a:t>
            </a:r>
            <a:r>
              <a:rPr lang="en-US" dirty="0" smtClean="0"/>
              <a:t>/content/315/5814/972)</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DEE81241-66E4-1644-9469-DE39D4AEB4DB}" type="slidenum">
              <a:rPr lang="en-US" smtClean="0">
                <a:solidFill>
                  <a:prstClr val="black"/>
                </a:solidFill>
                <a:latin typeface="Calibri"/>
              </a:rPr>
              <a:pPr/>
              <a:t>107</a:t>
            </a:fld>
            <a:endParaRPr lang="en-US">
              <a:solidFill>
                <a:prstClr val="black"/>
              </a:solidFill>
              <a:latin typeface="Calibri"/>
            </a:endParaRPr>
          </a:p>
        </p:txBody>
      </p:sp>
    </p:spTree>
    <p:extLst>
      <p:ext uri="{BB962C8B-B14F-4D97-AF65-F5344CB8AC3E}">
        <p14:creationId xmlns:p14="http://schemas.microsoft.com/office/powerpoint/2010/main" val="6767976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List is not exhaustive.</a:t>
            </a:r>
            <a:r>
              <a:rPr lang="en-US" baseline="0" dirty="0" smtClean="0"/>
              <a:t> Will focus here on top three and briefly discuss last two.</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For a more complete list see link</a:t>
            </a:r>
            <a:r>
              <a:rPr lang="en-US" baseline="0" dirty="0" smtClean="0"/>
              <a:t> in slide.</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DEE81241-66E4-1644-9469-DE39D4AEB4DB}" type="slidenum">
              <a:rPr lang="en-US" smtClean="0">
                <a:solidFill>
                  <a:prstClr val="black"/>
                </a:solidFill>
                <a:latin typeface="Calibri"/>
              </a:rPr>
              <a:pPr/>
              <a:t>5</a:t>
            </a:fld>
            <a:endParaRPr lang="en-US">
              <a:solidFill>
                <a:prstClr val="black"/>
              </a:solidFill>
              <a:latin typeface="Calibri"/>
            </a:endParaRPr>
          </a:p>
        </p:txBody>
      </p:sp>
    </p:spTree>
    <p:extLst>
      <p:ext uri="{BB962C8B-B14F-4D97-AF65-F5344CB8AC3E}">
        <p14:creationId xmlns:p14="http://schemas.microsoft.com/office/powerpoint/2010/main" val="67679765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First</a:t>
            </a:r>
            <a:r>
              <a:rPr lang="en-US" baseline="0" dirty="0" smtClean="0"/>
              <a:t> example is negative of squared Euclidean distance. Second example is cosine of angle between data points (cosine similarity; use for analyzing text)</a:t>
            </a:r>
            <a:endParaRPr lang="en-US" dirty="0" smtClean="0"/>
          </a:p>
        </p:txBody>
      </p:sp>
      <p:sp>
        <p:nvSpPr>
          <p:cNvPr id="4" name="Slide Number Placeholder 3"/>
          <p:cNvSpPr>
            <a:spLocks noGrp="1"/>
          </p:cNvSpPr>
          <p:nvPr>
            <p:ph type="sldNum" sz="quarter" idx="10"/>
          </p:nvPr>
        </p:nvSpPr>
        <p:spPr/>
        <p:txBody>
          <a:bodyPr/>
          <a:lstStyle/>
          <a:p>
            <a:fld id="{DEE81241-66E4-1644-9469-DE39D4AEB4DB}" type="slidenum">
              <a:rPr lang="en-US" smtClean="0">
                <a:solidFill>
                  <a:prstClr val="black"/>
                </a:solidFill>
                <a:latin typeface="Calibri"/>
              </a:rPr>
              <a:pPr/>
              <a:t>108</a:t>
            </a:fld>
            <a:endParaRPr lang="en-US">
              <a:solidFill>
                <a:prstClr val="black"/>
              </a:solidFill>
              <a:latin typeface="Calibri"/>
            </a:endParaRPr>
          </a:p>
        </p:txBody>
      </p:sp>
    </p:spTree>
    <p:extLst>
      <p:ext uri="{BB962C8B-B14F-4D97-AF65-F5344CB8AC3E}">
        <p14:creationId xmlns:p14="http://schemas.microsoft.com/office/powerpoint/2010/main" val="67679765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Figure above is used in lots of lectures</a:t>
            </a:r>
            <a:r>
              <a:rPr lang="en-US" baseline="0" dirty="0" smtClean="0"/>
              <a:t> on clustering to compare the algorithms and is often used to imply that DBSCAN is the best because it is the only one that correctly clusters all four examples. </a:t>
            </a:r>
          </a:p>
          <a:p>
            <a:endParaRPr lang="en-US" baseline="0" dirty="0" smtClean="0"/>
          </a:p>
          <a:p>
            <a:r>
              <a:rPr lang="en-US" baseline="0" dirty="0" smtClean="0"/>
              <a:t>However, there are two important caveats:</a:t>
            </a:r>
          </a:p>
          <a:p>
            <a:endParaRPr lang="en-US" baseline="0" dirty="0" smtClean="0"/>
          </a:p>
          <a:p>
            <a:pPr marL="228600" indent="-228600">
              <a:buAutoNum type="arabicPeriod"/>
            </a:pPr>
            <a:r>
              <a:rPr lang="en-US" baseline="0" dirty="0" smtClean="0"/>
              <a:t>Four examples are anecdotal evidence, not a proof. For example, DBSCAN does poorly with clusters of different density (not shown here)</a:t>
            </a:r>
          </a:p>
          <a:p>
            <a:pPr marL="228600" indent="-228600">
              <a:buAutoNum type="arabicPeriod"/>
            </a:pPr>
            <a:r>
              <a:rPr lang="en-US" baseline="0" dirty="0" smtClean="0"/>
              <a:t>The time taken to get the results is also important. For example, the plot does not show how long it took to get the appropriate DBSCAN parameters to get such good results. </a:t>
            </a:r>
            <a:endParaRPr lang="en-US" dirty="0" smtClean="0"/>
          </a:p>
          <a:p>
            <a:endParaRPr lang="en-US" dirty="0" smtClean="0"/>
          </a:p>
          <a:p>
            <a:r>
              <a:rPr lang="en-US" dirty="0" smtClean="0"/>
              <a:t>https://</a:t>
            </a:r>
            <a:r>
              <a:rPr lang="en-US" dirty="0" err="1" smtClean="0"/>
              <a:t>scikit-learn.org</a:t>
            </a:r>
            <a:r>
              <a:rPr lang="en-US" dirty="0" smtClean="0"/>
              <a:t>/stable/</a:t>
            </a:r>
            <a:r>
              <a:rPr lang="en-US" dirty="0" err="1" smtClean="0"/>
              <a:t>auto_examples</a:t>
            </a:r>
            <a:r>
              <a:rPr lang="en-US" dirty="0" smtClean="0"/>
              <a:t>/cluster/</a:t>
            </a:r>
            <a:r>
              <a:rPr lang="en-US" dirty="0" err="1" smtClean="0"/>
              <a:t>plot_cluster_comparison.html</a:t>
            </a:r>
            <a:endParaRPr lang="en-US" dirty="0" smtClean="0"/>
          </a:p>
          <a:p>
            <a:endParaRPr lang="en-US" dirty="0" smtClean="0"/>
          </a:p>
          <a:p>
            <a:r>
              <a:rPr lang="en-US" dirty="0" smtClean="0"/>
              <a:t>Ward = HCA with Ward </a:t>
            </a:r>
            <a:r>
              <a:rPr lang="en-US" dirty="0" err="1" smtClean="0"/>
              <a:t>linkeage</a:t>
            </a:r>
            <a:endParaRPr lang="en-US" dirty="0" smtClean="0"/>
          </a:p>
          <a:p>
            <a:r>
              <a:rPr lang="en-US" dirty="0" err="1" smtClean="0"/>
              <a:t>MiniBatch</a:t>
            </a:r>
            <a:r>
              <a:rPr lang="en-US" baseline="0" dirty="0" err="1" smtClean="0"/>
              <a:t>KMeans</a:t>
            </a:r>
            <a:r>
              <a:rPr lang="en-US" baseline="0" dirty="0" smtClean="0"/>
              <a:t> = k-means on random subsets of data</a:t>
            </a:r>
            <a:endParaRPr lang="en-US" dirty="0"/>
          </a:p>
        </p:txBody>
      </p:sp>
      <p:sp>
        <p:nvSpPr>
          <p:cNvPr id="4" name="Slide Number Placeholder 3"/>
          <p:cNvSpPr>
            <a:spLocks noGrp="1"/>
          </p:cNvSpPr>
          <p:nvPr>
            <p:ph type="sldNum" sz="quarter" idx="10"/>
          </p:nvPr>
        </p:nvSpPr>
        <p:spPr/>
        <p:txBody>
          <a:bodyPr/>
          <a:lstStyle/>
          <a:p>
            <a:fld id="{CA3EDC76-73A9-9444-BD0D-1934E9A0C8CC}" type="slidenum">
              <a:rPr lang="en-US" smtClean="0"/>
              <a:t>110</a:t>
            </a:fld>
            <a:endParaRPr lang="en-US"/>
          </a:p>
        </p:txBody>
      </p:sp>
    </p:spTree>
    <p:extLst>
      <p:ext uri="{BB962C8B-B14F-4D97-AF65-F5344CB8AC3E}">
        <p14:creationId xmlns:p14="http://schemas.microsoft.com/office/powerpoint/2010/main" val="212255192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From https://</a:t>
            </a:r>
            <a:r>
              <a:rPr lang="en-US" dirty="0" err="1" smtClean="0"/>
              <a:t>scikit-learn.org</a:t>
            </a:r>
            <a:r>
              <a:rPr lang="en-US" dirty="0" smtClean="0"/>
              <a:t>/stable/modules/</a:t>
            </a:r>
            <a:r>
              <a:rPr lang="en-US" dirty="0" err="1" smtClean="0"/>
              <a:t>clustering.html#overview-of-clustering-methods</a:t>
            </a:r>
            <a:endParaRPr lang="en-US" dirty="0"/>
          </a:p>
        </p:txBody>
      </p:sp>
      <p:sp>
        <p:nvSpPr>
          <p:cNvPr id="4" name="Slide Number Placeholder 3"/>
          <p:cNvSpPr>
            <a:spLocks noGrp="1"/>
          </p:cNvSpPr>
          <p:nvPr>
            <p:ph type="sldNum" sz="quarter" idx="10"/>
          </p:nvPr>
        </p:nvSpPr>
        <p:spPr/>
        <p:txBody>
          <a:bodyPr/>
          <a:lstStyle/>
          <a:p>
            <a:fld id="{CA3EDC76-73A9-9444-BD0D-1934E9A0C8CC}" type="slidenum">
              <a:rPr lang="en-US" smtClean="0"/>
              <a:t>111</a:t>
            </a:fld>
            <a:endParaRPr lang="en-US"/>
          </a:p>
        </p:txBody>
      </p:sp>
    </p:spTree>
    <p:extLst>
      <p:ext uri="{BB962C8B-B14F-4D97-AF65-F5344CB8AC3E}">
        <p14:creationId xmlns:p14="http://schemas.microsoft.com/office/powerpoint/2010/main" val="328315340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0" y="514350"/>
            <a:ext cx="4572000" cy="25717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A3EDC76-73A9-9444-BD0D-1934E9A0C8CC}" type="slidenum">
              <a:rPr lang="en-US" smtClean="0"/>
              <a:t>112</a:t>
            </a:fld>
            <a:endParaRPr lang="en-US"/>
          </a:p>
        </p:txBody>
      </p:sp>
    </p:spTree>
    <p:extLst>
      <p:ext uri="{BB962C8B-B14F-4D97-AF65-F5344CB8AC3E}">
        <p14:creationId xmlns:p14="http://schemas.microsoft.com/office/powerpoint/2010/main" val="235512735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0" y="514350"/>
            <a:ext cx="4572000" cy="2571750"/>
          </a:xfrm>
        </p:spPr>
      </p:sp>
      <p:sp>
        <p:nvSpPr>
          <p:cNvPr id="3" name="Notes Placeholder 2"/>
          <p:cNvSpPr>
            <a:spLocks noGrp="1"/>
          </p:cNvSpPr>
          <p:nvPr>
            <p:ph type="body" idx="1"/>
          </p:nvPr>
        </p:nvSpPr>
        <p:spPr/>
        <p:txBody>
          <a:bodyPr/>
          <a:lstStyle/>
          <a:p>
            <a:r>
              <a:rPr lang="en-US" dirty="0"/>
              <a:t>Speed/scaling depends on </a:t>
            </a:r>
            <a:r>
              <a:rPr lang="en-US"/>
              <a:t>linkage method.</a:t>
            </a:r>
          </a:p>
        </p:txBody>
      </p:sp>
      <p:sp>
        <p:nvSpPr>
          <p:cNvPr id="4" name="Slide Number Placeholder 3"/>
          <p:cNvSpPr>
            <a:spLocks noGrp="1"/>
          </p:cNvSpPr>
          <p:nvPr>
            <p:ph type="sldNum" sz="quarter" idx="10"/>
          </p:nvPr>
        </p:nvSpPr>
        <p:spPr/>
        <p:txBody>
          <a:bodyPr/>
          <a:lstStyle/>
          <a:p>
            <a:fld id="{CA3EDC76-73A9-9444-BD0D-1934E9A0C8CC}" type="slidenum">
              <a:rPr lang="en-US" smtClean="0"/>
              <a:t>114</a:t>
            </a:fld>
            <a:endParaRPr lang="en-US"/>
          </a:p>
        </p:txBody>
      </p:sp>
    </p:spTree>
    <p:extLst>
      <p:ext uri="{BB962C8B-B14F-4D97-AF65-F5344CB8AC3E}">
        <p14:creationId xmlns:p14="http://schemas.microsoft.com/office/powerpoint/2010/main" val="226674553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Damping factor (between 0.5 and 1) is the extent to which the current value is maintained relative to incoming values (weighted 1 - damping). This in order to avoid numerical oscillations when updating these values (messages).</a:t>
            </a:r>
            <a:endParaRPr lang="en-US" dirty="0"/>
          </a:p>
        </p:txBody>
      </p:sp>
      <p:sp>
        <p:nvSpPr>
          <p:cNvPr id="4" name="Slide Number Placeholder 3"/>
          <p:cNvSpPr>
            <a:spLocks noGrp="1"/>
          </p:cNvSpPr>
          <p:nvPr>
            <p:ph type="sldNum" sz="quarter" idx="10"/>
          </p:nvPr>
        </p:nvSpPr>
        <p:spPr/>
        <p:txBody>
          <a:bodyPr/>
          <a:lstStyle/>
          <a:p>
            <a:fld id="{CA3EDC76-73A9-9444-BD0D-1934E9A0C8CC}" type="slidenum">
              <a:rPr lang="en-US" smtClean="0"/>
              <a:t>122</a:t>
            </a:fld>
            <a:endParaRPr lang="en-US"/>
          </a:p>
        </p:txBody>
      </p:sp>
    </p:spTree>
    <p:extLst>
      <p:ext uri="{BB962C8B-B14F-4D97-AF65-F5344CB8AC3E}">
        <p14:creationId xmlns:p14="http://schemas.microsoft.com/office/powerpoint/2010/main" val="48987539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DEE81241-66E4-1644-9469-DE39D4AEB4DB}" type="slidenum">
              <a:rPr lang="en-US" smtClean="0"/>
              <a:t>125</a:t>
            </a:fld>
            <a:endParaRPr lang="en-US"/>
          </a:p>
        </p:txBody>
      </p:sp>
    </p:spTree>
    <p:extLst>
      <p:ext uri="{BB962C8B-B14F-4D97-AF65-F5344CB8AC3E}">
        <p14:creationId xmlns:p14="http://schemas.microsoft.com/office/powerpoint/2010/main" val="6767976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Strictly,</a:t>
            </a:r>
            <a:r>
              <a:rPr lang="en-US" baseline="0" dirty="0" smtClean="0"/>
              <a:t> HAC is a partitioning algorithm since all points must be associated with a cluster</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It is also possible start with all points in a single cluster and then split them recursively.  This algorithm is known as hierarchical divisive clustering (not discussed here). See https://</a:t>
            </a:r>
            <a:r>
              <a:rPr lang="en-US" baseline="0" dirty="0" err="1" smtClean="0"/>
              <a:t>en.wikipedia.org</a:t>
            </a:r>
            <a:r>
              <a:rPr lang="en-US" baseline="0" dirty="0" smtClean="0"/>
              <a:t>/wiki/</a:t>
            </a:r>
            <a:r>
              <a:rPr lang="en-US" baseline="0" dirty="0" err="1" smtClean="0"/>
              <a:t>Hierarchical_clustering</a:t>
            </a:r>
            <a:r>
              <a:rPr lang="en-US" baseline="0" dirty="0" smtClean="0"/>
              <a:t> for more information.</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p:txBody>
      </p:sp>
      <p:sp>
        <p:nvSpPr>
          <p:cNvPr id="4" name="Slide Number Placeholder 3"/>
          <p:cNvSpPr>
            <a:spLocks noGrp="1"/>
          </p:cNvSpPr>
          <p:nvPr>
            <p:ph type="sldNum" sz="quarter" idx="10"/>
          </p:nvPr>
        </p:nvSpPr>
        <p:spPr/>
        <p:txBody>
          <a:bodyPr/>
          <a:lstStyle/>
          <a:p>
            <a:fld id="{DEE81241-66E4-1644-9469-DE39D4AEB4DB}" type="slidenum">
              <a:rPr lang="en-US" smtClean="0">
                <a:solidFill>
                  <a:prstClr val="black"/>
                </a:solidFill>
                <a:latin typeface="Calibri"/>
              </a:rPr>
              <a:pPr/>
              <a:t>7</a:t>
            </a:fld>
            <a:endParaRPr lang="en-US">
              <a:solidFill>
                <a:prstClr val="black"/>
              </a:solidFill>
              <a:latin typeface="Calibri"/>
            </a:endParaRPr>
          </a:p>
        </p:txBody>
      </p:sp>
    </p:spTree>
    <p:extLst>
      <p:ext uri="{BB962C8B-B14F-4D97-AF65-F5344CB8AC3E}">
        <p14:creationId xmlns:p14="http://schemas.microsoft.com/office/powerpoint/2010/main" val="6767976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DEE81241-66E4-1644-9469-DE39D4AEB4DB}" type="slidenum">
              <a:rPr lang="en-US" smtClean="0">
                <a:solidFill>
                  <a:prstClr val="black"/>
                </a:solidFill>
                <a:latin typeface="Calibri"/>
              </a:rPr>
              <a:pPr/>
              <a:t>8</a:t>
            </a:fld>
            <a:endParaRPr lang="en-US">
              <a:solidFill>
                <a:prstClr val="black"/>
              </a:solidFill>
              <a:latin typeface="Calibri"/>
            </a:endParaRPr>
          </a:p>
        </p:txBody>
      </p:sp>
    </p:spTree>
    <p:extLst>
      <p:ext uri="{BB962C8B-B14F-4D97-AF65-F5344CB8AC3E}">
        <p14:creationId xmlns:p14="http://schemas.microsoft.com/office/powerpoint/2010/main" val="6767976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Metric</a:t>
            </a:r>
            <a:r>
              <a:rPr lang="en-US" baseline="0" dirty="0" smtClean="0"/>
              <a:t> is also referred to as affinity</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err="1" smtClean="0"/>
              <a:t>Minimzing</a:t>
            </a:r>
            <a:r>
              <a:rPr lang="en-US" baseline="0" dirty="0" smtClean="0"/>
              <a:t> variance is also referred to as the ‘Ward linkage’</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If no end is specified, full tree is constructed in which all points are eventually merged into one cluster</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See https://</a:t>
            </a:r>
            <a:r>
              <a:rPr lang="en-US" baseline="0" dirty="0" err="1" smtClean="0"/>
              <a:t>scikit-learn.org</a:t>
            </a:r>
            <a:r>
              <a:rPr lang="en-US" baseline="0" dirty="0" smtClean="0"/>
              <a:t>/stable/modules/generated/</a:t>
            </a:r>
            <a:r>
              <a:rPr lang="en-US" baseline="0" dirty="0" err="1" smtClean="0"/>
              <a:t>sklearn.cluster.AgglomerativeClustering.html</a:t>
            </a: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p:txBody>
      </p:sp>
      <p:sp>
        <p:nvSpPr>
          <p:cNvPr id="4" name="Slide Number Placeholder 3"/>
          <p:cNvSpPr>
            <a:spLocks noGrp="1"/>
          </p:cNvSpPr>
          <p:nvPr>
            <p:ph type="sldNum" sz="quarter" idx="10"/>
          </p:nvPr>
        </p:nvSpPr>
        <p:spPr/>
        <p:txBody>
          <a:bodyPr/>
          <a:lstStyle/>
          <a:p>
            <a:fld id="{DEE81241-66E4-1644-9469-DE39D4AEB4DB}" type="slidenum">
              <a:rPr lang="en-US" smtClean="0">
                <a:solidFill>
                  <a:prstClr val="black"/>
                </a:solidFill>
                <a:latin typeface="Calibri"/>
              </a:rPr>
              <a:pPr/>
              <a:t>9</a:t>
            </a:fld>
            <a:endParaRPr lang="en-US">
              <a:solidFill>
                <a:prstClr val="black"/>
              </a:solidFill>
              <a:latin typeface="Calibri"/>
            </a:endParaRPr>
          </a:p>
        </p:txBody>
      </p:sp>
    </p:spTree>
    <p:extLst>
      <p:ext uri="{BB962C8B-B14F-4D97-AF65-F5344CB8AC3E}">
        <p14:creationId xmlns:p14="http://schemas.microsoft.com/office/powerpoint/2010/main" val="6767976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Toy</a:t>
            </a:r>
            <a:r>
              <a:rPr lang="en-US" baseline="0" dirty="0" smtClean="0"/>
              <a:t> example: 6 points in 2D space (axes of 2D feature space not shown for clarity)</a:t>
            </a:r>
            <a:endParaRPr lang="en-US" dirty="0"/>
          </a:p>
        </p:txBody>
      </p:sp>
      <p:sp>
        <p:nvSpPr>
          <p:cNvPr id="4" name="Slide Number Placeholder 3"/>
          <p:cNvSpPr>
            <a:spLocks noGrp="1"/>
          </p:cNvSpPr>
          <p:nvPr>
            <p:ph type="sldNum" sz="quarter" idx="10"/>
          </p:nvPr>
        </p:nvSpPr>
        <p:spPr/>
        <p:txBody>
          <a:bodyPr/>
          <a:lstStyle/>
          <a:p>
            <a:fld id="{DEE81241-66E4-1644-9469-DE39D4AEB4DB}" type="slidenum">
              <a:rPr lang="en-US" smtClean="0">
                <a:solidFill>
                  <a:prstClr val="black"/>
                </a:solidFill>
                <a:latin typeface="Calibri"/>
              </a:rPr>
              <a:pPr/>
              <a:t>10</a:t>
            </a:fld>
            <a:endParaRPr lang="en-US">
              <a:solidFill>
                <a:prstClr val="black"/>
              </a:solidFill>
              <a:latin typeface="Calibri"/>
            </a:endParaRPr>
          </a:p>
        </p:txBody>
      </p:sp>
    </p:spTree>
    <p:extLst>
      <p:ext uri="{BB962C8B-B14F-4D97-AF65-F5344CB8AC3E}">
        <p14:creationId xmlns:p14="http://schemas.microsoft.com/office/powerpoint/2010/main" val="6767976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Toy</a:t>
            </a:r>
            <a:r>
              <a:rPr lang="en-US" baseline="0" dirty="0" smtClean="0"/>
              <a:t> example: 6 points in 2D space (axes of 2D feature space not shown for clarity)</a:t>
            </a:r>
            <a:endParaRPr lang="en-US" dirty="0"/>
          </a:p>
        </p:txBody>
      </p:sp>
      <p:sp>
        <p:nvSpPr>
          <p:cNvPr id="4" name="Slide Number Placeholder 3"/>
          <p:cNvSpPr>
            <a:spLocks noGrp="1"/>
          </p:cNvSpPr>
          <p:nvPr>
            <p:ph type="sldNum" sz="quarter" idx="10"/>
          </p:nvPr>
        </p:nvSpPr>
        <p:spPr/>
        <p:txBody>
          <a:bodyPr/>
          <a:lstStyle/>
          <a:p>
            <a:fld id="{DEE81241-66E4-1644-9469-DE39D4AEB4DB}" type="slidenum">
              <a:rPr lang="en-US" smtClean="0">
                <a:solidFill>
                  <a:prstClr val="black"/>
                </a:solidFill>
                <a:latin typeface="Calibri"/>
              </a:rPr>
              <a:pPr/>
              <a:t>11</a:t>
            </a:fld>
            <a:endParaRPr lang="en-US">
              <a:solidFill>
                <a:prstClr val="black"/>
              </a:solidFill>
              <a:latin typeface="Calibri"/>
            </a:endParaRPr>
          </a:p>
        </p:txBody>
      </p:sp>
    </p:spTree>
    <p:extLst>
      <p:ext uri="{BB962C8B-B14F-4D97-AF65-F5344CB8AC3E}">
        <p14:creationId xmlns:p14="http://schemas.microsoft.com/office/powerpoint/2010/main" val="6767976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emf"/></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emf"/></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jpg"/><Relationship Id="rId3" Type="http://schemas.openxmlformats.org/officeDocument/2006/relationships/image" Target="../media/image6.emf"/></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jpg"/><Relationship Id="rId3" Type="http://schemas.openxmlformats.org/officeDocument/2006/relationships/image" Target="../media/image6.emf"/></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emf"/></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emf"/></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emf"/></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jpg"/><Relationship Id="rId3" Type="http://schemas.openxmlformats.org/officeDocument/2006/relationships/image" Target="../media/image6.emf"/></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jpg"/><Relationship Id="rId3" Type="http://schemas.openxmlformats.org/officeDocument/2006/relationships/image" Target="../media/image6.emf"/></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em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 Id="rId3" Type="http://schemas.openxmlformats.org/officeDocument/2006/relationships/image" Target="../media/image6.emf"/></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 Id="rId3" Type="http://schemas.openxmlformats.org/officeDocument/2006/relationships/image" Target="../media/image6.emf"/></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763071" y="752546"/>
            <a:ext cx="9611016" cy="3438454"/>
          </a:xfrm>
          <a:prstGeom prst="rect">
            <a:avLst/>
          </a:prstGeom>
        </p:spPr>
        <p:txBody>
          <a:bodyPr anchor="t" anchorCtr="0"/>
          <a:lstStyle>
            <a:lvl1pPr>
              <a:defRPr sz="4950">
                <a:solidFill>
                  <a:schemeClr val="bg1"/>
                </a:solidFill>
              </a:defRPr>
            </a:lvl1pPr>
          </a:lstStyle>
          <a:p>
            <a:r>
              <a:rPr lang="en-US" dirty="0"/>
              <a:t>CLICK TO EDIT MASTER TITLE STYLE</a:t>
            </a:r>
          </a:p>
        </p:txBody>
      </p:sp>
      <p:pic>
        <p:nvPicPr>
          <p:cNvPr id="18" name="Picture 17">
            <a:extLst>
              <a:ext uri="{FF2B5EF4-FFF2-40B4-BE49-F238E27FC236}">
                <a16:creationId xmlns="" xmlns:a16="http://schemas.microsoft.com/office/drawing/2014/main" id="{61AB164B-0894-B142-A83D-CC15DEBBD684}"/>
              </a:ext>
            </a:extLst>
          </p:cNvPr>
          <p:cNvPicPr>
            <a:picLocks noChangeAspect="1"/>
          </p:cNvPicPr>
          <p:nvPr/>
        </p:nvPicPr>
        <p:blipFill>
          <a:blip r:embed="rId2">
            <a:alphaModFix amt="40000"/>
          </a:blip>
          <a:stretch>
            <a:fillRect/>
          </a:stretch>
        </p:blipFill>
        <p:spPr>
          <a:xfrm>
            <a:off x="11293832" y="5627914"/>
            <a:ext cx="571457" cy="909136"/>
          </a:xfrm>
          <a:prstGeom prst="rect">
            <a:avLst/>
          </a:prstGeom>
        </p:spPr>
      </p:pic>
      <p:sp>
        <p:nvSpPr>
          <p:cNvPr id="24" name="Rectangle 23">
            <a:extLst>
              <a:ext uri="{FF2B5EF4-FFF2-40B4-BE49-F238E27FC236}">
                <a16:creationId xmlns="" xmlns:a16="http://schemas.microsoft.com/office/drawing/2014/main" id="{FCAA1506-7899-5843-A44E-BB8E80613307}"/>
              </a:ext>
            </a:extLst>
          </p:cNvPr>
          <p:cNvSpPr/>
          <p:nvPr/>
        </p:nvSpPr>
        <p:spPr>
          <a:xfrm>
            <a:off x="1" y="0"/>
            <a:ext cx="108857" cy="685800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717307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93005" y="4876787"/>
            <a:ext cx="9570195" cy="566738"/>
          </a:xfrm>
          <a:prstGeom prst="rect">
            <a:avLst/>
          </a:prstGeom>
        </p:spPr>
        <p:txBody>
          <a:bodyPr anchor="t" anchorCtr="0">
            <a:normAutofit/>
          </a:bodyPr>
          <a:lstStyle>
            <a:lvl1pPr algn="l">
              <a:defRPr sz="1800" b="0" spc="0">
                <a:solidFill>
                  <a:schemeClr val="tx1">
                    <a:lumMod val="65000"/>
                    <a:lumOff val="35000"/>
                  </a:schemeClr>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793005" y="762000"/>
            <a:ext cx="9570195" cy="3640666"/>
          </a:xfrm>
          <a:prstGeom prst="roundRect">
            <a:avLst>
              <a:gd name="adj" fmla="val 1858"/>
            </a:avLst>
          </a:prstGeom>
          <a:solidFill>
            <a:schemeClr val="tx2">
              <a:alpha val="25000"/>
            </a:schemeClr>
          </a:solidFill>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4" name="Text Placeholder 3"/>
          <p:cNvSpPr>
            <a:spLocks noGrp="1"/>
          </p:cNvSpPr>
          <p:nvPr>
            <p:ph type="body" sz="half" idx="2"/>
          </p:nvPr>
        </p:nvSpPr>
        <p:spPr>
          <a:xfrm>
            <a:off x="793006" y="5443525"/>
            <a:ext cx="9570193" cy="493712"/>
          </a:xfrm>
        </p:spPr>
        <p:txBody>
          <a:bodyPr>
            <a:normAutofit/>
          </a:bodyPr>
          <a:lstStyle>
            <a:lvl1pPr marL="0" indent="0">
              <a:buNone/>
              <a:defRPr sz="1200">
                <a:solidFill>
                  <a:schemeClr val="tx1">
                    <a:lumMod val="65000"/>
                    <a:lumOff val="35000"/>
                  </a:schemeClr>
                </a:solidFill>
                <a:latin typeface="Calibri" panose="020F0502020204030204" pitchFamily="34" charset="0"/>
                <a:cs typeface="Calibri" panose="020F0502020204030204" pitchFamily="34" charset="0"/>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cxnSp>
        <p:nvCxnSpPr>
          <p:cNvPr id="8" name="Straight Connector 7">
            <a:extLst>
              <a:ext uri="{FF2B5EF4-FFF2-40B4-BE49-F238E27FC236}">
                <a16:creationId xmlns="" xmlns:a16="http://schemas.microsoft.com/office/drawing/2014/main" id="{F346D643-3D40-A544-BA11-C5702B803186}"/>
              </a:ext>
            </a:extLst>
          </p:cNvPr>
          <p:cNvCxnSpPr>
            <a:cxnSpLocks/>
          </p:cNvCxnSpPr>
          <p:nvPr/>
        </p:nvCxnSpPr>
        <p:spPr>
          <a:xfrm>
            <a:off x="793005" y="4816208"/>
            <a:ext cx="9570195" cy="0"/>
          </a:xfrm>
          <a:prstGeom prst="line">
            <a:avLst/>
          </a:prstGeom>
          <a:ln w="19050" cap="sq">
            <a:solidFill>
              <a:schemeClr val="bg2">
                <a:lumMod val="40000"/>
                <a:lumOff val="6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518686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60697" y="892629"/>
            <a:ext cx="7720019" cy="3286125"/>
          </a:xfrm>
          <a:prstGeom prst="rect">
            <a:avLst/>
          </a:prstGeom>
        </p:spPr>
        <p:txBody>
          <a:bodyPr/>
          <a:lstStyle>
            <a:lvl1pPr>
              <a:defRPr sz="3600" spc="0"/>
            </a:lvl1pPr>
          </a:lstStyle>
          <a:p>
            <a:r>
              <a:rPr lang="en-US"/>
              <a:t>Click to edit Master title style</a:t>
            </a:r>
            <a:endParaRPr lang="en-US" dirty="0"/>
          </a:p>
        </p:txBody>
      </p:sp>
      <p:sp>
        <p:nvSpPr>
          <p:cNvPr id="11" name="Text Placeholder 3"/>
          <p:cNvSpPr>
            <a:spLocks noGrp="1"/>
          </p:cNvSpPr>
          <p:nvPr>
            <p:ph type="body" sz="half" idx="14" hasCustomPrompt="1"/>
          </p:nvPr>
        </p:nvSpPr>
        <p:spPr>
          <a:xfrm>
            <a:off x="1289273" y="4401913"/>
            <a:ext cx="7279649" cy="498747"/>
          </a:xfrm>
        </p:spPr>
        <p:txBody>
          <a:bodyPr vert="horz" lIns="91440" tIns="45720" rIns="91440" bIns="45720" rtlCol="0" anchor="t">
            <a:normAutofit/>
          </a:bodyPr>
          <a:lstStyle>
            <a:lvl1pPr marL="0" indent="0">
              <a:buNone/>
              <a:defRPr lang="en-US" sz="1350" b="0" i="0" kern="1200" cap="small" dirty="0">
                <a:solidFill>
                  <a:schemeClr val="bg2">
                    <a:lumMod val="40000"/>
                    <a:lumOff val="60000"/>
                  </a:schemeClr>
                </a:solidFill>
                <a:latin typeface="+mj-lt"/>
                <a:ea typeface="+mj-ea"/>
                <a:cs typeface="+mj-cs"/>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marL="0" lvl="0" indent="0">
              <a:buNone/>
            </a:pPr>
            <a:r>
              <a:rPr lang="en-US" dirty="0"/>
              <a:t>- QUOTE AUTHOR</a:t>
            </a:r>
          </a:p>
        </p:txBody>
      </p:sp>
      <p:sp>
        <p:nvSpPr>
          <p:cNvPr id="12" name="TextBox 11"/>
          <p:cNvSpPr txBox="1"/>
          <p:nvPr/>
        </p:nvSpPr>
        <p:spPr>
          <a:xfrm>
            <a:off x="411160" y="416083"/>
            <a:ext cx="801912" cy="1500411"/>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sz="9150" dirty="0"/>
              <a:t>“</a:t>
            </a:r>
          </a:p>
        </p:txBody>
      </p:sp>
      <p:sp>
        <p:nvSpPr>
          <p:cNvPr id="15" name="TextBox 14"/>
          <p:cNvSpPr txBox="1"/>
          <p:nvPr/>
        </p:nvSpPr>
        <p:spPr>
          <a:xfrm>
            <a:off x="8976705" y="3431632"/>
            <a:ext cx="801912" cy="1500411"/>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sz="9150" dirty="0"/>
              <a:t>”</a:t>
            </a:r>
          </a:p>
        </p:txBody>
      </p:sp>
    </p:spTree>
    <p:extLst>
      <p:ext uri="{BB962C8B-B14F-4D97-AF65-F5344CB8AC3E}">
        <p14:creationId xmlns:p14="http://schemas.microsoft.com/office/powerpoint/2010/main" val="85612244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ontent with Side Imag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94640" y="1234441"/>
            <a:ext cx="7720019" cy="828041"/>
          </a:xfrm>
          <a:prstGeom prst="rect">
            <a:avLst/>
          </a:prstGeom>
        </p:spPr>
        <p:txBody>
          <a:bodyPr/>
          <a:lstStyle>
            <a:lvl1pPr>
              <a:defRPr sz="3600"/>
            </a:lvl1pPr>
          </a:lstStyle>
          <a:p>
            <a:r>
              <a:rPr lang="en-US" dirty="0"/>
              <a:t>TITLE GOES HERE</a:t>
            </a:r>
          </a:p>
        </p:txBody>
      </p:sp>
      <p:sp>
        <p:nvSpPr>
          <p:cNvPr id="9" name="Text Placeholder 7">
            <a:extLst>
              <a:ext uri="{FF2B5EF4-FFF2-40B4-BE49-F238E27FC236}">
                <a16:creationId xmlns="" xmlns:a16="http://schemas.microsoft.com/office/drawing/2014/main" id="{0C302B9C-2E99-DD43-B6BC-73FCC0BAA519}"/>
              </a:ext>
            </a:extLst>
          </p:cNvPr>
          <p:cNvSpPr>
            <a:spLocks noGrp="1"/>
          </p:cNvSpPr>
          <p:nvPr>
            <p:ph type="body" sz="quarter" idx="12"/>
          </p:nvPr>
        </p:nvSpPr>
        <p:spPr>
          <a:xfrm>
            <a:off x="694640" y="2393632"/>
            <a:ext cx="7720019" cy="2361248"/>
          </a:xfrm>
        </p:spPr>
        <p:txBody>
          <a:bodyPr/>
          <a:lstStyle>
            <a:lvl1pPr marL="0" indent="0">
              <a:buNone/>
              <a:defRPr>
                <a:solidFill>
                  <a:schemeClr val="tx1">
                    <a:lumMod val="65000"/>
                    <a:lumOff val="35000"/>
                  </a:schemeClr>
                </a:solidFill>
                <a:latin typeface="Calibri" panose="020F0502020204030204" pitchFamily="34" charset="0"/>
                <a:cs typeface="Calibri" panose="020F0502020204030204" pitchFamily="34" charset="0"/>
              </a:defRPr>
            </a:lvl1pPr>
          </a:lstStyle>
          <a:p>
            <a:pPr lvl="0"/>
            <a:r>
              <a:rPr lang="en-US"/>
              <a:t>Edit Master text styles</a:t>
            </a:r>
          </a:p>
        </p:txBody>
      </p:sp>
      <p:sp>
        <p:nvSpPr>
          <p:cNvPr id="4" name="Rounded Rectangle 3">
            <a:extLst>
              <a:ext uri="{FF2B5EF4-FFF2-40B4-BE49-F238E27FC236}">
                <a16:creationId xmlns="" xmlns:a16="http://schemas.microsoft.com/office/drawing/2014/main" id="{7F177E7E-7C5D-534C-BCB5-67E15CA69734}"/>
              </a:ext>
            </a:extLst>
          </p:cNvPr>
          <p:cNvSpPr/>
          <p:nvPr/>
        </p:nvSpPr>
        <p:spPr>
          <a:xfrm>
            <a:off x="694641" y="4968240"/>
            <a:ext cx="4672017" cy="650240"/>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900" dirty="0"/>
              <a:t>CALL OUT or CALL TO ACTION can go here</a:t>
            </a:r>
          </a:p>
        </p:txBody>
      </p:sp>
    </p:spTree>
    <p:extLst>
      <p:ext uri="{BB962C8B-B14F-4D97-AF65-F5344CB8AC3E}">
        <p14:creationId xmlns:p14="http://schemas.microsoft.com/office/powerpoint/2010/main" val="33560920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25987" y="2962275"/>
            <a:ext cx="2946867" cy="576262"/>
          </a:xfrm>
        </p:spPr>
        <p:txBody>
          <a:bodyPr anchor="b">
            <a:noAutofit/>
          </a:bodyPr>
          <a:lstStyle>
            <a:lvl1pPr marL="0" indent="0">
              <a:buNone/>
              <a:defRPr sz="1800" b="0">
                <a:solidFill>
                  <a:schemeClr val="tx1">
                    <a:lumMod val="65000"/>
                    <a:lumOff val="35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16" name="Text Placeholder 3"/>
          <p:cNvSpPr>
            <a:spLocks noGrp="1"/>
          </p:cNvSpPr>
          <p:nvPr>
            <p:ph type="body" sz="half" idx="15"/>
          </p:nvPr>
        </p:nvSpPr>
        <p:spPr>
          <a:xfrm>
            <a:off x="645503" y="3648075"/>
            <a:ext cx="2927351" cy="2381250"/>
          </a:xfrm>
        </p:spPr>
        <p:txBody>
          <a:bodyPr anchor="t">
            <a:normAutofit/>
          </a:bodyPr>
          <a:lstStyle>
            <a:lvl1pPr marL="0" indent="0">
              <a:buNone/>
              <a:defRPr sz="1050">
                <a:solidFill>
                  <a:schemeClr val="tx1">
                    <a:lumMod val="65000"/>
                    <a:lumOff val="35000"/>
                  </a:schemeClr>
                </a:solidFill>
                <a:latin typeface="Calibri" panose="020F0502020204030204" pitchFamily="34" charset="0"/>
                <a:cs typeface="Calibri" panose="020F0502020204030204" pitchFamily="34" charset="0"/>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5" name="Text Placeholder 4"/>
          <p:cNvSpPr>
            <a:spLocks noGrp="1"/>
          </p:cNvSpPr>
          <p:nvPr>
            <p:ph type="body" sz="quarter" idx="3"/>
          </p:nvPr>
        </p:nvSpPr>
        <p:spPr>
          <a:xfrm>
            <a:off x="3876701" y="2962275"/>
            <a:ext cx="2936241" cy="576262"/>
          </a:xfrm>
        </p:spPr>
        <p:txBody>
          <a:bodyPr anchor="b">
            <a:noAutofit/>
          </a:bodyPr>
          <a:lstStyle>
            <a:lvl1pPr marL="0" indent="0">
              <a:buNone/>
              <a:defRPr sz="1800" b="0">
                <a:solidFill>
                  <a:schemeClr val="tx1">
                    <a:lumMod val="65000"/>
                    <a:lumOff val="35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19" name="Text Placeholder 3"/>
          <p:cNvSpPr>
            <a:spLocks noGrp="1"/>
          </p:cNvSpPr>
          <p:nvPr>
            <p:ph type="body" sz="half" idx="16"/>
          </p:nvPr>
        </p:nvSpPr>
        <p:spPr>
          <a:xfrm>
            <a:off x="3866145" y="3648075"/>
            <a:ext cx="2946795" cy="2381250"/>
          </a:xfrm>
        </p:spPr>
        <p:txBody>
          <a:bodyPr anchor="t">
            <a:normAutofit/>
          </a:bodyPr>
          <a:lstStyle>
            <a:lvl1pPr marL="0" indent="0">
              <a:buNone/>
              <a:defRPr sz="1050">
                <a:solidFill>
                  <a:schemeClr val="tx1">
                    <a:lumMod val="65000"/>
                    <a:lumOff val="35000"/>
                  </a:schemeClr>
                </a:solidFill>
                <a:latin typeface="Calibri" panose="020F0502020204030204" pitchFamily="34" charset="0"/>
                <a:cs typeface="Calibri" panose="020F0502020204030204" pitchFamily="34" charset="0"/>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14" name="Text Placeholder 4"/>
          <p:cNvSpPr>
            <a:spLocks noGrp="1"/>
          </p:cNvSpPr>
          <p:nvPr>
            <p:ph type="body" sz="quarter" idx="13"/>
          </p:nvPr>
        </p:nvSpPr>
        <p:spPr>
          <a:xfrm>
            <a:off x="7117741" y="2962275"/>
            <a:ext cx="2932113" cy="576262"/>
          </a:xfrm>
        </p:spPr>
        <p:txBody>
          <a:bodyPr anchor="b">
            <a:noAutofit/>
          </a:bodyPr>
          <a:lstStyle>
            <a:lvl1pPr marL="0" indent="0">
              <a:buNone/>
              <a:defRPr sz="1800" b="0">
                <a:solidFill>
                  <a:schemeClr val="tx1">
                    <a:lumMod val="65000"/>
                    <a:lumOff val="35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20" name="Text Placeholder 3"/>
          <p:cNvSpPr>
            <a:spLocks noGrp="1"/>
          </p:cNvSpPr>
          <p:nvPr>
            <p:ph type="body" sz="half" idx="17"/>
          </p:nvPr>
        </p:nvSpPr>
        <p:spPr>
          <a:xfrm>
            <a:off x="7117741" y="3648075"/>
            <a:ext cx="2932113" cy="2381250"/>
          </a:xfrm>
        </p:spPr>
        <p:txBody>
          <a:bodyPr anchor="t">
            <a:normAutofit/>
          </a:bodyPr>
          <a:lstStyle>
            <a:lvl1pPr marL="0" indent="0">
              <a:buNone/>
              <a:defRPr sz="1050">
                <a:solidFill>
                  <a:schemeClr val="tx1">
                    <a:lumMod val="65000"/>
                    <a:lumOff val="35000"/>
                  </a:schemeClr>
                </a:solidFill>
                <a:latin typeface="Calibri" panose="020F0502020204030204" pitchFamily="34" charset="0"/>
                <a:cs typeface="Calibri" panose="020F0502020204030204" pitchFamily="34" charset="0"/>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cxnSp>
        <p:nvCxnSpPr>
          <p:cNvPr id="17" name="Straight Connector 16"/>
          <p:cNvCxnSpPr>
            <a:cxnSpLocks/>
          </p:cNvCxnSpPr>
          <p:nvPr/>
        </p:nvCxnSpPr>
        <p:spPr>
          <a:xfrm>
            <a:off x="3719183" y="3114675"/>
            <a:ext cx="0" cy="291465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a:cxnSpLocks/>
          </p:cNvCxnSpPr>
          <p:nvPr/>
        </p:nvCxnSpPr>
        <p:spPr>
          <a:xfrm>
            <a:off x="6955267" y="3114675"/>
            <a:ext cx="0" cy="291465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15" name="Title 1">
            <a:extLst>
              <a:ext uri="{FF2B5EF4-FFF2-40B4-BE49-F238E27FC236}">
                <a16:creationId xmlns="" xmlns:a16="http://schemas.microsoft.com/office/drawing/2014/main" id="{851FE1CA-4C16-AD45-BD54-500EEF78CC41}"/>
              </a:ext>
            </a:extLst>
          </p:cNvPr>
          <p:cNvSpPr>
            <a:spLocks noGrp="1"/>
          </p:cNvSpPr>
          <p:nvPr>
            <p:ph type="title" hasCustomPrompt="1"/>
          </p:nvPr>
        </p:nvSpPr>
        <p:spPr>
          <a:xfrm>
            <a:off x="388936" y="338420"/>
            <a:ext cx="9660917" cy="985557"/>
          </a:xfrm>
          <a:prstGeom prst="rect">
            <a:avLst/>
          </a:prstGeom>
        </p:spPr>
        <p:txBody>
          <a:bodyPr/>
          <a:lstStyle>
            <a:lvl1pPr>
              <a:defRPr/>
            </a:lvl1pPr>
          </a:lstStyle>
          <a:p>
            <a:r>
              <a:rPr lang="en-US" dirty="0"/>
              <a:t>SLIDE TITLE GOES HERE</a:t>
            </a:r>
          </a:p>
        </p:txBody>
      </p:sp>
      <p:sp>
        <p:nvSpPr>
          <p:cNvPr id="22" name="Oval 21">
            <a:extLst>
              <a:ext uri="{FF2B5EF4-FFF2-40B4-BE49-F238E27FC236}">
                <a16:creationId xmlns="" xmlns:a16="http://schemas.microsoft.com/office/drawing/2014/main" id="{69525150-06D1-F64E-A049-783F7E29F5F6}"/>
              </a:ext>
            </a:extLst>
          </p:cNvPr>
          <p:cNvSpPr/>
          <p:nvPr/>
        </p:nvSpPr>
        <p:spPr>
          <a:xfrm>
            <a:off x="721238" y="1633539"/>
            <a:ext cx="1266825" cy="1266825"/>
          </a:xfrm>
          <a:prstGeom prst="ellipse">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900"/>
          </a:p>
        </p:txBody>
      </p:sp>
      <p:sp>
        <p:nvSpPr>
          <p:cNvPr id="23" name="Oval 22">
            <a:extLst>
              <a:ext uri="{FF2B5EF4-FFF2-40B4-BE49-F238E27FC236}">
                <a16:creationId xmlns="" xmlns:a16="http://schemas.microsoft.com/office/drawing/2014/main" id="{AAE72322-60BD-2643-8938-E19617DB5104}"/>
              </a:ext>
            </a:extLst>
          </p:cNvPr>
          <p:cNvSpPr/>
          <p:nvPr/>
        </p:nvSpPr>
        <p:spPr>
          <a:xfrm>
            <a:off x="3971950" y="1633539"/>
            <a:ext cx="1266825" cy="1266825"/>
          </a:xfrm>
          <a:prstGeom prst="ellipse">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900"/>
          </a:p>
        </p:txBody>
      </p:sp>
      <p:sp>
        <p:nvSpPr>
          <p:cNvPr id="24" name="Oval 23">
            <a:extLst>
              <a:ext uri="{FF2B5EF4-FFF2-40B4-BE49-F238E27FC236}">
                <a16:creationId xmlns="" xmlns:a16="http://schemas.microsoft.com/office/drawing/2014/main" id="{90C76404-DA09-8443-9D3C-1696077594EF}"/>
              </a:ext>
            </a:extLst>
          </p:cNvPr>
          <p:cNvSpPr/>
          <p:nvPr/>
        </p:nvSpPr>
        <p:spPr>
          <a:xfrm>
            <a:off x="7212992" y="1633539"/>
            <a:ext cx="1266825" cy="1266825"/>
          </a:xfrm>
          <a:prstGeom prst="ellipse">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900"/>
          </a:p>
        </p:txBody>
      </p:sp>
    </p:spTree>
    <p:extLst>
      <p:ext uri="{BB962C8B-B14F-4D97-AF65-F5344CB8AC3E}">
        <p14:creationId xmlns:p14="http://schemas.microsoft.com/office/powerpoint/2010/main" val="202940111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52463" y="3641349"/>
            <a:ext cx="2940051" cy="576262"/>
          </a:xfrm>
        </p:spPr>
        <p:txBody>
          <a:bodyPr anchor="b">
            <a:noAutofit/>
          </a:bodyPr>
          <a:lstStyle>
            <a:lvl1pPr marL="0" indent="0">
              <a:buNone/>
              <a:defRPr sz="1800" b="0">
                <a:solidFill>
                  <a:schemeClr val="tx1">
                    <a:lumMod val="65000"/>
                    <a:lumOff val="35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29" name="Picture Placeholder 2"/>
          <p:cNvSpPr>
            <a:spLocks noGrp="1" noChangeAspect="1"/>
          </p:cNvSpPr>
          <p:nvPr>
            <p:ph type="pic" idx="15"/>
          </p:nvPr>
        </p:nvSpPr>
        <p:spPr>
          <a:xfrm>
            <a:off x="652463" y="1819275"/>
            <a:ext cx="2940051" cy="1524000"/>
          </a:xfrm>
          <a:prstGeom prst="roundRect">
            <a:avLst>
              <a:gd name="adj" fmla="val 1858"/>
            </a:avLst>
          </a:prstGeom>
          <a:solidFill>
            <a:schemeClr val="tx1">
              <a:alpha val="25000"/>
            </a:schemeClr>
          </a:solidFill>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2" name="Text Placeholder 3"/>
          <p:cNvSpPr>
            <a:spLocks noGrp="1"/>
          </p:cNvSpPr>
          <p:nvPr>
            <p:ph type="body" sz="half" idx="18"/>
          </p:nvPr>
        </p:nvSpPr>
        <p:spPr>
          <a:xfrm>
            <a:off x="652463" y="4217613"/>
            <a:ext cx="2940051" cy="1487865"/>
          </a:xfrm>
        </p:spPr>
        <p:txBody>
          <a:bodyPr anchor="t">
            <a:normAutofit/>
          </a:bodyPr>
          <a:lstStyle>
            <a:lvl1pPr marL="0" indent="0">
              <a:buNone/>
              <a:defRPr sz="1050">
                <a:solidFill>
                  <a:schemeClr val="tx1">
                    <a:lumMod val="65000"/>
                    <a:lumOff val="35000"/>
                  </a:schemeClr>
                </a:solidFill>
                <a:latin typeface="Calibri" panose="020F0502020204030204" pitchFamily="34" charset="0"/>
                <a:cs typeface="Calibri" panose="020F0502020204030204" pitchFamily="34" charset="0"/>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5" name="Text Placeholder 4"/>
          <p:cNvSpPr>
            <a:spLocks noGrp="1"/>
          </p:cNvSpPr>
          <p:nvPr>
            <p:ph type="body" sz="quarter" idx="3"/>
          </p:nvPr>
        </p:nvSpPr>
        <p:spPr>
          <a:xfrm>
            <a:off x="3889376" y="3641349"/>
            <a:ext cx="2930525" cy="576262"/>
          </a:xfrm>
        </p:spPr>
        <p:txBody>
          <a:bodyPr anchor="b">
            <a:noAutofit/>
          </a:bodyPr>
          <a:lstStyle>
            <a:lvl1pPr marL="0" indent="0">
              <a:buNone/>
              <a:defRPr sz="1800" b="0">
                <a:solidFill>
                  <a:schemeClr val="tx1">
                    <a:lumMod val="65000"/>
                    <a:lumOff val="35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30" name="Picture Placeholder 2"/>
          <p:cNvSpPr>
            <a:spLocks noGrp="1" noChangeAspect="1"/>
          </p:cNvSpPr>
          <p:nvPr>
            <p:ph type="pic" idx="21"/>
          </p:nvPr>
        </p:nvSpPr>
        <p:spPr>
          <a:xfrm>
            <a:off x="3889375" y="1819275"/>
            <a:ext cx="2930525" cy="1524000"/>
          </a:xfrm>
          <a:prstGeom prst="roundRect">
            <a:avLst>
              <a:gd name="adj" fmla="val 1858"/>
            </a:avLst>
          </a:prstGeom>
          <a:solidFill>
            <a:schemeClr val="tx1">
              <a:alpha val="25000"/>
            </a:schemeClr>
          </a:solidFill>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3" name="Text Placeholder 3"/>
          <p:cNvSpPr>
            <a:spLocks noGrp="1"/>
          </p:cNvSpPr>
          <p:nvPr>
            <p:ph type="body" sz="half" idx="19"/>
          </p:nvPr>
        </p:nvSpPr>
        <p:spPr>
          <a:xfrm>
            <a:off x="3888022" y="4217612"/>
            <a:ext cx="2934407" cy="1487865"/>
          </a:xfrm>
        </p:spPr>
        <p:txBody>
          <a:bodyPr anchor="t">
            <a:normAutofit/>
          </a:bodyPr>
          <a:lstStyle>
            <a:lvl1pPr marL="0" indent="0">
              <a:buNone/>
              <a:defRPr sz="1050">
                <a:solidFill>
                  <a:schemeClr val="tx1">
                    <a:lumMod val="65000"/>
                    <a:lumOff val="35000"/>
                  </a:schemeClr>
                </a:solidFill>
                <a:latin typeface="Calibri" panose="020F0502020204030204" pitchFamily="34" charset="0"/>
                <a:cs typeface="Calibri" panose="020F0502020204030204" pitchFamily="34" charset="0"/>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14" name="Text Placeholder 4"/>
          <p:cNvSpPr>
            <a:spLocks noGrp="1"/>
          </p:cNvSpPr>
          <p:nvPr>
            <p:ph type="body" sz="quarter" idx="13"/>
          </p:nvPr>
        </p:nvSpPr>
        <p:spPr>
          <a:xfrm>
            <a:off x="7124701" y="3641349"/>
            <a:ext cx="2932113" cy="576262"/>
          </a:xfrm>
        </p:spPr>
        <p:txBody>
          <a:bodyPr anchor="b">
            <a:noAutofit/>
          </a:bodyPr>
          <a:lstStyle>
            <a:lvl1pPr marL="0" indent="0">
              <a:buNone/>
              <a:defRPr sz="1800" b="0">
                <a:solidFill>
                  <a:schemeClr val="tx1">
                    <a:lumMod val="65000"/>
                    <a:lumOff val="35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31" name="Picture Placeholder 2"/>
          <p:cNvSpPr>
            <a:spLocks noGrp="1" noChangeAspect="1"/>
          </p:cNvSpPr>
          <p:nvPr>
            <p:ph type="pic" idx="22"/>
          </p:nvPr>
        </p:nvSpPr>
        <p:spPr>
          <a:xfrm>
            <a:off x="7124701" y="1819275"/>
            <a:ext cx="2932113" cy="1524000"/>
          </a:xfrm>
          <a:prstGeom prst="roundRect">
            <a:avLst>
              <a:gd name="adj" fmla="val 1858"/>
            </a:avLst>
          </a:prstGeom>
          <a:solidFill>
            <a:schemeClr val="tx1">
              <a:alpha val="25000"/>
            </a:schemeClr>
          </a:solidFill>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4" name="Text Placeholder 3"/>
          <p:cNvSpPr>
            <a:spLocks noGrp="1"/>
          </p:cNvSpPr>
          <p:nvPr>
            <p:ph type="body" sz="half" idx="20"/>
          </p:nvPr>
        </p:nvSpPr>
        <p:spPr>
          <a:xfrm>
            <a:off x="7124576" y="4217610"/>
            <a:ext cx="2935997" cy="1487865"/>
          </a:xfrm>
        </p:spPr>
        <p:txBody>
          <a:bodyPr anchor="t">
            <a:normAutofit/>
          </a:bodyPr>
          <a:lstStyle>
            <a:lvl1pPr marL="0" indent="0">
              <a:buNone/>
              <a:defRPr sz="1050">
                <a:solidFill>
                  <a:schemeClr val="tx1">
                    <a:lumMod val="65000"/>
                    <a:lumOff val="35000"/>
                  </a:schemeClr>
                </a:solidFill>
                <a:latin typeface="Calibri" panose="020F0502020204030204" pitchFamily="34" charset="0"/>
                <a:cs typeface="Calibri" panose="020F0502020204030204" pitchFamily="34" charset="0"/>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cxnSp>
        <p:nvCxnSpPr>
          <p:cNvPr id="19" name="Straight Connector 18"/>
          <p:cNvCxnSpPr/>
          <p:nvPr/>
        </p:nvCxnSpPr>
        <p:spPr>
          <a:xfrm>
            <a:off x="3726143" y="1743075"/>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1743075"/>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17" name="Title 1">
            <a:extLst>
              <a:ext uri="{FF2B5EF4-FFF2-40B4-BE49-F238E27FC236}">
                <a16:creationId xmlns="" xmlns:a16="http://schemas.microsoft.com/office/drawing/2014/main" id="{F638FCE4-00A7-BB4E-98EC-AB681132F6D2}"/>
              </a:ext>
            </a:extLst>
          </p:cNvPr>
          <p:cNvSpPr>
            <a:spLocks noGrp="1"/>
          </p:cNvSpPr>
          <p:nvPr>
            <p:ph type="title" hasCustomPrompt="1"/>
          </p:nvPr>
        </p:nvSpPr>
        <p:spPr>
          <a:xfrm>
            <a:off x="388936" y="338420"/>
            <a:ext cx="9660917" cy="985557"/>
          </a:xfrm>
          <a:prstGeom prst="rect">
            <a:avLst/>
          </a:prstGeom>
        </p:spPr>
        <p:txBody>
          <a:bodyPr/>
          <a:lstStyle>
            <a:lvl1pPr>
              <a:defRPr/>
            </a:lvl1pPr>
          </a:lstStyle>
          <a:p>
            <a:r>
              <a:rPr lang="en-US" dirty="0"/>
              <a:t>SLIDE TITLE GOES HERE</a:t>
            </a:r>
          </a:p>
        </p:txBody>
      </p:sp>
    </p:spTree>
    <p:extLst>
      <p:ext uri="{BB962C8B-B14F-4D97-AF65-F5344CB8AC3E}">
        <p14:creationId xmlns:p14="http://schemas.microsoft.com/office/powerpoint/2010/main" val="303158781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Thank You">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655996" y="2587004"/>
            <a:ext cx="8825659" cy="1683992"/>
          </a:xfrm>
          <a:prstGeom prst="rect">
            <a:avLst/>
          </a:prstGeom>
        </p:spPr>
        <p:txBody>
          <a:bodyPr anchor="t" anchorCtr="0"/>
          <a:lstStyle>
            <a:lvl1pPr algn="ctr">
              <a:defRPr sz="7200">
                <a:solidFill>
                  <a:schemeClr val="bg1"/>
                </a:solidFill>
              </a:defRPr>
            </a:lvl1pPr>
          </a:lstStyle>
          <a:p>
            <a:r>
              <a:rPr lang="en-US" dirty="0"/>
              <a:t>THANK YOU!</a:t>
            </a:r>
          </a:p>
        </p:txBody>
      </p:sp>
      <p:cxnSp>
        <p:nvCxnSpPr>
          <p:cNvPr id="14" name="Straight Connector 13">
            <a:extLst>
              <a:ext uri="{FF2B5EF4-FFF2-40B4-BE49-F238E27FC236}">
                <a16:creationId xmlns="" xmlns:a16="http://schemas.microsoft.com/office/drawing/2014/main" id="{E7AB3F4A-6E4A-9441-A32E-6DB59118411A}"/>
              </a:ext>
            </a:extLst>
          </p:cNvPr>
          <p:cNvCxnSpPr>
            <a:cxnSpLocks/>
          </p:cNvCxnSpPr>
          <p:nvPr/>
        </p:nvCxnSpPr>
        <p:spPr>
          <a:xfrm>
            <a:off x="5443867" y="4568659"/>
            <a:ext cx="1249917" cy="0"/>
          </a:xfrm>
          <a:prstGeom prst="line">
            <a:avLst/>
          </a:prstGeom>
          <a:ln w="50800" cap="sq">
            <a:solidFill>
              <a:schemeClr val="accent4"/>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 xmlns:a16="http://schemas.microsoft.com/office/drawing/2014/main" id="{A7502509-4FE6-E24C-AA96-C740FC421C24}"/>
              </a:ext>
            </a:extLst>
          </p:cNvPr>
          <p:cNvSpPr/>
          <p:nvPr/>
        </p:nvSpPr>
        <p:spPr>
          <a:xfrm>
            <a:off x="5737781" y="0"/>
            <a:ext cx="685800" cy="1143000"/>
          </a:xfrm>
          <a:prstGeom prst="rect">
            <a:avLst/>
          </a:prstGeom>
          <a:solidFill>
            <a:schemeClr val="accent4"/>
          </a:solidFill>
          <a:ln>
            <a:noFill/>
          </a:ln>
        </p:spPr>
        <p:style>
          <a:lnRef idx="1">
            <a:schemeClr val="accent1"/>
          </a:lnRef>
          <a:fillRef idx="3">
            <a:schemeClr val="accent1"/>
          </a:fillRef>
          <a:effectRef idx="2">
            <a:schemeClr val="accent1"/>
          </a:effectRef>
          <a:fontRef idx="minor">
            <a:schemeClr val="lt1"/>
          </a:fontRef>
        </p:style>
        <p:txBody>
          <a:bodyPr/>
          <a:lstStyle/>
          <a:p>
            <a:endParaRPr lang="en-US" sz="3900" dirty="0"/>
          </a:p>
        </p:txBody>
      </p:sp>
      <p:pic>
        <p:nvPicPr>
          <p:cNvPr id="15" name="Picture 14">
            <a:extLst>
              <a:ext uri="{FF2B5EF4-FFF2-40B4-BE49-F238E27FC236}">
                <a16:creationId xmlns="" xmlns:a16="http://schemas.microsoft.com/office/drawing/2014/main" id="{87B1010D-DEFC-A24B-9C13-2017C9E2029E}"/>
              </a:ext>
            </a:extLst>
          </p:cNvPr>
          <p:cNvPicPr>
            <a:picLocks noChangeAspect="1"/>
          </p:cNvPicPr>
          <p:nvPr/>
        </p:nvPicPr>
        <p:blipFill>
          <a:blip r:embed="rId2"/>
          <a:stretch>
            <a:fillRect/>
          </a:stretch>
        </p:blipFill>
        <p:spPr>
          <a:xfrm>
            <a:off x="5872518" y="480150"/>
            <a:ext cx="416327" cy="526086"/>
          </a:xfrm>
          <a:prstGeom prst="rect">
            <a:avLst/>
          </a:prstGeom>
        </p:spPr>
      </p:pic>
    </p:spTree>
    <p:extLst>
      <p:ext uri="{BB962C8B-B14F-4D97-AF65-F5344CB8AC3E}">
        <p14:creationId xmlns:p14="http://schemas.microsoft.com/office/powerpoint/2010/main" val="427270092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
        <p:cNvGrpSpPr/>
        <p:nvPr/>
      </p:nvGrpSpPr>
      <p:grpSpPr>
        <a:xfrm>
          <a:off x="0" y="0"/>
          <a:ext cx="0" cy="0"/>
          <a:chOff x="0" y="0"/>
          <a:chExt cx="0" cy="0"/>
        </a:xfrm>
      </p:grpSpPr>
      <p:sp>
        <p:nvSpPr>
          <p:cNvPr id="11" name="Title Text"/>
          <p:cNvSpPr txBox="1">
            <a:spLocks noGrp="1"/>
          </p:cNvSpPr>
          <p:nvPr>
            <p:ph type="title"/>
          </p:nvPr>
        </p:nvSpPr>
        <p:spPr>
          <a:xfrm>
            <a:off x="1193801" y="1149350"/>
            <a:ext cx="9810751" cy="2324100"/>
          </a:xfrm>
          <a:prstGeom prst="rect">
            <a:avLst/>
          </a:prstGeom>
        </p:spPr>
        <p:txBody>
          <a:bodyPr anchor="b"/>
          <a:lstStyle/>
          <a:p>
            <a:r>
              <a:rPr lang="en-US"/>
              <a:t>Click to edit Master title style</a:t>
            </a:r>
            <a:endParaRPr/>
          </a:p>
        </p:txBody>
      </p:sp>
      <p:sp>
        <p:nvSpPr>
          <p:cNvPr id="12" name="Body Level One…"/>
          <p:cNvSpPr txBox="1">
            <a:spLocks noGrp="1"/>
          </p:cNvSpPr>
          <p:nvPr>
            <p:ph type="body" sz="quarter" idx="1"/>
          </p:nvPr>
        </p:nvSpPr>
        <p:spPr>
          <a:xfrm>
            <a:off x="1193801" y="3536950"/>
            <a:ext cx="9810751" cy="793750"/>
          </a:xfrm>
          <a:prstGeom prst="rect">
            <a:avLst/>
          </a:prstGeom>
        </p:spPr>
        <p:txBody>
          <a:bodyPr anchor="t"/>
          <a:lstStyle>
            <a:lvl1pPr marL="0" indent="0" algn="ctr">
              <a:spcBef>
                <a:spcPts val="0"/>
              </a:spcBef>
              <a:buSzTx/>
              <a:buNone/>
              <a:defRPr sz="1650"/>
            </a:lvl1pPr>
            <a:lvl2pPr marL="0" indent="0" algn="ctr">
              <a:spcBef>
                <a:spcPts val="0"/>
              </a:spcBef>
              <a:buSzTx/>
              <a:buNone/>
              <a:defRPr sz="1650"/>
            </a:lvl2pPr>
            <a:lvl3pPr marL="0" indent="0" algn="ctr">
              <a:spcBef>
                <a:spcPts val="0"/>
              </a:spcBef>
              <a:buSzTx/>
              <a:buNone/>
              <a:defRPr sz="1650"/>
            </a:lvl3pPr>
            <a:lvl4pPr marL="0" indent="0" algn="ctr">
              <a:spcBef>
                <a:spcPts val="0"/>
              </a:spcBef>
              <a:buSzTx/>
              <a:buNone/>
              <a:defRPr sz="1650"/>
            </a:lvl4pPr>
            <a:lvl5pPr marL="0" indent="0" algn="ctr">
              <a:spcBef>
                <a:spcPts val="0"/>
              </a:spcBef>
              <a:buSzTx/>
              <a:buNone/>
              <a:defRPr sz="16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13" name="Slide Number"/>
          <p:cNvSpPr txBox="1">
            <a:spLocks noGrp="1"/>
          </p:cNvSpPr>
          <p:nvPr>
            <p:ph type="sldNum" sz="quarter" idx="2"/>
          </p:nvPr>
        </p:nvSpPr>
        <p:spPr>
          <a:xfrm>
            <a:off x="5977627" y="6502400"/>
            <a:ext cx="226619" cy="234950"/>
          </a:xfrm>
          <a:prstGeom prst="rect">
            <a:avLst/>
          </a:prstGeom>
        </p:spPr>
        <p:txBody>
          <a:bodyPr anchor="t"/>
          <a:lstStyle/>
          <a:p>
            <a:fld id="{86CB4B4D-7CA3-9044-876B-883B54F8677D}" type="slidenum">
              <a:t>‹#›</a:t>
            </a:fld>
            <a:endParaRPr/>
          </a:p>
        </p:txBody>
      </p:sp>
    </p:spTree>
    <p:extLst>
      <p:ext uri="{BB962C8B-B14F-4D97-AF65-F5344CB8AC3E}">
        <p14:creationId xmlns:p14="http://schemas.microsoft.com/office/powerpoint/2010/main" val="301630068"/>
      </p:ext>
    </p:extLst>
  </p:cSld>
  <p:clrMapOvr>
    <a:masterClrMapping/>
  </p:clrMapOvr>
  <p:transition xmlns:p14="http://schemas.microsoft.com/office/powerpoint/2010/mai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10" name="Slide Number"/>
          <p:cNvSpPr txBox="1">
            <a:spLocks noGrp="1"/>
          </p:cNvSpPr>
          <p:nvPr>
            <p:ph type="sldNum" sz="quarter" idx="2"/>
          </p:nvPr>
        </p:nvSpPr>
        <p:spPr>
          <a:xfrm>
            <a:off x="5977627" y="6502400"/>
            <a:ext cx="226619" cy="234950"/>
          </a:xfrm>
          <a:prstGeom prst="rect">
            <a:avLst/>
          </a:prstGeom>
        </p:spPr>
        <p:txBody>
          <a:bodyPr anchor="t"/>
          <a:lstStyle/>
          <a:p>
            <a:fld id="{86CB4B4D-7CA3-9044-876B-883B54F8677D}" type="slidenum">
              <a:t>‹#›</a:t>
            </a:fld>
            <a:endParaRPr/>
          </a:p>
        </p:txBody>
      </p:sp>
    </p:spTree>
    <p:extLst>
      <p:ext uri="{BB962C8B-B14F-4D97-AF65-F5344CB8AC3E}">
        <p14:creationId xmlns:p14="http://schemas.microsoft.com/office/powerpoint/2010/main" val="3123330321"/>
      </p:ext>
    </p:extLst>
  </p:cSld>
  <p:clrMapOvr>
    <a:masterClrMapping/>
  </p:clrMapOvr>
  <p:transition xmlns:p14="http://schemas.microsoft.com/office/powerpoint/2010/mai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93" name="–Johnny Appleseed"/>
          <p:cNvSpPr txBox="1">
            <a:spLocks noGrp="1"/>
          </p:cNvSpPr>
          <p:nvPr>
            <p:ph type="body" sz="quarter" idx="13"/>
          </p:nvPr>
        </p:nvSpPr>
        <p:spPr>
          <a:xfrm>
            <a:off x="1193801" y="4476750"/>
            <a:ext cx="9810751" cy="311624"/>
          </a:xfrm>
          <a:prstGeom prst="rect">
            <a:avLst/>
          </a:prstGeom>
        </p:spPr>
        <p:txBody>
          <a:bodyPr anchor="t">
            <a:spAutoFit/>
          </a:bodyPr>
          <a:lstStyle>
            <a:lvl1pPr marL="0" indent="0" algn="ctr">
              <a:spcBef>
                <a:spcPts val="0"/>
              </a:spcBef>
              <a:buSzTx/>
              <a:buNone/>
              <a:defRPr sz="1425" b="1">
                <a:latin typeface="Helvetica"/>
                <a:ea typeface="Helvetica"/>
                <a:cs typeface="Helvetica"/>
                <a:sym typeface="Helvetica"/>
              </a:defRPr>
            </a:lvl1pPr>
          </a:lstStyle>
          <a:p>
            <a:pPr lvl="0"/>
            <a:r>
              <a:rPr lang="en-US"/>
              <a:t>Edit Master text styles</a:t>
            </a:r>
          </a:p>
        </p:txBody>
      </p:sp>
      <p:sp>
        <p:nvSpPr>
          <p:cNvPr id="94" name="“Type a quote here.”"/>
          <p:cNvSpPr txBox="1">
            <a:spLocks noGrp="1"/>
          </p:cNvSpPr>
          <p:nvPr>
            <p:ph type="body" sz="quarter" idx="14"/>
          </p:nvPr>
        </p:nvSpPr>
        <p:spPr>
          <a:xfrm>
            <a:off x="1193801" y="3003550"/>
            <a:ext cx="9810751" cy="415498"/>
          </a:xfrm>
          <a:prstGeom prst="rect">
            <a:avLst/>
          </a:prstGeom>
        </p:spPr>
        <p:txBody>
          <a:bodyPr>
            <a:spAutoFit/>
          </a:bodyPr>
          <a:lstStyle>
            <a:lvl1pPr marL="0" indent="0" algn="ctr">
              <a:spcBef>
                <a:spcPts val="1275"/>
              </a:spcBef>
              <a:buSzTx/>
              <a:buNone/>
              <a:defRPr sz="2100"/>
            </a:lvl1pPr>
          </a:lstStyle>
          <a:p>
            <a:pPr lvl="0"/>
            <a:r>
              <a:rPr lang="en-US"/>
              <a:t>Edit Master text styles</a:t>
            </a:r>
          </a:p>
        </p:txBody>
      </p:sp>
      <p:sp>
        <p:nvSpPr>
          <p:cNvPr id="95" name="Slide Number"/>
          <p:cNvSpPr txBox="1">
            <a:spLocks noGrp="1"/>
          </p:cNvSpPr>
          <p:nvPr>
            <p:ph type="sldNum" sz="quarter" idx="2"/>
          </p:nvPr>
        </p:nvSpPr>
        <p:spPr>
          <a:xfrm>
            <a:off x="5977627" y="6502400"/>
            <a:ext cx="226619" cy="234950"/>
          </a:xfrm>
          <a:prstGeom prst="rect">
            <a:avLst/>
          </a:prstGeom>
        </p:spPr>
        <p:txBody>
          <a:bodyPr anchor="t"/>
          <a:lstStyle/>
          <a:p>
            <a:fld id="{86CB4B4D-7CA3-9044-876B-883B54F8677D}" type="slidenum">
              <a:t>‹#›</a:t>
            </a:fld>
            <a:endParaRPr/>
          </a:p>
        </p:txBody>
      </p:sp>
    </p:spTree>
    <p:extLst>
      <p:ext uri="{BB962C8B-B14F-4D97-AF65-F5344CB8AC3E}">
        <p14:creationId xmlns:p14="http://schemas.microsoft.com/office/powerpoint/2010/main" val="3858820753"/>
      </p:ext>
    </p:extLst>
  </p:cSld>
  <p:clrMapOvr>
    <a:masterClrMapping/>
  </p:clrMapOvr>
  <p:transition xmlns:p14="http://schemas.microsoft.com/office/powerpoint/2010/main" spd="med"/>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6" name="Title Text"/>
          <p:cNvSpPr txBox="1">
            <a:spLocks noGrp="1"/>
          </p:cNvSpPr>
          <p:nvPr>
            <p:ph type="title"/>
          </p:nvPr>
        </p:nvSpPr>
        <p:spPr>
          <a:prstGeom prst="rect">
            <a:avLst/>
          </a:prstGeom>
        </p:spPr>
        <p:txBody>
          <a:bodyPr/>
          <a:lstStyle/>
          <a:p>
            <a:r>
              <a:rPr lang="en-US"/>
              <a:t>Click to edit Master title style</a:t>
            </a:r>
            <a:endParaRPr/>
          </a:p>
        </p:txBody>
      </p:sp>
      <p:sp>
        <p:nvSpPr>
          <p:cNvPr id="57" name="Body Level One…"/>
          <p:cNvSpPr txBox="1">
            <a:spLocks noGrp="1"/>
          </p:cNvSpPr>
          <p:nvPr>
            <p:ph type="body" idx="1"/>
          </p:nvPr>
        </p:nvSpPr>
        <p:spPr>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8" name="Slide Number"/>
          <p:cNvSpPr txBox="1">
            <a:spLocks noGrp="1"/>
          </p:cNvSpPr>
          <p:nvPr>
            <p:ph type="sldNum" sz="quarter" idx="2"/>
          </p:nvPr>
        </p:nvSpPr>
        <p:spPr>
          <a:xfrm>
            <a:off x="5977627" y="6502400"/>
            <a:ext cx="226619" cy="234950"/>
          </a:xfrm>
          <a:prstGeom prst="rect">
            <a:avLst/>
          </a:prstGeom>
        </p:spPr>
        <p:txBody>
          <a:bodyPr anchor="t"/>
          <a:lstStyle/>
          <a:p>
            <a:fld id="{86CB4B4D-7CA3-9044-876B-883B54F8677D}" type="slidenum">
              <a:t>‹#›</a:t>
            </a:fld>
            <a:endParaRPr/>
          </a:p>
        </p:txBody>
      </p:sp>
    </p:spTree>
    <p:extLst>
      <p:ext uri="{BB962C8B-B14F-4D97-AF65-F5344CB8AC3E}">
        <p14:creationId xmlns:p14="http://schemas.microsoft.com/office/powerpoint/2010/main" val="981992998"/>
      </p:ext>
    </p:extLst>
  </p:cSld>
  <p:clrMapOvr>
    <a:masterClrMapping/>
  </p:clrMapOvr>
  <p:transition xmlns:p14="http://schemas.microsoft.com/office/powerpoint/2010/mai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Section Title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655996" y="2038198"/>
            <a:ext cx="8825659" cy="2619548"/>
          </a:xfrm>
          <a:prstGeom prst="rect">
            <a:avLst/>
          </a:prstGeom>
        </p:spPr>
        <p:txBody>
          <a:bodyPr anchor="t" anchorCtr="0"/>
          <a:lstStyle>
            <a:lvl1pPr algn="ctr">
              <a:defRPr sz="5400">
                <a:solidFill>
                  <a:schemeClr val="bg1"/>
                </a:solidFill>
              </a:defRPr>
            </a:lvl1pPr>
          </a:lstStyle>
          <a:p>
            <a:r>
              <a:rPr lang="en-US" dirty="0"/>
              <a:t>SECTION</a:t>
            </a:r>
            <a:br>
              <a:rPr lang="en-US" dirty="0"/>
            </a:br>
            <a:r>
              <a:rPr lang="en-US" dirty="0"/>
              <a:t>TITLE</a:t>
            </a:r>
          </a:p>
        </p:txBody>
      </p:sp>
      <p:sp>
        <p:nvSpPr>
          <p:cNvPr id="3" name="Subtitle 2"/>
          <p:cNvSpPr>
            <a:spLocks noGrp="1"/>
          </p:cNvSpPr>
          <p:nvPr>
            <p:ph type="subTitle" idx="1"/>
          </p:nvPr>
        </p:nvSpPr>
        <p:spPr>
          <a:xfrm>
            <a:off x="1655996" y="5061770"/>
            <a:ext cx="8825659" cy="646390"/>
          </a:xfrm>
        </p:spPr>
        <p:txBody>
          <a:bodyPr anchor="t"/>
          <a:lstStyle>
            <a:lvl1pPr marL="0" indent="0" algn="ctr">
              <a:buNone/>
              <a:defRPr cap="none" baseline="0">
                <a:solidFill>
                  <a:schemeClr val="bg1"/>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endParaRPr lang="en-US" dirty="0"/>
          </a:p>
        </p:txBody>
      </p:sp>
      <p:cxnSp>
        <p:nvCxnSpPr>
          <p:cNvPr id="14" name="Straight Connector 13">
            <a:extLst>
              <a:ext uri="{FF2B5EF4-FFF2-40B4-BE49-F238E27FC236}">
                <a16:creationId xmlns="" xmlns:a16="http://schemas.microsoft.com/office/drawing/2014/main" id="{E7AB3F4A-6E4A-9441-A32E-6DB59118411A}"/>
              </a:ext>
            </a:extLst>
          </p:cNvPr>
          <p:cNvCxnSpPr>
            <a:cxnSpLocks/>
          </p:cNvCxnSpPr>
          <p:nvPr/>
        </p:nvCxnSpPr>
        <p:spPr>
          <a:xfrm>
            <a:off x="5443867" y="4693486"/>
            <a:ext cx="1249917" cy="0"/>
          </a:xfrm>
          <a:prstGeom prst="line">
            <a:avLst/>
          </a:prstGeom>
          <a:ln w="50800" cap="sq">
            <a:solidFill>
              <a:schemeClr val="accent4"/>
            </a:solidFil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 xmlns:a16="http://schemas.microsoft.com/office/drawing/2014/main" id="{9FBE9B87-5D1F-E94B-B539-EC11664BD536}"/>
              </a:ext>
            </a:extLst>
          </p:cNvPr>
          <p:cNvSpPr/>
          <p:nvPr/>
        </p:nvSpPr>
        <p:spPr>
          <a:xfrm>
            <a:off x="5737781" y="0"/>
            <a:ext cx="685800" cy="1143000"/>
          </a:xfrm>
          <a:prstGeom prst="rect">
            <a:avLst/>
          </a:prstGeom>
          <a:solidFill>
            <a:schemeClr val="accent4"/>
          </a:solidFill>
          <a:ln>
            <a:noFill/>
          </a:ln>
        </p:spPr>
        <p:style>
          <a:lnRef idx="1">
            <a:schemeClr val="accent1"/>
          </a:lnRef>
          <a:fillRef idx="3">
            <a:schemeClr val="accent1"/>
          </a:fillRef>
          <a:effectRef idx="2">
            <a:schemeClr val="accent1"/>
          </a:effectRef>
          <a:fontRef idx="minor">
            <a:schemeClr val="lt1"/>
          </a:fontRef>
        </p:style>
        <p:txBody>
          <a:bodyPr/>
          <a:lstStyle/>
          <a:p>
            <a:endParaRPr lang="en-US" sz="3900" dirty="0"/>
          </a:p>
        </p:txBody>
      </p:sp>
      <p:pic>
        <p:nvPicPr>
          <p:cNvPr id="10" name="Picture 9">
            <a:extLst>
              <a:ext uri="{FF2B5EF4-FFF2-40B4-BE49-F238E27FC236}">
                <a16:creationId xmlns="" xmlns:a16="http://schemas.microsoft.com/office/drawing/2014/main" id="{F5CA907F-9252-0B49-807C-E526EE69491B}"/>
              </a:ext>
            </a:extLst>
          </p:cNvPr>
          <p:cNvPicPr>
            <a:picLocks noChangeAspect="1"/>
          </p:cNvPicPr>
          <p:nvPr/>
        </p:nvPicPr>
        <p:blipFill>
          <a:blip r:embed="rId2"/>
          <a:stretch>
            <a:fillRect/>
          </a:stretch>
        </p:blipFill>
        <p:spPr>
          <a:xfrm>
            <a:off x="5872518" y="480150"/>
            <a:ext cx="416327" cy="526086"/>
          </a:xfrm>
          <a:prstGeom prst="rect">
            <a:avLst/>
          </a:prstGeom>
        </p:spPr>
      </p:pic>
    </p:spTree>
    <p:extLst>
      <p:ext uri="{BB962C8B-B14F-4D97-AF65-F5344CB8AC3E}">
        <p14:creationId xmlns:p14="http://schemas.microsoft.com/office/powerpoint/2010/main" val="103130033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30" name="Title Text"/>
          <p:cNvSpPr txBox="1">
            <a:spLocks noGrp="1"/>
          </p:cNvSpPr>
          <p:nvPr>
            <p:ph type="title"/>
          </p:nvPr>
        </p:nvSpPr>
        <p:spPr>
          <a:xfrm>
            <a:off x="1193801" y="2266950"/>
            <a:ext cx="9810751" cy="2324100"/>
          </a:xfrm>
          <a:prstGeom prst="rect">
            <a:avLst/>
          </a:prstGeom>
        </p:spPr>
        <p:txBody>
          <a:bodyPr/>
          <a:lstStyle/>
          <a:p>
            <a:r>
              <a:rPr lang="en-US"/>
              <a:t>Click to edit Master title style</a:t>
            </a:r>
            <a:endParaRPr/>
          </a:p>
        </p:txBody>
      </p:sp>
      <p:sp>
        <p:nvSpPr>
          <p:cNvPr id="31" name="Slide Number"/>
          <p:cNvSpPr txBox="1">
            <a:spLocks noGrp="1"/>
          </p:cNvSpPr>
          <p:nvPr>
            <p:ph type="sldNum" sz="quarter" idx="2"/>
          </p:nvPr>
        </p:nvSpPr>
        <p:spPr>
          <a:xfrm>
            <a:off x="5977627" y="6502400"/>
            <a:ext cx="226619" cy="234950"/>
          </a:xfrm>
          <a:prstGeom prst="rect">
            <a:avLst/>
          </a:prstGeom>
        </p:spPr>
        <p:txBody>
          <a:bodyPr anchor="t"/>
          <a:lstStyle/>
          <a:p>
            <a:fld id="{86CB4B4D-7CA3-9044-876B-883B54F8677D}" type="slidenum">
              <a:t>‹#›</a:t>
            </a:fld>
            <a:endParaRPr/>
          </a:p>
        </p:txBody>
      </p:sp>
    </p:spTree>
    <p:extLst>
      <p:ext uri="{BB962C8B-B14F-4D97-AF65-F5344CB8AC3E}">
        <p14:creationId xmlns:p14="http://schemas.microsoft.com/office/powerpoint/2010/main" val="2161099445"/>
      </p:ext>
    </p:extLst>
  </p:cSld>
  <p:clrMapOvr>
    <a:masterClrMapping/>
  </p:clrMapOvr>
  <p:transition xmlns:p14="http://schemas.microsoft.com/office/powerpoint/2010/main" spd="med"/>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763070" y="752546"/>
            <a:ext cx="9611016" cy="3438454"/>
          </a:xfrm>
          <a:prstGeom prst="rect">
            <a:avLst/>
          </a:prstGeom>
        </p:spPr>
        <p:txBody>
          <a:bodyPr anchor="t" anchorCtr="0"/>
          <a:lstStyle>
            <a:lvl1pPr>
              <a:defRPr sz="6600">
                <a:solidFill>
                  <a:schemeClr val="bg1"/>
                </a:solidFill>
              </a:defRPr>
            </a:lvl1pPr>
          </a:lstStyle>
          <a:p>
            <a:r>
              <a:rPr lang="en-US" dirty="0"/>
              <a:t>CLICK TO EDIT MASTER TITLE STYLE</a:t>
            </a:r>
          </a:p>
        </p:txBody>
      </p:sp>
      <p:pic>
        <p:nvPicPr>
          <p:cNvPr id="18" name="Picture 17">
            <a:extLst>
              <a:ext uri="{FF2B5EF4-FFF2-40B4-BE49-F238E27FC236}">
                <a16:creationId xmlns:a16="http://schemas.microsoft.com/office/drawing/2014/main" xmlns="" id="{61AB164B-0894-B142-A83D-CC15DEBBD684}"/>
              </a:ext>
            </a:extLst>
          </p:cNvPr>
          <p:cNvPicPr>
            <a:picLocks noChangeAspect="1"/>
          </p:cNvPicPr>
          <p:nvPr userDrawn="1"/>
        </p:nvPicPr>
        <p:blipFill>
          <a:blip r:embed="rId2">
            <a:alphaModFix amt="40000"/>
          </a:blip>
          <a:stretch>
            <a:fillRect/>
          </a:stretch>
        </p:blipFill>
        <p:spPr>
          <a:xfrm>
            <a:off x="11293830" y="5627914"/>
            <a:ext cx="571457" cy="909136"/>
          </a:xfrm>
          <a:prstGeom prst="rect">
            <a:avLst/>
          </a:prstGeom>
        </p:spPr>
      </p:pic>
      <p:sp>
        <p:nvSpPr>
          <p:cNvPr id="24" name="Rectangle 23">
            <a:extLst>
              <a:ext uri="{FF2B5EF4-FFF2-40B4-BE49-F238E27FC236}">
                <a16:creationId xmlns:a16="http://schemas.microsoft.com/office/drawing/2014/main" xmlns="" id="{FCAA1506-7899-5843-A44E-BB8E80613307}"/>
              </a:ext>
            </a:extLst>
          </p:cNvPr>
          <p:cNvSpPr/>
          <p:nvPr userDrawn="1"/>
        </p:nvSpPr>
        <p:spPr>
          <a:xfrm>
            <a:off x="0" y="0"/>
            <a:ext cx="108857" cy="685800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98383202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Section Title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655996" y="2038198"/>
            <a:ext cx="8825658" cy="2619548"/>
          </a:xfrm>
          <a:prstGeom prst="rect">
            <a:avLst/>
          </a:prstGeom>
        </p:spPr>
        <p:txBody>
          <a:bodyPr anchor="t" anchorCtr="0"/>
          <a:lstStyle>
            <a:lvl1pPr algn="ctr">
              <a:defRPr sz="7200">
                <a:solidFill>
                  <a:schemeClr val="bg1"/>
                </a:solidFill>
              </a:defRPr>
            </a:lvl1pPr>
          </a:lstStyle>
          <a:p>
            <a:r>
              <a:rPr lang="en-US" dirty="0"/>
              <a:t>SECTION</a:t>
            </a:r>
            <a:br>
              <a:rPr lang="en-US" dirty="0"/>
            </a:br>
            <a:r>
              <a:rPr lang="en-US" dirty="0"/>
              <a:t>TITLE</a:t>
            </a:r>
          </a:p>
        </p:txBody>
      </p:sp>
      <p:sp>
        <p:nvSpPr>
          <p:cNvPr id="3" name="Subtitle 2"/>
          <p:cNvSpPr>
            <a:spLocks noGrp="1"/>
          </p:cNvSpPr>
          <p:nvPr>
            <p:ph type="subTitle" idx="1"/>
          </p:nvPr>
        </p:nvSpPr>
        <p:spPr>
          <a:xfrm>
            <a:off x="1655996" y="5061770"/>
            <a:ext cx="8825658" cy="646390"/>
          </a:xfrm>
        </p:spPr>
        <p:txBody>
          <a:bodyPr anchor="t"/>
          <a:lstStyle>
            <a:lvl1pPr marL="0" indent="0" algn="ctr">
              <a:buNone/>
              <a:defRPr cap="all">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cxnSp>
        <p:nvCxnSpPr>
          <p:cNvPr id="14" name="Straight Connector 13">
            <a:extLst>
              <a:ext uri="{FF2B5EF4-FFF2-40B4-BE49-F238E27FC236}">
                <a16:creationId xmlns:a16="http://schemas.microsoft.com/office/drawing/2014/main" xmlns="" id="{E7AB3F4A-6E4A-9441-A32E-6DB59118411A}"/>
              </a:ext>
            </a:extLst>
          </p:cNvPr>
          <p:cNvCxnSpPr>
            <a:cxnSpLocks/>
          </p:cNvCxnSpPr>
          <p:nvPr userDrawn="1"/>
        </p:nvCxnSpPr>
        <p:spPr>
          <a:xfrm>
            <a:off x="5443866" y="4693486"/>
            <a:ext cx="1249917" cy="0"/>
          </a:xfrm>
          <a:prstGeom prst="line">
            <a:avLst/>
          </a:prstGeom>
          <a:ln w="50800" cap="sq">
            <a:solidFill>
              <a:schemeClr val="accent4"/>
            </a:solidFil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xmlns="" id="{9FBE9B87-5D1F-E94B-B539-EC11664BD536}"/>
              </a:ext>
            </a:extLst>
          </p:cNvPr>
          <p:cNvSpPr/>
          <p:nvPr userDrawn="1"/>
        </p:nvSpPr>
        <p:spPr>
          <a:xfrm>
            <a:off x="5737781" y="0"/>
            <a:ext cx="685800" cy="1143000"/>
          </a:xfrm>
          <a:prstGeom prst="rect">
            <a:avLst/>
          </a:prstGeom>
          <a:solidFill>
            <a:schemeClr val="accent4"/>
          </a:solidFill>
          <a:ln>
            <a:noFill/>
          </a:ln>
        </p:spPr>
        <p:style>
          <a:lnRef idx="1">
            <a:schemeClr val="accent1"/>
          </a:lnRef>
          <a:fillRef idx="3">
            <a:schemeClr val="accent1"/>
          </a:fillRef>
          <a:effectRef idx="2">
            <a:schemeClr val="accent1"/>
          </a:effectRef>
          <a:fontRef idx="minor">
            <a:schemeClr val="lt1"/>
          </a:fontRef>
        </p:style>
        <p:txBody>
          <a:bodyPr/>
          <a:lstStyle/>
          <a:p>
            <a:endParaRPr lang="en-US" dirty="0">
              <a:solidFill>
                <a:srgbClr val="FFFFFF"/>
              </a:solidFill>
              <a:latin typeface="Gill Sans MT"/>
            </a:endParaRPr>
          </a:p>
        </p:txBody>
      </p:sp>
      <p:pic>
        <p:nvPicPr>
          <p:cNvPr id="10" name="Picture 9">
            <a:extLst>
              <a:ext uri="{FF2B5EF4-FFF2-40B4-BE49-F238E27FC236}">
                <a16:creationId xmlns:a16="http://schemas.microsoft.com/office/drawing/2014/main" xmlns="" id="{F5CA907F-9252-0B49-807C-E526EE69491B}"/>
              </a:ext>
            </a:extLst>
          </p:cNvPr>
          <p:cNvPicPr>
            <a:picLocks noChangeAspect="1"/>
          </p:cNvPicPr>
          <p:nvPr userDrawn="1"/>
        </p:nvPicPr>
        <p:blipFill>
          <a:blip r:embed="rId2"/>
          <a:stretch>
            <a:fillRect/>
          </a:stretch>
        </p:blipFill>
        <p:spPr>
          <a:xfrm>
            <a:off x="5872517" y="480150"/>
            <a:ext cx="416327" cy="526086"/>
          </a:xfrm>
          <a:prstGeom prst="rect">
            <a:avLst/>
          </a:prstGeom>
        </p:spPr>
      </p:pic>
    </p:spTree>
    <p:extLst>
      <p:ext uri="{BB962C8B-B14F-4D97-AF65-F5344CB8AC3E}">
        <p14:creationId xmlns:p14="http://schemas.microsoft.com/office/powerpoint/2010/main" val="41034560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8936" y="338418"/>
            <a:ext cx="9660917" cy="985557"/>
          </a:xfrm>
          <a:prstGeom prst="rect">
            <a:avLst/>
          </a:prstGeom>
        </p:spPr>
        <p:txBody>
          <a:bodyPr/>
          <a:lstStyle>
            <a:lvl1pPr>
              <a:defRPr spc="300"/>
            </a:lvl1pPr>
          </a:lstStyle>
          <a:p>
            <a:r>
              <a:rPr lang="en-US" dirty="0"/>
              <a:t>SLIDE TITLE GOES HERE</a:t>
            </a:r>
          </a:p>
        </p:txBody>
      </p:sp>
      <p:sp>
        <p:nvSpPr>
          <p:cNvPr id="3" name="Content Placeholder 2"/>
          <p:cNvSpPr>
            <a:spLocks noGrp="1"/>
          </p:cNvSpPr>
          <p:nvPr>
            <p:ph idx="1"/>
          </p:nvPr>
        </p:nvSpPr>
        <p:spPr>
          <a:xfrm>
            <a:off x="388935" y="1590675"/>
            <a:ext cx="9660917" cy="4195481"/>
          </a:xfrm>
        </p:spPr>
        <p:txBody>
          <a:bodyPr/>
          <a:lstStyle>
            <a:lvl1pPr>
              <a:defRPr b="0" i="0">
                <a:solidFill>
                  <a:schemeClr val="tx1">
                    <a:lumMod val="65000"/>
                    <a:lumOff val="35000"/>
                  </a:schemeClr>
                </a:solidFill>
                <a:latin typeface="Calibri" panose="020F0502020204030204" pitchFamily="34" charset="0"/>
                <a:cs typeface="Calibri" panose="020F0502020204030204" pitchFamily="34" charset="0"/>
              </a:defRPr>
            </a:lvl1pPr>
            <a:lvl2pPr>
              <a:defRPr b="0" i="0">
                <a:solidFill>
                  <a:schemeClr val="tx1">
                    <a:lumMod val="65000"/>
                    <a:lumOff val="35000"/>
                  </a:schemeClr>
                </a:solidFill>
                <a:latin typeface="Calibri" panose="020F0502020204030204" pitchFamily="34" charset="0"/>
                <a:cs typeface="Calibri" panose="020F0502020204030204" pitchFamily="34" charset="0"/>
              </a:defRPr>
            </a:lvl2pPr>
            <a:lvl3pPr>
              <a:defRPr b="0" i="0">
                <a:solidFill>
                  <a:schemeClr val="tx1">
                    <a:lumMod val="65000"/>
                    <a:lumOff val="35000"/>
                  </a:schemeClr>
                </a:solidFill>
                <a:latin typeface="Calibri" panose="020F0502020204030204" pitchFamily="34" charset="0"/>
                <a:cs typeface="Calibri" panose="020F0502020204030204" pitchFamily="34" charset="0"/>
              </a:defRPr>
            </a:lvl3pPr>
            <a:lvl4pPr>
              <a:defRPr b="0" i="0">
                <a:solidFill>
                  <a:schemeClr val="tx1">
                    <a:lumMod val="65000"/>
                    <a:lumOff val="35000"/>
                  </a:schemeClr>
                </a:solidFill>
                <a:latin typeface="Calibri" panose="020F0502020204030204" pitchFamily="34" charset="0"/>
                <a:cs typeface="Calibri" panose="020F0502020204030204" pitchFamily="34" charset="0"/>
              </a:defRPr>
            </a:lvl4pPr>
            <a:lvl5pPr>
              <a:defRPr b="0" i="0">
                <a:solidFill>
                  <a:schemeClr val="tx1">
                    <a:lumMod val="65000"/>
                    <a:lumOff val="35000"/>
                  </a:schemeClr>
                </a:solidFill>
                <a:latin typeface="Calibri" panose="020F0502020204030204" pitchFamily="34" charset="0"/>
                <a:cs typeface="Calibri" panose="020F050202020403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5905599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88936" y="1603375"/>
            <a:ext cx="4396339" cy="4195763"/>
          </a:xfrm>
        </p:spPr>
        <p:txBody>
          <a:bodyPr>
            <a:normAutofit/>
          </a:bodyPr>
          <a:lstStyle>
            <a:lvl1pPr>
              <a:defRPr sz="1800">
                <a:solidFill>
                  <a:schemeClr val="tx1">
                    <a:lumMod val="65000"/>
                    <a:lumOff val="35000"/>
                  </a:schemeClr>
                </a:solidFill>
                <a:latin typeface="Calibri" panose="020F0502020204030204" pitchFamily="34" charset="0"/>
                <a:cs typeface="Calibri" panose="020F0502020204030204" pitchFamily="34" charset="0"/>
              </a:defRPr>
            </a:lvl1pPr>
            <a:lvl2pPr>
              <a:defRPr sz="1600">
                <a:solidFill>
                  <a:schemeClr val="tx1">
                    <a:lumMod val="65000"/>
                    <a:lumOff val="35000"/>
                  </a:schemeClr>
                </a:solidFill>
                <a:latin typeface="Calibri" panose="020F0502020204030204" pitchFamily="34" charset="0"/>
                <a:cs typeface="Calibri" panose="020F0502020204030204" pitchFamily="34" charset="0"/>
              </a:defRPr>
            </a:lvl2pPr>
            <a:lvl3pPr>
              <a:defRPr sz="1400">
                <a:solidFill>
                  <a:schemeClr val="tx1">
                    <a:lumMod val="65000"/>
                    <a:lumOff val="35000"/>
                  </a:schemeClr>
                </a:solidFill>
                <a:latin typeface="Calibri" panose="020F0502020204030204" pitchFamily="34" charset="0"/>
                <a:cs typeface="Calibri" panose="020F0502020204030204" pitchFamily="34" charset="0"/>
              </a:defRPr>
            </a:lvl3pPr>
            <a:lvl4pPr>
              <a:defRPr sz="1200">
                <a:solidFill>
                  <a:schemeClr val="tx1">
                    <a:lumMod val="65000"/>
                    <a:lumOff val="35000"/>
                  </a:schemeClr>
                </a:solidFill>
                <a:latin typeface="Calibri" panose="020F0502020204030204" pitchFamily="34" charset="0"/>
                <a:cs typeface="Calibri" panose="020F0502020204030204" pitchFamily="34" charset="0"/>
              </a:defRPr>
            </a:lvl4pPr>
            <a:lvl5pPr>
              <a:defRPr sz="1200">
                <a:solidFill>
                  <a:schemeClr val="tx1">
                    <a:lumMod val="65000"/>
                    <a:lumOff val="35000"/>
                  </a:schemeClr>
                </a:solidFill>
                <a:latin typeface="Calibri" panose="020F0502020204030204" pitchFamily="34" charset="0"/>
                <a:cs typeface="Calibri" panose="020F0502020204030204" pitchFamily="34" charset="0"/>
              </a:defRPr>
            </a:lvl5pPr>
            <a:lvl6pPr>
              <a:defRPr sz="1200"/>
            </a:lvl6pPr>
            <a:lvl7pPr>
              <a:defRPr sz="1200"/>
            </a:lvl7pPr>
            <a:lvl8pPr>
              <a:defRPr sz="1200"/>
            </a:lvl8pPr>
            <a:lvl9pPr>
              <a:defRPr sz="12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940117" y="1598892"/>
            <a:ext cx="4396341" cy="4200245"/>
          </a:xfrm>
        </p:spPr>
        <p:txBody>
          <a:bodyPr>
            <a:normAutofit/>
          </a:bodyPr>
          <a:lstStyle>
            <a:lvl1pPr>
              <a:defRPr sz="1800">
                <a:solidFill>
                  <a:schemeClr val="tx1">
                    <a:lumMod val="65000"/>
                    <a:lumOff val="35000"/>
                  </a:schemeClr>
                </a:solidFill>
                <a:latin typeface="Calibri" panose="020F0502020204030204" pitchFamily="34" charset="0"/>
                <a:cs typeface="Calibri" panose="020F0502020204030204" pitchFamily="34" charset="0"/>
              </a:defRPr>
            </a:lvl1pPr>
            <a:lvl2pPr>
              <a:defRPr sz="1600">
                <a:solidFill>
                  <a:schemeClr val="tx1">
                    <a:lumMod val="65000"/>
                    <a:lumOff val="35000"/>
                  </a:schemeClr>
                </a:solidFill>
                <a:latin typeface="Calibri" panose="020F0502020204030204" pitchFamily="34" charset="0"/>
                <a:cs typeface="Calibri" panose="020F0502020204030204" pitchFamily="34" charset="0"/>
              </a:defRPr>
            </a:lvl2pPr>
            <a:lvl3pPr>
              <a:defRPr sz="1400">
                <a:solidFill>
                  <a:schemeClr val="tx1">
                    <a:lumMod val="65000"/>
                    <a:lumOff val="35000"/>
                  </a:schemeClr>
                </a:solidFill>
                <a:latin typeface="Calibri" panose="020F0502020204030204" pitchFamily="34" charset="0"/>
                <a:cs typeface="Calibri" panose="020F0502020204030204" pitchFamily="34" charset="0"/>
              </a:defRPr>
            </a:lvl3pPr>
            <a:lvl4pPr>
              <a:defRPr sz="1200">
                <a:solidFill>
                  <a:schemeClr val="tx1">
                    <a:lumMod val="65000"/>
                    <a:lumOff val="35000"/>
                  </a:schemeClr>
                </a:solidFill>
                <a:latin typeface="Calibri" panose="020F0502020204030204" pitchFamily="34" charset="0"/>
                <a:cs typeface="Calibri" panose="020F0502020204030204" pitchFamily="34" charset="0"/>
              </a:defRPr>
            </a:lvl4pPr>
            <a:lvl5pPr>
              <a:defRPr sz="1200">
                <a:solidFill>
                  <a:schemeClr val="tx1">
                    <a:lumMod val="65000"/>
                    <a:lumOff val="35000"/>
                  </a:schemeClr>
                </a:solidFill>
                <a:latin typeface="Calibri" panose="020F0502020204030204" pitchFamily="34" charset="0"/>
                <a:cs typeface="Calibri" panose="020F0502020204030204" pitchFamily="34" charset="0"/>
              </a:defRPr>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1">
            <a:extLst>
              <a:ext uri="{FF2B5EF4-FFF2-40B4-BE49-F238E27FC236}">
                <a16:creationId xmlns:a16="http://schemas.microsoft.com/office/drawing/2014/main" xmlns="" id="{95FE8E80-A07B-124F-8B4E-82E6530FB6C5}"/>
              </a:ext>
            </a:extLst>
          </p:cNvPr>
          <p:cNvSpPr>
            <a:spLocks noGrp="1"/>
          </p:cNvSpPr>
          <p:nvPr>
            <p:ph type="title" hasCustomPrompt="1"/>
          </p:nvPr>
        </p:nvSpPr>
        <p:spPr>
          <a:xfrm>
            <a:off x="388936" y="338418"/>
            <a:ext cx="9660917" cy="985557"/>
          </a:xfrm>
          <a:prstGeom prst="rect">
            <a:avLst/>
          </a:prstGeom>
        </p:spPr>
        <p:txBody>
          <a:bodyPr/>
          <a:lstStyle>
            <a:lvl1pPr>
              <a:defRPr spc="300"/>
            </a:lvl1pPr>
          </a:lstStyle>
          <a:p>
            <a:r>
              <a:rPr lang="en-US" dirty="0"/>
              <a:t>SLIDE TITLE GOES HERE</a:t>
            </a:r>
          </a:p>
        </p:txBody>
      </p:sp>
    </p:spTree>
    <p:extLst>
      <p:ext uri="{BB962C8B-B14F-4D97-AF65-F5344CB8AC3E}">
        <p14:creationId xmlns:p14="http://schemas.microsoft.com/office/powerpoint/2010/main" val="156205645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388937" y="1591728"/>
            <a:ext cx="4396338" cy="576262"/>
          </a:xfrm>
        </p:spPr>
        <p:txBody>
          <a:bodyPr anchor="b">
            <a:noAutofit/>
          </a:bodyPr>
          <a:lstStyle>
            <a:lvl1pPr marL="0" indent="0">
              <a:buNone/>
              <a:defRPr sz="2400" b="0">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COLUMN TITLE</a:t>
            </a:r>
          </a:p>
        </p:txBody>
      </p:sp>
      <p:sp>
        <p:nvSpPr>
          <p:cNvPr id="4" name="Content Placeholder 3"/>
          <p:cNvSpPr>
            <a:spLocks noGrp="1"/>
          </p:cNvSpPr>
          <p:nvPr>
            <p:ph sz="half" idx="2"/>
          </p:nvPr>
        </p:nvSpPr>
        <p:spPr>
          <a:xfrm>
            <a:off x="388936" y="2201328"/>
            <a:ext cx="4396339" cy="3741738"/>
          </a:xfrm>
        </p:spPr>
        <p:txBody>
          <a:bodyPr>
            <a:normAutofit/>
          </a:bodyPr>
          <a:lstStyle>
            <a:lvl1pPr>
              <a:defRPr sz="1800">
                <a:solidFill>
                  <a:schemeClr val="tx1">
                    <a:lumMod val="65000"/>
                    <a:lumOff val="35000"/>
                  </a:schemeClr>
                </a:solidFill>
                <a:latin typeface="Calibri" panose="020F0502020204030204" pitchFamily="34" charset="0"/>
                <a:cs typeface="Calibri" panose="020F0502020204030204" pitchFamily="34" charset="0"/>
              </a:defRPr>
            </a:lvl1pPr>
            <a:lvl2pPr>
              <a:defRPr sz="1600">
                <a:solidFill>
                  <a:schemeClr val="tx1">
                    <a:lumMod val="65000"/>
                    <a:lumOff val="35000"/>
                  </a:schemeClr>
                </a:solidFill>
                <a:latin typeface="Calibri" panose="020F0502020204030204" pitchFamily="34" charset="0"/>
                <a:cs typeface="Calibri" panose="020F0502020204030204" pitchFamily="34" charset="0"/>
              </a:defRPr>
            </a:lvl2pPr>
            <a:lvl3pPr>
              <a:defRPr sz="1400">
                <a:solidFill>
                  <a:schemeClr val="tx1">
                    <a:lumMod val="65000"/>
                    <a:lumOff val="35000"/>
                  </a:schemeClr>
                </a:solidFill>
                <a:latin typeface="Calibri" panose="020F0502020204030204" pitchFamily="34" charset="0"/>
                <a:cs typeface="Calibri" panose="020F0502020204030204" pitchFamily="34" charset="0"/>
              </a:defRPr>
            </a:lvl3pPr>
            <a:lvl4pPr>
              <a:defRPr sz="1200">
                <a:solidFill>
                  <a:schemeClr val="tx1">
                    <a:lumMod val="65000"/>
                    <a:lumOff val="35000"/>
                  </a:schemeClr>
                </a:solidFill>
                <a:latin typeface="Calibri" panose="020F0502020204030204" pitchFamily="34" charset="0"/>
                <a:cs typeface="Calibri" panose="020F0502020204030204" pitchFamily="34" charset="0"/>
              </a:defRPr>
            </a:lvl4pPr>
            <a:lvl5pPr>
              <a:defRPr sz="1200">
                <a:solidFill>
                  <a:schemeClr val="tx1">
                    <a:lumMod val="65000"/>
                    <a:lumOff val="35000"/>
                  </a:schemeClr>
                </a:solidFill>
                <a:latin typeface="Calibri" panose="020F0502020204030204" pitchFamily="34" charset="0"/>
                <a:cs typeface="Calibri" panose="020F0502020204030204" pitchFamily="34" charset="0"/>
              </a:defRPr>
            </a:lvl5pPr>
            <a:lvl6pPr>
              <a:defRPr sz="1200"/>
            </a:lvl6pPr>
            <a:lvl7pPr>
              <a:defRPr sz="1200"/>
            </a:lvl7pPr>
            <a:lvl8pPr>
              <a:defRPr sz="1200"/>
            </a:lvl8pPr>
            <a:lvl9pPr>
              <a:defRPr sz="12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hasCustomPrompt="1"/>
          </p:nvPr>
        </p:nvSpPr>
        <p:spPr>
          <a:xfrm>
            <a:off x="4940119" y="1591728"/>
            <a:ext cx="4396339" cy="576262"/>
          </a:xfrm>
        </p:spPr>
        <p:txBody>
          <a:bodyPr anchor="b">
            <a:noAutofit/>
          </a:bodyPr>
          <a:lstStyle>
            <a:lvl1pPr marL="0" indent="0">
              <a:buNone/>
              <a:defRPr sz="2400" b="0">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COLUMN TITLE</a:t>
            </a:r>
          </a:p>
        </p:txBody>
      </p:sp>
      <p:sp>
        <p:nvSpPr>
          <p:cNvPr id="6" name="Content Placeholder 5"/>
          <p:cNvSpPr>
            <a:spLocks noGrp="1"/>
          </p:cNvSpPr>
          <p:nvPr>
            <p:ph sz="quarter" idx="4"/>
          </p:nvPr>
        </p:nvSpPr>
        <p:spPr>
          <a:xfrm>
            <a:off x="4940119" y="2201328"/>
            <a:ext cx="4396339" cy="3741738"/>
          </a:xfrm>
        </p:spPr>
        <p:txBody>
          <a:bodyPr>
            <a:normAutofit/>
          </a:bodyPr>
          <a:lstStyle>
            <a:lvl1pPr>
              <a:defRPr sz="1800">
                <a:solidFill>
                  <a:schemeClr val="tx1">
                    <a:lumMod val="65000"/>
                    <a:lumOff val="35000"/>
                  </a:schemeClr>
                </a:solidFill>
                <a:latin typeface="Calibri" panose="020F0502020204030204" pitchFamily="34" charset="0"/>
                <a:cs typeface="Calibri" panose="020F0502020204030204" pitchFamily="34" charset="0"/>
              </a:defRPr>
            </a:lvl1pPr>
            <a:lvl2pPr>
              <a:defRPr sz="1600">
                <a:solidFill>
                  <a:schemeClr val="tx1">
                    <a:lumMod val="65000"/>
                    <a:lumOff val="35000"/>
                  </a:schemeClr>
                </a:solidFill>
                <a:latin typeface="Calibri" panose="020F0502020204030204" pitchFamily="34" charset="0"/>
                <a:cs typeface="Calibri" panose="020F0502020204030204" pitchFamily="34" charset="0"/>
              </a:defRPr>
            </a:lvl2pPr>
            <a:lvl3pPr>
              <a:defRPr sz="1400">
                <a:solidFill>
                  <a:schemeClr val="tx1">
                    <a:lumMod val="65000"/>
                    <a:lumOff val="35000"/>
                  </a:schemeClr>
                </a:solidFill>
                <a:latin typeface="Calibri" panose="020F0502020204030204" pitchFamily="34" charset="0"/>
                <a:cs typeface="Calibri" panose="020F0502020204030204" pitchFamily="34" charset="0"/>
              </a:defRPr>
            </a:lvl3pPr>
            <a:lvl4pPr>
              <a:defRPr sz="1200">
                <a:solidFill>
                  <a:schemeClr val="tx1">
                    <a:lumMod val="65000"/>
                    <a:lumOff val="35000"/>
                  </a:schemeClr>
                </a:solidFill>
                <a:latin typeface="Calibri" panose="020F0502020204030204" pitchFamily="34" charset="0"/>
                <a:cs typeface="Calibri" panose="020F0502020204030204" pitchFamily="34" charset="0"/>
              </a:defRPr>
            </a:lvl4pPr>
            <a:lvl5pPr>
              <a:defRPr sz="1200">
                <a:solidFill>
                  <a:schemeClr val="tx1">
                    <a:lumMod val="65000"/>
                    <a:lumOff val="35000"/>
                  </a:schemeClr>
                </a:solidFill>
                <a:latin typeface="Calibri" panose="020F0502020204030204" pitchFamily="34" charset="0"/>
                <a:cs typeface="Calibri" panose="020F0502020204030204" pitchFamily="34" charset="0"/>
              </a:defRPr>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itle 1">
            <a:extLst>
              <a:ext uri="{FF2B5EF4-FFF2-40B4-BE49-F238E27FC236}">
                <a16:creationId xmlns:a16="http://schemas.microsoft.com/office/drawing/2014/main" xmlns="" id="{C2995212-60D7-124F-84AF-E046C34359A1}"/>
              </a:ext>
            </a:extLst>
          </p:cNvPr>
          <p:cNvSpPr>
            <a:spLocks noGrp="1"/>
          </p:cNvSpPr>
          <p:nvPr>
            <p:ph type="title" hasCustomPrompt="1"/>
          </p:nvPr>
        </p:nvSpPr>
        <p:spPr>
          <a:xfrm>
            <a:off x="388936" y="338418"/>
            <a:ext cx="9660917" cy="985557"/>
          </a:xfrm>
          <a:prstGeom prst="rect">
            <a:avLst/>
          </a:prstGeom>
        </p:spPr>
        <p:txBody>
          <a:bodyPr/>
          <a:lstStyle>
            <a:lvl1pPr>
              <a:defRPr/>
            </a:lvl1pPr>
          </a:lstStyle>
          <a:p>
            <a:r>
              <a:rPr lang="en-US" dirty="0"/>
              <a:t>SLIDE TITLE GOES HERE</a:t>
            </a:r>
          </a:p>
        </p:txBody>
      </p:sp>
    </p:spTree>
    <p:extLst>
      <p:ext uri="{BB962C8B-B14F-4D97-AF65-F5344CB8AC3E}">
        <p14:creationId xmlns:p14="http://schemas.microsoft.com/office/powerpoint/2010/main" val="198486046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xmlns="" id="{D9E1E285-0B80-5340-9ABB-2C68583FF347}"/>
              </a:ext>
            </a:extLst>
          </p:cNvPr>
          <p:cNvSpPr>
            <a:spLocks noGrp="1"/>
          </p:cNvSpPr>
          <p:nvPr>
            <p:ph type="title" hasCustomPrompt="1"/>
          </p:nvPr>
        </p:nvSpPr>
        <p:spPr>
          <a:xfrm>
            <a:off x="388936" y="338418"/>
            <a:ext cx="9660917" cy="985557"/>
          </a:xfrm>
          <a:prstGeom prst="rect">
            <a:avLst/>
          </a:prstGeom>
        </p:spPr>
        <p:txBody>
          <a:bodyPr/>
          <a:lstStyle>
            <a:lvl1pPr>
              <a:defRPr/>
            </a:lvl1pPr>
          </a:lstStyle>
          <a:p>
            <a:r>
              <a:rPr lang="en-US" dirty="0"/>
              <a:t>SLIDE TITLE GOES HERE</a:t>
            </a:r>
          </a:p>
        </p:txBody>
      </p:sp>
    </p:spTree>
    <p:extLst>
      <p:ext uri="{BB962C8B-B14F-4D97-AF65-F5344CB8AC3E}">
        <p14:creationId xmlns:p14="http://schemas.microsoft.com/office/powerpoint/2010/main" val="101611044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Full Photo">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xmlns="" id="{6FB98250-ACD1-DE4E-85CA-777ABF4856B1}"/>
              </a:ext>
            </a:extLst>
          </p:cNvPr>
          <p:cNvPicPr>
            <a:picLocks noChangeAspect="1"/>
          </p:cNvPicPr>
          <p:nvPr userDrawn="1"/>
        </p:nvPicPr>
        <p:blipFill>
          <a:blip r:embed="rId2">
            <a:alphaModFix/>
          </a:blip>
          <a:stretch>
            <a:fillRect/>
          </a:stretch>
        </p:blipFill>
        <p:spPr>
          <a:xfrm>
            <a:off x="0" y="0"/>
            <a:ext cx="12192000" cy="6858000"/>
          </a:xfrm>
          <a:prstGeom prst="rect">
            <a:avLst/>
          </a:prstGeom>
        </p:spPr>
      </p:pic>
      <p:sp>
        <p:nvSpPr>
          <p:cNvPr id="17" name="Rectangle 16">
            <a:extLst>
              <a:ext uri="{FF2B5EF4-FFF2-40B4-BE49-F238E27FC236}">
                <a16:creationId xmlns:a16="http://schemas.microsoft.com/office/drawing/2014/main" xmlns="" id="{B8A91DCF-34C5-524F-89F9-D8A7D493EE35}"/>
              </a:ext>
            </a:extLst>
          </p:cNvPr>
          <p:cNvSpPr/>
          <p:nvPr userDrawn="1"/>
        </p:nvSpPr>
        <p:spPr>
          <a:xfrm>
            <a:off x="0" y="0"/>
            <a:ext cx="12191999" cy="6858000"/>
          </a:xfrm>
          <a:prstGeom prst="rect">
            <a:avLst/>
          </a:prstGeom>
          <a:solidFill>
            <a:schemeClr val="accent4">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55E83"/>
              </a:solidFill>
              <a:latin typeface="Gill Sans MT"/>
            </a:endParaRPr>
          </a:p>
        </p:txBody>
      </p:sp>
      <p:sp>
        <p:nvSpPr>
          <p:cNvPr id="8" name="Text Placeholder 7">
            <a:extLst>
              <a:ext uri="{FF2B5EF4-FFF2-40B4-BE49-F238E27FC236}">
                <a16:creationId xmlns:a16="http://schemas.microsoft.com/office/drawing/2014/main" xmlns="" id="{96480ECF-DB9F-8D4C-8BFC-CA6818AE3637}"/>
              </a:ext>
            </a:extLst>
          </p:cNvPr>
          <p:cNvSpPr>
            <a:spLocks noGrp="1"/>
          </p:cNvSpPr>
          <p:nvPr>
            <p:ph type="body" sz="quarter" idx="12"/>
          </p:nvPr>
        </p:nvSpPr>
        <p:spPr>
          <a:xfrm>
            <a:off x="923925" y="4057650"/>
            <a:ext cx="7534275" cy="1095375"/>
          </a:xfrm>
        </p:spPr>
        <p:txBody>
          <a:bodyPr/>
          <a:lstStyle>
            <a:lvl1pPr marL="0" indent="0">
              <a:buNone/>
              <a:defRPr>
                <a:solidFill>
                  <a:schemeClr val="bg1"/>
                </a:solidFill>
              </a:defRPr>
            </a:lvl1pPr>
          </a:lstStyle>
          <a:p>
            <a:pPr lvl="0"/>
            <a:r>
              <a:rPr lang="en-US" dirty="0"/>
              <a:t>Edit Master text styles</a:t>
            </a:r>
          </a:p>
        </p:txBody>
      </p:sp>
      <p:sp>
        <p:nvSpPr>
          <p:cNvPr id="9" name="Title 1">
            <a:extLst>
              <a:ext uri="{FF2B5EF4-FFF2-40B4-BE49-F238E27FC236}">
                <a16:creationId xmlns:a16="http://schemas.microsoft.com/office/drawing/2014/main" xmlns="" id="{727332C8-FE29-2A4E-A971-D3E4D2F72B70}"/>
              </a:ext>
            </a:extLst>
          </p:cNvPr>
          <p:cNvSpPr>
            <a:spLocks noGrp="1"/>
          </p:cNvSpPr>
          <p:nvPr>
            <p:ph type="title"/>
          </p:nvPr>
        </p:nvSpPr>
        <p:spPr>
          <a:xfrm>
            <a:off x="923925" y="1976718"/>
            <a:ext cx="7534275" cy="1842807"/>
          </a:xfrm>
          <a:prstGeom prst="rect">
            <a:avLst/>
          </a:prstGeom>
        </p:spPr>
        <p:txBody>
          <a:bodyPr/>
          <a:lstStyle>
            <a:lvl1pPr>
              <a:defRPr sz="6000" spc="0">
                <a:solidFill>
                  <a:schemeClr val="bg1"/>
                </a:solidFill>
              </a:defRPr>
            </a:lvl1pPr>
          </a:lstStyle>
          <a:p>
            <a:r>
              <a:rPr lang="en-US" dirty="0"/>
              <a:t>Click to edit Master title style</a:t>
            </a:r>
          </a:p>
        </p:txBody>
      </p:sp>
      <p:pic>
        <p:nvPicPr>
          <p:cNvPr id="18" name="Picture 17">
            <a:extLst>
              <a:ext uri="{FF2B5EF4-FFF2-40B4-BE49-F238E27FC236}">
                <a16:creationId xmlns:a16="http://schemas.microsoft.com/office/drawing/2014/main" xmlns="" id="{CEB540FE-A883-F741-BDFA-057D19B49BA3}"/>
              </a:ext>
            </a:extLst>
          </p:cNvPr>
          <p:cNvPicPr>
            <a:picLocks noChangeAspect="1"/>
          </p:cNvPicPr>
          <p:nvPr userDrawn="1"/>
        </p:nvPicPr>
        <p:blipFill>
          <a:blip r:embed="rId3"/>
          <a:stretch>
            <a:fillRect/>
          </a:stretch>
        </p:blipFill>
        <p:spPr>
          <a:xfrm>
            <a:off x="11456889" y="6010093"/>
            <a:ext cx="416327" cy="526086"/>
          </a:xfrm>
          <a:prstGeom prst="rect">
            <a:avLst/>
          </a:prstGeom>
        </p:spPr>
      </p:pic>
      <p:sp>
        <p:nvSpPr>
          <p:cNvPr id="16" name="Rectangle 15">
            <a:extLst>
              <a:ext uri="{FF2B5EF4-FFF2-40B4-BE49-F238E27FC236}">
                <a16:creationId xmlns:a16="http://schemas.microsoft.com/office/drawing/2014/main" xmlns="" id="{BC60F2C8-36F6-4049-9F37-A002CD794776}"/>
              </a:ext>
            </a:extLst>
          </p:cNvPr>
          <p:cNvSpPr/>
          <p:nvPr userDrawn="1"/>
        </p:nvSpPr>
        <p:spPr>
          <a:xfrm>
            <a:off x="0" y="0"/>
            <a:ext cx="108857" cy="68580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6659180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Partial Photo">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xmlns="" id="{6FB98250-ACD1-DE4E-85CA-777ABF4856B1}"/>
              </a:ext>
            </a:extLst>
          </p:cNvPr>
          <p:cNvPicPr>
            <a:picLocks noChangeAspect="1"/>
          </p:cNvPicPr>
          <p:nvPr userDrawn="1"/>
        </p:nvPicPr>
        <p:blipFill rotWithShape="1">
          <a:blip r:embed="rId2">
            <a:alphaModFix/>
          </a:blip>
          <a:srcRect l="20715" r="37857"/>
          <a:stretch/>
        </p:blipFill>
        <p:spPr>
          <a:xfrm>
            <a:off x="0" y="0"/>
            <a:ext cx="5050971" cy="6858000"/>
          </a:xfrm>
          <a:prstGeom prst="rect">
            <a:avLst/>
          </a:prstGeom>
        </p:spPr>
      </p:pic>
      <p:sp>
        <p:nvSpPr>
          <p:cNvPr id="17" name="Rectangle 16">
            <a:extLst>
              <a:ext uri="{FF2B5EF4-FFF2-40B4-BE49-F238E27FC236}">
                <a16:creationId xmlns:a16="http://schemas.microsoft.com/office/drawing/2014/main" xmlns="" id="{B8A91DCF-34C5-524F-89F9-D8A7D493EE35}"/>
              </a:ext>
            </a:extLst>
          </p:cNvPr>
          <p:cNvSpPr/>
          <p:nvPr userDrawn="1"/>
        </p:nvSpPr>
        <p:spPr>
          <a:xfrm>
            <a:off x="1" y="0"/>
            <a:ext cx="5050970" cy="6858000"/>
          </a:xfrm>
          <a:prstGeom prst="rect">
            <a:avLst/>
          </a:prstGeom>
          <a:solidFill>
            <a:schemeClr val="accent4">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55E83"/>
              </a:solidFill>
              <a:latin typeface="Gill Sans MT"/>
            </a:endParaRPr>
          </a:p>
        </p:txBody>
      </p:sp>
      <p:sp>
        <p:nvSpPr>
          <p:cNvPr id="9" name="Title 1">
            <a:extLst>
              <a:ext uri="{FF2B5EF4-FFF2-40B4-BE49-F238E27FC236}">
                <a16:creationId xmlns:a16="http://schemas.microsoft.com/office/drawing/2014/main" xmlns="" id="{727332C8-FE29-2A4E-A971-D3E4D2F72B70}"/>
              </a:ext>
            </a:extLst>
          </p:cNvPr>
          <p:cNvSpPr>
            <a:spLocks noGrp="1"/>
          </p:cNvSpPr>
          <p:nvPr>
            <p:ph type="title"/>
          </p:nvPr>
        </p:nvSpPr>
        <p:spPr>
          <a:xfrm>
            <a:off x="578142" y="1780775"/>
            <a:ext cx="3819688" cy="3096025"/>
          </a:xfrm>
          <a:prstGeom prst="rect">
            <a:avLst/>
          </a:prstGeom>
        </p:spPr>
        <p:txBody>
          <a:bodyPr/>
          <a:lstStyle>
            <a:lvl1pPr>
              <a:defRPr sz="6000" spc="0">
                <a:solidFill>
                  <a:schemeClr val="bg1"/>
                </a:solidFill>
              </a:defRPr>
            </a:lvl1pPr>
          </a:lstStyle>
          <a:p>
            <a:r>
              <a:rPr lang="en-US" dirty="0"/>
              <a:t>Click to edit Master title style</a:t>
            </a:r>
          </a:p>
        </p:txBody>
      </p:sp>
      <p:pic>
        <p:nvPicPr>
          <p:cNvPr id="18" name="Picture 17">
            <a:extLst>
              <a:ext uri="{FF2B5EF4-FFF2-40B4-BE49-F238E27FC236}">
                <a16:creationId xmlns:a16="http://schemas.microsoft.com/office/drawing/2014/main" xmlns="" id="{CEB540FE-A883-F741-BDFA-057D19B49BA3}"/>
              </a:ext>
            </a:extLst>
          </p:cNvPr>
          <p:cNvPicPr>
            <a:picLocks noChangeAspect="1"/>
          </p:cNvPicPr>
          <p:nvPr userDrawn="1"/>
        </p:nvPicPr>
        <p:blipFill>
          <a:blip r:embed="rId3"/>
          <a:stretch>
            <a:fillRect/>
          </a:stretch>
        </p:blipFill>
        <p:spPr>
          <a:xfrm>
            <a:off x="11456889" y="6010093"/>
            <a:ext cx="416327" cy="526086"/>
          </a:xfrm>
          <a:prstGeom prst="rect">
            <a:avLst/>
          </a:prstGeom>
        </p:spPr>
      </p:pic>
      <p:sp>
        <p:nvSpPr>
          <p:cNvPr id="16" name="Rectangle 15">
            <a:extLst>
              <a:ext uri="{FF2B5EF4-FFF2-40B4-BE49-F238E27FC236}">
                <a16:creationId xmlns:a16="http://schemas.microsoft.com/office/drawing/2014/main" xmlns="" id="{BC60F2C8-36F6-4049-9F37-A002CD794776}"/>
              </a:ext>
            </a:extLst>
          </p:cNvPr>
          <p:cNvSpPr/>
          <p:nvPr userDrawn="1"/>
        </p:nvSpPr>
        <p:spPr>
          <a:xfrm>
            <a:off x="0" y="0"/>
            <a:ext cx="108857" cy="68580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sp>
      <p:sp>
        <p:nvSpPr>
          <p:cNvPr id="10" name="Text Placeholder 7">
            <a:extLst>
              <a:ext uri="{FF2B5EF4-FFF2-40B4-BE49-F238E27FC236}">
                <a16:creationId xmlns:a16="http://schemas.microsoft.com/office/drawing/2014/main" xmlns="" id="{4BEEFB20-F346-D34C-AE92-D02D17441B1C}"/>
              </a:ext>
            </a:extLst>
          </p:cNvPr>
          <p:cNvSpPr>
            <a:spLocks noGrp="1"/>
          </p:cNvSpPr>
          <p:nvPr>
            <p:ph type="body" sz="quarter" idx="12"/>
          </p:nvPr>
        </p:nvSpPr>
        <p:spPr>
          <a:xfrm>
            <a:off x="5520256" y="1780775"/>
            <a:ext cx="3308058" cy="3096025"/>
          </a:xfrm>
        </p:spPr>
        <p:txBody>
          <a:bodyPr/>
          <a:lstStyle>
            <a:lvl1pPr marL="0" indent="0">
              <a:buNone/>
              <a:defRPr>
                <a:solidFill>
                  <a:schemeClr val="tx1">
                    <a:lumMod val="65000"/>
                    <a:lumOff val="35000"/>
                  </a:schemeClr>
                </a:solidFill>
                <a:latin typeface="Calibri" panose="020F0502020204030204" pitchFamily="34" charset="0"/>
                <a:cs typeface="Calibri" panose="020F0502020204030204" pitchFamily="34" charset="0"/>
              </a:defRPr>
            </a:lvl1pPr>
            <a:lvl2pPr>
              <a:defRPr>
                <a:solidFill>
                  <a:schemeClr val="tx1">
                    <a:lumMod val="65000"/>
                    <a:lumOff val="35000"/>
                  </a:schemeClr>
                </a:solidFill>
              </a:defRPr>
            </a:lvl2pPr>
            <a:lvl3pPr>
              <a:defRPr>
                <a:solidFill>
                  <a:schemeClr val="tx1">
                    <a:lumMod val="65000"/>
                    <a:lumOff val="35000"/>
                  </a:schemeClr>
                </a:solidFill>
              </a:defRPr>
            </a:lvl3pPr>
            <a:lvl4pPr>
              <a:defRPr>
                <a:solidFill>
                  <a:schemeClr val="tx1">
                    <a:lumMod val="65000"/>
                    <a:lumOff val="35000"/>
                  </a:schemeClr>
                </a:solidFill>
              </a:defRPr>
            </a:lvl4pPr>
            <a:lvl5pPr>
              <a:defRPr>
                <a:solidFill>
                  <a:schemeClr val="tx1">
                    <a:lumMod val="65000"/>
                    <a:lumOff val="35000"/>
                  </a:schemeClr>
                </a:solidFill>
              </a:defRPr>
            </a:lvl5pPr>
          </a:lstStyle>
          <a:p>
            <a:pPr lvl="0"/>
            <a:r>
              <a:rPr lang="en-US" dirty="0"/>
              <a:t>Edit Master text styles</a:t>
            </a:r>
          </a:p>
          <a:p>
            <a:pPr lvl="1"/>
            <a:r>
              <a:rPr lang="en-US" dirty="0"/>
              <a:t>First level</a:t>
            </a:r>
          </a:p>
          <a:p>
            <a:pPr lvl="1"/>
            <a:r>
              <a:rPr lang="en-US" dirty="0"/>
              <a:t>Second level</a:t>
            </a:r>
          </a:p>
          <a:p>
            <a:pPr lvl="1"/>
            <a:r>
              <a:rPr lang="en-US" dirty="0"/>
              <a:t>Third level</a:t>
            </a:r>
          </a:p>
          <a:p>
            <a:pPr lvl="1"/>
            <a:r>
              <a:rPr lang="en-US" dirty="0"/>
              <a:t>Fourth level</a:t>
            </a:r>
          </a:p>
        </p:txBody>
      </p:sp>
    </p:spTree>
    <p:extLst>
      <p:ext uri="{BB962C8B-B14F-4D97-AF65-F5344CB8AC3E}">
        <p14:creationId xmlns:p14="http://schemas.microsoft.com/office/powerpoint/2010/main" val="153554276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63735" y="1209675"/>
            <a:ext cx="3401064" cy="1447800"/>
          </a:xfrm>
          <a:prstGeom prst="rect">
            <a:avLst/>
          </a:prstGeom>
        </p:spPr>
        <p:txBody>
          <a:bodyPr anchor="b"/>
          <a:lstStyle>
            <a:lvl1pPr algn="l">
              <a:defRPr sz="2400" b="0" spc="0">
                <a:solidFill>
                  <a:schemeClr val="tx1">
                    <a:lumMod val="65000"/>
                    <a:lumOff val="35000"/>
                  </a:schemeClr>
                </a:solidFill>
              </a:defRPr>
            </a:lvl1pPr>
          </a:lstStyle>
          <a:p>
            <a:r>
              <a:rPr lang="en-US" dirty="0"/>
              <a:t>Click to edit Master title style</a:t>
            </a:r>
          </a:p>
        </p:txBody>
      </p:sp>
      <p:sp>
        <p:nvSpPr>
          <p:cNvPr id="4" name="Text Placeholder 3"/>
          <p:cNvSpPr>
            <a:spLocks noGrp="1"/>
          </p:cNvSpPr>
          <p:nvPr>
            <p:ph type="body" sz="half" idx="2"/>
          </p:nvPr>
        </p:nvSpPr>
        <p:spPr>
          <a:xfrm>
            <a:off x="763735" y="2891155"/>
            <a:ext cx="3401063" cy="2895599"/>
          </a:xfrm>
        </p:spPr>
        <p:txBody>
          <a:bodyPr>
            <a:normAutofit/>
          </a:bodyPr>
          <a:lstStyle>
            <a:lvl1pPr marL="0" indent="0">
              <a:buNone/>
              <a:defRPr sz="1600">
                <a:solidFill>
                  <a:schemeClr val="tx1">
                    <a:lumMod val="65000"/>
                    <a:lumOff val="35000"/>
                  </a:schemeClr>
                </a:solidFill>
                <a:latin typeface="Calibri" panose="020F0502020204030204" pitchFamily="34" charset="0"/>
                <a:cs typeface="Calibri" panose="020F0502020204030204"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Edit Master text styles</a:t>
            </a:r>
          </a:p>
        </p:txBody>
      </p:sp>
      <p:cxnSp>
        <p:nvCxnSpPr>
          <p:cNvPr id="8" name="Straight Connector 7">
            <a:extLst>
              <a:ext uri="{FF2B5EF4-FFF2-40B4-BE49-F238E27FC236}">
                <a16:creationId xmlns:a16="http://schemas.microsoft.com/office/drawing/2014/main" xmlns="" id="{17CBE4C0-C38D-A94F-B0EA-B36306C08151}"/>
              </a:ext>
            </a:extLst>
          </p:cNvPr>
          <p:cNvCxnSpPr>
            <a:cxnSpLocks/>
          </p:cNvCxnSpPr>
          <p:nvPr userDrawn="1"/>
        </p:nvCxnSpPr>
        <p:spPr>
          <a:xfrm>
            <a:off x="4438650" y="1087501"/>
            <a:ext cx="0" cy="4842129"/>
          </a:xfrm>
          <a:prstGeom prst="line">
            <a:avLst/>
          </a:prstGeom>
          <a:ln w="19050" cap="sq">
            <a:solidFill>
              <a:schemeClr val="bg2">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13" name="Picture Placeholder 2">
            <a:extLst>
              <a:ext uri="{FF2B5EF4-FFF2-40B4-BE49-F238E27FC236}">
                <a16:creationId xmlns:a16="http://schemas.microsoft.com/office/drawing/2014/main" xmlns="" id="{C9C3E5EE-E7CA-F846-9999-2A39DDEC2215}"/>
              </a:ext>
            </a:extLst>
          </p:cNvPr>
          <p:cNvSpPr>
            <a:spLocks noGrp="1" noChangeAspect="1"/>
          </p:cNvSpPr>
          <p:nvPr>
            <p:ph type="pic" idx="1"/>
          </p:nvPr>
        </p:nvSpPr>
        <p:spPr>
          <a:xfrm>
            <a:off x="4712501" y="1209675"/>
            <a:ext cx="6098373" cy="4577080"/>
          </a:xfrm>
          <a:prstGeom prst="roundRect">
            <a:avLst>
              <a:gd name="adj" fmla="val 1858"/>
            </a:avLst>
          </a:prstGeom>
          <a:solidFill>
            <a:schemeClr val="tx2">
              <a:alpha val="25000"/>
            </a:schemeClr>
          </a:solidFill>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Tree>
    <p:extLst>
      <p:ext uri="{BB962C8B-B14F-4D97-AF65-F5344CB8AC3E}">
        <p14:creationId xmlns:p14="http://schemas.microsoft.com/office/powerpoint/2010/main" val="35198981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8936" y="338420"/>
            <a:ext cx="9660917" cy="985557"/>
          </a:xfrm>
          <a:prstGeom prst="rect">
            <a:avLst/>
          </a:prstGeom>
        </p:spPr>
        <p:txBody>
          <a:bodyPr/>
          <a:lstStyle>
            <a:lvl1pPr>
              <a:defRPr spc="225"/>
            </a:lvl1pPr>
          </a:lstStyle>
          <a:p>
            <a:r>
              <a:rPr lang="en-US" dirty="0"/>
              <a:t>SLIDE TITLE GOES HERE</a:t>
            </a:r>
          </a:p>
        </p:txBody>
      </p:sp>
      <p:sp>
        <p:nvSpPr>
          <p:cNvPr id="3" name="Content Placeholder 2"/>
          <p:cNvSpPr>
            <a:spLocks noGrp="1"/>
          </p:cNvSpPr>
          <p:nvPr>
            <p:ph idx="1"/>
          </p:nvPr>
        </p:nvSpPr>
        <p:spPr>
          <a:xfrm>
            <a:off x="388936" y="1590677"/>
            <a:ext cx="9660917" cy="4195481"/>
          </a:xfrm>
        </p:spPr>
        <p:txBody>
          <a:bodyPr/>
          <a:lstStyle>
            <a:lvl1pPr>
              <a:defRPr b="0" i="0">
                <a:solidFill>
                  <a:schemeClr val="tx1">
                    <a:lumMod val="65000"/>
                    <a:lumOff val="35000"/>
                  </a:schemeClr>
                </a:solidFill>
                <a:latin typeface="Calibri" panose="020F0502020204030204" pitchFamily="34" charset="0"/>
                <a:cs typeface="Calibri" panose="020F0502020204030204" pitchFamily="34" charset="0"/>
              </a:defRPr>
            </a:lvl1pPr>
            <a:lvl2pPr>
              <a:defRPr b="0" i="0">
                <a:solidFill>
                  <a:schemeClr val="tx1">
                    <a:lumMod val="65000"/>
                    <a:lumOff val="35000"/>
                  </a:schemeClr>
                </a:solidFill>
                <a:latin typeface="Calibri" panose="020F0502020204030204" pitchFamily="34" charset="0"/>
                <a:cs typeface="Calibri" panose="020F0502020204030204" pitchFamily="34" charset="0"/>
              </a:defRPr>
            </a:lvl2pPr>
            <a:lvl3pPr>
              <a:defRPr b="0" i="0">
                <a:solidFill>
                  <a:schemeClr val="tx1">
                    <a:lumMod val="65000"/>
                    <a:lumOff val="35000"/>
                  </a:schemeClr>
                </a:solidFill>
                <a:latin typeface="Calibri" panose="020F0502020204030204" pitchFamily="34" charset="0"/>
                <a:cs typeface="Calibri" panose="020F0502020204030204" pitchFamily="34" charset="0"/>
              </a:defRPr>
            </a:lvl3pPr>
            <a:lvl4pPr>
              <a:defRPr b="0" i="0">
                <a:solidFill>
                  <a:schemeClr val="tx1">
                    <a:lumMod val="65000"/>
                    <a:lumOff val="35000"/>
                  </a:schemeClr>
                </a:solidFill>
                <a:latin typeface="Calibri" panose="020F0502020204030204" pitchFamily="34" charset="0"/>
                <a:cs typeface="Calibri" panose="020F0502020204030204" pitchFamily="34" charset="0"/>
              </a:defRPr>
            </a:lvl4pPr>
            <a:lvl5pPr>
              <a:defRPr b="0" i="0">
                <a:solidFill>
                  <a:schemeClr val="tx1">
                    <a:lumMod val="65000"/>
                    <a:lumOff val="35000"/>
                  </a:schemeClr>
                </a:solidFill>
                <a:latin typeface="Calibri" panose="020F0502020204030204" pitchFamily="34" charset="0"/>
                <a:cs typeface="Calibri" panose="020F050202020403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8304643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93006" y="4876787"/>
            <a:ext cx="9570194" cy="566738"/>
          </a:xfrm>
          <a:prstGeom prst="rect">
            <a:avLst/>
          </a:prstGeom>
        </p:spPr>
        <p:txBody>
          <a:bodyPr anchor="t" anchorCtr="0">
            <a:normAutofit/>
          </a:bodyPr>
          <a:lstStyle>
            <a:lvl1pPr algn="l">
              <a:defRPr sz="2400" b="0" spc="0">
                <a:solidFill>
                  <a:schemeClr val="tx1">
                    <a:lumMod val="65000"/>
                    <a:lumOff val="35000"/>
                  </a:schemeClr>
                </a:solidFill>
              </a:defRPr>
            </a:lvl1pPr>
          </a:lstStyle>
          <a:p>
            <a:r>
              <a:rPr lang="en-US" dirty="0"/>
              <a:t>Click to edit Master title style</a:t>
            </a:r>
          </a:p>
        </p:txBody>
      </p:sp>
      <p:sp>
        <p:nvSpPr>
          <p:cNvPr id="3" name="Picture Placeholder 2"/>
          <p:cNvSpPr>
            <a:spLocks noGrp="1" noChangeAspect="1"/>
          </p:cNvSpPr>
          <p:nvPr>
            <p:ph type="pic" idx="1"/>
          </p:nvPr>
        </p:nvSpPr>
        <p:spPr>
          <a:xfrm>
            <a:off x="793004" y="762000"/>
            <a:ext cx="9570195" cy="3640666"/>
          </a:xfrm>
          <a:prstGeom prst="roundRect">
            <a:avLst>
              <a:gd name="adj" fmla="val 1858"/>
            </a:avLst>
          </a:prstGeom>
          <a:solidFill>
            <a:schemeClr val="tx2">
              <a:alpha val="25000"/>
            </a:schemeClr>
          </a:solidFill>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793005" y="5443525"/>
            <a:ext cx="9570193" cy="493712"/>
          </a:xfrm>
        </p:spPr>
        <p:txBody>
          <a:bodyPr>
            <a:normAutofit/>
          </a:bodyPr>
          <a:lstStyle>
            <a:lvl1pPr marL="0" indent="0">
              <a:buNone/>
              <a:defRPr sz="1600">
                <a:solidFill>
                  <a:schemeClr val="tx1">
                    <a:lumMod val="65000"/>
                    <a:lumOff val="35000"/>
                  </a:schemeClr>
                </a:solidFill>
                <a:latin typeface="Calibri" panose="020F0502020204030204" pitchFamily="34" charset="0"/>
                <a:cs typeface="Calibri" panose="020F0502020204030204"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8" name="Straight Connector 7">
            <a:extLst>
              <a:ext uri="{FF2B5EF4-FFF2-40B4-BE49-F238E27FC236}">
                <a16:creationId xmlns:a16="http://schemas.microsoft.com/office/drawing/2014/main" xmlns="" id="{F346D643-3D40-A544-BA11-C5702B803186}"/>
              </a:ext>
            </a:extLst>
          </p:cNvPr>
          <p:cNvCxnSpPr>
            <a:cxnSpLocks/>
          </p:cNvCxnSpPr>
          <p:nvPr userDrawn="1"/>
        </p:nvCxnSpPr>
        <p:spPr>
          <a:xfrm>
            <a:off x="793005" y="4816208"/>
            <a:ext cx="9570194" cy="0"/>
          </a:xfrm>
          <a:prstGeom prst="line">
            <a:avLst/>
          </a:prstGeom>
          <a:ln w="19050" cap="sq">
            <a:solidFill>
              <a:schemeClr val="bg2">
                <a:lumMod val="40000"/>
                <a:lumOff val="6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0277372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60698" y="892627"/>
            <a:ext cx="7720018" cy="3286125"/>
          </a:xfrm>
          <a:prstGeom prst="rect">
            <a:avLst/>
          </a:prstGeom>
        </p:spPr>
        <p:txBody>
          <a:bodyPr/>
          <a:lstStyle>
            <a:lvl1pPr>
              <a:defRPr sz="4800" spc="0"/>
            </a:lvl1pPr>
          </a:lstStyle>
          <a:p>
            <a:r>
              <a:rPr lang="en-US" dirty="0"/>
              <a:t>Click to edit Master title style</a:t>
            </a:r>
          </a:p>
        </p:txBody>
      </p:sp>
      <p:sp>
        <p:nvSpPr>
          <p:cNvPr id="11" name="Text Placeholder 3"/>
          <p:cNvSpPr>
            <a:spLocks noGrp="1"/>
          </p:cNvSpPr>
          <p:nvPr>
            <p:ph type="body" sz="half" idx="14" hasCustomPrompt="1"/>
          </p:nvPr>
        </p:nvSpPr>
        <p:spPr>
          <a:xfrm>
            <a:off x="1289272" y="4401911"/>
            <a:ext cx="7279649" cy="498747"/>
          </a:xfrm>
        </p:spPr>
        <p:txBody>
          <a:bodyPr vert="horz" lIns="91440" tIns="45720" rIns="91440" bIns="45720" rtlCol="0" anchor="t">
            <a:normAutofit/>
          </a:bodyPr>
          <a:lstStyle>
            <a:lvl1pPr marL="0" indent="0">
              <a:buNone/>
              <a:defRPr lang="en-US" sz="18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dirty="0"/>
              <a:t>- QUOTE AUTHOR</a:t>
            </a:r>
          </a:p>
        </p:txBody>
      </p:sp>
      <p:sp>
        <p:nvSpPr>
          <p:cNvPr id="12" name="TextBox 11"/>
          <p:cNvSpPr txBox="1"/>
          <p:nvPr/>
        </p:nvSpPr>
        <p:spPr>
          <a:xfrm>
            <a:off x="411160" y="416081"/>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r>
              <a:rPr lang="en-US" dirty="0">
                <a:solidFill>
                  <a:srgbClr val="797979">
                    <a:lumMod val="40000"/>
                    <a:lumOff val="60000"/>
                  </a:srgbClr>
                </a:solidFill>
              </a:rPr>
              <a:t>“</a:t>
            </a:r>
          </a:p>
        </p:txBody>
      </p:sp>
      <p:sp>
        <p:nvSpPr>
          <p:cNvPr id="15" name="TextBox 14"/>
          <p:cNvSpPr txBox="1"/>
          <p:nvPr/>
        </p:nvSpPr>
        <p:spPr>
          <a:xfrm>
            <a:off x="8976705" y="3431630"/>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r>
              <a:rPr lang="en-US" dirty="0">
                <a:solidFill>
                  <a:srgbClr val="797979">
                    <a:lumMod val="40000"/>
                    <a:lumOff val="60000"/>
                  </a:srgbClr>
                </a:solidFill>
              </a:rPr>
              <a:t>”</a:t>
            </a:r>
          </a:p>
        </p:txBody>
      </p:sp>
    </p:spTree>
    <p:extLst>
      <p:ext uri="{BB962C8B-B14F-4D97-AF65-F5344CB8AC3E}">
        <p14:creationId xmlns:p14="http://schemas.microsoft.com/office/powerpoint/2010/main" val="109504365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ontent with Side Imag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94640" y="1234439"/>
            <a:ext cx="7720018" cy="828041"/>
          </a:xfrm>
          <a:prstGeom prst="rect">
            <a:avLst/>
          </a:prstGeom>
        </p:spPr>
        <p:txBody>
          <a:bodyPr/>
          <a:lstStyle>
            <a:lvl1pPr>
              <a:defRPr sz="4800"/>
            </a:lvl1pPr>
          </a:lstStyle>
          <a:p>
            <a:r>
              <a:rPr lang="en-US" dirty="0"/>
              <a:t>TITLE GOES HERE</a:t>
            </a:r>
          </a:p>
        </p:txBody>
      </p:sp>
      <p:sp>
        <p:nvSpPr>
          <p:cNvPr id="9" name="Text Placeholder 7">
            <a:extLst>
              <a:ext uri="{FF2B5EF4-FFF2-40B4-BE49-F238E27FC236}">
                <a16:creationId xmlns:a16="http://schemas.microsoft.com/office/drawing/2014/main" xmlns="" id="{0C302B9C-2E99-DD43-B6BC-73FCC0BAA519}"/>
              </a:ext>
            </a:extLst>
          </p:cNvPr>
          <p:cNvSpPr>
            <a:spLocks noGrp="1"/>
          </p:cNvSpPr>
          <p:nvPr>
            <p:ph type="body" sz="quarter" idx="12"/>
          </p:nvPr>
        </p:nvSpPr>
        <p:spPr>
          <a:xfrm>
            <a:off x="694640" y="2393632"/>
            <a:ext cx="7720018" cy="2361248"/>
          </a:xfrm>
        </p:spPr>
        <p:txBody>
          <a:bodyPr/>
          <a:lstStyle>
            <a:lvl1pPr marL="0" indent="0">
              <a:buNone/>
              <a:defRPr>
                <a:solidFill>
                  <a:schemeClr val="tx1">
                    <a:lumMod val="65000"/>
                    <a:lumOff val="35000"/>
                  </a:schemeClr>
                </a:solidFill>
                <a:latin typeface="Calibri" panose="020F0502020204030204" pitchFamily="34" charset="0"/>
                <a:cs typeface="Calibri" panose="020F0502020204030204" pitchFamily="34" charset="0"/>
              </a:defRPr>
            </a:lvl1pPr>
          </a:lstStyle>
          <a:p>
            <a:pPr lvl="0"/>
            <a:r>
              <a:rPr lang="en-US" dirty="0"/>
              <a:t>Edit Master text styles</a:t>
            </a:r>
          </a:p>
        </p:txBody>
      </p:sp>
      <p:sp>
        <p:nvSpPr>
          <p:cNvPr id="4" name="Rounded Rectangle 3">
            <a:extLst>
              <a:ext uri="{FF2B5EF4-FFF2-40B4-BE49-F238E27FC236}">
                <a16:creationId xmlns:a16="http://schemas.microsoft.com/office/drawing/2014/main" xmlns="" id="{7F177E7E-7C5D-534C-BCB5-67E15CA69734}"/>
              </a:ext>
            </a:extLst>
          </p:cNvPr>
          <p:cNvSpPr/>
          <p:nvPr userDrawn="1"/>
        </p:nvSpPr>
        <p:spPr>
          <a:xfrm>
            <a:off x="694640" y="4968240"/>
            <a:ext cx="4672017" cy="650240"/>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FF"/>
                </a:solidFill>
                <a:latin typeface="Gill Sans MT"/>
              </a:rPr>
              <a:t>CALL OUT or CALL TO ACTION can go here</a:t>
            </a:r>
          </a:p>
        </p:txBody>
      </p:sp>
    </p:spTree>
    <p:extLst>
      <p:ext uri="{BB962C8B-B14F-4D97-AF65-F5344CB8AC3E}">
        <p14:creationId xmlns:p14="http://schemas.microsoft.com/office/powerpoint/2010/main" val="121410814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3 Colum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25987" y="2962275"/>
            <a:ext cx="2946866" cy="576262"/>
          </a:xfrm>
        </p:spPr>
        <p:txBody>
          <a:bodyPr anchor="b">
            <a:noAutofit/>
          </a:bodyPr>
          <a:lstStyle>
            <a:lvl1pPr marL="0" indent="0">
              <a:buNone/>
              <a:defRPr sz="2400" b="0">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a:t>
            </a:r>
          </a:p>
        </p:txBody>
      </p:sp>
      <p:sp>
        <p:nvSpPr>
          <p:cNvPr id="16" name="Text Placeholder 3"/>
          <p:cNvSpPr>
            <a:spLocks noGrp="1"/>
          </p:cNvSpPr>
          <p:nvPr>
            <p:ph type="body" sz="half" idx="15"/>
          </p:nvPr>
        </p:nvSpPr>
        <p:spPr>
          <a:xfrm>
            <a:off x="645503" y="3648075"/>
            <a:ext cx="2927350" cy="2381250"/>
          </a:xfrm>
        </p:spPr>
        <p:txBody>
          <a:bodyPr anchor="t">
            <a:normAutofit/>
          </a:bodyPr>
          <a:lstStyle>
            <a:lvl1pPr marL="0" indent="0">
              <a:buNone/>
              <a:defRPr sz="1400">
                <a:solidFill>
                  <a:schemeClr val="tx1">
                    <a:lumMod val="65000"/>
                    <a:lumOff val="35000"/>
                  </a:schemeClr>
                </a:solidFill>
                <a:latin typeface="Calibri" panose="020F0502020204030204" pitchFamily="34" charset="0"/>
                <a:cs typeface="Calibri" panose="020F0502020204030204"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3876699" y="2962275"/>
            <a:ext cx="2936241" cy="576262"/>
          </a:xfrm>
        </p:spPr>
        <p:txBody>
          <a:bodyPr anchor="b">
            <a:noAutofit/>
          </a:bodyPr>
          <a:lstStyle>
            <a:lvl1pPr marL="0" indent="0">
              <a:buNone/>
              <a:defRPr sz="2400" b="0">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a:t>
            </a:r>
          </a:p>
        </p:txBody>
      </p:sp>
      <p:sp>
        <p:nvSpPr>
          <p:cNvPr id="19" name="Text Placeholder 3"/>
          <p:cNvSpPr>
            <a:spLocks noGrp="1"/>
          </p:cNvSpPr>
          <p:nvPr>
            <p:ph type="body" sz="half" idx="16"/>
          </p:nvPr>
        </p:nvSpPr>
        <p:spPr>
          <a:xfrm>
            <a:off x="3866146" y="3648075"/>
            <a:ext cx="2946794" cy="2381250"/>
          </a:xfrm>
        </p:spPr>
        <p:txBody>
          <a:bodyPr anchor="t">
            <a:normAutofit/>
          </a:bodyPr>
          <a:lstStyle>
            <a:lvl1pPr marL="0" indent="0">
              <a:buNone/>
              <a:defRPr sz="1400">
                <a:solidFill>
                  <a:schemeClr val="tx1">
                    <a:lumMod val="65000"/>
                    <a:lumOff val="35000"/>
                  </a:schemeClr>
                </a:solidFill>
                <a:latin typeface="Calibri" panose="020F0502020204030204" pitchFamily="34" charset="0"/>
                <a:cs typeface="Calibri" panose="020F0502020204030204"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117740" y="2962275"/>
            <a:ext cx="2932113" cy="576262"/>
          </a:xfrm>
        </p:spPr>
        <p:txBody>
          <a:bodyPr anchor="b">
            <a:noAutofit/>
          </a:bodyPr>
          <a:lstStyle>
            <a:lvl1pPr marL="0" indent="0">
              <a:buNone/>
              <a:defRPr sz="2400" b="0">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a:t>
            </a:r>
          </a:p>
        </p:txBody>
      </p:sp>
      <p:sp>
        <p:nvSpPr>
          <p:cNvPr id="20" name="Text Placeholder 3"/>
          <p:cNvSpPr>
            <a:spLocks noGrp="1"/>
          </p:cNvSpPr>
          <p:nvPr>
            <p:ph type="body" sz="half" idx="17"/>
          </p:nvPr>
        </p:nvSpPr>
        <p:spPr>
          <a:xfrm>
            <a:off x="7117740" y="3648075"/>
            <a:ext cx="2932113" cy="2381250"/>
          </a:xfrm>
        </p:spPr>
        <p:txBody>
          <a:bodyPr anchor="t">
            <a:normAutofit/>
          </a:bodyPr>
          <a:lstStyle>
            <a:lvl1pPr marL="0" indent="0">
              <a:buNone/>
              <a:defRPr sz="1400">
                <a:solidFill>
                  <a:schemeClr val="tx1">
                    <a:lumMod val="65000"/>
                    <a:lumOff val="35000"/>
                  </a:schemeClr>
                </a:solidFill>
                <a:latin typeface="Calibri" panose="020F0502020204030204" pitchFamily="34" charset="0"/>
                <a:cs typeface="Calibri" panose="020F0502020204030204"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7" name="Straight Connector 16"/>
          <p:cNvCxnSpPr>
            <a:cxnSpLocks/>
          </p:cNvCxnSpPr>
          <p:nvPr/>
        </p:nvCxnSpPr>
        <p:spPr>
          <a:xfrm>
            <a:off x="3719182" y="3114675"/>
            <a:ext cx="0" cy="291465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a:cxnSpLocks/>
          </p:cNvCxnSpPr>
          <p:nvPr/>
        </p:nvCxnSpPr>
        <p:spPr>
          <a:xfrm>
            <a:off x="6955267" y="3114675"/>
            <a:ext cx="0" cy="291465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15" name="Title 1">
            <a:extLst>
              <a:ext uri="{FF2B5EF4-FFF2-40B4-BE49-F238E27FC236}">
                <a16:creationId xmlns:a16="http://schemas.microsoft.com/office/drawing/2014/main" xmlns="" id="{851FE1CA-4C16-AD45-BD54-500EEF78CC41}"/>
              </a:ext>
            </a:extLst>
          </p:cNvPr>
          <p:cNvSpPr>
            <a:spLocks noGrp="1"/>
          </p:cNvSpPr>
          <p:nvPr>
            <p:ph type="title" hasCustomPrompt="1"/>
          </p:nvPr>
        </p:nvSpPr>
        <p:spPr>
          <a:xfrm>
            <a:off x="388936" y="338418"/>
            <a:ext cx="9660917" cy="985557"/>
          </a:xfrm>
          <a:prstGeom prst="rect">
            <a:avLst/>
          </a:prstGeom>
        </p:spPr>
        <p:txBody>
          <a:bodyPr/>
          <a:lstStyle>
            <a:lvl1pPr>
              <a:defRPr/>
            </a:lvl1pPr>
          </a:lstStyle>
          <a:p>
            <a:r>
              <a:rPr lang="en-US" dirty="0"/>
              <a:t>SLIDE TITLE GOES HERE</a:t>
            </a:r>
          </a:p>
        </p:txBody>
      </p:sp>
      <p:sp>
        <p:nvSpPr>
          <p:cNvPr id="22" name="Oval 21">
            <a:extLst>
              <a:ext uri="{FF2B5EF4-FFF2-40B4-BE49-F238E27FC236}">
                <a16:creationId xmlns:a16="http://schemas.microsoft.com/office/drawing/2014/main" xmlns="" id="{69525150-06D1-F64E-A049-783F7E29F5F6}"/>
              </a:ext>
            </a:extLst>
          </p:cNvPr>
          <p:cNvSpPr/>
          <p:nvPr userDrawn="1"/>
        </p:nvSpPr>
        <p:spPr>
          <a:xfrm>
            <a:off x="721237" y="1633537"/>
            <a:ext cx="1266825" cy="1266825"/>
          </a:xfrm>
          <a:prstGeom prst="ellipse">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Gill Sans MT"/>
            </a:endParaRPr>
          </a:p>
        </p:txBody>
      </p:sp>
      <p:sp>
        <p:nvSpPr>
          <p:cNvPr id="23" name="Oval 22">
            <a:extLst>
              <a:ext uri="{FF2B5EF4-FFF2-40B4-BE49-F238E27FC236}">
                <a16:creationId xmlns:a16="http://schemas.microsoft.com/office/drawing/2014/main" xmlns="" id="{AAE72322-60BD-2643-8938-E19617DB5104}"/>
              </a:ext>
            </a:extLst>
          </p:cNvPr>
          <p:cNvSpPr/>
          <p:nvPr userDrawn="1"/>
        </p:nvSpPr>
        <p:spPr>
          <a:xfrm>
            <a:off x="3971949" y="1633537"/>
            <a:ext cx="1266825" cy="1266825"/>
          </a:xfrm>
          <a:prstGeom prst="ellipse">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Gill Sans MT"/>
            </a:endParaRPr>
          </a:p>
        </p:txBody>
      </p:sp>
      <p:sp>
        <p:nvSpPr>
          <p:cNvPr id="24" name="Oval 23">
            <a:extLst>
              <a:ext uri="{FF2B5EF4-FFF2-40B4-BE49-F238E27FC236}">
                <a16:creationId xmlns:a16="http://schemas.microsoft.com/office/drawing/2014/main" xmlns="" id="{90C76404-DA09-8443-9D3C-1696077594EF}"/>
              </a:ext>
            </a:extLst>
          </p:cNvPr>
          <p:cNvSpPr/>
          <p:nvPr userDrawn="1"/>
        </p:nvSpPr>
        <p:spPr>
          <a:xfrm>
            <a:off x="7212990" y="1633537"/>
            <a:ext cx="1266825" cy="1266825"/>
          </a:xfrm>
          <a:prstGeom prst="ellipse">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Gill Sans MT"/>
            </a:endParaRPr>
          </a:p>
        </p:txBody>
      </p:sp>
    </p:spTree>
    <p:extLst>
      <p:ext uri="{BB962C8B-B14F-4D97-AF65-F5344CB8AC3E}">
        <p14:creationId xmlns:p14="http://schemas.microsoft.com/office/powerpoint/2010/main" val="316124807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3 Picture Colum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52463" y="3641349"/>
            <a:ext cx="2940050" cy="576262"/>
          </a:xfrm>
        </p:spPr>
        <p:txBody>
          <a:bodyPr anchor="b">
            <a:noAutofit/>
          </a:bodyPr>
          <a:lstStyle>
            <a:lvl1pPr marL="0" indent="0">
              <a:buNone/>
              <a:defRPr sz="2400" b="0">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a:t>
            </a:r>
          </a:p>
        </p:txBody>
      </p:sp>
      <p:sp>
        <p:nvSpPr>
          <p:cNvPr id="29" name="Picture Placeholder 2"/>
          <p:cNvSpPr>
            <a:spLocks noGrp="1" noChangeAspect="1"/>
          </p:cNvSpPr>
          <p:nvPr>
            <p:ph type="pic" idx="15"/>
          </p:nvPr>
        </p:nvSpPr>
        <p:spPr>
          <a:xfrm>
            <a:off x="652463" y="1819275"/>
            <a:ext cx="2940050" cy="1524000"/>
          </a:xfrm>
          <a:prstGeom prst="roundRect">
            <a:avLst>
              <a:gd name="adj" fmla="val 1858"/>
            </a:avLst>
          </a:prstGeom>
          <a:solidFill>
            <a:schemeClr val="tx1">
              <a:alpha val="25000"/>
            </a:schemeClr>
          </a:solidFill>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217611"/>
            <a:ext cx="2940050" cy="1487865"/>
          </a:xfrm>
        </p:spPr>
        <p:txBody>
          <a:bodyPr anchor="t">
            <a:normAutofit/>
          </a:bodyPr>
          <a:lstStyle>
            <a:lvl1pPr marL="0" indent="0">
              <a:buNone/>
              <a:defRPr sz="1400">
                <a:solidFill>
                  <a:schemeClr val="tx1">
                    <a:lumMod val="65000"/>
                    <a:lumOff val="35000"/>
                  </a:schemeClr>
                </a:solidFill>
                <a:latin typeface="Calibri" panose="020F0502020204030204" pitchFamily="34" charset="0"/>
                <a:cs typeface="Calibri" panose="020F0502020204030204"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3889375" y="3641349"/>
            <a:ext cx="2930525" cy="576262"/>
          </a:xfrm>
        </p:spPr>
        <p:txBody>
          <a:bodyPr anchor="b">
            <a:noAutofit/>
          </a:bodyPr>
          <a:lstStyle>
            <a:lvl1pPr marL="0" indent="0">
              <a:buNone/>
              <a:defRPr sz="2400" b="0">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a:t>
            </a:r>
          </a:p>
        </p:txBody>
      </p:sp>
      <p:sp>
        <p:nvSpPr>
          <p:cNvPr id="30" name="Picture Placeholder 2"/>
          <p:cNvSpPr>
            <a:spLocks noGrp="1" noChangeAspect="1"/>
          </p:cNvSpPr>
          <p:nvPr>
            <p:ph type="pic" idx="21"/>
          </p:nvPr>
        </p:nvSpPr>
        <p:spPr>
          <a:xfrm>
            <a:off x="3889374" y="1819275"/>
            <a:ext cx="2930525" cy="1524000"/>
          </a:xfrm>
          <a:prstGeom prst="roundRect">
            <a:avLst>
              <a:gd name="adj" fmla="val 1858"/>
            </a:avLst>
          </a:prstGeom>
          <a:solidFill>
            <a:schemeClr val="tx1">
              <a:alpha val="25000"/>
            </a:schemeClr>
          </a:solidFill>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217610"/>
            <a:ext cx="2934406" cy="1487865"/>
          </a:xfrm>
        </p:spPr>
        <p:txBody>
          <a:bodyPr anchor="t">
            <a:normAutofit/>
          </a:bodyPr>
          <a:lstStyle>
            <a:lvl1pPr marL="0" indent="0">
              <a:buNone/>
              <a:defRPr sz="1400">
                <a:solidFill>
                  <a:schemeClr val="tx1">
                    <a:lumMod val="65000"/>
                    <a:lumOff val="35000"/>
                  </a:schemeClr>
                </a:solidFill>
                <a:latin typeface="Calibri" panose="020F0502020204030204" pitchFamily="34" charset="0"/>
                <a:cs typeface="Calibri" panose="020F0502020204030204"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124700" y="3641349"/>
            <a:ext cx="2932113" cy="576262"/>
          </a:xfrm>
        </p:spPr>
        <p:txBody>
          <a:bodyPr anchor="b">
            <a:noAutofit/>
          </a:bodyPr>
          <a:lstStyle>
            <a:lvl1pPr marL="0" indent="0">
              <a:buNone/>
              <a:defRPr sz="2400" b="0">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a:t>
            </a:r>
          </a:p>
        </p:txBody>
      </p:sp>
      <p:sp>
        <p:nvSpPr>
          <p:cNvPr id="31" name="Picture Placeholder 2"/>
          <p:cNvSpPr>
            <a:spLocks noGrp="1" noChangeAspect="1"/>
          </p:cNvSpPr>
          <p:nvPr>
            <p:ph type="pic" idx="22"/>
          </p:nvPr>
        </p:nvSpPr>
        <p:spPr>
          <a:xfrm>
            <a:off x="7124699" y="1819275"/>
            <a:ext cx="2932113" cy="1524000"/>
          </a:xfrm>
          <a:prstGeom prst="roundRect">
            <a:avLst>
              <a:gd name="adj" fmla="val 1858"/>
            </a:avLst>
          </a:prstGeom>
          <a:solidFill>
            <a:schemeClr val="tx1">
              <a:alpha val="25000"/>
            </a:schemeClr>
          </a:solidFill>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217608"/>
            <a:ext cx="2935997" cy="1487865"/>
          </a:xfrm>
        </p:spPr>
        <p:txBody>
          <a:bodyPr anchor="t">
            <a:normAutofit/>
          </a:bodyPr>
          <a:lstStyle>
            <a:lvl1pPr marL="0" indent="0">
              <a:buNone/>
              <a:defRPr sz="1400">
                <a:solidFill>
                  <a:schemeClr val="tx1">
                    <a:lumMod val="65000"/>
                    <a:lumOff val="35000"/>
                  </a:schemeClr>
                </a:solidFill>
                <a:latin typeface="Calibri" panose="020F0502020204030204" pitchFamily="34" charset="0"/>
                <a:cs typeface="Calibri" panose="020F0502020204030204"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9" name="Straight Connector 18"/>
          <p:cNvCxnSpPr/>
          <p:nvPr/>
        </p:nvCxnSpPr>
        <p:spPr>
          <a:xfrm>
            <a:off x="3726142" y="1743075"/>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1743075"/>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17" name="Title 1">
            <a:extLst>
              <a:ext uri="{FF2B5EF4-FFF2-40B4-BE49-F238E27FC236}">
                <a16:creationId xmlns:a16="http://schemas.microsoft.com/office/drawing/2014/main" xmlns="" id="{F638FCE4-00A7-BB4E-98EC-AB681132F6D2}"/>
              </a:ext>
            </a:extLst>
          </p:cNvPr>
          <p:cNvSpPr>
            <a:spLocks noGrp="1"/>
          </p:cNvSpPr>
          <p:nvPr>
            <p:ph type="title" hasCustomPrompt="1"/>
          </p:nvPr>
        </p:nvSpPr>
        <p:spPr>
          <a:xfrm>
            <a:off x="388936" y="338418"/>
            <a:ext cx="9660917" cy="985557"/>
          </a:xfrm>
          <a:prstGeom prst="rect">
            <a:avLst/>
          </a:prstGeom>
        </p:spPr>
        <p:txBody>
          <a:bodyPr/>
          <a:lstStyle>
            <a:lvl1pPr>
              <a:defRPr/>
            </a:lvl1pPr>
          </a:lstStyle>
          <a:p>
            <a:r>
              <a:rPr lang="en-US" dirty="0"/>
              <a:t>SLIDE TITLE GOES HERE</a:t>
            </a:r>
          </a:p>
        </p:txBody>
      </p:sp>
    </p:spTree>
    <p:extLst>
      <p:ext uri="{BB962C8B-B14F-4D97-AF65-F5344CB8AC3E}">
        <p14:creationId xmlns:p14="http://schemas.microsoft.com/office/powerpoint/2010/main" val="161768739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Thank You">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655996" y="2587004"/>
            <a:ext cx="8825658" cy="1683992"/>
          </a:xfrm>
          <a:prstGeom prst="rect">
            <a:avLst/>
          </a:prstGeom>
        </p:spPr>
        <p:txBody>
          <a:bodyPr anchor="t" anchorCtr="0"/>
          <a:lstStyle>
            <a:lvl1pPr algn="ctr">
              <a:defRPr sz="9600">
                <a:solidFill>
                  <a:schemeClr val="bg1"/>
                </a:solidFill>
              </a:defRPr>
            </a:lvl1pPr>
          </a:lstStyle>
          <a:p>
            <a:r>
              <a:rPr lang="en-US" dirty="0"/>
              <a:t>THANK YOU!</a:t>
            </a:r>
          </a:p>
        </p:txBody>
      </p:sp>
      <p:cxnSp>
        <p:nvCxnSpPr>
          <p:cNvPr id="14" name="Straight Connector 13">
            <a:extLst>
              <a:ext uri="{FF2B5EF4-FFF2-40B4-BE49-F238E27FC236}">
                <a16:creationId xmlns:a16="http://schemas.microsoft.com/office/drawing/2014/main" xmlns="" id="{E7AB3F4A-6E4A-9441-A32E-6DB59118411A}"/>
              </a:ext>
            </a:extLst>
          </p:cNvPr>
          <p:cNvCxnSpPr>
            <a:cxnSpLocks/>
          </p:cNvCxnSpPr>
          <p:nvPr userDrawn="1"/>
        </p:nvCxnSpPr>
        <p:spPr>
          <a:xfrm>
            <a:off x="5443866" y="4568659"/>
            <a:ext cx="1249917" cy="0"/>
          </a:xfrm>
          <a:prstGeom prst="line">
            <a:avLst/>
          </a:prstGeom>
          <a:ln w="50800" cap="sq">
            <a:solidFill>
              <a:schemeClr val="accent4"/>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xmlns="" id="{A7502509-4FE6-E24C-AA96-C740FC421C24}"/>
              </a:ext>
            </a:extLst>
          </p:cNvPr>
          <p:cNvSpPr/>
          <p:nvPr userDrawn="1"/>
        </p:nvSpPr>
        <p:spPr>
          <a:xfrm>
            <a:off x="5737781" y="0"/>
            <a:ext cx="685800" cy="1143000"/>
          </a:xfrm>
          <a:prstGeom prst="rect">
            <a:avLst/>
          </a:prstGeom>
          <a:solidFill>
            <a:schemeClr val="accent4"/>
          </a:solidFill>
          <a:ln>
            <a:noFill/>
          </a:ln>
        </p:spPr>
        <p:style>
          <a:lnRef idx="1">
            <a:schemeClr val="accent1"/>
          </a:lnRef>
          <a:fillRef idx="3">
            <a:schemeClr val="accent1"/>
          </a:fillRef>
          <a:effectRef idx="2">
            <a:schemeClr val="accent1"/>
          </a:effectRef>
          <a:fontRef idx="minor">
            <a:schemeClr val="lt1"/>
          </a:fontRef>
        </p:style>
        <p:txBody>
          <a:bodyPr/>
          <a:lstStyle/>
          <a:p>
            <a:endParaRPr lang="en-US" dirty="0">
              <a:solidFill>
                <a:srgbClr val="FFFFFF"/>
              </a:solidFill>
              <a:latin typeface="Gill Sans MT"/>
            </a:endParaRPr>
          </a:p>
        </p:txBody>
      </p:sp>
      <p:pic>
        <p:nvPicPr>
          <p:cNvPr id="15" name="Picture 14">
            <a:extLst>
              <a:ext uri="{FF2B5EF4-FFF2-40B4-BE49-F238E27FC236}">
                <a16:creationId xmlns:a16="http://schemas.microsoft.com/office/drawing/2014/main" xmlns="" id="{87B1010D-DEFC-A24B-9C13-2017C9E2029E}"/>
              </a:ext>
            </a:extLst>
          </p:cNvPr>
          <p:cNvPicPr>
            <a:picLocks noChangeAspect="1"/>
          </p:cNvPicPr>
          <p:nvPr userDrawn="1"/>
        </p:nvPicPr>
        <p:blipFill>
          <a:blip r:embed="rId2"/>
          <a:stretch>
            <a:fillRect/>
          </a:stretch>
        </p:blipFill>
        <p:spPr>
          <a:xfrm>
            <a:off x="5872517" y="480150"/>
            <a:ext cx="416327" cy="526086"/>
          </a:xfrm>
          <a:prstGeom prst="rect">
            <a:avLst/>
          </a:prstGeom>
        </p:spPr>
      </p:pic>
    </p:spTree>
    <p:extLst>
      <p:ext uri="{BB962C8B-B14F-4D97-AF65-F5344CB8AC3E}">
        <p14:creationId xmlns:p14="http://schemas.microsoft.com/office/powerpoint/2010/main" val="92783173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763070" y="752546"/>
            <a:ext cx="9611016" cy="3438454"/>
          </a:xfrm>
          <a:prstGeom prst="rect">
            <a:avLst/>
          </a:prstGeom>
        </p:spPr>
        <p:txBody>
          <a:bodyPr anchor="t" anchorCtr="0"/>
          <a:lstStyle>
            <a:lvl1pPr>
              <a:defRPr sz="6600">
                <a:solidFill>
                  <a:schemeClr val="bg1"/>
                </a:solidFill>
              </a:defRPr>
            </a:lvl1pPr>
          </a:lstStyle>
          <a:p>
            <a:r>
              <a:rPr lang="en-US" dirty="0"/>
              <a:t>CLICK TO EDIT MASTER TITLE STYLE</a:t>
            </a:r>
          </a:p>
        </p:txBody>
      </p:sp>
      <p:pic>
        <p:nvPicPr>
          <p:cNvPr id="18" name="Picture 17">
            <a:extLst>
              <a:ext uri="{FF2B5EF4-FFF2-40B4-BE49-F238E27FC236}">
                <a16:creationId xmlns:a16="http://schemas.microsoft.com/office/drawing/2014/main" xmlns="" id="{61AB164B-0894-B142-A83D-CC15DEBBD684}"/>
              </a:ext>
            </a:extLst>
          </p:cNvPr>
          <p:cNvPicPr>
            <a:picLocks noChangeAspect="1"/>
          </p:cNvPicPr>
          <p:nvPr userDrawn="1"/>
        </p:nvPicPr>
        <p:blipFill>
          <a:blip r:embed="rId2">
            <a:alphaModFix amt="40000"/>
          </a:blip>
          <a:stretch>
            <a:fillRect/>
          </a:stretch>
        </p:blipFill>
        <p:spPr>
          <a:xfrm>
            <a:off x="11293830" y="5627914"/>
            <a:ext cx="571457" cy="909136"/>
          </a:xfrm>
          <a:prstGeom prst="rect">
            <a:avLst/>
          </a:prstGeom>
        </p:spPr>
      </p:pic>
      <p:sp>
        <p:nvSpPr>
          <p:cNvPr id="24" name="Rectangle 23">
            <a:extLst>
              <a:ext uri="{FF2B5EF4-FFF2-40B4-BE49-F238E27FC236}">
                <a16:creationId xmlns:a16="http://schemas.microsoft.com/office/drawing/2014/main" xmlns="" id="{FCAA1506-7899-5843-A44E-BB8E80613307}"/>
              </a:ext>
            </a:extLst>
          </p:cNvPr>
          <p:cNvSpPr/>
          <p:nvPr userDrawn="1"/>
        </p:nvSpPr>
        <p:spPr>
          <a:xfrm>
            <a:off x="0" y="0"/>
            <a:ext cx="108857" cy="685800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5383094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Section Title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655996" y="2038198"/>
            <a:ext cx="8825658" cy="2619548"/>
          </a:xfrm>
          <a:prstGeom prst="rect">
            <a:avLst/>
          </a:prstGeom>
        </p:spPr>
        <p:txBody>
          <a:bodyPr anchor="t" anchorCtr="0"/>
          <a:lstStyle>
            <a:lvl1pPr algn="ctr">
              <a:defRPr sz="7200">
                <a:solidFill>
                  <a:schemeClr val="bg1"/>
                </a:solidFill>
              </a:defRPr>
            </a:lvl1pPr>
          </a:lstStyle>
          <a:p>
            <a:r>
              <a:rPr lang="en-US" dirty="0"/>
              <a:t>SECTION</a:t>
            </a:r>
            <a:br>
              <a:rPr lang="en-US" dirty="0"/>
            </a:br>
            <a:r>
              <a:rPr lang="en-US" dirty="0"/>
              <a:t>TITLE</a:t>
            </a:r>
          </a:p>
        </p:txBody>
      </p:sp>
      <p:sp>
        <p:nvSpPr>
          <p:cNvPr id="3" name="Subtitle 2"/>
          <p:cNvSpPr>
            <a:spLocks noGrp="1"/>
          </p:cNvSpPr>
          <p:nvPr>
            <p:ph type="subTitle" idx="1"/>
          </p:nvPr>
        </p:nvSpPr>
        <p:spPr>
          <a:xfrm>
            <a:off x="1655996" y="5061770"/>
            <a:ext cx="8825658" cy="646390"/>
          </a:xfrm>
        </p:spPr>
        <p:txBody>
          <a:bodyPr anchor="t"/>
          <a:lstStyle>
            <a:lvl1pPr marL="0" indent="0" algn="ctr">
              <a:buNone/>
              <a:defRPr cap="all">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cxnSp>
        <p:nvCxnSpPr>
          <p:cNvPr id="14" name="Straight Connector 13">
            <a:extLst>
              <a:ext uri="{FF2B5EF4-FFF2-40B4-BE49-F238E27FC236}">
                <a16:creationId xmlns:a16="http://schemas.microsoft.com/office/drawing/2014/main" xmlns="" id="{E7AB3F4A-6E4A-9441-A32E-6DB59118411A}"/>
              </a:ext>
            </a:extLst>
          </p:cNvPr>
          <p:cNvCxnSpPr>
            <a:cxnSpLocks/>
          </p:cNvCxnSpPr>
          <p:nvPr userDrawn="1"/>
        </p:nvCxnSpPr>
        <p:spPr>
          <a:xfrm>
            <a:off x="5443866" y="4693486"/>
            <a:ext cx="1249917" cy="0"/>
          </a:xfrm>
          <a:prstGeom prst="line">
            <a:avLst/>
          </a:prstGeom>
          <a:ln w="50800" cap="sq">
            <a:solidFill>
              <a:schemeClr val="accent4"/>
            </a:solidFil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xmlns="" id="{9FBE9B87-5D1F-E94B-B539-EC11664BD536}"/>
              </a:ext>
            </a:extLst>
          </p:cNvPr>
          <p:cNvSpPr/>
          <p:nvPr userDrawn="1"/>
        </p:nvSpPr>
        <p:spPr>
          <a:xfrm>
            <a:off x="5737781" y="0"/>
            <a:ext cx="685800" cy="1143000"/>
          </a:xfrm>
          <a:prstGeom prst="rect">
            <a:avLst/>
          </a:prstGeom>
          <a:solidFill>
            <a:schemeClr val="accent4"/>
          </a:solidFill>
          <a:ln>
            <a:noFill/>
          </a:ln>
        </p:spPr>
        <p:style>
          <a:lnRef idx="1">
            <a:schemeClr val="accent1"/>
          </a:lnRef>
          <a:fillRef idx="3">
            <a:schemeClr val="accent1"/>
          </a:fillRef>
          <a:effectRef idx="2">
            <a:schemeClr val="accent1"/>
          </a:effectRef>
          <a:fontRef idx="minor">
            <a:schemeClr val="lt1"/>
          </a:fontRef>
        </p:style>
        <p:txBody>
          <a:bodyPr/>
          <a:lstStyle/>
          <a:p>
            <a:endParaRPr lang="en-US" dirty="0">
              <a:solidFill>
                <a:srgbClr val="FFFFFF"/>
              </a:solidFill>
              <a:latin typeface="Gill Sans MT"/>
            </a:endParaRPr>
          </a:p>
        </p:txBody>
      </p:sp>
      <p:pic>
        <p:nvPicPr>
          <p:cNvPr id="10" name="Picture 9">
            <a:extLst>
              <a:ext uri="{FF2B5EF4-FFF2-40B4-BE49-F238E27FC236}">
                <a16:creationId xmlns:a16="http://schemas.microsoft.com/office/drawing/2014/main" xmlns="" id="{F5CA907F-9252-0B49-807C-E526EE69491B}"/>
              </a:ext>
            </a:extLst>
          </p:cNvPr>
          <p:cNvPicPr>
            <a:picLocks noChangeAspect="1"/>
          </p:cNvPicPr>
          <p:nvPr userDrawn="1"/>
        </p:nvPicPr>
        <p:blipFill>
          <a:blip r:embed="rId2"/>
          <a:stretch>
            <a:fillRect/>
          </a:stretch>
        </p:blipFill>
        <p:spPr>
          <a:xfrm>
            <a:off x="5872517" y="480150"/>
            <a:ext cx="416327" cy="526086"/>
          </a:xfrm>
          <a:prstGeom prst="rect">
            <a:avLst/>
          </a:prstGeom>
        </p:spPr>
      </p:pic>
    </p:spTree>
    <p:extLst>
      <p:ext uri="{BB962C8B-B14F-4D97-AF65-F5344CB8AC3E}">
        <p14:creationId xmlns:p14="http://schemas.microsoft.com/office/powerpoint/2010/main" val="188969871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8936" y="338418"/>
            <a:ext cx="9660917" cy="985557"/>
          </a:xfrm>
          <a:prstGeom prst="rect">
            <a:avLst/>
          </a:prstGeom>
        </p:spPr>
        <p:txBody>
          <a:bodyPr/>
          <a:lstStyle>
            <a:lvl1pPr>
              <a:defRPr spc="300"/>
            </a:lvl1pPr>
          </a:lstStyle>
          <a:p>
            <a:r>
              <a:rPr lang="en-US" dirty="0"/>
              <a:t>SLIDE TITLE GOES HERE</a:t>
            </a:r>
          </a:p>
        </p:txBody>
      </p:sp>
      <p:sp>
        <p:nvSpPr>
          <p:cNvPr id="3" name="Content Placeholder 2"/>
          <p:cNvSpPr>
            <a:spLocks noGrp="1"/>
          </p:cNvSpPr>
          <p:nvPr>
            <p:ph idx="1"/>
          </p:nvPr>
        </p:nvSpPr>
        <p:spPr>
          <a:xfrm>
            <a:off x="388935" y="1590675"/>
            <a:ext cx="9660917" cy="4195481"/>
          </a:xfrm>
        </p:spPr>
        <p:txBody>
          <a:bodyPr/>
          <a:lstStyle>
            <a:lvl1pPr>
              <a:defRPr b="0" i="0">
                <a:solidFill>
                  <a:schemeClr val="tx1">
                    <a:lumMod val="65000"/>
                    <a:lumOff val="35000"/>
                  </a:schemeClr>
                </a:solidFill>
                <a:latin typeface="Calibri" panose="020F0502020204030204" pitchFamily="34" charset="0"/>
                <a:cs typeface="Calibri" panose="020F0502020204030204" pitchFamily="34" charset="0"/>
              </a:defRPr>
            </a:lvl1pPr>
            <a:lvl2pPr>
              <a:defRPr b="0" i="0">
                <a:solidFill>
                  <a:schemeClr val="tx1">
                    <a:lumMod val="65000"/>
                    <a:lumOff val="35000"/>
                  </a:schemeClr>
                </a:solidFill>
                <a:latin typeface="Calibri" panose="020F0502020204030204" pitchFamily="34" charset="0"/>
                <a:cs typeface="Calibri" panose="020F0502020204030204" pitchFamily="34" charset="0"/>
              </a:defRPr>
            </a:lvl2pPr>
            <a:lvl3pPr>
              <a:defRPr b="0" i="0">
                <a:solidFill>
                  <a:schemeClr val="tx1">
                    <a:lumMod val="65000"/>
                    <a:lumOff val="35000"/>
                  </a:schemeClr>
                </a:solidFill>
                <a:latin typeface="Calibri" panose="020F0502020204030204" pitchFamily="34" charset="0"/>
                <a:cs typeface="Calibri" panose="020F0502020204030204" pitchFamily="34" charset="0"/>
              </a:defRPr>
            </a:lvl3pPr>
            <a:lvl4pPr>
              <a:defRPr b="0" i="0">
                <a:solidFill>
                  <a:schemeClr val="tx1">
                    <a:lumMod val="65000"/>
                    <a:lumOff val="35000"/>
                  </a:schemeClr>
                </a:solidFill>
                <a:latin typeface="Calibri" panose="020F0502020204030204" pitchFamily="34" charset="0"/>
                <a:cs typeface="Calibri" panose="020F0502020204030204" pitchFamily="34" charset="0"/>
              </a:defRPr>
            </a:lvl4pPr>
            <a:lvl5pPr>
              <a:defRPr b="0" i="0">
                <a:solidFill>
                  <a:schemeClr val="tx1">
                    <a:lumMod val="65000"/>
                    <a:lumOff val="35000"/>
                  </a:schemeClr>
                </a:solidFill>
                <a:latin typeface="Calibri" panose="020F0502020204030204" pitchFamily="34" charset="0"/>
                <a:cs typeface="Calibri" panose="020F050202020403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7318572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88936" y="1603375"/>
            <a:ext cx="4396339" cy="4195763"/>
          </a:xfrm>
        </p:spPr>
        <p:txBody>
          <a:bodyPr>
            <a:normAutofit/>
          </a:bodyPr>
          <a:lstStyle>
            <a:lvl1pPr>
              <a:defRPr sz="1800">
                <a:solidFill>
                  <a:schemeClr val="tx1">
                    <a:lumMod val="65000"/>
                    <a:lumOff val="35000"/>
                  </a:schemeClr>
                </a:solidFill>
                <a:latin typeface="Calibri" panose="020F0502020204030204" pitchFamily="34" charset="0"/>
                <a:cs typeface="Calibri" panose="020F0502020204030204" pitchFamily="34" charset="0"/>
              </a:defRPr>
            </a:lvl1pPr>
            <a:lvl2pPr>
              <a:defRPr sz="1600">
                <a:solidFill>
                  <a:schemeClr val="tx1">
                    <a:lumMod val="65000"/>
                    <a:lumOff val="35000"/>
                  </a:schemeClr>
                </a:solidFill>
                <a:latin typeface="Calibri" panose="020F0502020204030204" pitchFamily="34" charset="0"/>
                <a:cs typeface="Calibri" panose="020F0502020204030204" pitchFamily="34" charset="0"/>
              </a:defRPr>
            </a:lvl2pPr>
            <a:lvl3pPr>
              <a:defRPr sz="1400">
                <a:solidFill>
                  <a:schemeClr val="tx1">
                    <a:lumMod val="65000"/>
                    <a:lumOff val="35000"/>
                  </a:schemeClr>
                </a:solidFill>
                <a:latin typeface="Calibri" panose="020F0502020204030204" pitchFamily="34" charset="0"/>
                <a:cs typeface="Calibri" panose="020F0502020204030204" pitchFamily="34" charset="0"/>
              </a:defRPr>
            </a:lvl3pPr>
            <a:lvl4pPr>
              <a:defRPr sz="1200">
                <a:solidFill>
                  <a:schemeClr val="tx1">
                    <a:lumMod val="65000"/>
                    <a:lumOff val="35000"/>
                  </a:schemeClr>
                </a:solidFill>
                <a:latin typeface="Calibri" panose="020F0502020204030204" pitchFamily="34" charset="0"/>
                <a:cs typeface="Calibri" panose="020F0502020204030204" pitchFamily="34" charset="0"/>
              </a:defRPr>
            </a:lvl4pPr>
            <a:lvl5pPr>
              <a:defRPr sz="1200">
                <a:solidFill>
                  <a:schemeClr val="tx1">
                    <a:lumMod val="65000"/>
                    <a:lumOff val="35000"/>
                  </a:schemeClr>
                </a:solidFill>
                <a:latin typeface="Calibri" panose="020F0502020204030204" pitchFamily="34" charset="0"/>
                <a:cs typeface="Calibri" panose="020F0502020204030204" pitchFamily="34" charset="0"/>
              </a:defRPr>
            </a:lvl5pPr>
            <a:lvl6pPr>
              <a:defRPr sz="1200"/>
            </a:lvl6pPr>
            <a:lvl7pPr>
              <a:defRPr sz="1200"/>
            </a:lvl7pPr>
            <a:lvl8pPr>
              <a:defRPr sz="1200"/>
            </a:lvl8pPr>
            <a:lvl9pPr>
              <a:defRPr sz="12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940117" y="1598892"/>
            <a:ext cx="4396341" cy="4200245"/>
          </a:xfrm>
        </p:spPr>
        <p:txBody>
          <a:bodyPr>
            <a:normAutofit/>
          </a:bodyPr>
          <a:lstStyle>
            <a:lvl1pPr>
              <a:defRPr sz="1800">
                <a:solidFill>
                  <a:schemeClr val="tx1">
                    <a:lumMod val="65000"/>
                    <a:lumOff val="35000"/>
                  </a:schemeClr>
                </a:solidFill>
                <a:latin typeface="Calibri" panose="020F0502020204030204" pitchFamily="34" charset="0"/>
                <a:cs typeface="Calibri" panose="020F0502020204030204" pitchFamily="34" charset="0"/>
              </a:defRPr>
            </a:lvl1pPr>
            <a:lvl2pPr>
              <a:defRPr sz="1600">
                <a:solidFill>
                  <a:schemeClr val="tx1">
                    <a:lumMod val="65000"/>
                    <a:lumOff val="35000"/>
                  </a:schemeClr>
                </a:solidFill>
                <a:latin typeface="Calibri" panose="020F0502020204030204" pitchFamily="34" charset="0"/>
                <a:cs typeface="Calibri" panose="020F0502020204030204" pitchFamily="34" charset="0"/>
              </a:defRPr>
            </a:lvl2pPr>
            <a:lvl3pPr>
              <a:defRPr sz="1400">
                <a:solidFill>
                  <a:schemeClr val="tx1">
                    <a:lumMod val="65000"/>
                    <a:lumOff val="35000"/>
                  </a:schemeClr>
                </a:solidFill>
                <a:latin typeface="Calibri" panose="020F0502020204030204" pitchFamily="34" charset="0"/>
                <a:cs typeface="Calibri" panose="020F0502020204030204" pitchFamily="34" charset="0"/>
              </a:defRPr>
            </a:lvl3pPr>
            <a:lvl4pPr>
              <a:defRPr sz="1200">
                <a:solidFill>
                  <a:schemeClr val="tx1">
                    <a:lumMod val="65000"/>
                    <a:lumOff val="35000"/>
                  </a:schemeClr>
                </a:solidFill>
                <a:latin typeface="Calibri" panose="020F0502020204030204" pitchFamily="34" charset="0"/>
                <a:cs typeface="Calibri" panose="020F0502020204030204" pitchFamily="34" charset="0"/>
              </a:defRPr>
            </a:lvl4pPr>
            <a:lvl5pPr>
              <a:defRPr sz="1200">
                <a:solidFill>
                  <a:schemeClr val="tx1">
                    <a:lumMod val="65000"/>
                    <a:lumOff val="35000"/>
                  </a:schemeClr>
                </a:solidFill>
                <a:latin typeface="Calibri" panose="020F0502020204030204" pitchFamily="34" charset="0"/>
                <a:cs typeface="Calibri" panose="020F0502020204030204" pitchFamily="34" charset="0"/>
              </a:defRPr>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1">
            <a:extLst>
              <a:ext uri="{FF2B5EF4-FFF2-40B4-BE49-F238E27FC236}">
                <a16:creationId xmlns:a16="http://schemas.microsoft.com/office/drawing/2014/main" xmlns="" id="{95FE8E80-A07B-124F-8B4E-82E6530FB6C5}"/>
              </a:ext>
            </a:extLst>
          </p:cNvPr>
          <p:cNvSpPr>
            <a:spLocks noGrp="1"/>
          </p:cNvSpPr>
          <p:nvPr>
            <p:ph type="title" hasCustomPrompt="1"/>
          </p:nvPr>
        </p:nvSpPr>
        <p:spPr>
          <a:xfrm>
            <a:off x="388936" y="338418"/>
            <a:ext cx="9660917" cy="985557"/>
          </a:xfrm>
          <a:prstGeom prst="rect">
            <a:avLst/>
          </a:prstGeom>
        </p:spPr>
        <p:txBody>
          <a:bodyPr/>
          <a:lstStyle>
            <a:lvl1pPr>
              <a:defRPr spc="300"/>
            </a:lvl1pPr>
          </a:lstStyle>
          <a:p>
            <a:r>
              <a:rPr lang="en-US" dirty="0"/>
              <a:t>SLIDE TITLE GOES HERE</a:t>
            </a:r>
          </a:p>
        </p:txBody>
      </p:sp>
    </p:spTree>
    <p:extLst>
      <p:ext uri="{BB962C8B-B14F-4D97-AF65-F5344CB8AC3E}">
        <p14:creationId xmlns:p14="http://schemas.microsoft.com/office/powerpoint/2010/main" val="30442037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88936" y="1603377"/>
            <a:ext cx="4396339" cy="4195763"/>
          </a:xfrm>
        </p:spPr>
        <p:txBody>
          <a:bodyPr>
            <a:normAutofit/>
          </a:bodyPr>
          <a:lstStyle>
            <a:lvl1pPr>
              <a:defRPr sz="1350">
                <a:solidFill>
                  <a:schemeClr val="tx1">
                    <a:lumMod val="65000"/>
                    <a:lumOff val="35000"/>
                  </a:schemeClr>
                </a:solidFill>
                <a:latin typeface="Calibri" panose="020F0502020204030204" pitchFamily="34" charset="0"/>
                <a:cs typeface="Calibri" panose="020F0502020204030204" pitchFamily="34" charset="0"/>
              </a:defRPr>
            </a:lvl1pPr>
            <a:lvl2pPr>
              <a:defRPr sz="1200">
                <a:solidFill>
                  <a:schemeClr val="tx1">
                    <a:lumMod val="65000"/>
                    <a:lumOff val="35000"/>
                  </a:schemeClr>
                </a:solidFill>
                <a:latin typeface="Calibri" panose="020F0502020204030204" pitchFamily="34" charset="0"/>
                <a:cs typeface="Calibri" panose="020F0502020204030204" pitchFamily="34" charset="0"/>
              </a:defRPr>
            </a:lvl2pPr>
            <a:lvl3pPr>
              <a:defRPr sz="1050">
                <a:solidFill>
                  <a:schemeClr val="tx1">
                    <a:lumMod val="65000"/>
                    <a:lumOff val="35000"/>
                  </a:schemeClr>
                </a:solidFill>
                <a:latin typeface="Calibri" panose="020F0502020204030204" pitchFamily="34" charset="0"/>
                <a:cs typeface="Calibri" panose="020F0502020204030204" pitchFamily="34" charset="0"/>
              </a:defRPr>
            </a:lvl3pPr>
            <a:lvl4pPr>
              <a:defRPr sz="900">
                <a:solidFill>
                  <a:schemeClr val="tx1">
                    <a:lumMod val="65000"/>
                    <a:lumOff val="35000"/>
                  </a:schemeClr>
                </a:solidFill>
                <a:latin typeface="Calibri" panose="020F0502020204030204" pitchFamily="34" charset="0"/>
                <a:cs typeface="Calibri" panose="020F0502020204030204" pitchFamily="34" charset="0"/>
              </a:defRPr>
            </a:lvl4pPr>
            <a:lvl5pPr>
              <a:defRPr sz="900">
                <a:solidFill>
                  <a:schemeClr val="tx1">
                    <a:lumMod val="65000"/>
                    <a:lumOff val="35000"/>
                  </a:schemeClr>
                </a:solidFill>
                <a:latin typeface="Calibri" panose="020F0502020204030204" pitchFamily="34" charset="0"/>
                <a:cs typeface="Calibri" panose="020F0502020204030204" pitchFamily="34" charset="0"/>
              </a:defRPr>
            </a:lvl5pPr>
            <a:lvl6pPr>
              <a:defRPr sz="900"/>
            </a:lvl6pPr>
            <a:lvl7pPr>
              <a:defRPr sz="900"/>
            </a:lvl7pPr>
            <a:lvl8pPr>
              <a:defRPr sz="900"/>
            </a:lvl8pPr>
            <a:lvl9pPr>
              <a:defRPr sz="9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940117" y="1598894"/>
            <a:ext cx="4396341" cy="4200245"/>
          </a:xfrm>
        </p:spPr>
        <p:txBody>
          <a:bodyPr>
            <a:normAutofit/>
          </a:bodyPr>
          <a:lstStyle>
            <a:lvl1pPr>
              <a:defRPr sz="1350">
                <a:solidFill>
                  <a:schemeClr val="tx1">
                    <a:lumMod val="65000"/>
                    <a:lumOff val="35000"/>
                  </a:schemeClr>
                </a:solidFill>
                <a:latin typeface="Calibri" panose="020F0502020204030204" pitchFamily="34" charset="0"/>
                <a:cs typeface="Calibri" panose="020F0502020204030204" pitchFamily="34" charset="0"/>
              </a:defRPr>
            </a:lvl1pPr>
            <a:lvl2pPr>
              <a:defRPr sz="1200">
                <a:solidFill>
                  <a:schemeClr val="tx1">
                    <a:lumMod val="65000"/>
                    <a:lumOff val="35000"/>
                  </a:schemeClr>
                </a:solidFill>
                <a:latin typeface="Calibri" panose="020F0502020204030204" pitchFamily="34" charset="0"/>
                <a:cs typeface="Calibri" panose="020F0502020204030204" pitchFamily="34" charset="0"/>
              </a:defRPr>
            </a:lvl2pPr>
            <a:lvl3pPr>
              <a:defRPr sz="1050">
                <a:solidFill>
                  <a:schemeClr val="tx1">
                    <a:lumMod val="65000"/>
                    <a:lumOff val="35000"/>
                  </a:schemeClr>
                </a:solidFill>
                <a:latin typeface="Calibri" panose="020F0502020204030204" pitchFamily="34" charset="0"/>
                <a:cs typeface="Calibri" panose="020F0502020204030204" pitchFamily="34" charset="0"/>
              </a:defRPr>
            </a:lvl3pPr>
            <a:lvl4pPr>
              <a:defRPr sz="900">
                <a:solidFill>
                  <a:schemeClr val="tx1">
                    <a:lumMod val="65000"/>
                    <a:lumOff val="35000"/>
                  </a:schemeClr>
                </a:solidFill>
                <a:latin typeface="Calibri" panose="020F0502020204030204" pitchFamily="34" charset="0"/>
                <a:cs typeface="Calibri" panose="020F0502020204030204" pitchFamily="34" charset="0"/>
              </a:defRPr>
            </a:lvl4pPr>
            <a:lvl5pPr>
              <a:defRPr sz="900">
                <a:solidFill>
                  <a:schemeClr val="tx1">
                    <a:lumMod val="65000"/>
                    <a:lumOff val="35000"/>
                  </a:schemeClr>
                </a:solidFill>
                <a:latin typeface="Calibri" panose="020F0502020204030204" pitchFamily="34" charset="0"/>
                <a:cs typeface="Calibri" panose="020F0502020204030204" pitchFamily="34" charset="0"/>
              </a:defRPr>
            </a:lvl5pPr>
            <a:lvl6pPr>
              <a:defRPr sz="900"/>
            </a:lvl6pPr>
            <a:lvl7pPr>
              <a:defRPr sz="900"/>
            </a:lvl7pPr>
            <a:lvl8pPr>
              <a:defRPr sz="900"/>
            </a:lvl8pPr>
            <a:lvl9pPr>
              <a:defRPr sz="9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1">
            <a:extLst>
              <a:ext uri="{FF2B5EF4-FFF2-40B4-BE49-F238E27FC236}">
                <a16:creationId xmlns="" xmlns:a16="http://schemas.microsoft.com/office/drawing/2014/main" id="{95FE8E80-A07B-124F-8B4E-82E6530FB6C5}"/>
              </a:ext>
            </a:extLst>
          </p:cNvPr>
          <p:cNvSpPr>
            <a:spLocks noGrp="1"/>
          </p:cNvSpPr>
          <p:nvPr>
            <p:ph type="title" hasCustomPrompt="1"/>
          </p:nvPr>
        </p:nvSpPr>
        <p:spPr>
          <a:xfrm>
            <a:off x="388936" y="338420"/>
            <a:ext cx="9660917" cy="985557"/>
          </a:xfrm>
          <a:prstGeom prst="rect">
            <a:avLst/>
          </a:prstGeom>
        </p:spPr>
        <p:txBody>
          <a:bodyPr/>
          <a:lstStyle>
            <a:lvl1pPr>
              <a:defRPr spc="225"/>
            </a:lvl1pPr>
          </a:lstStyle>
          <a:p>
            <a:r>
              <a:rPr lang="en-US" dirty="0"/>
              <a:t>SLIDE TITLE GOES HERE</a:t>
            </a:r>
          </a:p>
        </p:txBody>
      </p:sp>
    </p:spTree>
    <p:extLst>
      <p:ext uri="{BB962C8B-B14F-4D97-AF65-F5344CB8AC3E}">
        <p14:creationId xmlns:p14="http://schemas.microsoft.com/office/powerpoint/2010/main" val="196256047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388937" y="1591728"/>
            <a:ext cx="4396338" cy="576262"/>
          </a:xfrm>
        </p:spPr>
        <p:txBody>
          <a:bodyPr anchor="b">
            <a:noAutofit/>
          </a:bodyPr>
          <a:lstStyle>
            <a:lvl1pPr marL="0" indent="0">
              <a:buNone/>
              <a:defRPr sz="2400" b="0">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COLUMN TITLE</a:t>
            </a:r>
          </a:p>
        </p:txBody>
      </p:sp>
      <p:sp>
        <p:nvSpPr>
          <p:cNvPr id="4" name="Content Placeholder 3"/>
          <p:cNvSpPr>
            <a:spLocks noGrp="1"/>
          </p:cNvSpPr>
          <p:nvPr>
            <p:ph sz="half" idx="2"/>
          </p:nvPr>
        </p:nvSpPr>
        <p:spPr>
          <a:xfrm>
            <a:off x="388936" y="2201328"/>
            <a:ext cx="4396339" cy="3741738"/>
          </a:xfrm>
        </p:spPr>
        <p:txBody>
          <a:bodyPr>
            <a:normAutofit/>
          </a:bodyPr>
          <a:lstStyle>
            <a:lvl1pPr>
              <a:defRPr sz="1800">
                <a:solidFill>
                  <a:schemeClr val="tx1">
                    <a:lumMod val="65000"/>
                    <a:lumOff val="35000"/>
                  </a:schemeClr>
                </a:solidFill>
                <a:latin typeface="Calibri" panose="020F0502020204030204" pitchFamily="34" charset="0"/>
                <a:cs typeface="Calibri" panose="020F0502020204030204" pitchFamily="34" charset="0"/>
              </a:defRPr>
            </a:lvl1pPr>
            <a:lvl2pPr>
              <a:defRPr sz="1600">
                <a:solidFill>
                  <a:schemeClr val="tx1">
                    <a:lumMod val="65000"/>
                    <a:lumOff val="35000"/>
                  </a:schemeClr>
                </a:solidFill>
                <a:latin typeface="Calibri" panose="020F0502020204030204" pitchFamily="34" charset="0"/>
                <a:cs typeface="Calibri" panose="020F0502020204030204" pitchFamily="34" charset="0"/>
              </a:defRPr>
            </a:lvl2pPr>
            <a:lvl3pPr>
              <a:defRPr sz="1400">
                <a:solidFill>
                  <a:schemeClr val="tx1">
                    <a:lumMod val="65000"/>
                    <a:lumOff val="35000"/>
                  </a:schemeClr>
                </a:solidFill>
                <a:latin typeface="Calibri" panose="020F0502020204030204" pitchFamily="34" charset="0"/>
                <a:cs typeface="Calibri" panose="020F0502020204030204" pitchFamily="34" charset="0"/>
              </a:defRPr>
            </a:lvl3pPr>
            <a:lvl4pPr>
              <a:defRPr sz="1200">
                <a:solidFill>
                  <a:schemeClr val="tx1">
                    <a:lumMod val="65000"/>
                    <a:lumOff val="35000"/>
                  </a:schemeClr>
                </a:solidFill>
                <a:latin typeface="Calibri" panose="020F0502020204030204" pitchFamily="34" charset="0"/>
                <a:cs typeface="Calibri" panose="020F0502020204030204" pitchFamily="34" charset="0"/>
              </a:defRPr>
            </a:lvl4pPr>
            <a:lvl5pPr>
              <a:defRPr sz="1200">
                <a:solidFill>
                  <a:schemeClr val="tx1">
                    <a:lumMod val="65000"/>
                    <a:lumOff val="35000"/>
                  </a:schemeClr>
                </a:solidFill>
                <a:latin typeface="Calibri" panose="020F0502020204030204" pitchFamily="34" charset="0"/>
                <a:cs typeface="Calibri" panose="020F0502020204030204" pitchFamily="34" charset="0"/>
              </a:defRPr>
            </a:lvl5pPr>
            <a:lvl6pPr>
              <a:defRPr sz="1200"/>
            </a:lvl6pPr>
            <a:lvl7pPr>
              <a:defRPr sz="1200"/>
            </a:lvl7pPr>
            <a:lvl8pPr>
              <a:defRPr sz="1200"/>
            </a:lvl8pPr>
            <a:lvl9pPr>
              <a:defRPr sz="12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hasCustomPrompt="1"/>
          </p:nvPr>
        </p:nvSpPr>
        <p:spPr>
          <a:xfrm>
            <a:off x="4940119" y="1591728"/>
            <a:ext cx="4396339" cy="576262"/>
          </a:xfrm>
        </p:spPr>
        <p:txBody>
          <a:bodyPr anchor="b">
            <a:noAutofit/>
          </a:bodyPr>
          <a:lstStyle>
            <a:lvl1pPr marL="0" indent="0">
              <a:buNone/>
              <a:defRPr sz="2400" b="0">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COLUMN TITLE</a:t>
            </a:r>
          </a:p>
        </p:txBody>
      </p:sp>
      <p:sp>
        <p:nvSpPr>
          <p:cNvPr id="6" name="Content Placeholder 5"/>
          <p:cNvSpPr>
            <a:spLocks noGrp="1"/>
          </p:cNvSpPr>
          <p:nvPr>
            <p:ph sz="quarter" idx="4"/>
          </p:nvPr>
        </p:nvSpPr>
        <p:spPr>
          <a:xfrm>
            <a:off x="4940119" y="2201328"/>
            <a:ext cx="4396339" cy="3741738"/>
          </a:xfrm>
        </p:spPr>
        <p:txBody>
          <a:bodyPr>
            <a:normAutofit/>
          </a:bodyPr>
          <a:lstStyle>
            <a:lvl1pPr>
              <a:defRPr sz="1800">
                <a:solidFill>
                  <a:schemeClr val="tx1">
                    <a:lumMod val="65000"/>
                    <a:lumOff val="35000"/>
                  </a:schemeClr>
                </a:solidFill>
                <a:latin typeface="Calibri" panose="020F0502020204030204" pitchFamily="34" charset="0"/>
                <a:cs typeface="Calibri" panose="020F0502020204030204" pitchFamily="34" charset="0"/>
              </a:defRPr>
            </a:lvl1pPr>
            <a:lvl2pPr>
              <a:defRPr sz="1600">
                <a:solidFill>
                  <a:schemeClr val="tx1">
                    <a:lumMod val="65000"/>
                    <a:lumOff val="35000"/>
                  </a:schemeClr>
                </a:solidFill>
                <a:latin typeface="Calibri" panose="020F0502020204030204" pitchFamily="34" charset="0"/>
                <a:cs typeface="Calibri" panose="020F0502020204030204" pitchFamily="34" charset="0"/>
              </a:defRPr>
            </a:lvl2pPr>
            <a:lvl3pPr>
              <a:defRPr sz="1400">
                <a:solidFill>
                  <a:schemeClr val="tx1">
                    <a:lumMod val="65000"/>
                    <a:lumOff val="35000"/>
                  </a:schemeClr>
                </a:solidFill>
                <a:latin typeface="Calibri" panose="020F0502020204030204" pitchFamily="34" charset="0"/>
                <a:cs typeface="Calibri" panose="020F0502020204030204" pitchFamily="34" charset="0"/>
              </a:defRPr>
            </a:lvl3pPr>
            <a:lvl4pPr>
              <a:defRPr sz="1200">
                <a:solidFill>
                  <a:schemeClr val="tx1">
                    <a:lumMod val="65000"/>
                    <a:lumOff val="35000"/>
                  </a:schemeClr>
                </a:solidFill>
                <a:latin typeface="Calibri" panose="020F0502020204030204" pitchFamily="34" charset="0"/>
                <a:cs typeface="Calibri" panose="020F0502020204030204" pitchFamily="34" charset="0"/>
              </a:defRPr>
            </a:lvl4pPr>
            <a:lvl5pPr>
              <a:defRPr sz="1200">
                <a:solidFill>
                  <a:schemeClr val="tx1">
                    <a:lumMod val="65000"/>
                    <a:lumOff val="35000"/>
                  </a:schemeClr>
                </a:solidFill>
                <a:latin typeface="Calibri" panose="020F0502020204030204" pitchFamily="34" charset="0"/>
                <a:cs typeface="Calibri" panose="020F0502020204030204" pitchFamily="34" charset="0"/>
              </a:defRPr>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itle 1">
            <a:extLst>
              <a:ext uri="{FF2B5EF4-FFF2-40B4-BE49-F238E27FC236}">
                <a16:creationId xmlns:a16="http://schemas.microsoft.com/office/drawing/2014/main" xmlns="" id="{C2995212-60D7-124F-84AF-E046C34359A1}"/>
              </a:ext>
            </a:extLst>
          </p:cNvPr>
          <p:cNvSpPr>
            <a:spLocks noGrp="1"/>
          </p:cNvSpPr>
          <p:nvPr>
            <p:ph type="title" hasCustomPrompt="1"/>
          </p:nvPr>
        </p:nvSpPr>
        <p:spPr>
          <a:xfrm>
            <a:off x="388936" y="338418"/>
            <a:ext cx="9660917" cy="985557"/>
          </a:xfrm>
          <a:prstGeom prst="rect">
            <a:avLst/>
          </a:prstGeom>
        </p:spPr>
        <p:txBody>
          <a:bodyPr/>
          <a:lstStyle>
            <a:lvl1pPr>
              <a:defRPr/>
            </a:lvl1pPr>
          </a:lstStyle>
          <a:p>
            <a:r>
              <a:rPr lang="en-US" dirty="0"/>
              <a:t>SLIDE TITLE GOES HERE</a:t>
            </a:r>
          </a:p>
        </p:txBody>
      </p:sp>
    </p:spTree>
    <p:extLst>
      <p:ext uri="{BB962C8B-B14F-4D97-AF65-F5344CB8AC3E}">
        <p14:creationId xmlns:p14="http://schemas.microsoft.com/office/powerpoint/2010/main" val="60062672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xmlns="" id="{D9E1E285-0B80-5340-9ABB-2C68583FF347}"/>
              </a:ext>
            </a:extLst>
          </p:cNvPr>
          <p:cNvSpPr>
            <a:spLocks noGrp="1"/>
          </p:cNvSpPr>
          <p:nvPr>
            <p:ph type="title" hasCustomPrompt="1"/>
          </p:nvPr>
        </p:nvSpPr>
        <p:spPr>
          <a:xfrm>
            <a:off x="388936" y="338418"/>
            <a:ext cx="9660917" cy="985557"/>
          </a:xfrm>
          <a:prstGeom prst="rect">
            <a:avLst/>
          </a:prstGeom>
        </p:spPr>
        <p:txBody>
          <a:bodyPr/>
          <a:lstStyle>
            <a:lvl1pPr>
              <a:defRPr/>
            </a:lvl1pPr>
          </a:lstStyle>
          <a:p>
            <a:r>
              <a:rPr lang="en-US" dirty="0"/>
              <a:t>SLIDE TITLE GOES HERE</a:t>
            </a:r>
          </a:p>
        </p:txBody>
      </p:sp>
    </p:spTree>
    <p:extLst>
      <p:ext uri="{BB962C8B-B14F-4D97-AF65-F5344CB8AC3E}">
        <p14:creationId xmlns:p14="http://schemas.microsoft.com/office/powerpoint/2010/main" val="16464766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Full Photo">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xmlns="" id="{6FB98250-ACD1-DE4E-85CA-777ABF4856B1}"/>
              </a:ext>
            </a:extLst>
          </p:cNvPr>
          <p:cNvPicPr>
            <a:picLocks noChangeAspect="1"/>
          </p:cNvPicPr>
          <p:nvPr userDrawn="1"/>
        </p:nvPicPr>
        <p:blipFill>
          <a:blip r:embed="rId2">
            <a:alphaModFix/>
          </a:blip>
          <a:stretch>
            <a:fillRect/>
          </a:stretch>
        </p:blipFill>
        <p:spPr>
          <a:xfrm>
            <a:off x="0" y="0"/>
            <a:ext cx="12192000" cy="6858000"/>
          </a:xfrm>
          <a:prstGeom prst="rect">
            <a:avLst/>
          </a:prstGeom>
        </p:spPr>
      </p:pic>
      <p:sp>
        <p:nvSpPr>
          <p:cNvPr id="17" name="Rectangle 16">
            <a:extLst>
              <a:ext uri="{FF2B5EF4-FFF2-40B4-BE49-F238E27FC236}">
                <a16:creationId xmlns:a16="http://schemas.microsoft.com/office/drawing/2014/main" xmlns="" id="{B8A91DCF-34C5-524F-89F9-D8A7D493EE35}"/>
              </a:ext>
            </a:extLst>
          </p:cNvPr>
          <p:cNvSpPr/>
          <p:nvPr userDrawn="1"/>
        </p:nvSpPr>
        <p:spPr>
          <a:xfrm>
            <a:off x="0" y="0"/>
            <a:ext cx="12191999" cy="6858000"/>
          </a:xfrm>
          <a:prstGeom prst="rect">
            <a:avLst/>
          </a:prstGeom>
          <a:solidFill>
            <a:schemeClr val="accent4">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55E83"/>
              </a:solidFill>
              <a:latin typeface="Gill Sans MT"/>
            </a:endParaRPr>
          </a:p>
        </p:txBody>
      </p:sp>
      <p:sp>
        <p:nvSpPr>
          <p:cNvPr id="8" name="Text Placeholder 7">
            <a:extLst>
              <a:ext uri="{FF2B5EF4-FFF2-40B4-BE49-F238E27FC236}">
                <a16:creationId xmlns:a16="http://schemas.microsoft.com/office/drawing/2014/main" xmlns="" id="{96480ECF-DB9F-8D4C-8BFC-CA6818AE3637}"/>
              </a:ext>
            </a:extLst>
          </p:cNvPr>
          <p:cNvSpPr>
            <a:spLocks noGrp="1"/>
          </p:cNvSpPr>
          <p:nvPr>
            <p:ph type="body" sz="quarter" idx="12"/>
          </p:nvPr>
        </p:nvSpPr>
        <p:spPr>
          <a:xfrm>
            <a:off x="923925" y="4057650"/>
            <a:ext cx="7534275" cy="1095375"/>
          </a:xfrm>
        </p:spPr>
        <p:txBody>
          <a:bodyPr/>
          <a:lstStyle>
            <a:lvl1pPr marL="0" indent="0">
              <a:buNone/>
              <a:defRPr>
                <a:solidFill>
                  <a:schemeClr val="bg1"/>
                </a:solidFill>
              </a:defRPr>
            </a:lvl1pPr>
          </a:lstStyle>
          <a:p>
            <a:pPr lvl="0"/>
            <a:r>
              <a:rPr lang="en-US" dirty="0"/>
              <a:t>Edit Master text styles</a:t>
            </a:r>
          </a:p>
        </p:txBody>
      </p:sp>
      <p:sp>
        <p:nvSpPr>
          <p:cNvPr id="9" name="Title 1">
            <a:extLst>
              <a:ext uri="{FF2B5EF4-FFF2-40B4-BE49-F238E27FC236}">
                <a16:creationId xmlns:a16="http://schemas.microsoft.com/office/drawing/2014/main" xmlns="" id="{727332C8-FE29-2A4E-A971-D3E4D2F72B70}"/>
              </a:ext>
            </a:extLst>
          </p:cNvPr>
          <p:cNvSpPr>
            <a:spLocks noGrp="1"/>
          </p:cNvSpPr>
          <p:nvPr>
            <p:ph type="title"/>
          </p:nvPr>
        </p:nvSpPr>
        <p:spPr>
          <a:xfrm>
            <a:off x="923925" y="1976718"/>
            <a:ext cx="7534275" cy="1842807"/>
          </a:xfrm>
          <a:prstGeom prst="rect">
            <a:avLst/>
          </a:prstGeom>
        </p:spPr>
        <p:txBody>
          <a:bodyPr/>
          <a:lstStyle>
            <a:lvl1pPr>
              <a:defRPr sz="6000" spc="0">
                <a:solidFill>
                  <a:schemeClr val="bg1"/>
                </a:solidFill>
              </a:defRPr>
            </a:lvl1pPr>
          </a:lstStyle>
          <a:p>
            <a:r>
              <a:rPr lang="en-US" dirty="0"/>
              <a:t>Click to edit Master title style</a:t>
            </a:r>
          </a:p>
        </p:txBody>
      </p:sp>
      <p:pic>
        <p:nvPicPr>
          <p:cNvPr id="18" name="Picture 17">
            <a:extLst>
              <a:ext uri="{FF2B5EF4-FFF2-40B4-BE49-F238E27FC236}">
                <a16:creationId xmlns:a16="http://schemas.microsoft.com/office/drawing/2014/main" xmlns="" id="{CEB540FE-A883-F741-BDFA-057D19B49BA3}"/>
              </a:ext>
            </a:extLst>
          </p:cNvPr>
          <p:cNvPicPr>
            <a:picLocks noChangeAspect="1"/>
          </p:cNvPicPr>
          <p:nvPr userDrawn="1"/>
        </p:nvPicPr>
        <p:blipFill>
          <a:blip r:embed="rId3"/>
          <a:stretch>
            <a:fillRect/>
          </a:stretch>
        </p:blipFill>
        <p:spPr>
          <a:xfrm>
            <a:off x="11456889" y="6010093"/>
            <a:ext cx="416327" cy="526086"/>
          </a:xfrm>
          <a:prstGeom prst="rect">
            <a:avLst/>
          </a:prstGeom>
        </p:spPr>
      </p:pic>
      <p:sp>
        <p:nvSpPr>
          <p:cNvPr id="16" name="Rectangle 15">
            <a:extLst>
              <a:ext uri="{FF2B5EF4-FFF2-40B4-BE49-F238E27FC236}">
                <a16:creationId xmlns:a16="http://schemas.microsoft.com/office/drawing/2014/main" xmlns="" id="{BC60F2C8-36F6-4049-9F37-A002CD794776}"/>
              </a:ext>
            </a:extLst>
          </p:cNvPr>
          <p:cNvSpPr/>
          <p:nvPr userDrawn="1"/>
        </p:nvSpPr>
        <p:spPr>
          <a:xfrm>
            <a:off x="0" y="0"/>
            <a:ext cx="108857" cy="68580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8646859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Partial Photo">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xmlns="" id="{6FB98250-ACD1-DE4E-85CA-777ABF4856B1}"/>
              </a:ext>
            </a:extLst>
          </p:cNvPr>
          <p:cNvPicPr>
            <a:picLocks noChangeAspect="1"/>
          </p:cNvPicPr>
          <p:nvPr userDrawn="1"/>
        </p:nvPicPr>
        <p:blipFill rotWithShape="1">
          <a:blip r:embed="rId2">
            <a:alphaModFix/>
          </a:blip>
          <a:srcRect l="20715" r="37857"/>
          <a:stretch/>
        </p:blipFill>
        <p:spPr>
          <a:xfrm>
            <a:off x="0" y="0"/>
            <a:ext cx="5050971" cy="6858000"/>
          </a:xfrm>
          <a:prstGeom prst="rect">
            <a:avLst/>
          </a:prstGeom>
        </p:spPr>
      </p:pic>
      <p:sp>
        <p:nvSpPr>
          <p:cNvPr id="17" name="Rectangle 16">
            <a:extLst>
              <a:ext uri="{FF2B5EF4-FFF2-40B4-BE49-F238E27FC236}">
                <a16:creationId xmlns:a16="http://schemas.microsoft.com/office/drawing/2014/main" xmlns="" id="{B8A91DCF-34C5-524F-89F9-D8A7D493EE35}"/>
              </a:ext>
            </a:extLst>
          </p:cNvPr>
          <p:cNvSpPr/>
          <p:nvPr userDrawn="1"/>
        </p:nvSpPr>
        <p:spPr>
          <a:xfrm>
            <a:off x="1" y="0"/>
            <a:ext cx="5050970" cy="6858000"/>
          </a:xfrm>
          <a:prstGeom prst="rect">
            <a:avLst/>
          </a:prstGeom>
          <a:solidFill>
            <a:schemeClr val="accent4">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55E83"/>
              </a:solidFill>
              <a:latin typeface="Gill Sans MT"/>
            </a:endParaRPr>
          </a:p>
        </p:txBody>
      </p:sp>
      <p:sp>
        <p:nvSpPr>
          <p:cNvPr id="9" name="Title 1">
            <a:extLst>
              <a:ext uri="{FF2B5EF4-FFF2-40B4-BE49-F238E27FC236}">
                <a16:creationId xmlns:a16="http://schemas.microsoft.com/office/drawing/2014/main" xmlns="" id="{727332C8-FE29-2A4E-A971-D3E4D2F72B70}"/>
              </a:ext>
            </a:extLst>
          </p:cNvPr>
          <p:cNvSpPr>
            <a:spLocks noGrp="1"/>
          </p:cNvSpPr>
          <p:nvPr>
            <p:ph type="title"/>
          </p:nvPr>
        </p:nvSpPr>
        <p:spPr>
          <a:xfrm>
            <a:off x="578142" y="1780775"/>
            <a:ext cx="3819688" cy="3096025"/>
          </a:xfrm>
          <a:prstGeom prst="rect">
            <a:avLst/>
          </a:prstGeom>
        </p:spPr>
        <p:txBody>
          <a:bodyPr/>
          <a:lstStyle>
            <a:lvl1pPr>
              <a:defRPr sz="6000" spc="0">
                <a:solidFill>
                  <a:schemeClr val="bg1"/>
                </a:solidFill>
              </a:defRPr>
            </a:lvl1pPr>
          </a:lstStyle>
          <a:p>
            <a:r>
              <a:rPr lang="en-US" dirty="0"/>
              <a:t>Click to edit Master title style</a:t>
            </a:r>
          </a:p>
        </p:txBody>
      </p:sp>
      <p:pic>
        <p:nvPicPr>
          <p:cNvPr id="18" name="Picture 17">
            <a:extLst>
              <a:ext uri="{FF2B5EF4-FFF2-40B4-BE49-F238E27FC236}">
                <a16:creationId xmlns:a16="http://schemas.microsoft.com/office/drawing/2014/main" xmlns="" id="{CEB540FE-A883-F741-BDFA-057D19B49BA3}"/>
              </a:ext>
            </a:extLst>
          </p:cNvPr>
          <p:cNvPicPr>
            <a:picLocks noChangeAspect="1"/>
          </p:cNvPicPr>
          <p:nvPr userDrawn="1"/>
        </p:nvPicPr>
        <p:blipFill>
          <a:blip r:embed="rId3"/>
          <a:stretch>
            <a:fillRect/>
          </a:stretch>
        </p:blipFill>
        <p:spPr>
          <a:xfrm>
            <a:off x="11456889" y="6010093"/>
            <a:ext cx="416327" cy="526086"/>
          </a:xfrm>
          <a:prstGeom prst="rect">
            <a:avLst/>
          </a:prstGeom>
        </p:spPr>
      </p:pic>
      <p:sp>
        <p:nvSpPr>
          <p:cNvPr id="16" name="Rectangle 15">
            <a:extLst>
              <a:ext uri="{FF2B5EF4-FFF2-40B4-BE49-F238E27FC236}">
                <a16:creationId xmlns:a16="http://schemas.microsoft.com/office/drawing/2014/main" xmlns="" id="{BC60F2C8-36F6-4049-9F37-A002CD794776}"/>
              </a:ext>
            </a:extLst>
          </p:cNvPr>
          <p:cNvSpPr/>
          <p:nvPr userDrawn="1"/>
        </p:nvSpPr>
        <p:spPr>
          <a:xfrm>
            <a:off x="0" y="0"/>
            <a:ext cx="108857" cy="68580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sp>
      <p:sp>
        <p:nvSpPr>
          <p:cNvPr id="10" name="Text Placeholder 7">
            <a:extLst>
              <a:ext uri="{FF2B5EF4-FFF2-40B4-BE49-F238E27FC236}">
                <a16:creationId xmlns:a16="http://schemas.microsoft.com/office/drawing/2014/main" xmlns="" id="{4BEEFB20-F346-D34C-AE92-D02D17441B1C}"/>
              </a:ext>
            </a:extLst>
          </p:cNvPr>
          <p:cNvSpPr>
            <a:spLocks noGrp="1"/>
          </p:cNvSpPr>
          <p:nvPr>
            <p:ph type="body" sz="quarter" idx="12"/>
          </p:nvPr>
        </p:nvSpPr>
        <p:spPr>
          <a:xfrm>
            <a:off x="5520256" y="1780775"/>
            <a:ext cx="3308058" cy="3096025"/>
          </a:xfrm>
        </p:spPr>
        <p:txBody>
          <a:bodyPr/>
          <a:lstStyle>
            <a:lvl1pPr marL="0" indent="0">
              <a:buNone/>
              <a:defRPr>
                <a:solidFill>
                  <a:schemeClr val="tx1">
                    <a:lumMod val="65000"/>
                    <a:lumOff val="35000"/>
                  </a:schemeClr>
                </a:solidFill>
                <a:latin typeface="Calibri" panose="020F0502020204030204" pitchFamily="34" charset="0"/>
                <a:cs typeface="Calibri" panose="020F0502020204030204" pitchFamily="34" charset="0"/>
              </a:defRPr>
            </a:lvl1pPr>
            <a:lvl2pPr>
              <a:defRPr>
                <a:solidFill>
                  <a:schemeClr val="tx1">
                    <a:lumMod val="65000"/>
                    <a:lumOff val="35000"/>
                  </a:schemeClr>
                </a:solidFill>
              </a:defRPr>
            </a:lvl2pPr>
            <a:lvl3pPr>
              <a:defRPr>
                <a:solidFill>
                  <a:schemeClr val="tx1">
                    <a:lumMod val="65000"/>
                    <a:lumOff val="35000"/>
                  </a:schemeClr>
                </a:solidFill>
              </a:defRPr>
            </a:lvl3pPr>
            <a:lvl4pPr>
              <a:defRPr>
                <a:solidFill>
                  <a:schemeClr val="tx1">
                    <a:lumMod val="65000"/>
                    <a:lumOff val="35000"/>
                  </a:schemeClr>
                </a:solidFill>
              </a:defRPr>
            </a:lvl4pPr>
            <a:lvl5pPr>
              <a:defRPr>
                <a:solidFill>
                  <a:schemeClr val="tx1">
                    <a:lumMod val="65000"/>
                    <a:lumOff val="35000"/>
                  </a:schemeClr>
                </a:solidFill>
              </a:defRPr>
            </a:lvl5pPr>
          </a:lstStyle>
          <a:p>
            <a:pPr lvl="0"/>
            <a:r>
              <a:rPr lang="en-US" dirty="0"/>
              <a:t>Edit Master text styles</a:t>
            </a:r>
          </a:p>
          <a:p>
            <a:pPr lvl="1"/>
            <a:r>
              <a:rPr lang="en-US" dirty="0"/>
              <a:t>First level</a:t>
            </a:r>
          </a:p>
          <a:p>
            <a:pPr lvl="1"/>
            <a:r>
              <a:rPr lang="en-US" dirty="0"/>
              <a:t>Second level</a:t>
            </a:r>
          </a:p>
          <a:p>
            <a:pPr lvl="1"/>
            <a:r>
              <a:rPr lang="en-US" dirty="0"/>
              <a:t>Third level</a:t>
            </a:r>
          </a:p>
          <a:p>
            <a:pPr lvl="1"/>
            <a:r>
              <a:rPr lang="en-US" dirty="0"/>
              <a:t>Fourth level</a:t>
            </a:r>
          </a:p>
        </p:txBody>
      </p:sp>
    </p:spTree>
    <p:extLst>
      <p:ext uri="{BB962C8B-B14F-4D97-AF65-F5344CB8AC3E}">
        <p14:creationId xmlns:p14="http://schemas.microsoft.com/office/powerpoint/2010/main" val="199458950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63735" y="1209675"/>
            <a:ext cx="3401064" cy="1447800"/>
          </a:xfrm>
          <a:prstGeom prst="rect">
            <a:avLst/>
          </a:prstGeom>
        </p:spPr>
        <p:txBody>
          <a:bodyPr anchor="b"/>
          <a:lstStyle>
            <a:lvl1pPr algn="l">
              <a:defRPr sz="2400" b="0" spc="0">
                <a:solidFill>
                  <a:schemeClr val="tx1">
                    <a:lumMod val="65000"/>
                    <a:lumOff val="35000"/>
                  </a:schemeClr>
                </a:solidFill>
              </a:defRPr>
            </a:lvl1pPr>
          </a:lstStyle>
          <a:p>
            <a:r>
              <a:rPr lang="en-US" dirty="0"/>
              <a:t>Click to edit Master title style</a:t>
            </a:r>
          </a:p>
        </p:txBody>
      </p:sp>
      <p:sp>
        <p:nvSpPr>
          <p:cNvPr id="4" name="Text Placeholder 3"/>
          <p:cNvSpPr>
            <a:spLocks noGrp="1"/>
          </p:cNvSpPr>
          <p:nvPr>
            <p:ph type="body" sz="half" idx="2"/>
          </p:nvPr>
        </p:nvSpPr>
        <p:spPr>
          <a:xfrm>
            <a:off x="763735" y="2891155"/>
            <a:ext cx="3401063" cy="2895599"/>
          </a:xfrm>
        </p:spPr>
        <p:txBody>
          <a:bodyPr>
            <a:normAutofit/>
          </a:bodyPr>
          <a:lstStyle>
            <a:lvl1pPr marL="0" indent="0">
              <a:buNone/>
              <a:defRPr sz="1600">
                <a:solidFill>
                  <a:schemeClr val="tx1">
                    <a:lumMod val="65000"/>
                    <a:lumOff val="35000"/>
                  </a:schemeClr>
                </a:solidFill>
                <a:latin typeface="Calibri" panose="020F0502020204030204" pitchFamily="34" charset="0"/>
                <a:cs typeface="Calibri" panose="020F0502020204030204"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Edit Master text styles</a:t>
            </a:r>
          </a:p>
        </p:txBody>
      </p:sp>
      <p:cxnSp>
        <p:nvCxnSpPr>
          <p:cNvPr id="8" name="Straight Connector 7">
            <a:extLst>
              <a:ext uri="{FF2B5EF4-FFF2-40B4-BE49-F238E27FC236}">
                <a16:creationId xmlns:a16="http://schemas.microsoft.com/office/drawing/2014/main" xmlns="" id="{17CBE4C0-C38D-A94F-B0EA-B36306C08151}"/>
              </a:ext>
            </a:extLst>
          </p:cNvPr>
          <p:cNvCxnSpPr>
            <a:cxnSpLocks/>
          </p:cNvCxnSpPr>
          <p:nvPr userDrawn="1"/>
        </p:nvCxnSpPr>
        <p:spPr>
          <a:xfrm>
            <a:off x="4438650" y="1087501"/>
            <a:ext cx="0" cy="4842129"/>
          </a:xfrm>
          <a:prstGeom prst="line">
            <a:avLst/>
          </a:prstGeom>
          <a:ln w="19050" cap="sq">
            <a:solidFill>
              <a:schemeClr val="bg2">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13" name="Picture Placeholder 2">
            <a:extLst>
              <a:ext uri="{FF2B5EF4-FFF2-40B4-BE49-F238E27FC236}">
                <a16:creationId xmlns:a16="http://schemas.microsoft.com/office/drawing/2014/main" xmlns="" id="{C9C3E5EE-E7CA-F846-9999-2A39DDEC2215}"/>
              </a:ext>
            </a:extLst>
          </p:cNvPr>
          <p:cNvSpPr>
            <a:spLocks noGrp="1" noChangeAspect="1"/>
          </p:cNvSpPr>
          <p:nvPr>
            <p:ph type="pic" idx="1"/>
          </p:nvPr>
        </p:nvSpPr>
        <p:spPr>
          <a:xfrm>
            <a:off x="4712501" y="1209675"/>
            <a:ext cx="6098373" cy="4577080"/>
          </a:xfrm>
          <a:prstGeom prst="roundRect">
            <a:avLst>
              <a:gd name="adj" fmla="val 1858"/>
            </a:avLst>
          </a:prstGeom>
          <a:solidFill>
            <a:schemeClr val="tx2">
              <a:alpha val="25000"/>
            </a:schemeClr>
          </a:solidFill>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Tree>
    <p:extLst>
      <p:ext uri="{BB962C8B-B14F-4D97-AF65-F5344CB8AC3E}">
        <p14:creationId xmlns:p14="http://schemas.microsoft.com/office/powerpoint/2010/main" val="186821451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93006" y="4876787"/>
            <a:ext cx="9570194" cy="566738"/>
          </a:xfrm>
          <a:prstGeom prst="rect">
            <a:avLst/>
          </a:prstGeom>
        </p:spPr>
        <p:txBody>
          <a:bodyPr anchor="t" anchorCtr="0">
            <a:normAutofit/>
          </a:bodyPr>
          <a:lstStyle>
            <a:lvl1pPr algn="l">
              <a:defRPr sz="2400" b="0" spc="0">
                <a:solidFill>
                  <a:schemeClr val="tx1">
                    <a:lumMod val="65000"/>
                    <a:lumOff val="35000"/>
                  </a:schemeClr>
                </a:solidFill>
              </a:defRPr>
            </a:lvl1pPr>
          </a:lstStyle>
          <a:p>
            <a:r>
              <a:rPr lang="en-US" dirty="0"/>
              <a:t>Click to edit Master title style</a:t>
            </a:r>
          </a:p>
        </p:txBody>
      </p:sp>
      <p:sp>
        <p:nvSpPr>
          <p:cNvPr id="3" name="Picture Placeholder 2"/>
          <p:cNvSpPr>
            <a:spLocks noGrp="1" noChangeAspect="1"/>
          </p:cNvSpPr>
          <p:nvPr>
            <p:ph type="pic" idx="1"/>
          </p:nvPr>
        </p:nvSpPr>
        <p:spPr>
          <a:xfrm>
            <a:off x="793004" y="762000"/>
            <a:ext cx="9570195" cy="3640666"/>
          </a:xfrm>
          <a:prstGeom prst="roundRect">
            <a:avLst>
              <a:gd name="adj" fmla="val 1858"/>
            </a:avLst>
          </a:prstGeom>
          <a:solidFill>
            <a:schemeClr val="tx2">
              <a:alpha val="25000"/>
            </a:schemeClr>
          </a:solidFill>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793005" y="5443525"/>
            <a:ext cx="9570193" cy="493712"/>
          </a:xfrm>
        </p:spPr>
        <p:txBody>
          <a:bodyPr>
            <a:normAutofit/>
          </a:bodyPr>
          <a:lstStyle>
            <a:lvl1pPr marL="0" indent="0">
              <a:buNone/>
              <a:defRPr sz="1600">
                <a:solidFill>
                  <a:schemeClr val="tx1">
                    <a:lumMod val="65000"/>
                    <a:lumOff val="35000"/>
                  </a:schemeClr>
                </a:solidFill>
                <a:latin typeface="Calibri" panose="020F0502020204030204" pitchFamily="34" charset="0"/>
                <a:cs typeface="Calibri" panose="020F0502020204030204"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8" name="Straight Connector 7">
            <a:extLst>
              <a:ext uri="{FF2B5EF4-FFF2-40B4-BE49-F238E27FC236}">
                <a16:creationId xmlns:a16="http://schemas.microsoft.com/office/drawing/2014/main" xmlns="" id="{F346D643-3D40-A544-BA11-C5702B803186}"/>
              </a:ext>
            </a:extLst>
          </p:cNvPr>
          <p:cNvCxnSpPr>
            <a:cxnSpLocks/>
          </p:cNvCxnSpPr>
          <p:nvPr userDrawn="1"/>
        </p:nvCxnSpPr>
        <p:spPr>
          <a:xfrm>
            <a:off x="793005" y="4816208"/>
            <a:ext cx="9570194" cy="0"/>
          </a:xfrm>
          <a:prstGeom prst="line">
            <a:avLst/>
          </a:prstGeom>
          <a:ln w="19050" cap="sq">
            <a:solidFill>
              <a:schemeClr val="bg2">
                <a:lumMod val="40000"/>
                <a:lumOff val="6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2298941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60698" y="892627"/>
            <a:ext cx="7720018" cy="3286125"/>
          </a:xfrm>
          <a:prstGeom prst="rect">
            <a:avLst/>
          </a:prstGeom>
        </p:spPr>
        <p:txBody>
          <a:bodyPr/>
          <a:lstStyle>
            <a:lvl1pPr>
              <a:defRPr sz="4800" spc="0"/>
            </a:lvl1pPr>
          </a:lstStyle>
          <a:p>
            <a:r>
              <a:rPr lang="en-US" dirty="0"/>
              <a:t>Click to edit Master title style</a:t>
            </a:r>
          </a:p>
        </p:txBody>
      </p:sp>
      <p:sp>
        <p:nvSpPr>
          <p:cNvPr id="11" name="Text Placeholder 3"/>
          <p:cNvSpPr>
            <a:spLocks noGrp="1"/>
          </p:cNvSpPr>
          <p:nvPr>
            <p:ph type="body" sz="half" idx="14" hasCustomPrompt="1"/>
          </p:nvPr>
        </p:nvSpPr>
        <p:spPr>
          <a:xfrm>
            <a:off x="1289272" y="4401911"/>
            <a:ext cx="7279649" cy="498747"/>
          </a:xfrm>
        </p:spPr>
        <p:txBody>
          <a:bodyPr vert="horz" lIns="91440" tIns="45720" rIns="91440" bIns="45720" rtlCol="0" anchor="t">
            <a:normAutofit/>
          </a:bodyPr>
          <a:lstStyle>
            <a:lvl1pPr marL="0" indent="0">
              <a:buNone/>
              <a:defRPr lang="en-US" sz="18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dirty="0"/>
              <a:t>- QUOTE AUTHOR</a:t>
            </a:r>
          </a:p>
        </p:txBody>
      </p:sp>
      <p:sp>
        <p:nvSpPr>
          <p:cNvPr id="12" name="TextBox 11"/>
          <p:cNvSpPr txBox="1"/>
          <p:nvPr/>
        </p:nvSpPr>
        <p:spPr>
          <a:xfrm>
            <a:off x="411160" y="416081"/>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r>
              <a:rPr lang="en-US" dirty="0">
                <a:solidFill>
                  <a:srgbClr val="797979">
                    <a:lumMod val="40000"/>
                    <a:lumOff val="60000"/>
                  </a:srgbClr>
                </a:solidFill>
              </a:rPr>
              <a:t>“</a:t>
            </a:r>
          </a:p>
        </p:txBody>
      </p:sp>
      <p:sp>
        <p:nvSpPr>
          <p:cNvPr id="15" name="TextBox 14"/>
          <p:cNvSpPr txBox="1"/>
          <p:nvPr/>
        </p:nvSpPr>
        <p:spPr>
          <a:xfrm>
            <a:off x="8976705" y="3431630"/>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r>
              <a:rPr lang="en-US" dirty="0">
                <a:solidFill>
                  <a:srgbClr val="797979">
                    <a:lumMod val="40000"/>
                    <a:lumOff val="60000"/>
                  </a:srgbClr>
                </a:solidFill>
              </a:rPr>
              <a:t>”</a:t>
            </a:r>
          </a:p>
        </p:txBody>
      </p:sp>
    </p:spTree>
    <p:extLst>
      <p:ext uri="{BB962C8B-B14F-4D97-AF65-F5344CB8AC3E}">
        <p14:creationId xmlns:p14="http://schemas.microsoft.com/office/powerpoint/2010/main" val="390008691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ontent with Side Imag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94640" y="1234439"/>
            <a:ext cx="7720018" cy="828041"/>
          </a:xfrm>
          <a:prstGeom prst="rect">
            <a:avLst/>
          </a:prstGeom>
        </p:spPr>
        <p:txBody>
          <a:bodyPr/>
          <a:lstStyle>
            <a:lvl1pPr>
              <a:defRPr sz="4800"/>
            </a:lvl1pPr>
          </a:lstStyle>
          <a:p>
            <a:r>
              <a:rPr lang="en-US" dirty="0"/>
              <a:t>TITLE GOES HERE</a:t>
            </a:r>
          </a:p>
        </p:txBody>
      </p:sp>
      <p:sp>
        <p:nvSpPr>
          <p:cNvPr id="9" name="Text Placeholder 7">
            <a:extLst>
              <a:ext uri="{FF2B5EF4-FFF2-40B4-BE49-F238E27FC236}">
                <a16:creationId xmlns:a16="http://schemas.microsoft.com/office/drawing/2014/main" xmlns="" id="{0C302B9C-2E99-DD43-B6BC-73FCC0BAA519}"/>
              </a:ext>
            </a:extLst>
          </p:cNvPr>
          <p:cNvSpPr>
            <a:spLocks noGrp="1"/>
          </p:cNvSpPr>
          <p:nvPr>
            <p:ph type="body" sz="quarter" idx="12"/>
          </p:nvPr>
        </p:nvSpPr>
        <p:spPr>
          <a:xfrm>
            <a:off x="694640" y="2393632"/>
            <a:ext cx="7720018" cy="2361248"/>
          </a:xfrm>
        </p:spPr>
        <p:txBody>
          <a:bodyPr/>
          <a:lstStyle>
            <a:lvl1pPr marL="0" indent="0">
              <a:buNone/>
              <a:defRPr>
                <a:solidFill>
                  <a:schemeClr val="tx1">
                    <a:lumMod val="65000"/>
                    <a:lumOff val="35000"/>
                  </a:schemeClr>
                </a:solidFill>
                <a:latin typeface="Calibri" panose="020F0502020204030204" pitchFamily="34" charset="0"/>
                <a:cs typeface="Calibri" panose="020F0502020204030204" pitchFamily="34" charset="0"/>
              </a:defRPr>
            </a:lvl1pPr>
          </a:lstStyle>
          <a:p>
            <a:pPr lvl="0"/>
            <a:r>
              <a:rPr lang="en-US" dirty="0"/>
              <a:t>Edit Master text styles</a:t>
            </a:r>
          </a:p>
        </p:txBody>
      </p:sp>
      <p:sp>
        <p:nvSpPr>
          <p:cNvPr id="4" name="Rounded Rectangle 3">
            <a:extLst>
              <a:ext uri="{FF2B5EF4-FFF2-40B4-BE49-F238E27FC236}">
                <a16:creationId xmlns:a16="http://schemas.microsoft.com/office/drawing/2014/main" xmlns="" id="{7F177E7E-7C5D-534C-BCB5-67E15CA69734}"/>
              </a:ext>
            </a:extLst>
          </p:cNvPr>
          <p:cNvSpPr/>
          <p:nvPr userDrawn="1"/>
        </p:nvSpPr>
        <p:spPr>
          <a:xfrm>
            <a:off x="694640" y="4968240"/>
            <a:ext cx="4672017" cy="650240"/>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FF"/>
                </a:solidFill>
                <a:latin typeface="Gill Sans MT"/>
              </a:rPr>
              <a:t>CALL OUT or CALL TO ACTION can go here</a:t>
            </a:r>
          </a:p>
        </p:txBody>
      </p:sp>
    </p:spTree>
    <p:extLst>
      <p:ext uri="{BB962C8B-B14F-4D97-AF65-F5344CB8AC3E}">
        <p14:creationId xmlns:p14="http://schemas.microsoft.com/office/powerpoint/2010/main" val="369448315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3 Colum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25987" y="2962275"/>
            <a:ext cx="2946866" cy="576262"/>
          </a:xfrm>
        </p:spPr>
        <p:txBody>
          <a:bodyPr anchor="b">
            <a:noAutofit/>
          </a:bodyPr>
          <a:lstStyle>
            <a:lvl1pPr marL="0" indent="0">
              <a:buNone/>
              <a:defRPr sz="2400" b="0">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a:t>
            </a:r>
          </a:p>
        </p:txBody>
      </p:sp>
      <p:sp>
        <p:nvSpPr>
          <p:cNvPr id="16" name="Text Placeholder 3"/>
          <p:cNvSpPr>
            <a:spLocks noGrp="1"/>
          </p:cNvSpPr>
          <p:nvPr>
            <p:ph type="body" sz="half" idx="15"/>
          </p:nvPr>
        </p:nvSpPr>
        <p:spPr>
          <a:xfrm>
            <a:off x="645503" y="3648075"/>
            <a:ext cx="2927350" cy="2381250"/>
          </a:xfrm>
        </p:spPr>
        <p:txBody>
          <a:bodyPr anchor="t">
            <a:normAutofit/>
          </a:bodyPr>
          <a:lstStyle>
            <a:lvl1pPr marL="0" indent="0">
              <a:buNone/>
              <a:defRPr sz="1400">
                <a:solidFill>
                  <a:schemeClr val="tx1">
                    <a:lumMod val="65000"/>
                    <a:lumOff val="35000"/>
                  </a:schemeClr>
                </a:solidFill>
                <a:latin typeface="Calibri" panose="020F0502020204030204" pitchFamily="34" charset="0"/>
                <a:cs typeface="Calibri" panose="020F0502020204030204"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3876699" y="2962275"/>
            <a:ext cx="2936241" cy="576262"/>
          </a:xfrm>
        </p:spPr>
        <p:txBody>
          <a:bodyPr anchor="b">
            <a:noAutofit/>
          </a:bodyPr>
          <a:lstStyle>
            <a:lvl1pPr marL="0" indent="0">
              <a:buNone/>
              <a:defRPr sz="2400" b="0">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a:t>
            </a:r>
          </a:p>
        </p:txBody>
      </p:sp>
      <p:sp>
        <p:nvSpPr>
          <p:cNvPr id="19" name="Text Placeholder 3"/>
          <p:cNvSpPr>
            <a:spLocks noGrp="1"/>
          </p:cNvSpPr>
          <p:nvPr>
            <p:ph type="body" sz="half" idx="16"/>
          </p:nvPr>
        </p:nvSpPr>
        <p:spPr>
          <a:xfrm>
            <a:off x="3866146" y="3648075"/>
            <a:ext cx="2946794" cy="2381250"/>
          </a:xfrm>
        </p:spPr>
        <p:txBody>
          <a:bodyPr anchor="t">
            <a:normAutofit/>
          </a:bodyPr>
          <a:lstStyle>
            <a:lvl1pPr marL="0" indent="0">
              <a:buNone/>
              <a:defRPr sz="1400">
                <a:solidFill>
                  <a:schemeClr val="tx1">
                    <a:lumMod val="65000"/>
                    <a:lumOff val="35000"/>
                  </a:schemeClr>
                </a:solidFill>
                <a:latin typeface="Calibri" panose="020F0502020204030204" pitchFamily="34" charset="0"/>
                <a:cs typeface="Calibri" panose="020F0502020204030204"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117740" y="2962275"/>
            <a:ext cx="2932113" cy="576262"/>
          </a:xfrm>
        </p:spPr>
        <p:txBody>
          <a:bodyPr anchor="b">
            <a:noAutofit/>
          </a:bodyPr>
          <a:lstStyle>
            <a:lvl1pPr marL="0" indent="0">
              <a:buNone/>
              <a:defRPr sz="2400" b="0">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a:t>
            </a:r>
          </a:p>
        </p:txBody>
      </p:sp>
      <p:sp>
        <p:nvSpPr>
          <p:cNvPr id="20" name="Text Placeholder 3"/>
          <p:cNvSpPr>
            <a:spLocks noGrp="1"/>
          </p:cNvSpPr>
          <p:nvPr>
            <p:ph type="body" sz="half" idx="17"/>
          </p:nvPr>
        </p:nvSpPr>
        <p:spPr>
          <a:xfrm>
            <a:off x="7117740" y="3648075"/>
            <a:ext cx="2932113" cy="2381250"/>
          </a:xfrm>
        </p:spPr>
        <p:txBody>
          <a:bodyPr anchor="t">
            <a:normAutofit/>
          </a:bodyPr>
          <a:lstStyle>
            <a:lvl1pPr marL="0" indent="0">
              <a:buNone/>
              <a:defRPr sz="1400">
                <a:solidFill>
                  <a:schemeClr val="tx1">
                    <a:lumMod val="65000"/>
                    <a:lumOff val="35000"/>
                  </a:schemeClr>
                </a:solidFill>
                <a:latin typeface="Calibri" panose="020F0502020204030204" pitchFamily="34" charset="0"/>
                <a:cs typeface="Calibri" panose="020F0502020204030204"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7" name="Straight Connector 16"/>
          <p:cNvCxnSpPr>
            <a:cxnSpLocks/>
          </p:cNvCxnSpPr>
          <p:nvPr/>
        </p:nvCxnSpPr>
        <p:spPr>
          <a:xfrm>
            <a:off x="3719182" y="3114675"/>
            <a:ext cx="0" cy="291465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a:cxnSpLocks/>
          </p:cNvCxnSpPr>
          <p:nvPr/>
        </p:nvCxnSpPr>
        <p:spPr>
          <a:xfrm>
            <a:off x="6955267" y="3114675"/>
            <a:ext cx="0" cy="291465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15" name="Title 1">
            <a:extLst>
              <a:ext uri="{FF2B5EF4-FFF2-40B4-BE49-F238E27FC236}">
                <a16:creationId xmlns:a16="http://schemas.microsoft.com/office/drawing/2014/main" xmlns="" id="{851FE1CA-4C16-AD45-BD54-500EEF78CC41}"/>
              </a:ext>
            </a:extLst>
          </p:cNvPr>
          <p:cNvSpPr>
            <a:spLocks noGrp="1"/>
          </p:cNvSpPr>
          <p:nvPr>
            <p:ph type="title" hasCustomPrompt="1"/>
          </p:nvPr>
        </p:nvSpPr>
        <p:spPr>
          <a:xfrm>
            <a:off x="388936" y="338418"/>
            <a:ext cx="9660917" cy="985557"/>
          </a:xfrm>
          <a:prstGeom prst="rect">
            <a:avLst/>
          </a:prstGeom>
        </p:spPr>
        <p:txBody>
          <a:bodyPr/>
          <a:lstStyle>
            <a:lvl1pPr>
              <a:defRPr/>
            </a:lvl1pPr>
          </a:lstStyle>
          <a:p>
            <a:r>
              <a:rPr lang="en-US" dirty="0"/>
              <a:t>SLIDE TITLE GOES HERE</a:t>
            </a:r>
          </a:p>
        </p:txBody>
      </p:sp>
      <p:sp>
        <p:nvSpPr>
          <p:cNvPr id="22" name="Oval 21">
            <a:extLst>
              <a:ext uri="{FF2B5EF4-FFF2-40B4-BE49-F238E27FC236}">
                <a16:creationId xmlns:a16="http://schemas.microsoft.com/office/drawing/2014/main" xmlns="" id="{69525150-06D1-F64E-A049-783F7E29F5F6}"/>
              </a:ext>
            </a:extLst>
          </p:cNvPr>
          <p:cNvSpPr/>
          <p:nvPr userDrawn="1"/>
        </p:nvSpPr>
        <p:spPr>
          <a:xfrm>
            <a:off x="721237" y="1633537"/>
            <a:ext cx="1266825" cy="1266825"/>
          </a:xfrm>
          <a:prstGeom prst="ellipse">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Gill Sans MT"/>
            </a:endParaRPr>
          </a:p>
        </p:txBody>
      </p:sp>
      <p:sp>
        <p:nvSpPr>
          <p:cNvPr id="23" name="Oval 22">
            <a:extLst>
              <a:ext uri="{FF2B5EF4-FFF2-40B4-BE49-F238E27FC236}">
                <a16:creationId xmlns:a16="http://schemas.microsoft.com/office/drawing/2014/main" xmlns="" id="{AAE72322-60BD-2643-8938-E19617DB5104}"/>
              </a:ext>
            </a:extLst>
          </p:cNvPr>
          <p:cNvSpPr/>
          <p:nvPr userDrawn="1"/>
        </p:nvSpPr>
        <p:spPr>
          <a:xfrm>
            <a:off x="3971949" y="1633537"/>
            <a:ext cx="1266825" cy="1266825"/>
          </a:xfrm>
          <a:prstGeom prst="ellipse">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Gill Sans MT"/>
            </a:endParaRPr>
          </a:p>
        </p:txBody>
      </p:sp>
      <p:sp>
        <p:nvSpPr>
          <p:cNvPr id="24" name="Oval 23">
            <a:extLst>
              <a:ext uri="{FF2B5EF4-FFF2-40B4-BE49-F238E27FC236}">
                <a16:creationId xmlns:a16="http://schemas.microsoft.com/office/drawing/2014/main" xmlns="" id="{90C76404-DA09-8443-9D3C-1696077594EF}"/>
              </a:ext>
            </a:extLst>
          </p:cNvPr>
          <p:cNvSpPr/>
          <p:nvPr userDrawn="1"/>
        </p:nvSpPr>
        <p:spPr>
          <a:xfrm>
            <a:off x="7212990" y="1633537"/>
            <a:ext cx="1266825" cy="1266825"/>
          </a:xfrm>
          <a:prstGeom prst="ellipse">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Gill Sans MT"/>
            </a:endParaRPr>
          </a:p>
        </p:txBody>
      </p:sp>
    </p:spTree>
    <p:extLst>
      <p:ext uri="{BB962C8B-B14F-4D97-AF65-F5344CB8AC3E}">
        <p14:creationId xmlns:p14="http://schemas.microsoft.com/office/powerpoint/2010/main" val="207079466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3 Picture Colum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52463" y="3641349"/>
            <a:ext cx="2940050" cy="576262"/>
          </a:xfrm>
        </p:spPr>
        <p:txBody>
          <a:bodyPr anchor="b">
            <a:noAutofit/>
          </a:bodyPr>
          <a:lstStyle>
            <a:lvl1pPr marL="0" indent="0">
              <a:buNone/>
              <a:defRPr sz="2400" b="0">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a:t>
            </a:r>
          </a:p>
        </p:txBody>
      </p:sp>
      <p:sp>
        <p:nvSpPr>
          <p:cNvPr id="29" name="Picture Placeholder 2"/>
          <p:cNvSpPr>
            <a:spLocks noGrp="1" noChangeAspect="1"/>
          </p:cNvSpPr>
          <p:nvPr>
            <p:ph type="pic" idx="15"/>
          </p:nvPr>
        </p:nvSpPr>
        <p:spPr>
          <a:xfrm>
            <a:off x="652463" y="1819275"/>
            <a:ext cx="2940050" cy="1524000"/>
          </a:xfrm>
          <a:prstGeom prst="roundRect">
            <a:avLst>
              <a:gd name="adj" fmla="val 1858"/>
            </a:avLst>
          </a:prstGeom>
          <a:solidFill>
            <a:schemeClr val="tx1">
              <a:alpha val="25000"/>
            </a:schemeClr>
          </a:solidFill>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217611"/>
            <a:ext cx="2940050" cy="1487865"/>
          </a:xfrm>
        </p:spPr>
        <p:txBody>
          <a:bodyPr anchor="t">
            <a:normAutofit/>
          </a:bodyPr>
          <a:lstStyle>
            <a:lvl1pPr marL="0" indent="0">
              <a:buNone/>
              <a:defRPr sz="1400">
                <a:solidFill>
                  <a:schemeClr val="tx1">
                    <a:lumMod val="65000"/>
                    <a:lumOff val="35000"/>
                  </a:schemeClr>
                </a:solidFill>
                <a:latin typeface="Calibri" panose="020F0502020204030204" pitchFamily="34" charset="0"/>
                <a:cs typeface="Calibri" panose="020F0502020204030204"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3889375" y="3641349"/>
            <a:ext cx="2930525" cy="576262"/>
          </a:xfrm>
        </p:spPr>
        <p:txBody>
          <a:bodyPr anchor="b">
            <a:noAutofit/>
          </a:bodyPr>
          <a:lstStyle>
            <a:lvl1pPr marL="0" indent="0">
              <a:buNone/>
              <a:defRPr sz="2400" b="0">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a:t>
            </a:r>
          </a:p>
        </p:txBody>
      </p:sp>
      <p:sp>
        <p:nvSpPr>
          <p:cNvPr id="30" name="Picture Placeholder 2"/>
          <p:cNvSpPr>
            <a:spLocks noGrp="1" noChangeAspect="1"/>
          </p:cNvSpPr>
          <p:nvPr>
            <p:ph type="pic" idx="21"/>
          </p:nvPr>
        </p:nvSpPr>
        <p:spPr>
          <a:xfrm>
            <a:off x="3889374" y="1819275"/>
            <a:ext cx="2930525" cy="1524000"/>
          </a:xfrm>
          <a:prstGeom prst="roundRect">
            <a:avLst>
              <a:gd name="adj" fmla="val 1858"/>
            </a:avLst>
          </a:prstGeom>
          <a:solidFill>
            <a:schemeClr val="tx1">
              <a:alpha val="25000"/>
            </a:schemeClr>
          </a:solidFill>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217610"/>
            <a:ext cx="2934406" cy="1487865"/>
          </a:xfrm>
        </p:spPr>
        <p:txBody>
          <a:bodyPr anchor="t">
            <a:normAutofit/>
          </a:bodyPr>
          <a:lstStyle>
            <a:lvl1pPr marL="0" indent="0">
              <a:buNone/>
              <a:defRPr sz="1400">
                <a:solidFill>
                  <a:schemeClr val="tx1">
                    <a:lumMod val="65000"/>
                    <a:lumOff val="35000"/>
                  </a:schemeClr>
                </a:solidFill>
                <a:latin typeface="Calibri" panose="020F0502020204030204" pitchFamily="34" charset="0"/>
                <a:cs typeface="Calibri" panose="020F0502020204030204"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124700" y="3641349"/>
            <a:ext cx="2932113" cy="576262"/>
          </a:xfrm>
        </p:spPr>
        <p:txBody>
          <a:bodyPr anchor="b">
            <a:noAutofit/>
          </a:bodyPr>
          <a:lstStyle>
            <a:lvl1pPr marL="0" indent="0">
              <a:buNone/>
              <a:defRPr sz="2400" b="0">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a:t>
            </a:r>
          </a:p>
        </p:txBody>
      </p:sp>
      <p:sp>
        <p:nvSpPr>
          <p:cNvPr id="31" name="Picture Placeholder 2"/>
          <p:cNvSpPr>
            <a:spLocks noGrp="1" noChangeAspect="1"/>
          </p:cNvSpPr>
          <p:nvPr>
            <p:ph type="pic" idx="22"/>
          </p:nvPr>
        </p:nvSpPr>
        <p:spPr>
          <a:xfrm>
            <a:off x="7124699" y="1819275"/>
            <a:ext cx="2932113" cy="1524000"/>
          </a:xfrm>
          <a:prstGeom prst="roundRect">
            <a:avLst>
              <a:gd name="adj" fmla="val 1858"/>
            </a:avLst>
          </a:prstGeom>
          <a:solidFill>
            <a:schemeClr val="tx1">
              <a:alpha val="25000"/>
            </a:schemeClr>
          </a:solidFill>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217608"/>
            <a:ext cx="2935997" cy="1487865"/>
          </a:xfrm>
        </p:spPr>
        <p:txBody>
          <a:bodyPr anchor="t">
            <a:normAutofit/>
          </a:bodyPr>
          <a:lstStyle>
            <a:lvl1pPr marL="0" indent="0">
              <a:buNone/>
              <a:defRPr sz="1400">
                <a:solidFill>
                  <a:schemeClr val="tx1">
                    <a:lumMod val="65000"/>
                    <a:lumOff val="35000"/>
                  </a:schemeClr>
                </a:solidFill>
                <a:latin typeface="Calibri" panose="020F0502020204030204" pitchFamily="34" charset="0"/>
                <a:cs typeface="Calibri" panose="020F0502020204030204"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9" name="Straight Connector 18"/>
          <p:cNvCxnSpPr/>
          <p:nvPr/>
        </p:nvCxnSpPr>
        <p:spPr>
          <a:xfrm>
            <a:off x="3726142" y="1743075"/>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1743075"/>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17" name="Title 1">
            <a:extLst>
              <a:ext uri="{FF2B5EF4-FFF2-40B4-BE49-F238E27FC236}">
                <a16:creationId xmlns:a16="http://schemas.microsoft.com/office/drawing/2014/main" xmlns="" id="{F638FCE4-00A7-BB4E-98EC-AB681132F6D2}"/>
              </a:ext>
            </a:extLst>
          </p:cNvPr>
          <p:cNvSpPr>
            <a:spLocks noGrp="1"/>
          </p:cNvSpPr>
          <p:nvPr>
            <p:ph type="title" hasCustomPrompt="1"/>
          </p:nvPr>
        </p:nvSpPr>
        <p:spPr>
          <a:xfrm>
            <a:off x="388936" y="338418"/>
            <a:ext cx="9660917" cy="985557"/>
          </a:xfrm>
          <a:prstGeom prst="rect">
            <a:avLst/>
          </a:prstGeom>
        </p:spPr>
        <p:txBody>
          <a:bodyPr/>
          <a:lstStyle>
            <a:lvl1pPr>
              <a:defRPr/>
            </a:lvl1pPr>
          </a:lstStyle>
          <a:p>
            <a:r>
              <a:rPr lang="en-US" dirty="0"/>
              <a:t>SLIDE TITLE GOES HERE</a:t>
            </a:r>
          </a:p>
        </p:txBody>
      </p:sp>
    </p:spTree>
    <p:extLst>
      <p:ext uri="{BB962C8B-B14F-4D97-AF65-F5344CB8AC3E}">
        <p14:creationId xmlns:p14="http://schemas.microsoft.com/office/powerpoint/2010/main" val="27494010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388936" y="1591728"/>
            <a:ext cx="4396339" cy="576262"/>
          </a:xfrm>
        </p:spPr>
        <p:txBody>
          <a:bodyPr anchor="b">
            <a:noAutofit/>
          </a:bodyPr>
          <a:lstStyle>
            <a:lvl1pPr marL="0" indent="0">
              <a:buNone/>
              <a:defRPr sz="1800" b="0">
                <a:solidFill>
                  <a:schemeClr val="tx1">
                    <a:lumMod val="65000"/>
                    <a:lumOff val="35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COLUMN TITLE</a:t>
            </a:r>
          </a:p>
        </p:txBody>
      </p:sp>
      <p:sp>
        <p:nvSpPr>
          <p:cNvPr id="4" name="Content Placeholder 3"/>
          <p:cNvSpPr>
            <a:spLocks noGrp="1"/>
          </p:cNvSpPr>
          <p:nvPr>
            <p:ph sz="half" idx="2"/>
          </p:nvPr>
        </p:nvSpPr>
        <p:spPr>
          <a:xfrm>
            <a:off x="388936" y="2201328"/>
            <a:ext cx="4396339" cy="3741738"/>
          </a:xfrm>
        </p:spPr>
        <p:txBody>
          <a:bodyPr>
            <a:normAutofit/>
          </a:bodyPr>
          <a:lstStyle>
            <a:lvl1pPr>
              <a:defRPr sz="1350">
                <a:solidFill>
                  <a:schemeClr val="tx1">
                    <a:lumMod val="65000"/>
                    <a:lumOff val="35000"/>
                  </a:schemeClr>
                </a:solidFill>
                <a:latin typeface="Calibri" panose="020F0502020204030204" pitchFamily="34" charset="0"/>
                <a:cs typeface="Calibri" panose="020F0502020204030204" pitchFamily="34" charset="0"/>
              </a:defRPr>
            </a:lvl1pPr>
            <a:lvl2pPr>
              <a:defRPr sz="1200">
                <a:solidFill>
                  <a:schemeClr val="tx1">
                    <a:lumMod val="65000"/>
                    <a:lumOff val="35000"/>
                  </a:schemeClr>
                </a:solidFill>
                <a:latin typeface="Calibri" panose="020F0502020204030204" pitchFamily="34" charset="0"/>
                <a:cs typeface="Calibri" panose="020F0502020204030204" pitchFamily="34" charset="0"/>
              </a:defRPr>
            </a:lvl2pPr>
            <a:lvl3pPr>
              <a:defRPr sz="1050">
                <a:solidFill>
                  <a:schemeClr val="tx1">
                    <a:lumMod val="65000"/>
                    <a:lumOff val="35000"/>
                  </a:schemeClr>
                </a:solidFill>
                <a:latin typeface="Calibri" panose="020F0502020204030204" pitchFamily="34" charset="0"/>
                <a:cs typeface="Calibri" panose="020F0502020204030204" pitchFamily="34" charset="0"/>
              </a:defRPr>
            </a:lvl3pPr>
            <a:lvl4pPr>
              <a:defRPr sz="900">
                <a:solidFill>
                  <a:schemeClr val="tx1">
                    <a:lumMod val="65000"/>
                    <a:lumOff val="35000"/>
                  </a:schemeClr>
                </a:solidFill>
                <a:latin typeface="Calibri" panose="020F0502020204030204" pitchFamily="34" charset="0"/>
                <a:cs typeface="Calibri" panose="020F0502020204030204" pitchFamily="34" charset="0"/>
              </a:defRPr>
            </a:lvl4pPr>
            <a:lvl5pPr>
              <a:defRPr sz="900">
                <a:solidFill>
                  <a:schemeClr val="tx1">
                    <a:lumMod val="65000"/>
                    <a:lumOff val="35000"/>
                  </a:schemeClr>
                </a:solidFill>
                <a:latin typeface="Calibri" panose="020F0502020204030204" pitchFamily="34" charset="0"/>
                <a:cs typeface="Calibri" panose="020F0502020204030204" pitchFamily="34" charset="0"/>
              </a:defRPr>
            </a:lvl5pPr>
            <a:lvl6pPr>
              <a:defRPr sz="900"/>
            </a:lvl6pPr>
            <a:lvl7pPr>
              <a:defRPr sz="900"/>
            </a:lvl7pPr>
            <a:lvl8pPr>
              <a:defRPr sz="900"/>
            </a:lvl8pPr>
            <a:lvl9pPr>
              <a:defRPr sz="9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hasCustomPrompt="1"/>
          </p:nvPr>
        </p:nvSpPr>
        <p:spPr>
          <a:xfrm>
            <a:off x="4940120" y="1591728"/>
            <a:ext cx="4396339" cy="576262"/>
          </a:xfrm>
        </p:spPr>
        <p:txBody>
          <a:bodyPr anchor="b">
            <a:noAutofit/>
          </a:bodyPr>
          <a:lstStyle>
            <a:lvl1pPr marL="0" indent="0">
              <a:buNone/>
              <a:defRPr sz="1800" b="0">
                <a:solidFill>
                  <a:schemeClr val="tx1">
                    <a:lumMod val="65000"/>
                    <a:lumOff val="35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COLUMN TITLE</a:t>
            </a:r>
          </a:p>
        </p:txBody>
      </p:sp>
      <p:sp>
        <p:nvSpPr>
          <p:cNvPr id="6" name="Content Placeholder 5"/>
          <p:cNvSpPr>
            <a:spLocks noGrp="1"/>
          </p:cNvSpPr>
          <p:nvPr>
            <p:ph sz="quarter" idx="4"/>
          </p:nvPr>
        </p:nvSpPr>
        <p:spPr>
          <a:xfrm>
            <a:off x="4940120" y="2201328"/>
            <a:ext cx="4396339" cy="3741738"/>
          </a:xfrm>
        </p:spPr>
        <p:txBody>
          <a:bodyPr>
            <a:normAutofit/>
          </a:bodyPr>
          <a:lstStyle>
            <a:lvl1pPr>
              <a:defRPr sz="1350">
                <a:solidFill>
                  <a:schemeClr val="tx1">
                    <a:lumMod val="65000"/>
                    <a:lumOff val="35000"/>
                  </a:schemeClr>
                </a:solidFill>
                <a:latin typeface="Calibri" panose="020F0502020204030204" pitchFamily="34" charset="0"/>
                <a:cs typeface="Calibri" panose="020F0502020204030204" pitchFamily="34" charset="0"/>
              </a:defRPr>
            </a:lvl1pPr>
            <a:lvl2pPr>
              <a:defRPr sz="1200">
                <a:solidFill>
                  <a:schemeClr val="tx1">
                    <a:lumMod val="65000"/>
                    <a:lumOff val="35000"/>
                  </a:schemeClr>
                </a:solidFill>
                <a:latin typeface="Calibri" panose="020F0502020204030204" pitchFamily="34" charset="0"/>
                <a:cs typeface="Calibri" panose="020F0502020204030204" pitchFamily="34" charset="0"/>
              </a:defRPr>
            </a:lvl2pPr>
            <a:lvl3pPr>
              <a:defRPr sz="1050">
                <a:solidFill>
                  <a:schemeClr val="tx1">
                    <a:lumMod val="65000"/>
                    <a:lumOff val="35000"/>
                  </a:schemeClr>
                </a:solidFill>
                <a:latin typeface="Calibri" panose="020F0502020204030204" pitchFamily="34" charset="0"/>
                <a:cs typeface="Calibri" panose="020F0502020204030204" pitchFamily="34" charset="0"/>
              </a:defRPr>
            </a:lvl3pPr>
            <a:lvl4pPr>
              <a:defRPr sz="900">
                <a:solidFill>
                  <a:schemeClr val="tx1">
                    <a:lumMod val="65000"/>
                    <a:lumOff val="35000"/>
                  </a:schemeClr>
                </a:solidFill>
                <a:latin typeface="Calibri" panose="020F0502020204030204" pitchFamily="34" charset="0"/>
                <a:cs typeface="Calibri" panose="020F0502020204030204" pitchFamily="34" charset="0"/>
              </a:defRPr>
            </a:lvl4pPr>
            <a:lvl5pPr>
              <a:defRPr sz="900">
                <a:solidFill>
                  <a:schemeClr val="tx1">
                    <a:lumMod val="65000"/>
                    <a:lumOff val="35000"/>
                  </a:schemeClr>
                </a:solidFill>
                <a:latin typeface="Calibri" panose="020F0502020204030204" pitchFamily="34" charset="0"/>
                <a:cs typeface="Calibri" panose="020F0502020204030204" pitchFamily="34" charset="0"/>
              </a:defRPr>
            </a:lvl5pPr>
            <a:lvl6pPr>
              <a:defRPr sz="900"/>
            </a:lvl6pPr>
            <a:lvl7pPr>
              <a:defRPr sz="900"/>
            </a:lvl7pPr>
            <a:lvl8pPr>
              <a:defRPr sz="900"/>
            </a:lvl8pPr>
            <a:lvl9pPr>
              <a:defRPr sz="9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itle 1">
            <a:extLst>
              <a:ext uri="{FF2B5EF4-FFF2-40B4-BE49-F238E27FC236}">
                <a16:creationId xmlns="" xmlns:a16="http://schemas.microsoft.com/office/drawing/2014/main" id="{C2995212-60D7-124F-84AF-E046C34359A1}"/>
              </a:ext>
            </a:extLst>
          </p:cNvPr>
          <p:cNvSpPr>
            <a:spLocks noGrp="1"/>
          </p:cNvSpPr>
          <p:nvPr>
            <p:ph type="title" hasCustomPrompt="1"/>
          </p:nvPr>
        </p:nvSpPr>
        <p:spPr>
          <a:xfrm>
            <a:off x="388936" y="338420"/>
            <a:ext cx="9660917" cy="985557"/>
          </a:xfrm>
          <a:prstGeom prst="rect">
            <a:avLst/>
          </a:prstGeom>
        </p:spPr>
        <p:txBody>
          <a:bodyPr/>
          <a:lstStyle>
            <a:lvl1pPr>
              <a:defRPr/>
            </a:lvl1pPr>
          </a:lstStyle>
          <a:p>
            <a:r>
              <a:rPr lang="en-US" dirty="0"/>
              <a:t>SLIDE TITLE GOES HERE</a:t>
            </a:r>
          </a:p>
        </p:txBody>
      </p:sp>
    </p:spTree>
    <p:extLst>
      <p:ext uri="{BB962C8B-B14F-4D97-AF65-F5344CB8AC3E}">
        <p14:creationId xmlns:p14="http://schemas.microsoft.com/office/powerpoint/2010/main" val="7569467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Thank You">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655996" y="2587004"/>
            <a:ext cx="8825658" cy="1683992"/>
          </a:xfrm>
          <a:prstGeom prst="rect">
            <a:avLst/>
          </a:prstGeom>
        </p:spPr>
        <p:txBody>
          <a:bodyPr anchor="t" anchorCtr="0"/>
          <a:lstStyle>
            <a:lvl1pPr algn="ctr">
              <a:defRPr sz="9600">
                <a:solidFill>
                  <a:schemeClr val="bg1"/>
                </a:solidFill>
              </a:defRPr>
            </a:lvl1pPr>
          </a:lstStyle>
          <a:p>
            <a:r>
              <a:rPr lang="en-US" dirty="0"/>
              <a:t>THANK YOU!</a:t>
            </a:r>
          </a:p>
        </p:txBody>
      </p:sp>
      <p:cxnSp>
        <p:nvCxnSpPr>
          <p:cNvPr id="14" name="Straight Connector 13">
            <a:extLst>
              <a:ext uri="{FF2B5EF4-FFF2-40B4-BE49-F238E27FC236}">
                <a16:creationId xmlns:a16="http://schemas.microsoft.com/office/drawing/2014/main" xmlns="" id="{E7AB3F4A-6E4A-9441-A32E-6DB59118411A}"/>
              </a:ext>
            </a:extLst>
          </p:cNvPr>
          <p:cNvCxnSpPr>
            <a:cxnSpLocks/>
          </p:cNvCxnSpPr>
          <p:nvPr userDrawn="1"/>
        </p:nvCxnSpPr>
        <p:spPr>
          <a:xfrm>
            <a:off x="5443866" y="4568659"/>
            <a:ext cx="1249917" cy="0"/>
          </a:xfrm>
          <a:prstGeom prst="line">
            <a:avLst/>
          </a:prstGeom>
          <a:ln w="50800" cap="sq">
            <a:solidFill>
              <a:schemeClr val="accent4"/>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xmlns="" id="{A7502509-4FE6-E24C-AA96-C740FC421C24}"/>
              </a:ext>
            </a:extLst>
          </p:cNvPr>
          <p:cNvSpPr/>
          <p:nvPr userDrawn="1"/>
        </p:nvSpPr>
        <p:spPr>
          <a:xfrm>
            <a:off x="5737781" y="0"/>
            <a:ext cx="685800" cy="1143000"/>
          </a:xfrm>
          <a:prstGeom prst="rect">
            <a:avLst/>
          </a:prstGeom>
          <a:solidFill>
            <a:schemeClr val="accent4"/>
          </a:solidFill>
          <a:ln>
            <a:noFill/>
          </a:ln>
        </p:spPr>
        <p:style>
          <a:lnRef idx="1">
            <a:schemeClr val="accent1"/>
          </a:lnRef>
          <a:fillRef idx="3">
            <a:schemeClr val="accent1"/>
          </a:fillRef>
          <a:effectRef idx="2">
            <a:schemeClr val="accent1"/>
          </a:effectRef>
          <a:fontRef idx="minor">
            <a:schemeClr val="lt1"/>
          </a:fontRef>
        </p:style>
        <p:txBody>
          <a:bodyPr/>
          <a:lstStyle/>
          <a:p>
            <a:endParaRPr lang="en-US" dirty="0">
              <a:solidFill>
                <a:srgbClr val="FFFFFF"/>
              </a:solidFill>
              <a:latin typeface="Gill Sans MT"/>
            </a:endParaRPr>
          </a:p>
        </p:txBody>
      </p:sp>
      <p:pic>
        <p:nvPicPr>
          <p:cNvPr id="15" name="Picture 14">
            <a:extLst>
              <a:ext uri="{FF2B5EF4-FFF2-40B4-BE49-F238E27FC236}">
                <a16:creationId xmlns:a16="http://schemas.microsoft.com/office/drawing/2014/main" xmlns="" id="{87B1010D-DEFC-A24B-9C13-2017C9E2029E}"/>
              </a:ext>
            </a:extLst>
          </p:cNvPr>
          <p:cNvPicPr>
            <a:picLocks noChangeAspect="1"/>
          </p:cNvPicPr>
          <p:nvPr userDrawn="1"/>
        </p:nvPicPr>
        <p:blipFill>
          <a:blip r:embed="rId2"/>
          <a:stretch>
            <a:fillRect/>
          </a:stretch>
        </p:blipFill>
        <p:spPr>
          <a:xfrm>
            <a:off x="5872517" y="480150"/>
            <a:ext cx="416327" cy="526086"/>
          </a:xfrm>
          <a:prstGeom prst="rect">
            <a:avLst/>
          </a:prstGeom>
        </p:spPr>
      </p:pic>
    </p:spTree>
    <p:extLst>
      <p:ext uri="{BB962C8B-B14F-4D97-AF65-F5344CB8AC3E}">
        <p14:creationId xmlns:p14="http://schemas.microsoft.com/office/powerpoint/2010/main" val="29067642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8" name="Title 1">
            <a:extLst>
              <a:ext uri="{FF2B5EF4-FFF2-40B4-BE49-F238E27FC236}">
                <a16:creationId xmlns="" xmlns:a16="http://schemas.microsoft.com/office/drawing/2014/main" id="{D9E1E285-0B80-5340-9ABB-2C68583FF347}"/>
              </a:ext>
            </a:extLst>
          </p:cNvPr>
          <p:cNvSpPr>
            <a:spLocks noGrp="1"/>
          </p:cNvSpPr>
          <p:nvPr>
            <p:ph type="title" hasCustomPrompt="1"/>
          </p:nvPr>
        </p:nvSpPr>
        <p:spPr>
          <a:xfrm>
            <a:off x="388936" y="338420"/>
            <a:ext cx="9660917" cy="985557"/>
          </a:xfrm>
          <a:prstGeom prst="rect">
            <a:avLst/>
          </a:prstGeom>
        </p:spPr>
        <p:txBody>
          <a:bodyPr/>
          <a:lstStyle>
            <a:lvl1pPr>
              <a:defRPr/>
            </a:lvl1pPr>
          </a:lstStyle>
          <a:p>
            <a:r>
              <a:rPr lang="en-US" dirty="0"/>
              <a:t>SLIDE TITLE GOES HERE</a:t>
            </a:r>
          </a:p>
        </p:txBody>
      </p:sp>
    </p:spTree>
    <p:extLst>
      <p:ext uri="{BB962C8B-B14F-4D97-AF65-F5344CB8AC3E}">
        <p14:creationId xmlns:p14="http://schemas.microsoft.com/office/powerpoint/2010/main" val="40398204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Full Photo">
    <p:spTree>
      <p:nvGrpSpPr>
        <p:cNvPr id="1" name=""/>
        <p:cNvGrpSpPr/>
        <p:nvPr/>
      </p:nvGrpSpPr>
      <p:grpSpPr>
        <a:xfrm>
          <a:off x="0" y="0"/>
          <a:ext cx="0" cy="0"/>
          <a:chOff x="0" y="0"/>
          <a:chExt cx="0" cy="0"/>
        </a:xfrm>
      </p:grpSpPr>
      <p:pic>
        <p:nvPicPr>
          <p:cNvPr id="15" name="Picture 14">
            <a:extLst>
              <a:ext uri="{FF2B5EF4-FFF2-40B4-BE49-F238E27FC236}">
                <a16:creationId xmlns="" xmlns:a16="http://schemas.microsoft.com/office/drawing/2014/main" id="{6FB98250-ACD1-DE4E-85CA-777ABF4856B1}"/>
              </a:ext>
            </a:extLst>
          </p:cNvPr>
          <p:cNvPicPr>
            <a:picLocks noChangeAspect="1"/>
          </p:cNvPicPr>
          <p:nvPr/>
        </p:nvPicPr>
        <p:blipFill>
          <a:blip r:embed="rId2">
            <a:alphaModFix/>
          </a:blip>
          <a:stretch>
            <a:fillRect/>
          </a:stretch>
        </p:blipFill>
        <p:spPr>
          <a:xfrm>
            <a:off x="0" y="0"/>
            <a:ext cx="12192000" cy="6858000"/>
          </a:xfrm>
          <a:prstGeom prst="rect">
            <a:avLst/>
          </a:prstGeom>
        </p:spPr>
      </p:pic>
      <p:sp>
        <p:nvSpPr>
          <p:cNvPr id="17" name="Rectangle 16">
            <a:extLst>
              <a:ext uri="{FF2B5EF4-FFF2-40B4-BE49-F238E27FC236}">
                <a16:creationId xmlns="" xmlns:a16="http://schemas.microsoft.com/office/drawing/2014/main" id="{B8A91DCF-34C5-524F-89F9-D8A7D493EE35}"/>
              </a:ext>
            </a:extLst>
          </p:cNvPr>
          <p:cNvSpPr/>
          <p:nvPr/>
        </p:nvSpPr>
        <p:spPr>
          <a:xfrm>
            <a:off x="2" y="0"/>
            <a:ext cx="12191999" cy="6858000"/>
          </a:xfrm>
          <a:prstGeom prst="rect">
            <a:avLst/>
          </a:prstGeom>
          <a:solidFill>
            <a:schemeClr val="accent4">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900">
              <a:solidFill>
                <a:schemeClr val="accent4"/>
              </a:solidFill>
            </a:endParaRPr>
          </a:p>
        </p:txBody>
      </p:sp>
      <p:sp>
        <p:nvSpPr>
          <p:cNvPr id="8" name="Text Placeholder 7">
            <a:extLst>
              <a:ext uri="{FF2B5EF4-FFF2-40B4-BE49-F238E27FC236}">
                <a16:creationId xmlns="" xmlns:a16="http://schemas.microsoft.com/office/drawing/2014/main" id="{96480ECF-DB9F-8D4C-8BFC-CA6818AE3637}"/>
              </a:ext>
            </a:extLst>
          </p:cNvPr>
          <p:cNvSpPr>
            <a:spLocks noGrp="1"/>
          </p:cNvSpPr>
          <p:nvPr>
            <p:ph type="body" sz="quarter" idx="12"/>
          </p:nvPr>
        </p:nvSpPr>
        <p:spPr>
          <a:xfrm>
            <a:off x="923925" y="4057652"/>
            <a:ext cx="7534275" cy="1095375"/>
          </a:xfrm>
        </p:spPr>
        <p:txBody>
          <a:bodyPr/>
          <a:lstStyle>
            <a:lvl1pPr marL="0" indent="0">
              <a:buNone/>
              <a:defRPr>
                <a:solidFill>
                  <a:schemeClr val="bg1"/>
                </a:solidFill>
              </a:defRPr>
            </a:lvl1pPr>
          </a:lstStyle>
          <a:p>
            <a:pPr lvl="0"/>
            <a:r>
              <a:rPr lang="en-US"/>
              <a:t>Edit Master text styles</a:t>
            </a:r>
          </a:p>
        </p:txBody>
      </p:sp>
      <p:sp>
        <p:nvSpPr>
          <p:cNvPr id="9" name="Title 1">
            <a:extLst>
              <a:ext uri="{FF2B5EF4-FFF2-40B4-BE49-F238E27FC236}">
                <a16:creationId xmlns="" xmlns:a16="http://schemas.microsoft.com/office/drawing/2014/main" id="{727332C8-FE29-2A4E-A971-D3E4D2F72B70}"/>
              </a:ext>
            </a:extLst>
          </p:cNvPr>
          <p:cNvSpPr>
            <a:spLocks noGrp="1"/>
          </p:cNvSpPr>
          <p:nvPr>
            <p:ph type="title"/>
          </p:nvPr>
        </p:nvSpPr>
        <p:spPr>
          <a:xfrm>
            <a:off x="923925" y="1976720"/>
            <a:ext cx="7534275" cy="1842807"/>
          </a:xfrm>
          <a:prstGeom prst="rect">
            <a:avLst/>
          </a:prstGeom>
        </p:spPr>
        <p:txBody>
          <a:bodyPr/>
          <a:lstStyle>
            <a:lvl1pPr>
              <a:defRPr sz="4500" spc="0">
                <a:solidFill>
                  <a:schemeClr val="bg1"/>
                </a:solidFill>
              </a:defRPr>
            </a:lvl1pPr>
          </a:lstStyle>
          <a:p>
            <a:r>
              <a:rPr lang="en-US"/>
              <a:t>Click to edit Master title style</a:t>
            </a:r>
            <a:endParaRPr lang="en-US" dirty="0"/>
          </a:p>
        </p:txBody>
      </p:sp>
      <p:pic>
        <p:nvPicPr>
          <p:cNvPr id="18" name="Picture 17">
            <a:extLst>
              <a:ext uri="{FF2B5EF4-FFF2-40B4-BE49-F238E27FC236}">
                <a16:creationId xmlns="" xmlns:a16="http://schemas.microsoft.com/office/drawing/2014/main" id="{CEB540FE-A883-F741-BDFA-057D19B49BA3}"/>
              </a:ext>
            </a:extLst>
          </p:cNvPr>
          <p:cNvPicPr>
            <a:picLocks noChangeAspect="1"/>
          </p:cNvPicPr>
          <p:nvPr/>
        </p:nvPicPr>
        <p:blipFill>
          <a:blip r:embed="rId3"/>
          <a:stretch>
            <a:fillRect/>
          </a:stretch>
        </p:blipFill>
        <p:spPr>
          <a:xfrm>
            <a:off x="11456890" y="6010093"/>
            <a:ext cx="416327" cy="526086"/>
          </a:xfrm>
          <a:prstGeom prst="rect">
            <a:avLst/>
          </a:prstGeom>
        </p:spPr>
      </p:pic>
      <p:sp>
        <p:nvSpPr>
          <p:cNvPr id="16" name="Rectangle 15">
            <a:extLst>
              <a:ext uri="{FF2B5EF4-FFF2-40B4-BE49-F238E27FC236}">
                <a16:creationId xmlns="" xmlns:a16="http://schemas.microsoft.com/office/drawing/2014/main" id="{BC60F2C8-36F6-4049-9F37-A002CD794776}"/>
              </a:ext>
            </a:extLst>
          </p:cNvPr>
          <p:cNvSpPr/>
          <p:nvPr/>
        </p:nvSpPr>
        <p:spPr>
          <a:xfrm>
            <a:off x="1" y="0"/>
            <a:ext cx="108857" cy="68580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9334143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Partial Photo">
    <p:spTree>
      <p:nvGrpSpPr>
        <p:cNvPr id="1" name=""/>
        <p:cNvGrpSpPr/>
        <p:nvPr/>
      </p:nvGrpSpPr>
      <p:grpSpPr>
        <a:xfrm>
          <a:off x="0" y="0"/>
          <a:ext cx="0" cy="0"/>
          <a:chOff x="0" y="0"/>
          <a:chExt cx="0" cy="0"/>
        </a:xfrm>
      </p:grpSpPr>
      <p:pic>
        <p:nvPicPr>
          <p:cNvPr id="15" name="Picture 14">
            <a:extLst>
              <a:ext uri="{FF2B5EF4-FFF2-40B4-BE49-F238E27FC236}">
                <a16:creationId xmlns="" xmlns:a16="http://schemas.microsoft.com/office/drawing/2014/main" id="{6FB98250-ACD1-DE4E-85CA-777ABF4856B1}"/>
              </a:ext>
            </a:extLst>
          </p:cNvPr>
          <p:cNvPicPr>
            <a:picLocks noChangeAspect="1"/>
          </p:cNvPicPr>
          <p:nvPr/>
        </p:nvPicPr>
        <p:blipFill rotWithShape="1">
          <a:blip r:embed="rId2">
            <a:alphaModFix/>
          </a:blip>
          <a:srcRect l="20715" r="37857"/>
          <a:stretch/>
        </p:blipFill>
        <p:spPr>
          <a:xfrm>
            <a:off x="1" y="0"/>
            <a:ext cx="5050971" cy="6858000"/>
          </a:xfrm>
          <a:prstGeom prst="rect">
            <a:avLst/>
          </a:prstGeom>
        </p:spPr>
      </p:pic>
      <p:sp>
        <p:nvSpPr>
          <p:cNvPr id="17" name="Rectangle 16">
            <a:extLst>
              <a:ext uri="{FF2B5EF4-FFF2-40B4-BE49-F238E27FC236}">
                <a16:creationId xmlns="" xmlns:a16="http://schemas.microsoft.com/office/drawing/2014/main" id="{B8A91DCF-34C5-524F-89F9-D8A7D493EE35}"/>
              </a:ext>
            </a:extLst>
          </p:cNvPr>
          <p:cNvSpPr/>
          <p:nvPr/>
        </p:nvSpPr>
        <p:spPr>
          <a:xfrm>
            <a:off x="1" y="0"/>
            <a:ext cx="5050971" cy="6858000"/>
          </a:xfrm>
          <a:prstGeom prst="rect">
            <a:avLst/>
          </a:prstGeom>
          <a:solidFill>
            <a:schemeClr val="accent4">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900">
              <a:solidFill>
                <a:schemeClr val="accent4"/>
              </a:solidFill>
            </a:endParaRPr>
          </a:p>
        </p:txBody>
      </p:sp>
      <p:sp>
        <p:nvSpPr>
          <p:cNvPr id="9" name="Title 1">
            <a:extLst>
              <a:ext uri="{FF2B5EF4-FFF2-40B4-BE49-F238E27FC236}">
                <a16:creationId xmlns="" xmlns:a16="http://schemas.microsoft.com/office/drawing/2014/main" id="{727332C8-FE29-2A4E-A971-D3E4D2F72B70}"/>
              </a:ext>
            </a:extLst>
          </p:cNvPr>
          <p:cNvSpPr>
            <a:spLocks noGrp="1"/>
          </p:cNvSpPr>
          <p:nvPr>
            <p:ph type="title"/>
          </p:nvPr>
        </p:nvSpPr>
        <p:spPr>
          <a:xfrm>
            <a:off x="578143" y="1780777"/>
            <a:ext cx="3819688" cy="3096025"/>
          </a:xfrm>
          <a:prstGeom prst="rect">
            <a:avLst/>
          </a:prstGeom>
        </p:spPr>
        <p:txBody>
          <a:bodyPr/>
          <a:lstStyle>
            <a:lvl1pPr>
              <a:defRPr sz="4500" spc="0">
                <a:solidFill>
                  <a:schemeClr val="bg1"/>
                </a:solidFill>
              </a:defRPr>
            </a:lvl1pPr>
          </a:lstStyle>
          <a:p>
            <a:r>
              <a:rPr lang="en-US"/>
              <a:t>Click to edit Master title style</a:t>
            </a:r>
            <a:endParaRPr lang="en-US" dirty="0"/>
          </a:p>
        </p:txBody>
      </p:sp>
      <p:pic>
        <p:nvPicPr>
          <p:cNvPr id="18" name="Picture 17">
            <a:extLst>
              <a:ext uri="{FF2B5EF4-FFF2-40B4-BE49-F238E27FC236}">
                <a16:creationId xmlns="" xmlns:a16="http://schemas.microsoft.com/office/drawing/2014/main" id="{CEB540FE-A883-F741-BDFA-057D19B49BA3}"/>
              </a:ext>
            </a:extLst>
          </p:cNvPr>
          <p:cNvPicPr>
            <a:picLocks noChangeAspect="1"/>
          </p:cNvPicPr>
          <p:nvPr/>
        </p:nvPicPr>
        <p:blipFill>
          <a:blip r:embed="rId3"/>
          <a:stretch>
            <a:fillRect/>
          </a:stretch>
        </p:blipFill>
        <p:spPr>
          <a:xfrm>
            <a:off x="11456890" y="6010093"/>
            <a:ext cx="416327" cy="526086"/>
          </a:xfrm>
          <a:prstGeom prst="rect">
            <a:avLst/>
          </a:prstGeom>
        </p:spPr>
      </p:pic>
      <p:sp>
        <p:nvSpPr>
          <p:cNvPr id="16" name="Rectangle 15">
            <a:extLst>
              <a:ext uri="{FF2B5EF4-FFF2-40B4-BE49-F238E27FC236}">
                <a16:creationId xmlns="" xmlns:a16="http://schemas.microsoft.com/office/drawing/2014/main" id="{BC60F2C8-36F6-4049-9F37-A002CD794776}"/>
              </a:ext>
            </a:extLst>
          </p:cNvPr>
          <p:cNvSpPr/>
          <p:nvPr/>
        </p:nvSpPr>
        <p:spPr>
          <a:xfrm>
            <a:off x="1" y="0"/>
            <a:ext cx="108857" cy="68580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sp>
      <p:sp>
        <p:nvSpPr>
          <p:cNvPr id="10" name="Text Placeholder 7">
            <a:extLst>
              <a:ext uri="{FF2B5EF4-FFF2-40B4-BE49-F238E27FC236}">
                <a16:creationId xmlns="" xmlns:a16="http://schemas.microsoft.com/office/drawing/2014/main" id="{4BEEFB20-F346-D34C-AE92-D02D17441B1C}"/>
              </a:ext>
            </a:extLst>
          </p:cNvPr>
          <p:cNvSpPr>
            <a:spLocks noGrp="1"/>
          </p:cNvSpPr>
          <p:nvPr>
            <p:ph type="body" sz="quarter" idx="12"/>
          </p:nvPr>
        </p:nvSpPr>
        <p:spPr>
          <a:xfrm>
            <a:off x="5520256" y="1780777"/>
            <a:ext cx="3308059" cy="3096025"/>
          </a:xfrm>
        </p:spPr>
        <p:txBody>
          <a:bodyPr/>
          <a:lstStyle>
            <a:lvl1pPr marL="0" indent="0">
              <a:buNone/>
              <a:defRPr>
                <a:solidFill>
                  <a:schemeClr val="tx1">
                    <a:lumMod val="65000"/>
                    <a:lumOff val="35000"/>
                  </a:schemeClr>
                </a:solidFill>
                <a:latin typeface="Calibri" panose="020F0502020204030204" pitchFamily="34" charset="0"/>
                <a:cs typeface="Calibri" panose="020F0502020204030204" pitchFamily="34" charset="0"/>
              </a:defRPr>
            </a:lvl1pPr>
            <a:lvl2pPr>
              <a:defRPr>
                <a:solidFill>
                  <a:schemeClr val="tx1">
                    <a:lumMod val="65000"/>
                    <a:lumOff val="35000"/>
                  </a:schemeClr>
                </a:solidFill>
              </a:defRPr>
            </a:lvl2pPr>
            <a:lvl3pPr>
              <a:defRPr>
                <a:solidFill>
                  <a:schemeClr val="tx1">
                    <a:lumMod val="65000"/>
                    <a:lumOff val="35000"/>
                  </a:schemeClr>
                </a:solidFill>
              </a:defRPr>
            </a:lvl3pPr>
            <a:lvl4pPr>
              <a:defRPr>
                <a:solidFill>
                  <a:schemeClr val="tx1">
                    <a:lumMod val="65000"/>
                    <a:lumOff val="35000"/>
                  </a:schemeClr>
                </a:solidFill>
              </a:defRPr>
            </a:lvl4pPr>
            <a:lvl5pPr>
              <a:defRPr>
                <a:solidFill>
                  <a:schemeClr val="tx1">
                    <a:lumMod val="65000"/>
                    <a:lumOff val="35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497526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63735" y="1209675"/>
            <a:ext cx="3401064" cy="1447800"/>
          </a:xfrm>
          <a:prstGeom prst="rect">
            <a:avLst/>
          </a:prstGeom>
        </p:spPr>
        <p:txBody>
          <a:bodyPr anchor="b"/>
          <a:lstStyle>
            <a:lvl1pPr algn="l">
              <a:defRPr sz="1800" b="0" spc="0">
                <a:solidFill>
                  <a:schemeClr val="tx1">
                    <a:lumMod val="65000"/>
                    <a:lumOff val="35000"/>
                  </a:schemeClr>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763737" y="2891157"/>
            <a:ext cx="3401063" cy="2895599"/>
          </a:xfrm>
        </p:spPr>
        <p:txBody>
          <a:bodyPr>
            <a:normAutofit/>
          </a:bodyPr>
          <a:lstStyle>
            <a:lvl1pPr marL="0" indent="0">
              <a:buNone/>
              <a:defRPr sz="1200">
                <a:solidFill>
                  <a:schemeClr val="tx1">
                    <a:lumMod val="65000"/>
                    <a:lumOff val="35000"/>
                  </a:schemeClr>
                </a:solidFill>
                <a:latin typeface="Calibri" panose="020F0502020204030204" pitchFamily="34" charset="0"/>
                <a:cs typeface="Calibri" panose="020F0502020204030204" pitchFamily="34" charset="0"/>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cxnSp>
        <p:nvCxnSpPr>
          <p:cNvPr id="8" name="Straight Connector 7">
            <a:extLst>
              <a:ext uri="{FF2B5EF4-FFF2-40B4-BE49-F238E27FC236}">
                <a16:creationId xmlns="" xmlns:a16="http://schemas.microsoft.com/office/drawing/2014/main" id="{17CBE4C0-C38D-A94F-B0EA-B36306C08151}"/>
              </a:ext>
            </a:extLst>
          </p:cNvPr>
          <p:cNvCxnSpPr>
            <a:cxnSpLocks/>
          </p:cNvCxnSpPr>
          <p:nvPr/>
        </p:nvCxnSpPr>
        <p:spPr>
          <a:xfrm>
            <a:off x="4438651" y="1087501"/>
            <a:ext cx="0" cy="4842129"/>
          </a:xfrm>
          <a:prstGeom prst="line">
            <a:avLst/>
          </a:prstGeom>
          <a:ln w="19050" cap="sq">
            <a:solidFill>
              <a:schemeClr val="bg2">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13" name="Picture Placeholder 2">
            <a:extLst>
              <a:ext uri="{FF2B5EF4-FFF2-40B4-BE49-F238E27FC236}">
                <a16:creationId xmlns="" xmlns:a16="http://schemas.microsoft.com/office/drawing/2014/main" id="{C9C3E5EE-E7CA-F846-9999-2A39DDEC2215}"/>
              </a:ext>
            </a:extLst>
          </p:cNvPr>
          <p:cNvSpPr>
            <a:spLocks noGrp="1" noChangeAspect="1"/>
          </p:cNvSpPr>
          <p:nvPr>
            <p:ph type="pic" idx="1"/>
          </p:nvPr>
        </p:nvSpPr>
        <p:spPr>
          <a:xfrm>
            <a:off x="4712502" y="1209675"/>
            <a:ext cx="6098373" cy="4577080"/>
          </a:xfrm>
          <a:prstGeom prst="roundRect">
            <a:avLst>
              <a:gd name="adj" fmla="val 1858"/>
            </a:avLst>
          </a:prstGeom>
          <a:solidFill>
            <a:schemeClr val="tx2">
              <a:alpha val="25000"/>
            </a:schemeClr>
          </a:solidFill>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Tree>
    <p:extLst>
      <p:ext uri="{BB962C8B-B14F-4D97-AF65-F5344CB8AC3E}">
        <p14:creationId xmlns:p14="http://schemas.microsoft.com/office/powerpoint/2010/main" val="2408428303"/>
      </p:ext>
    </p:extLst>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theme" Target="../theme/theme1.xml"/><Relationship Id="rId22" Type="http://schemas.openxmlformats.org/officeDocument/2006/relationships/vmlDrawing" Target="../drawings/vmlDrawing1.vml"/><Relationship Id="rId23" Type="http://schemas.openxmlformats.org/officeDocument/2006/relationships/tags" Target="../tags/tag1.xml"/><Relationship Id="rId24" Type="http://schemas.openxmlformats.org/officeDocument/2006/relationships/image" Target="../media/image3.png"/><Relationship Id="rId25" Type="http://schemas.openxmlformats.org/officeDocument/2006/relationships/image" Target="../media/image4.emf"/><Relationship Id="rId26" Type="http://schemas.openxmlformats.org/officeDocument/2006/relationships/oleObject" Target="../embeddings/oleObject1.bin"/><Relationship Id="rId27" Type="http://schemas.openxmlformats.org/officeDocument/2006/relationships/image" Target="../media/image2.emf"/><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31.xml"/><Relationship Id="rId12" Type="http://schemas.openxmlformats.org/officeDocument/2006/relationships/slideLayout" Target="../slideLayouts/slideLayout32.xml"/><Relationship Id="rId13" Type="http://schemas.openxmlformats.org/officeDocument/2006/relationships/slideLayout" Target="../slideLayouts/slideLayout33.xml"/><Relationship Id="rId14" Type="http://schemas.openxmlformats.org/officeDocument/2006/relationships/slideLayout" Target="../slideLayouts/slideLayout34.xml"/><Relationship Id="rId15" Type="http://schemas.openxmlformats.org/officeDocument/2006/relationships/slideLayout" Target="../slideLayouts/slideLayout35.xml"/><Relationship Id="rId16" Type="http://schemas.openxmlformats.org/officeDocument/2006/relationships/theme" Target="../theme/theme2.xml"/><Relationship Id="rId17" Type="http://schemas.openxmlformats.org/officeDocument/2006/relationships/image" Target="../media/image3.png"/><Relationship Id="rId18" Type="http://schemas.openxmlformats.org/officeDocument/2006/relationships/image" Target="../media/image4.emf"/><Relationship Id="rId1" Type="http://schemas.openxmlformats.org/officeDocument/2006/relationships/slideLayout" Target="../slideLayouts/slideLayout21.xml"/><Relationship Id="rId2" Type="http://schemas.openxmlformats.org/officeDocument/2006/relationships/slideLayout" Target="../slideLayouts/slideLayout22.xml"/><Relationship Id="rId3" Type="http://schemas.openxmlformats.org/officeDocument/2006/relationships/slideLayout" Target="../slideLayouts/slideLayout23.xml"/><Relationship Id="rId4" Type="http://schemas.openxmlformats.org/officeDocument/2006/relationships/slideLayout" Target="../slideLayouts/slideLayout24.xml"/><Relationship Id="rId5" Type="http://schemas.openxmlformats.org/officeDocument/2006/relationships/slideLayout" Target="../slideLayouts/slideLayout25.xml"/><Relationship Id="rId6" Type="http://schemas.openxmlformats.org/officeDocument/2006/relationships/slideLayout" Target="../slideLayouts/slideLayout26.xml"/><Relationship Id="rId7" Type="http://schemas.openxmlformats.org/officeDocument/2006/relationships/slideLayout" Target="../slideLayouts/slideLayout27.xml"/><Relationship Id="rId8" Type="http://schemas.openxmlformats.org/officeDocument/2006/relationships/slideLayout" Target="../slideLayouts/slideLayout28.xml"/><Relationship Id="rId9" Type="http://schemas.openxmlformats.org/officeDocument/2006/relationships/slideLayout" Target="../slideLayouts/slideLayout29.xml"/><Relationship Id="rId10" Type="http://schemas.openxmlformats.org/officeDocument/2006/relationships/slideLayout" Target="../slideLayouts/slideLayout30.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46.xml"/><Relationship Id="rId12" Type="http://schemas.openxmlformats.org/officeDocument/2006/relationships/slideLayout" Target="../slideLayouts/slideLayout47.xml"/><Relationship Id="rId13" Type="http://schemas.openxmlformats.org/officeDocument/2006/relationships/slideLayout" Target="../slideLayouts/slideLayout48.xml"/><Relationship Id="rId14" Type="http://schemas.openxmlformats.org/officeDocument/2006/relationships/slideLayout" Target="../slideLayouts/slideLayout49.xml"/><Relationship Id="rId15" Type="http://schemas.openxmlformats.org/officeDocument/2006/relationships/slideLayout" Target="../slideLayouts/slideLayout50.xml"/><Relationship Id="rId16" Type="http://schemas.openxmlformats.org/officeDocument/2006/relationships/theme" Target="../theme/theme3.xml"/><Relationship Id="rId17" Type="http://schemas.openxmlformats.org/officeDocument/2006/relationships/image" Target="../media/image3.png"/><Relationship Id="rId18" Type="http://schemas.openxmlformats.org/officeDocument/2006/relationships/image" Target="../media/image4.emf"/><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4">
            <a:extLst>
              <a:ext uri="{28A0092B-C50C-407E-A947-70E740481C1C}">
                <a14:useLocalDpi xmlns:a14="http://schemas.microsoft.com/office/drawing/2010/main" val="0"/>
              </a:ext>
            </a:extLst>
          </a:blip>
          <a:srcRect b="23320"/>
          <a:stretch/>
        </p:blipFill>
        <p:spPr>
          <a:xfrm>
            <a:off x="8605878" y="6096000"/>
            <a:ext cx="993735" cy="762000"/>
          </a:xfrm>
          <a:prstGeom prst="rect">
            <a:avLst/>
          </a:prstGeom>
        </p:spPr>
      </p:pic>
      <p:sp>
        <p:nvSpPr>
          <p:cNvPr id="14" name="Rectangle 13"/>
          <p:cNvSpPr/>
          <p:nvPr/>
        </p:nvSpPr>
        <p:spPr>
          <a:xfrm>
            <a:off x="1" y="0"/>
            <a:ext cx="108857" cy="68580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2"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20"/>
            <a:ext cx="8946541" cy="4195481"/>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5" name="Picture 14">
            <a:extLst>
              <a:ext uri="{FF2B5EF4-FFF2-40B4-BE49-F238E27FC236}">
                <a16:creationId xmlns="" xmlns:a16="http://schemas.microsoft.com/office/drawing/2014/main" id="{601D9D96-DEE1-8844-9F8C-58215BC7B638}"/>
              </a:ext>
            </a:extLst>
          </p:cNvPr>
          <p:cNvPicPr>
            <a:picLocks noChangeAspect="1"/>
          </p:cNvPicPr>
          <p:nvPr/>
        </p:nvPicPr>
        <p:blipFill>
          <a:blip r:embed="rId25">
            <a:alphaModFix amt="35000"/>
          </a:blip>
          <a:stretch>
            <a:fillRect/>
          </a:stretch>
        </p:blipFill>
        <p:spPr>
          <a:xfrm>
            <a:off x="11277260" y="5861954"/>
            <a:ext cx="473803" cy="598714"/>
          </a:xfrm>
          <a:prstGeom prst="rect">
            <a:avLst/>
          </a:prstGeom>
        </p:spPr>
      </p:pic>
      <p:graphicFrame>
        <p:nvGraphicFramePr>
          <p:cNvPr id="7" name="Object 6" hidden="1">
            <a:extLst>
              <a:ext uri="{FF2B5EF4-FFF2-40B4-BE49-F238E27FC236}">
                <a16:creationId xmlns="" xmlns:a16="http://schemas.microsoft.com/office/drawing/2014/main" id="{6C11B457-DE30-F840-909D-BFE9638A9CAE}"/>
              </a:ext>
            </a:extLst>
          </p:cNvPr>
          <p:cNvGraphicFramePr>
            <a:graphicFrameLocks noChangeAspect="1"/>
          </p:cNvGraphicFramePr>
          <p:nvPr userDrawn="1">
            <p:custDataLst>
              <p:tags r:id="rId23"/>
            </p:custDataLst>
            <p:extLst>
              <p:ext uri="{D42A27DB-BD31-4B8C-83A1-F6EECF244321}">
                <p14:modId xmlns:p14="http://schemas.microsoft.com/office/powerpoint/2010/main" val="2055260401"/>
              </p:ex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spid="_x0000_s17496" name="think-cell Slide" r:id="rId26" imgW="270" imgH="270" progId="TCLayout.ActiveDocument.1">
                  <p:embed/>
                </p:oleObj>
              </mc:Choice>
              <mc:Fallback>
                <p:oleObj name="think-cell Slide" r:id="rId26" imgW="270" imgH="270" progId="TCLayout.ActiveDocument.1">
                  <p:embed/>
                  <p:pic>
                    <p:nvPicPr>
                      <p:cNvPr id="2" name="Object 1" hidden="1"/>
                      <p:cNvPicPr/>
                      <p:nvPr/>
                    </p:nvPicPr>
                    <p:blipFill>
                      <a:blip r:embed="rId27"/>
                      <a:stretch>
                        <a:fillRect/>
                      </a:stretch>
                    </p:blipFill>
                    <p:spPr>
                      <a:xfrm>
                        <a:off x="2118" y="1589"/>
                        <a:ext cx="2116" cy="1587"/>
                      </a:xfrm>
                      <a:prstGeom prst="rect">
                        <a:avLst/>
                      </a:prstGeom>
                    </p:spPr>
                  </p:pic>
                </p:oleObj>
              </mc:Fallback>
            </mc:AlternateContent>
          </a:graphicData>
        </a:graphic>
      </p:graphicFrame>
    </p:spTree>
    <p:extLst>
      <p:ext uri="{BB962C8B-B14F-4D97-AF65-F5344CB8AC3E}">
        <p14:creationId xmlns:p14="http://schemas.microsoft.com/office/powerpoint/2010/main" val="3657999848"/>
      </p:ext>
    </p:extLst>
  </p:cSld>
  <p:clrMap bg1="lt1" tx1="dk1" bg2="lt2" tx2="dk2" accent1="accent1" accent2="accent2" accent3="accent3" accent4="accent4" accent5="accent5" accent6="accent6" hlink="hlink" folHlink="folHlink"/>
  <p:sldLayoutIdLst>
    <p:sldLayoutId id="2147483651"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 id="2147483660" r:id="rId10"/>
    <p:sldLayoutId id="2147483661" r:id="rId11"/>
    <p:sldLayoutId id="2147483662" r:id="rId12"/>
    <p:sldLayoutId id="2147483663" r:id="rId13"/>
    <p:sldLayoutId id="2147483664" r:id="rId14"/>
    <p:sldLayoutId id="2147483665" r:id="rId15"/>
    <p:sldLayoutId id="2147483666" r:id="rId16"/>
    <p:sldLayoutId id="2147483667" r:id="rId17"/>
    <p:sldLayoutId id="2147483668" r:id="rId18"/>
    <p:sldLayoutId id="2147483669" r:id="rId19"/>
    <p:sldLayoutId id="2147483670" r:id="rId20"/>
  </p:sldLayoutIdLst>
  <p:txStyles>
    <p:titleStyle>
      <a:lvl1pPr algn="l" defTabSz="342900" rtl="0" eaLnBrk="1" latinLnBrk="0" hangingPunct="1">
        <a:spcBef>
          <a:spcPct val="0"/>
        </a:spcBef>
        <a:buNone/>
        <a:defRPr sz="3150" b="0" i="0" kern="1200" spc="225">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57175" indent="-257175" algn="l" defTabSz="342900" rtl="0" eaLnBrk="1" latinLnBrk="0" hangingPunct="1">
        <a:spcBef>
          <a:spcPts val="750"/>
        </a:spcBef>
        <a:spcAft>
          <a:spcPts val="0"/>
        </a:spcAft>
        <a:buClr>
          <a:schemeClr val="bg2">
            <a:lumMod val="40000"/>
            <a:lumOff val="60000"/>
          </a:schemeClr>
        </a:buClr>
        <a:buSzPct val="80000"/>
        <a:buFont typeface="Wingdings 3" charset="2"/>
        <a:buChar char=""/>
        <a:defRPr sz="2400" b="0" i="0" kern="1200">
          <a:solidFill>
            <a:schemeClr val="tx1">
              <a:lumMod val="65000"/>
              <a:lumOff val="35000"/>
            </a:schemeClr>
          </a:solidFill>
          <a:latin typeface="Calibri" panose="020F0502020204030204" pitchFamily="34" charset="0"/>
          <a:ea typeface="+mj-ea"/>
          <a:cs typeface="Calibri" panose="020F0502020204030204" pitchFamily="34" charset="0"/>
        </a:defRPr>
      </a:lvl1pPr>
      <a:lvl2pPr marL="557213" indent="-214313" algn="l" defTabSz="342900" rtl="0" eaLnBrk="1" latinLnBrk="0" hangingPunct="1">
        <a:spcBef>
          <a:spcPts val="750"/>
        </a:spcBef>
        <a:spcAft>
          <a:spcPts val="0"/>
        </a:spcAft>
        <a:buClr>
          <a:schemeClr val="bg2">
            <a:lumMod val="40000"/>
            <a:lumOff val="60000"/>
          </a:schemeClr>
        </a:buClr>
        <a:buSzPct val="80000"/>
        <a:buFont typeface="Wingdings 3" charset="2"/>
        <a:buChar char=""/>
        <a:defRPr sz="2000" b="0" i="0" kern="1200">
          <a:solidFill>
            <a:schemeClr val="tx1">
              <a:lumMod val="65000"/>
              <a:lumOff val="35000"/>
            </a:schemeClr>
          </a:solidFill>
          <a:latin typeface="Calibri" panose="020F0502020204030204" pitchFamily="34" charset="0"/>
          <a:ea typeface="+mj-ea"/>
          <a:cs typeface="Calibri" panose="020F0502020204030204" pitchFamily="34" charset="0"/>
        </a:defRPr>
      </a:lvl2pPr>
      <a:lvl3pPr marL="8572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2000" b="0" i="0" kern="1200">
          <a:solidFill>
            <a:schemeClr val="tx1">
              <a:lumMod val="65000"/>
              <a:lumOff val="35000"/>
            </a:schemeClr>
          </a:solidFill>
          <a:latin typeface="Calibri" panose="020F0502020204030204" pitchFamily="34" charset="0"/>
          <a:ea typeface="+mj-ea"/>
          <a:cs typeface="Calibri" panose="020F0502020204030204" pitchFamily="34" charset="0"/>
        </a:defRPr>
      </a:lvl3pPr>
      <a:lvl4pPr marL="12001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600" b="0" i="0" kern="1200">
          <a:solidFill>
            <a:schemeClr val="tx1">
              <a:lumMod val="65000"/>
              <a:lumOff val="35000"/>
            </a:schemeClr>
          </a:solidFill>
          <a:latin typeface="Calibri" panose="020F0502020204030204" pitchFamily="34" charset="0"/>
          <a:ea typeface="+mj-ea"/>
          <a:cs typeface="Calibri" panose="020F0502020204030204" pitchFamily="34" charset="0"/>
        </a:defRPr>
      </a:lvl4pPr>
      <a:lvl5pPr marL="15430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600" b="0" i="0" kern="1200">
          <a:solidFill>
            <a:schemeClr val="tx1">
              <a:lumMod val="65000"/>
              <a:lumOff val="35000"/>
            </a:schemeClr>
          </a:solidFill>
          <a:latin typeface="Calibri" panose="020F0502020204030204" pitchFamily="34" charset="0"/>
          <a:ea typeface="+mj-ea"/>
          <a:cs typeface="Calibri" panose="020F0502020204030204" pitchFamily="34" charset="0"/>
        </a:defRPr>
      </a:lvl5pPr>
      <a:lvl6pPr marL="187950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050" b="0" i="0" kern="1200">
          <a:solidFill>
            <a:schemeClr val="tx1"/>
          </a:solidFill>
          <a:latin typeface="+mj-lt"/>
          <a:ea typeface="+mj-ea"/>
          <a:cs typeface="+mj-cs"/>
        </a:defRPr>
      </a:lvl6pPr>
      <a:lvl7pPr marL="22288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050" b="0" i="0" kern="1200">
          <a:solidFill>
            <a:schemeClr val="tx1"/>
          </a:solidFill>
          <a:latin typeface="+mj-lt"/>
          <a:ea typeface="+mj-ea"/>
          <a:cs typeface="+mj-cs"/>
        </a:defRPr>
      </a:lvl7pPr>
      <a:lvl8pPr marL="25717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050" b="0" i="0" kern="1200">
          <a:solidFill>
            <a:schemeClr val="tx1"/>
          </a:solidFill>
          <a:latin typeface="+mj-lt"/>
          <a:ea typeface="+mj-ea"/>
          <a:cs typeface="+mj-cs"/>
        </a:defRPr>
      </a:lvl8pPr>
      <a:lvl9pPr marL="29146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050" b="0" i="0" kern="1200">
          <a:solidFill>
            <a:schemeClr val="tx1"/>
          </a:solidFill>
          <a:latin typeface="+mj-lt"/>
          <a:ea typeface="+mj-ea"/>
          <a:cs typeface="+mj-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17">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0" y="0"/>
            <a:ext cx="108857" cy="68580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dirty="0"/>
              <a:t>CLICK TO EDIT MASTER TITLE STYLE</a:t>
            </a:r>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5" name="Picture 14">
            <a:extLst>
              <a:ext uri="{FF2B5EF4-FFF2-40B4-BE49-F238E27FC236}">
                <a16:creationId xmlns:a16="http://schemas.microsoft.com/office/drawing/2014/main" xmlns="" id="{601D9D96-DEE1-8844-9F8C-58215BC7B638}"/>
              </a:ext>
            </a:extLst>
          </p:cNvPr>
          <p:cNvPicPr>
            <a:picLocks noChangeAspect="1"/>
          </p:cNvPicPr>
          <p:nvPr userDrawn="1"/>
        </p:nvPicPr>
        <p:blipFill>
          <a:blip r:embed="rId18">
            <a:alphaModFix amt="35000"/>
          </a:blip>
          <a:stretch>
            <a:fillRect/>
          </a:stretch>
        </p:blipFill>
        <p:spPr>
          <a:xfrm>
            <a:off x="11277260" y="5861954"/>
            <a:ext cx="473802" cy="598714"/>
          </a:xfrm>
          <a:prstGeom prst="rect">
            <a:avLst/>
          </a:prstGeom>
        </p:spPr>
      </p:pic>
    </p:spTree>
    <p:extLst>
      <p:ext uri="{BB962C8B-B14F-4D97-AF65-F5344CB8AC3E}">
        <p14:creationId xmlns:p14="http://schemas.microsoft.com/office/powerpoint/2010/main" val="2710034539"/>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3" r:id="rId12"/>
    <p:sldLayoutId id="2147483684" r:id="rId13"/>
    <p:sldLayoutId id="2147483685" r:id="rId14"/>
    <p:sldLayoutId id="2147483686" r:id="rId15"/>
  </p:sldLayoutIdLst>
  <p:txStyles>
    <p:titleStyle>
      <a:lvl1pPr algn="l" defTabSz="457200" rtl="0" eaLnBrk="1" latinLnBrk="0" hangingPunct="1">
        <a:spcBef>
          <a:spcPct val="0"/>
        </a:spcBef>
        <a:buNone/>
        <a:defRPr sz="4200" b="0" i="0" kern="1200" spc="3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lumMod val="65000"/>
              <a:lumOff val="35000"/>
            </a:schemeClr>
          </a:solidFill>
          <a:latin typeface="Calibri" panose="020F0502020204030204" pitchFamily="34" charset="0"/>
          <a:ea typeface="+mj-ea"/>
          <a:cs typeface="Calibri" panose="020F0502020204030204" pitchFamily="34" charset="0"/>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lumMod val="65000"/>
              <a:lumOff val="35000"/>
            </a:schemeClr>
          </a:solidFill>
          <a:latin typeface="Calibri" panose="020F0502020204030204" pitchFamily="34" charset="0"/>
          <a:ea typeface="+mj-ea"/>
          <a:cs typeface="Calibri" panose="020F0502020204030204" pitchFamily="34" charset="0"/>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lumMod val="65000"/>
              <a:lumOff val="35000"/>
            </a:schemeClr>
          </a:solidFill>
          <a:latin typeface="Calibri" panose="020F0502020204030204" pitchFamily="34" charset="0"/>
          <a:ea typeface="+mj-ea"/>
          <a:cs typeface="Calibri" panose="020F0502020204030204" pitchFamily="34" charset="0"/>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lumMod val="65000"/>
              <a:lumOff val="35000"/>
            </a:schemeClr>
          </a:solidFill>
          <a:latin typeface="Calibri" panose="020F0502020204030204" pitchFamily="34" charset="0"/>
          <a:ea typeface="+mj-ea"/>
          <a:cs typeface="Calibri" panose="020F0502020204030204" pitchFamily="34" charset="0"/>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lumMod val="65000"/>
              <a:lumOff val="35000"/>
            </a:schemeClr>
          </a:solidFill>
          <a:latin typeface="Calibri" panose="020F0502020204030204" pitchFamily="34" charset="0"/>
          <a:ea typeface="+mj-ea"/>
          <a:cs typeface="Calibri" panose="020F0502020204030204" pitchFamily="34" charset="0"/>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17">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0" y="0"/>
            <a:ext cx="108857" cy="68580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dirty="0"/>
              <a:t>CLICK TO EDIT MASTER TITLE STYLE</a:t>
            </a:r>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5" name="Picture 14">
            <a:extLst>
              <a:ext uri="{FF2B5EF4-FFF2-40B4-BE49-F238E27FC236}">
                <a16:creationId xmlns:a16="http://schemas.microsoft.com/office/drawing/2014/main" xmlns="" id="{601D9D96-DEE1-8844-9F8C-58215BC7B638}"/>
              </a:ext>
            </a:extLst>
          </p:cNvPr>
          <p:cNvPicPr>
            <a:picLocks noChangeAspect="1"/>
          </p:cNvPicPr>
          <p:nvPr userDrawn="1"/>
        </p:nvPicPr>
        <p:blipFill>
          <a:blip r:embed="rId18">
            <a:alphaModFix amt="35000"/>
          </a:blip>
          <a:stretch>
            <a:fillRect/>
          </a:stretch>
        </p:blipFill>
        <p:spPr>
          <a:xfrm>
            <a:off x="11277260" y="5861954"/>
            <a:ext cx="473802" cy="598714"/>
          </a:xfrm>
          <a:prstGeom prst="rect">
            <a:avLst/>
          </a:prstGeom>
        </p:spPr>
      </p:pic>
    </p:spTree>
    <p:extLst>
      <p:ext uri="{BB962C8B-B14F-4D97-AF65-F5344CB8AC3E}">
        <p14:creationId xmlns:p14="http://schemas.microsoft.com/office/powerpoint/2010/main" val="4268068052"/>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 id="2147483700" r:id="rId13"/>
    <p:sldLayoutId id="2147483701" r:id="rId14"/>
    <p:sldLayoutId id="2147483702" r:id="rId15"/>
  </p:sldLayoutIdLst>
  <p:txStyles>
    <p:titleStyle>
      <a:lvl1pPr algn="l" defTabSz="457200" rtl="0" eaLnBrk="1" latinLnBrk="0" hangingPunct="1">
        <a:spcBef>
          <a:spcPct val="0"/>
        </a:spcBef>
        <a:buNone/>
        <a:defRPr sz="4200" b="0" i="0" kern="1200" spc="3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lumMod val="65000"/>
              <a:lumOff val="35000"/>
            </a:schemeClr>
          </a:solidFill>
          <a:latin typeface="Calibri" panose="020F0502020204030204" pitchFamily="34" charset="0"/>
          <a:ea typeface="+mj-ea"/>
          <a:cs typeface="Calibri" panose="020F0502020204030204" pitchFamily="34" charset="0"/>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lumMod val="65000"/>
              <a:lumOff val="35000"/>
            </a:schemeClr>
          </a:solidFill>
          <a:latin typeface="Calibri" panose="020F0502020204030204" pitchFamily="34" charset="0"/>
          <a:ea typeface="+mj-ea"/>
          <a:cs typeface="Calibri" panose="020F0502020204030204" pitchFamily="34" charset="0"/>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lumMod val="65000"/>
              <a:lumOff val="35000"/>
            </a:schemeClr>
          </a:solidFill>
          <a:latin typeface="Calibri" panose="020F0502020204030204" pitchFamily="34" charset="0"/>
          <a:ea typeface="+mj-ea"/>
          <a:cs typeface="Calibri" panose="020F0502020204030204" pitchFamily="34" charset="0"/>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lumMod val="65000"/>
              <a:lumOff val="35000"/>
            </a:schemeClr>
          </a:solidFill>
          <a:latin typeface="Calibri" panose="020F0502020204030204" pitchFamily="34" charset="0"/>
          <a:ea typeface="+mj-ea"/>
          <a:cs typeface="Calibri" panose="020F0502020204030204" pitchFamily="34" charset="0"/>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lumMod val="65000"/>
              <a:lumOff val="35000"/>
            </a:schemeClr>
          </a:solidFill>
          <a:latin typeface="Calibri" panose="020F0502020204030204" pitchFamily="34" charset="0"/>
          <a:ea typeface="+mj-ea"/>
          <a:cs typeface="Calibri" panose="020F0502020204030204" pitchFamily="34" charset="0"/>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8.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6.xml"/></Relationships>
</file>

<file path=ppt/slides/_rels/slide104.xml.rels><?xml version="1.0" encoding="UTF-8" standalone="yes"?>
<Relationships xmlns="http://schemas.openxmlformats.org/package/2006/relationships"><Relationship Id="rId3" Type="http://schemas.openxmlformats.org/officeDocument/2006/relationships/notesSlide" Target="../notesSlides/notesSlide37.xml"/><Relationship Id="rId4" Type="http://schemas.openxmlformats.org/officeDocument/2006/relationships/oleObject" Target="../embeddings/oleObject5.bin"/><Relationship Id="rId5" Type="http://schemas.openxmlformats.org/officeDocument/2006/relationships/image" Target="../media/image8.emf"/><Relationship Id="rId1" Type="http://schemas.openxmlformats.org/officeDocument/2006/relationships/vmlDrawing" Target="../drawings/vmlDrawing5.vml"/><Relationship Id="rId2" Type="http://schemas.openxmlformats.org/officeDocument/2006/relationships/slideLayout" Target="../slideLayouts/slideLayout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8.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9.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0.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9.xml"/></Relationships>
</file>

<file path=ppt/slides/_rels/slide110.xml.rels><?xml version="1.0" encoding="UTF-8" standalone="yes"?>
<Relationships xmlns="http://schemas.openxmlformats.org/package/2006/relationships"><Relationship Id="rId9" Type="http://schemas.openxmlformats.org/officeDocument/2006/relationships/image" Target="../media/image11.png"/><Relationship Id="rId20" Type="http://schemas.openxmlformats.org/officeDocument/2006/relationships/image" Target="../media/image22.png"/><Relationship Id="rId21" Type="http://schemas.openxmlformats.org/officeDocument/2006/relationships/image" Target="../media/image23.png"/><Relationship Id="rId22" Type="http://schemas.openxmlformats.org/officeDocument/2006/relationships/image" Target="../media/image24.png"/><Relationship Id="rId23" Type="http://schemas.openxmlformats.org/officeDocument/2006/relationships/image" Target="../media/image25.png"/><Relationship Id="rId24" Type="http://schemas.openxmlformats.org/officeDocument/2006/relationships/image" Target="../media/image26.png"/><Relationship Id="rId25" Type="http://schemas.openxmlformats.org/officeDocument/2006/relationships/image" Target="../media/image27.png"/><Relationship Id="rId26" Type="http://schemas.openxmlformats.org/officeDocument/2006/relationships/image" Target="../media/image28.png"/><Relationship Id="rId27" Type="http://schemas.openxmlformats.org/officeDocument/2006/relationships/image" Target="../media/image29.png"/><Relationship Id="rId28" Type="http://schemas.openxmlformats.org/officeDocument/2006/relationships/image" Target="../media/image30.png"/><Relationship Id="rId29" Type="http://schemas.openxmlformats.org/officeDocument/2006/relationships/image" Target="../media/image31.png"/><Relationship Id="rId10" Type="http://schemas.openxmlformats.org/officeDocument/2006/relationships/image" Target="../media/image12.png"/><Relationship Id="rId11" Type="http://schemas.openxmlformats.org/officeDocument/2006/relationships/image" Target="../media/image13.png"/><Relationship Id="rId12" Type="http://schemas.openxmlformats.org/officeDocument/2006/relationships/image" Target="../media/image14.png"/><Relationship Id="rId13" Type="http://schemas.openxmlformats.org/officeDocument/2006/relationships/image" Target="../media/image15.png"/><Relationship Id="rId14" Type="http://schemas.openxmlformats.org/officeDocument/2006/relationships/image" Target="../media/image16.png"/><Relationship Id="rId15" Type="http://schemas.openxmlformats.org/officeDocument/2006/relationships/image" Target="../media/image17.png"/><Relationship Id="rId16" Type="http://schemas.openxmlformats.org/officeDocument/2006/relationships/image" Target="../media/image18.png"/><Relationship Id="rId17" Type="http://schemas.openxmlformats.org/officeDocument/2006/relationships/image" Target="../media/image19.png"/><Relationship Id="rId18" Type="http://schemas.openxmlformats.org/officeDocument/2006/relationships/image" Target="../media/image20.png"/><Relationship Id="rId19" Type="http://schemas.openxmlformats.org/officeDocument/2006/relationships/image" Target="../media/image21.png"/><Relationship Id="rId1" Type="http://schemas.openxmlformats.org/officeDocument/2006/relationships/vmlDrawing" Target="../drawings/vmlDrawing6.vml"/><Relationship Id="rId2" Type="http://schemas.openxmlformats.org/officeDocument/2006/relationships/tags" Target="../tags/tag5.xml"/><Relationship Id="rId3" Type="http://schemas.openxmlformats.org/officeDocument/2006/relationships/slideLayout" Target="../slideLayouts/slideLayout17.xml"/><Relationship Id="rId4" Type="http://schemas.openxmlformats.org/officeDocument/2006/relationships/notesSlide" Target="../notesSlides/notesSlide41.xml"/><Relationship Id="rId5" Type="http://schemas.openxmlformats.org/officeDocument/2006/relationships/oleObject" Target="../embeddings/oleObject6.bin"/><Relationship Id="rId6" Type="http://schemas.openxmlformats.org/officeDocument/2006/relationships/image" Target="../media/image2.emf"/><Relationship Id="rId7" Type="http://schemas.openxmlformats.org/officeDocument/2006/relationships/image" Target="../media/image9.png"/><Relationship Id="rId8" Type="http://schemas.openxmlformats.org/officeDocument/2006/relationships/image" Target="../media/image10.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3.xml"/></Relationships>
</file>

<file path=ppt/slides/_rels/slide113.xml.rels><?xml version="1.0" encoding="UTF-8" standalone="yes"?>
<Relationships xmlns="http://schemas.openxmlformats.org/package/2006/relationships"><Relationship Id="rId9" Type="http://schemas.openxmlformats.org/officeDocument/2006/relationships/image" Target="../media/image12.png"/><Relationship Id="rId20" Type="http://schemas.openxmlformats.org/officeDocument/2006/relationships/image" Target="../media/image23.png"/><Relationship Id="rId21" Type="http://schemas.openxmlformats.org/officeDocument/2006/relationships/image" Target="../media/image24.png"/><Relationship Id="rId22" Type="http://schemas.openxmlformats.org/officeDocument/2006/relationships/image" Target="../media/image25.png"/><Relationship Id="rId23" Type="http://schemas.openxmlformats.org/officeDocument/2006/relationships/image" Target="../media/image26.png"/><Relationship Id="rId24" Type="http://schemas.openxmlformats.org/officeDocument/2006/relationships/image" Target="../media/image27.png"/><Relationship Id="rId25" Type="http://schemas.openxmlformats.org/officeDocument/2006/relationships/image" Target="../media/image28.png"/><Relationship Id="rId26" Type="http://schemas.openxmlformats.org/officeDocument/2006/relationships/image" Target="../media/image29.png"/><Relationship Id="rId27" Type="http://schemas.openxmlformats.org/officeDocument/2006/relationships/image" Target="../media/image30.png"/><Relationship Id="rId28" Type="http://schemas.openxmlformats.org/officeDocument/2006/relationships/image" Target="../media/image31.png"/><Relationship Id="rId10" Type="http://schemas.openxmlformats.org/officeDocument/2006/relationships/image" Target="../media/image13.png"/><Relationship Id="rId11" Type="http://schemas.openxmlformats.org/officeDocument/2006/relationships/image" Target="../media/image14.png"/><Relationship Id="rId12" Type="http://schemas.openxmlformats.org/officeDocument/2006/relationships/image" Target="../media/image15.png"/><Relationship Id="rId13" Type="http://schemas.openxmlformats.org/officeDocument/2006/relationships/image" Target="../media/image16.png"/><Relationship Id="rId14" Type="http://schemas.openxmlformats.org/officeDocument/2006/relationships/image" Target="../media/image17.png"/><Relationship Id="rId15" Type="http://schemas.openxmlformats.org/officeDocument/2006/relationships/image" Target="../media/image18.png"/><Relationship Id="rId16" Type="http://schemas.openxmlformats.org/officeDocument/2006/relationships/image" Target="../media/image19.png"/><Relationship Id="rId17" Type="http://schemas.openxmlformats.org/officeDocument/2006/relationships/image" Target="../media/image20.png"/><Relationship Id="rId18" Type="http://schemas.openxmlformats.org/officeDocument/2006/relationships/image" Target="../media/image21.png"/><Relationship Id="rId19" Type="http://schemas.openxmlformats.org/officeDocument/2006/relationships/image" Target="../media/image22.png"/><Relationship Id="rId1" Type="http://schemas.openxmlformats.org/officeDocument/2006/relationships/vmlDrawing" Target="../drawings/vmlDrawing7.vml"/><Relationship Id="rId2" Type="http://schemas.openxmlformats.org/officeDocument/2006/relationships/tags" Target="../tags/tag6.xml"/><Relationship Id="rId3" Type="http://schemas.openxmlformats.org/officeDocument/2006/relationships/slideLayout" Target="../slideLayouts/slideLayout17.xml"/><Relationship Id="rId4" Type="http://schemas.openxmlformats.org/officeDocument/2006/relationships/oleObject" Target="../embeddings/oleObject7.bin"/><Relationship Id="rId5" Type="http://schemas.openxmlformats.org/officeDocument/2006/relationships/image" Target="../media/image2.emf"/><Relationship Id="rId6" Type="http://schemas.openxmlformats.org/officeDocument/2006/relationships/image" Target="../media/image9.png"/><Relationship Id="rId7" Type="http://schemas.openxmlformats.org/officeDocument/2006/relationships/image" Target="../media/image10.png"/><Relationship Id="rId8" Type="http://schemas.openxmlformats.org/officeDocument/2006/relationships/image" Target="../media/image11.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4.xml"/></Relationships>
</file>

<file path=ppt/slides/_rels/slide115.xml.rels><?xml version="1.0" encoding="UTF-8" standalone="yes"?>
<Relationships xmlns="http://schemas.openxmlformats.org/package/2006/relationships"><Relationship Id="rId9" Type="http://schemas.openxmlformats.org/officeDocument/2006/relationships/image" Target="../media/image12.png"/><Relationship Id="rId20" Type="http://schemas.openxmlformats.org/officeDocument/2006/relationships/image" Target="../media/image23.png"/><Relationship Id="rId21" Type="http://schemas.openxmlformats.org/officeDocument/2006/relationships/image" Target="../media/image24.png"/><Relationship Id="rId22" Type="http://schemas.openxmlformats.org/officeDocument/2006/relationships/image" Target="../media/image25.png"/><Relationship Id="rId23" Type="http://schemas.openxmlformats.org/officeDocument/2006/relationships/image" Target="../media/image26.png"/><Relationship Id="rId24" Type="http://schemas.openxmlformats.org/officeDocument/2006/relationships/image" Target="../media/image27.png"/><Relationship Id="rId25" Type="http://schemas.openxmlformats.org/officeDocument/2006/relationships/image" Target="../media/image28.png"/><Relationship Id="rId26" Type="http://schemas.openxmlformats.org/officeDocument/2006/relationships/image" Target="../media/image29.png"/><Relationship Id="rId27" Type="http://schemas.openxmlformats.org/officeDocument/2006/relationships/image" Target="../media/image30.png"/><Relationship Id="rId28" Type="http://schemas.openxmlformats.org/officeDocument/2006/relationships/image" Target="../media/image31.png"/><Relationship Id="rId10" Type="http://schemas.openxmlformats.org/officeDocument/2006/relationships/image" Target="../media/image13.png"/><Relationship Id="rId11" Type="http://schemas.openxmlformats.org/officeDocument/2006/relationships/image" Target="../media/image14.png"/><Relationship Id="rId12" Type="http://schemas.openxmlformats.org/officeDocument/2006/relationships/image" Target="../media/image15.png"/><Relationship Id="rId13" Type="http://schemas.openxmlformats.org/officeDocument/2006/relationships/image" Target="../media/image16.png"/><Relationship Id="rId14" Type="http://schemas.openxmlformats.org/officeDocument/2006/relationships/image" Target="../media/image17.png"/><Relationship Id="rId15" Type="http://schemas.openxmlformats.org/officeDocument/2006/relationships/image" Target="../media/image18.png"/><Relationship Id="rId16" Type="http://schemas.openxmlformats.org/officeDocument/2006/relationships/image" Target="../media/image19.png"/><Relationship Id="rId17" Type="http://schemas.openxmlformats.org/officeDocument/2006/relationships/image" Target="../media/image20.png"/><Relationship Id="rId18" Type="http://schemas.openxmlformats.org/officeDocument/2006/relationships/image" Target="../media/image21.png"/><Relationship Id="rId19" Type="http://schemas.openxmlformats.org/officeDocument/2006/relationships/image" Target="../media/image22.png"/><Relationship Id="rId1" Type="http://schemas.openxmlformats.org/officeDocument/2006/relationships/vmlDrawing" Target="../drawings/vmlDrawing8.vml"/><Relationship Id="rId2" Type="http://schemas.openxmlformats.org/officeDocument/2006/relationships/tags" Target="../tags/tag7.xml"/><Relationship Id="rId3" Type="http://schemas.openxmlformats.org/officeDocument/2006/relationships/slideLayout" Target="../slideLayouts/slideLayout17.xml"/><Relationship Id="rId4" Type="http://schemas.openxmlformats.org/officeDocument/2006/relationships/oleObject" Target="../embeddings/oleObject8.bin"/><Relationship Id="rId5" Type="http://schemas.openxmlformats.org/officeDocument/2006/relationships/image" Target="../media/image2.emf"/><Relationship Id="rId6" Type="http://schemas.openxmlformats.org/officeDocument/2006/relationships/image" Target="../media/image9.png"/><Relationship Id="rId7" Type="http://schemas.openxmlformats.org/officeDocument/2006/relationships/image" Target="../media/image10.png"/><Relationship Id="rId8" Type="http://schemas.openxmlformats.org/officeDocument/2006/relationships/image" Target="../media/image11.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17.xml.rels><?xml version="1.0" encoding="UTF-8" standalone="yes"?>
<Relationships xmlns="http://schemas.openxmlformats.org/package/2006/relationships"><Relationship Id="rId9" Type="http://schemas.openxmlformats.org/officeDocument/2006/relationships/image" Target="../media/image12.png"/><Relationship Id="rId20" Type="http://schemas.openxmlformats.org/officeDocument/2006/relationships/image" Target="../media/image23.png"/><Relationship Id="rId21" Type="http://schemas.openxmlformats.org/officeDocument/2006/relationships/image" Target="../media/image24.png"/><Relationship Id="rId22" Type="http://schemas.openxmlformats.org/officeDocument/2006/relationships/image" Target="../media/image25.png"/><Relationship Id="rId23" Type="http://schemas.openxmlformats.org/officeDocument/2006/relationships/image" Target="../media/image26.png"/><Relationship Id="rId24" Type="http://schemas.openxmlformats.org/officeDocument/2006/relationships/image" Target="../media/image27.png"/><Relationship Id="rId25" Type="http://schemas.openxmlformats.org/officeDocument/2006/relationships/image" Target="../media/image28.png"/><Relationship Id="rId26" Type="http://schemas.openxmlformats.org/officeDocument/2006/relationships/image" Target="../media/image29.png"/><Relationship Id="rId27" Type="http://schemas.openxmlformats.org/officeDocument/2006/relationships/image" Target="../media/image30.png"/><Relationship Id="rId28" Type="http://schemas.openxmlformats.org/officeDocument/2006/relationships/image" Target="../media/image31.png"/><Relationship Id="rId10" Type="http://schemas.openxmlformats.org/officeDocument/2006/relationships/image" Target="../media/image13.png"/><Relationship Id="rId11" Type="http://schemas.openxmlformats.org/officeDocument/2006/relationships/image" Target="../media/image14.png"/><Relationship Id="rId12" Type="http://schemas.openxmlformats.org/officeDocument/2006/relationships/image" Target="../media/image15.png"/><Relationship Id="rId13" Type="http://schemas.openxmlformats.org/officeDocument/2006/relationships/image" Target="../media/image16.png"/><Relationship Id="rId14" Type="http://schemas.openxmlformats.org/officeDocument/2006/relationships/image" Target="../media/image17.png"/><Relationship Id="rId15" Type="http://schemas.openxmlformats.org/officeDocument/2006/relationships/image" Target="../media/image18.png"/><Relationship Id="rId16" Type="http://schemas.openxmlformats.org/officeDocument/2006/relationships/image" Target="../media/image19.png"/><Relationship Id="rId17" Type="http://schemas.openxmlformats.org/officeDocument/2006/relationships/image" Target="../media/image20.png"/><Relationship Id="rId18" Type="http://schemas.openxmlformats.org/officeDocument/2006/relationships/image" Target="../media/image21.png"/><Relationship Id="rId19" Type="http://schemas.openxmlformats.org/officeDocument/2006/relationships/image" Target="../media/image22.png"/><Relationship Id="rId1" Type="http://schemas.openxmlformats.org/officeDocument/2006/relationships/vmlDrawing" Target="../drawings/vmlDrawing9.vml"/><Relationship Id="rId2" Type="http://schemas.openxmlformats.org/officeDocument/2006/relationships/tags" Target="../tags/tag8.xml"/><Relationship Id="rId3" Type="http://schemas.openxmlformats.org/officeDocument/2006/relationships/slideLayout" Target="../slideLayouts/slideLayout17.xml"/><Relationship Id="rId4" Type="http://schemas.openxmlformats.org/officeDocument/2006/relationships/oleObject" Target="../embeddings/oleObject9.bin"/><Relationship Id="rId5" Type="http://schemas.openxmlformats.org/officeDocument/2006/relationships/image" Target="../media/image2.emf"/><Relationship Id="rId6" Type="http://schemas.openxmlformats.org/officeDocument/2006/relationships/image" Target="../media/image9.png"/><Relationship Id="rId7" Type="http://schemas.openxmlformats.org/officeDocument/2006/relationships/image" Target="../media/image10.png"/><Relationship Id="rId8" Type="http://schemas.openxmlformats.org/officeDocument/2006/relationships/image" Target="../media/image11.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19.xml.rels><?xml version="1.0" encoding="UTF-8" standalone="yes"?>
<Relationships xmlns="http://schemas.openxmlformats.org/package/2006/relationships"><Relationship Id="rId9" Type="http://schemas.openxmlformats.org/officeDocument/2006/relationships/image" Target="../media/image12.png"/><Relationship Id="rId20" Type="http://schemas.openxmlformats.org/officeDocument/2006/relationships/image" Target="../media/image23.png"/><Relationship Id="rId21" Type="http://schemas.openxmlformats.org/officeDocument/2006/relationships/image" Target="../media/image24.png"/><Relationship Id="rId22" Type="http://schemas.openxmlformats.org/officeDocument/2006/relationships/image" Target="../media/image25.png"/><Relationship Id="rId23" Type="http://schemas.openxmlformats.org/officeDocument/2006/relationships/image" Target="../media/image26.png"/><Relationship Id="rId24" Type="http://schemas.openxmlformats.org/officeDocument/2006/relationships/image" Target="../media/image27.png"/><Relationship Id="rId25" Type="http://schemas.openxmlformats.org/officeDocument/2006/relationships/image" Target="../media/image28.png"/><Relationship Id="rId26" Type="http://schemas.openxmlformats.org/officeDocument/2006/relationships/image" Target="../media/image29.png"/><Relationship Id="rId27" Type="http://schemas.openxmlformats.org/officeDocument/2006/relationships/image" Target="../media/image30.png"/><Relationship Id="rId28" Type="http://schemas.openxmlformats.org/officeDocument/2006/relationships/image" Target="../media/image31.png"/><Relationship Id="rId10" Type="http://schemas.openxmlformats.org/officeDocument/2006/relationships/image" Target="../media/image13.png"/><Relationship Id="rId11" Type="http://schemas.openxmlformats.org/officeDocument/2006/relationships/image" Target="../media/image14.png"/><Relationship Id="rId12" Type="http://schemas.openxmlformats.org/officeDocument/2006/relationships/image" Target="../media/image15.png"/><Relationship Id="rId13" Type="http://schemas.openxmlformats.org/officeDocument/2006/relationships/image" Target="../media/image16.png"/><Relationship Id="rId14" Type="http://schemas.openxmlformats.org/officeDocument/2006/relationships/image" Target="../media/image17.png"/><Relationship Id="rId15" Type="http://schemas.openxmlformats.org/officeDocument/2006/relationships/image" Target="../media/image18.png"/><Relationship Id="rId16" Type="http://schemas.openxmlformats.org/officeDocument/2006/relationships/image" Target="../media/image19.png"/><Relationship Id="rId17" Type="http://schemas.openxmlformats.org/officeDocument/2006/relationships/image" Target="../media/image20.png"/><Relationship Id="rId18" Type="http://schemas.openxmlformats.org/officeDocument/2006/relationships/image" Target="../media/image21.png"/><Relationship Id="rId19" Type="http://schemas.openxmlformats.org/officeDocument/2006/relationships/image" Target="../media/image22.png"/><Relationship Id="rId1" Type="http://schemas.openxmlformats.org/officeDocument/2006/relationships/vmlDrawing" Target="../drawings/vmlDrawing10.vml"/><Relationship Id="rId2" Type="http://schemas.openxmlformats.org/officeDocument/2006/relationships/tags" Target="../tags/tag9.xml"/><Relationship Id="rId3" Type="http://schemas.openxmlformats.org/officeDocument/2006/relationships/slideLayout" Target="../slideLayouts/slideLayout17.xml"/><Relationship Id="rId4" Type="http://schemas.openxmlformats.org/officeDocument/2006/relationships/oleObject" Target="../embeddings/oleObject10.bin"/><Relationship Id="rId5" Type="http://schemas.openxmlformats.org/officeDocument/2006/relationships/image" Target="../media/image2.emf"/><Relationship Id="rId6" Type="http://schemas.openxmlformats.org/officeDocument/2006/relationships/image" Target="../media/image9.png"/><Relationship Id="rId7" Type="http://schemas.openxmlformats.org/officeDocument/2006/relationships/image" Target="../media/image10.png"/><Relationship Id="rId8"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10.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21.xml.rels><?xml version="1.0" encoding="UTF-8" standalone="yes"?>
<Relationships xmlns="http://schemas.openxmlformats.org/package/2006/relationships"><Relationship Id="rId9" Type="http://schemas.openxmlformats.org/officeDocument/2006/relationships/image" Target="../media/image12.png"/><Relationship Id="rId20" Type="http://schemas.openxmlformats.org/officeDocument/2006/relationships/image" Target="../media/image23.png"/><Relationship Id="rId21" Type="http://schemas.openxmlformats.org/officeDocument/2006/relationships/image" Target="../media/image24.png"/><Relationship Id="rId22" Type="http://schemas.openxmlformats.org/officeDocument/2006/relationships/image" Target="../media/image25.png"/><Relationship Id="rId23" Type="http://schemas.openxmlformats.org/officeDocument/2006/relationships/image" Target="../media/image26.png"/><Relationship Id="rId24" Type="http://schemas.openxmlformats.org/officeDocument/2006/relationships/image" Target="../media/image27.png"/><Relationship Id="rId25" Type="http://schemas.openxmlformats.org/officeDocument/2006/relationships/image" Target="../media/image28.png"/><Relationship Id="rId26" Type="http://schemas.openxmlformats.org/officeDocument/2006/relationships/image" Target="../media/image29.png"/><Relationship Id="rId27" Type="http://schemas.openxmlformats.org/officeDocument/2006/relationships/image" Target="../media/image30.png"/><Relationship Id="rId28" Type="http://schemas.openxmlformats.org/officeDocument/2006/relationships/image" Target="../media/image31.png"/><Relationship Id="rId10" Type="http://schemas.openxmlformats.org/officeDocument/2006/relationships/image" Target="../media/image13.png"/><Relationship Id="rId11" Type="http://schemas.openxmlformats.org/officeDocument/2006/relationships/image" Target="../media/image14.png"/><Relationship Id="rId12" Type="http://schemas.openxmlformats.org/officeDocument/2006/relationships/image" Target="../media/image15.png"/><Relationship Id="rId13" Type="http://schemas.openxmlformats.org/officeDocument/2006/relationships/image" Target="../media/image16.png"/><Relationship Id="rId14" Type="http://schemas.openxmlformats.org/officeDocument/2006/relationships/image" Target="../media/image17.png"/><Relationship Id="rId15" Type="http://schemas.openxmlformats.org/officeDocument/2006/relationships/image" Target="../media/image18.png"/><Relationship Id="rId16" Type="http://schemas.openxmlformats.org/officeDocument/2006/relationships/image" Target="../media/image19.png"/><Relationship Id="rId17" Type="http://schemas.openxmlformats.org/officeDocument/2006/relationships/image" Target="../media/image20.png"/><Relationship Id="rId18" Type="http://schemas.openxmlformats.org/officeDocument/2006/relationships/image" Target="../media/image21.png"/><Relationship Id="rId19" Type="http://schemas.openxmlformats.org/officeDocument/2006/relationships/image" Target="../media/image22.png"/><Relationship Id="rId1" Type="http://schemas.openxmlformats.org/officeDocument/2006/relationships/vmlDrawing" Target="../drawings/vmlDrawing11.vml"/><Relationship Id="rId2" Type="http://schemas.openxmlformats.org/officeDocument/2006/relationships/tags" Target="../tags/tag10.xml"/><Relationship Id="rId3" Type="http://schemas.openxmlformats.org/officeDocument/2006/relationships/slideLayout" Target="../slideLayouts/slideLayout17.xml"/><Relationship Id="rId4" Type="http://schemas.openxmlformats.org/officeDocument/2006/relationships/oleObject" Target="../embeddings/oleObject11.bin"/><Relationship Id="rId5" Type="http://schemas.openxmlformats.org/officeDocument/2006/relationships/image" Target="../media/image2.emf"/><Relationship Id="rId6" Type="http://schemas.openxmlformats.org/officeDocument/2006/relationships/image" Target="../media/image9.png"/><Relationship Id="rId7" Type="http://schemas.openxmlformats.org/officeDocument/2006/relationships/image" Target="../media/image10.png"/><Relationship Id="rId8" Type="http://schemas.openxmlformats.org/officeDocument/2006/relationships/image" Target="../media/image11.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5.xml"/></Relationships>
</file>

<file path=ppt/slides/_rels/slide123.xml.rels><?xml version="1.0" encoding="UTF-8" standalone="yes"?>
<Relationships xmlns="http://schemas.openxmlformats.org/package/2006/relationships"><Relationship Id="rId9" Type="http://schemas.openxmlformats.org/officeDocument/2006/relationships/image" Target="../media/image12.png"/><Relationship Id="rId20" Type="http://schemas.openxmlformats.org/officeDocument/2006/relationships/image" Target="../media/image23.png"/><Relationship Id="rId21" Type="http://schemas.openxmlformats.org/officeDocument/2006/relationships/image" Target="../media/image24.png"/><Relationship Id="rId22" Type="http://schemas.openxmlformats.org/officeDocument/2006/relationships/image" Target="../media/image25.png"/><Relationship Id="rId23" Type="http://schemas.openxmlformats.org/officeDocument/2006/relationships/image" Target="../media/image26.png"/><Relationship Id="rId24" Type="http://schemas.openxmlformats.org/officeDocument/2006/relationships/image" Target="../media/image27.png"/><Relationship Id="rId25" Type="http://schemas.openxmlformats.org/officeDocument/2006/relationships/image" Target="../media/image28.png"/><Relationship Id="rId26" Type="http://schemas.openxmlformats.org/officeDocument/2006/relationships/image" Target="../media/image29.png"/><Relationship Id="rId27" Type="http://schemas.openxmlformats.org/officeDocument/2006/relationships/image" Target="../media/image30.png"/><Relationship Id="rId28" Type="http://schemas.openxmlformats.org/officeDocument/2006/relationships/image" Target="../media/image31.png"/><Relationship Id="rId10" Type="http://schemas.openxmlformats.org/officeDocument/2006/relationships/image" Target="../media/image13.png"/><Relationship Id="rId11" Type="http://schemas.openxmlformats.org/officeDocument/2006/relationships/image" Target="../media/image14.png"/><Relationship Id="rId12" Type="http://schemas.openxmlformats.org/officeDocument/2006/relationships/image" Target="../media/image15.png"/><Relationship Id="rId13" Type="http://schemas.openxmlformats.org/officeDocument/2006/relationships/image" Target="../media/image16.png"/><Relationship Id="rId14" Type="http://schemas.openxmlformats.org/officeDocument/2006/relationships/image" Target="../media/image17.png"/><Relationship Id="rId15" Type="http://schemas.openxmlformats.org/officeDocument/2006/relationships/image" Target="../media/image18.png"/><Relationship Id="rId16" Type="http://schemas.openxmlformats.org/officeDocument/2006/relationships/image" Target="../media/image19.png"/><Relationship Id="rId17" Type="http://schemas.openxmlformats.org/officeDocument/2006/relationships/image" Target="../media/image20.png"/><Relationship Id="rId18" Type="http://schemas.openxmlformats.org/officeDocument/2006/relationships/image" Target="../media/image21.png"/><Relationship Id="rId19" Type="http://schemas.openxmlformats.org/officeDocument/2006/relationships/image" Target="../media/image22.png"/><Relationship Id="rId1" Type="http://schemas.openxmlformats.org/officeDocument/2006/relationships/vmlDrawing" Target="../drawings/vmlDrawing12.vml"/><Relationship Id="rId2" Type="http://schemas.openxmlformats.org/officeDocument/2006/relationships/tags" Target="../tags/tag11.xml"/><Relationship Id="rId3" Type="http://schemas.openxmlformats.org/officeDocument/2006/relationships/slideLayout" Target="../slideLayouts/slideLayout17.xml"/><Relationship Id="rId4" Type="http://schemas.openxmlformats.org/officeDocument/2006/relationships/oleObject" Target="../embeddings/oleObject12.bin"/><Relationship Id="rId5" Type="http://schemas.openxmlformats.org/officeDocument/2006/relationships/image" Target="../media/image2.emf"/><Relationship Id="rId6" Type="http://schemas.openxmlformats.org/officeDocument/2006/relationships/image" Target="../media/image9.png"/><Relationship Id="rId7" Type="http://schemas.openxmlformats.org/officeDocument/2006/relationships/image" Target="../media/image10.png"/><Relationship Id="rId8" Type="http://schemas.openxmlformats.org/officeDocument/2006/relationships/image" Target="../media/image11.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6.xml"/><Relationship Id="rId3" Type="http://schemas.openxmlformats.org/officeDocument/2006/relationships/hyperlink" Target="https://scikit-learn.org/stable/modules/clustering.html" TargetMode="Externa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1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1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1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1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1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1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2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2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2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2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2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2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2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2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29.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30.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17.xml"/><Relationship Id="rId4" Type="http://schemas.openxmlformats.org/officeDocument/2006/relationships/oleObject" Target="../embeddings/oleObject2.bin"/><Relationship Id="rId5" Type="http://schemas.openxmlformats.org/officeDocument/2006/relationships/image" Target="../media/image2.emf"/><Relationship Id="rId1" Type="http://schemas.openxmlformats.org/officeDocument/2006/relationships/vmlDrawing" Target="../drawings/vmlDrawing2.vml"/><Relationship Id="rId2" Type="http://schemas.openxmlformats.org/officeDocument/2006/relationships/tags" Target="../tags/tag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xml"/><Relationship Id="rId3" Type="http://schemas.openxmlformats.org/officeDocument/2006/relationships/hyperlink" Target="https://scikit-learn.org/stable/modules/clustering.html" TargetMode="Externa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5.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1.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5.xml"/></Relationships>
</file>

<file path=ppt/slides/_rels/slide76.xml.rels><?xml version="1.0" encoding="UTF-8" standalone="yes"?>
<Relationships xmlns="http://schemas.openxmlformats.org/package/2006/relationships"><Relationship Id="rId3" Type="http://schemas.openxmlformats.org/officeDocument/2006/relationships/slideLayout" Target="../slideLayouts/slideLayout17.xml"/><Relationship Id="rId4" Type="http://schemas.openxmlformats.org/officeDocument/2006/relationships/oleObject" Target="../embeddings/oleObject3.bin"/><Relationship Id="rId5" Type="http://schemas.openxmlformats.org/officeDocument/2006/relationships/image" Target="../media/image2.emf"/><Relationship Id="rId1" Type="http://schemas.openxmlformats.org/officeDocument/2006/relationships/vmlDrawing" Target="../drawings/vmlDrawing3.vml"/><Relationship Id="rId2" Type="http://schemas.openxmlformats.org/officeDocument/2006/relationships/tags" Target="../tags/tag3.xml"/></Relationships>
</file>

<file path=ppt/slides/_rels/slide77.xml.rels><?xml version="1.0" encoding="UTF-8" standalone="yes"?>
<Relationships xmlns="http://schemas.openxmlformats.org/package/2006/relationships"><Relationship Id="rId3" Type="http://schemas.openxmlformats.org/officeDocument/2006/relationships/slideLayout" Target="../slideLayouts/slideLayout17.xml"/><Relationship Id="rId4" Type="http://schemas.openxmlformats.org/officeDocument/2006/relationships/oleObject" Target="../embeddings/oleObject4.bin"/><Relationship Id="rId5" Type="http://schemas.openxmlformats.org/officeDocument/2006/relationships/image" Target="../media/image2.emf"/><Relationship Id="rId1" Type="http://schemas.openxmlformats.org/officeDocument/2006/relationships/vmlDrawing" Target="../drawings/vmlDrawing4.vml"/><Relationship Id="rId2" Type="http://schemas.openxmlformats.org/officeDocument/2006/relationships/tags" Target="../tags/tag4.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6.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33B164C-B1C9-024B-BF9A-B396DD7FE954}"/>
              </a:ext>
            </a:extLst>
          </p:cNvPr>
          <p:cNvSpPr>
            <a:spLocks noGrp="1"/>
          </p:cNvSpPr>
          <p:nvPr>
            <p:ph type="ctrTitle"/>
          </p:nvPr>
        </p:nvSpPr>
        <p:spPr>
          <a:xfrm>
            <a:off x="797389" y="1542203"/>
            <a:ext cx="11145793" cy="3438454"/>
          </a:xfrm>
        </p:spPr>
        <p:txBody>
          <a:bodyPr/>
          <a:lstStyle/>
          <a:p>
            <a:pPr algn="ctr"/>
            <a:r>
              <a:rPr lang="en-US" sz="6600" dirty="0" smtClean="0"/>
              <a:t>Advanced </a:t>
            </a:r>
            <a:br>
              <a:rPr lang="en-US" sz="6600" dirty="0" smtClean="0"/>
            </a:br>
            <a:r>
              <a:rPr lang="en-US" sz="6600" dirty="0" smtClean="0"/>
              <a:t>Clustering </a:t>
            </a:r>
            <a:br>
              <a:rPr lang="en-US" sz="6600" dirty="0" smtClean="0"/>
            </a:br>
            <a:r>
              <a:rPr lang="en-US" sz="6600" dirty="0" smtClean="0"/>
              <a:t>Algorithms</a:t>
            </a:r>
            <a:endParaRPr lang="en-US" sz="6600" dirty="0"/>
          </a:p>
        </p:txBody>
      </p:sp>
    </p:spTree>
    <p:extLst>
      <p:ext uri="{BB962C8B-B14F-4D97-AF65-F5344CB8AC3E}">
        <p14:creationId xmlns:p14="http://schemas.microsoft.com/office/powerpoint/2010/main" val="3207524113"/>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666FFAB-C0FA-C044-8E77-3B98B46D0F6A}"/>
              </a:ext>
            </a:extLst>
          </p:cNvPr>
          <p:cNvSpPr>
            <a:spLocks noGrp="1"/>
          </p:cNvSpPr>
          <p:nvPr>
            <p:ph type="title"/>
          </p:nvPr>
        </p:nvSpPr>
        <p:spPr>
          <a:xfrm>
            <a:off x="388936" y="338418"/>
            <a:ext cx="10735860" cy="985557"/>
          </a:xfrm>
        </p:spPr>
        <p:txBody>
          <a:bodyPr/>
          <a:lstStyle/>
          <a:p>
            <a:r>
              <a:rPr lang="en-US" dirty="0" smtClean="0"/>
              <a:t>HAC: toy example</a:t>
            </a:r>
            <a:endParaRPr lang="en-US" dirty="0"/>
          </a:p>
        </p:txBody>
      </p:sp>
      <p:sp>
        <p:nvSpPr>
          <p:cNvPr id="7" name="Oval 6"/>
          <p:cNvSpPr/>
          <p:nvPr/>
        </p:nvSpPr>
        <p:spPr>
          <a:xfrm>
            <a:off x="2179562" y="4285102"/>
            <a:ext cx="802032" cy="802032"/>
          </a:xfrm>
          <a:prstGeom prst="ellipse">
            <a:avLst/>
          </a:prstGeom>
          <a:solidFill>
            <a:srgbClr val="3366FF"/>
          </a:solidFill>
          <a:ln>
            <a:solidFill>
              <a:srgbClr val="3366FF"/>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t>A</a:t>
            </a:r>
            <a:endParaRPr lang="en-US" sz="3600" dirty="0"/>
          </a:p>
        </p:txBody>
      </p:sp>
      <p:sp>
        <p:nvSpPr>
          <p:cNvPr id="13" name="Oval 12"/>
          <p:cNvSpPr/>
          <p:nvPr/>
        </p:nvSpPr>
        <p:spPr>
          <a:xfrm>
            <a:off x="8192106" y="4165359"/>
            <a:ext cx="802032" cy="802032"/>
          </a:xfrm>
          <a:prstGeom prst="ellipse">
            <a:avLst/>
          </a:prstGeom>
          <a:solidFill>
            <a:srgbClr val="3366FF"/>
          </a:solidFill>
          <a:ln>
            <a:solidFill>
              <a:srgbClr val="3366FF"/>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t>D</a:t>
            </a:r>
            <a:endParaRPr lang="en-US" sz="3600" dirty="0"/>
          </a:p>
        </p:txBody>
      </p:sp>
      <p:sp>
        <p:nvSpPr>
          <p:cNvPr id="14" name="Oval 13"/>
          <p:cNvSpPr/>
          <p:nvPr/>
        </p:nvSpPr>
        <p:spPr>
          <a:xfrm>
            <a:off x="9886648" y="3537617"/>
            <a:ext cx="802032" cy="802032"/>
          </a:xfrm>
          <a:prstGeom prst="ellipse">
            <a:avLst/>
          </a:prstGeom>
          <a:solidFill>
            <a:srgbClr val="3366FF"/>
          </a:solidFill>
          <a:ln>
            <a:solidFill>
              <a:srgbClr val="3366FF"/>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a:t>E</a:t>
            </a:r>
          </a:p>
        </p:txBody>
      </p:sp>
      <p:sp>
        <p:nvSpPr>
          <p:cNvPr id="15" name="Oval 14"/>
          <p:cNvSpPr/>
          <p:nvPr/>
        </p:nvSpPr>
        <p:spPr>
          <a:xfrm>
            <a:off x="2219475" y="5177730"/>
            <a:ext cx="802032" cy="802032"/>
          </a:xfrm>
          <a:prstGeom prst="ellipse">
            <a:avLst/>
          </a:prstGeom>
          <a:solidFill>
            <a:srgbClr val="3366FF"/>
          </a:solidFill>
          <a:ln>
            <a:solidFill>
              <a:srgbClr val="3366FF"/>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a:t>B</a:t>
            </a:r>
          </a:p>
        </p:txBody>
      </p:sp>
      <p:sp>
        <p:nvSpPr>
          <p:cNvPr id="16" name="Oval 15"/>
          <p:cNvSpPr/>
          <p:nvPr/>
        </p:nvSpPr>
        <p:spPr>
          <a:xfrm>
            <a:off x="8105020" y="3007845"/>
            <a:ext cx="802032" cy="802032"/>
          </a:xfrm>
          <a:prstGeom prst="ellipse">
            <a:avLst/>
          </a:prstGeom>
          <a:solidFill>
            <a:srgbClr val="3366FF"/>
          </a:solidFill>
          <a:ln>
            <a:solidFill>
              <a:srgbClr val="3366FF"/>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t>C</a:t>
            </a:r>
            <a:endParaRPr lang="en-US" sz="3600" dirty="0"/>
          </a:p>
        </p:txBody>
      </p:sp>
      <p:sp>
        <p:nvSpPr>
          <p:cNvPr id="17" name="Oval 16"/>
          <p:cNvSpPr/>
          <p:nvPr/>
        </p:nvSpPr>
        <p:spPr>
          <a:xfrm>
            <a:off x="4991704" y="1218960"/>
            <a:ext cx="802032" cy="802032"/>
          </a:xfrm>
          <a:prstGeom prst="ellipse">
            <a:avLst/>
          </a:prstGeom>
          <a:solidFill>
            <a:srgbClr val="3366FF"/>
          </a:solidFill>
          <a:ln>
            <a:solidFill>
              <a:srgbClr val="3366FF"/>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a:t>F</a:t>
            </a:r>
          </a:p>
        </p:txBody>
      </p:sp>
    </p:spTree>
    <p:extLst>
      <p:ext uri="{BB962C8B-B14F-4D97-AF65-F5344CB8AC3E}">
        <p14:creationId xmlns:p14="http://schemas.microsoft.com/office/powerpoint/2010/main" val="96292545"/>
      </p:ext>
    </p:extLst>
  </p:cSld>
  <p:clrMapOvr>
    <a:masterClrMapping/>
  </p:clrMapOvr>
  <p:timing>
    <p:tnLst>
      <p:par>
        <p:cTn xmlns:p14="http://schemas.microsoft.com/office/powerpoint/2010/mai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object 5"/>
          <p:cNvSpPr txBox="1"/>
          <p:nvPr/>
        </p:nvSpPr>
        <p:spPr>
          <a:xfrm>
            <a:off x="6950816" y="6116930"/>
            <a:ext cx="542241" cy="330200"/>
          </a:xfrm>
          <a:prstGeom prst="rect">
            <a:avLst/>
          </a:prstGeom>
        </p:spPr>
        <p:txBody>
          <a:bodyPr wrap="square" lIns="0" tIns="0" rIns="0" bIns="0" rtlCol="0">
            <a:noAutofit/>
          </a:bodyPr>
          <a:lstStyle/>
          <a:p>
            <a:pPr marL="12700">
              <a:lnSpc>
                <a:spcPts val="2600"/>
              </a:lnSpc>
              <a:spcBef>
                <a:spcPts val="130"/>
              </a:spcBef>
            </a:pPr>
            <a:r>
              <a:rPr sz="3600" baseline="2275" dirty="0">
                <a:solidFill>
                  <a:srgbClr val="7F7E7E"/>
                </a:solidFill>
                <a:latin typeface="Calibri"/>
                <a:cs typeface="Calibri"/>
              </a:rPr>
              <a:t>Age</a:t>
            </a:r>
            <a:endParaRPr sz="2400">
              <a:latin typeface="Calibri"/>
              <a:cs typeface="Calibri"/>
            </a:endParaRPr>
          </a:p>
        </p:txBody>
      </p:sp>
      <p:sp>
        <p:nvSpPr>
          <p:cNvPr id="90" name="object 5"/>
          <p:cNvSpPr txBox="1"/>
          <p:nvPr/>
        </p:nvSpPr>
        <p:spPr>
          <a:xfrm>
            <a:off x="3625916" y="369651"/>
            <a:ext cx="6889684" cy="807913"/>
          </a:xfrm>
          <a:prstGeom prst="rect">
            <a:avLst/>
          </a:prstGeom>
        </p:spPr>
        <p:txBody>
          <a:bodyPr wrap="square" lIns="0" tIns="0" rIns="0" bIns="0" rtlCol="0">
            <a:spAutoFit/>
          </a:bodyPr>
          <a:lstStyle/>
          <a:p>
            <a:pPr marL="12700" marR="41909">
              <a:lnSpc>
                <a:spcPts val="3454"/>
              </a:lnSpc>
              <a:spcBef>
                <a:spcPts val="172"/>
              </a:spcBef>
            </a:pPr>
            <a:r>
              <a:rPr lang="en-US" sz="4800" baseline="2560" dirty="0">
                <a:solidFill>
                  <a:srgbClr val="4E81BC"/>
                </a:solidFill>
                <a:latin typeface="+mj-lt"/>
                <a:cs typeface="Calibri"/>
              </a:rPr>
              <a:t>Mean Shift</a:t>
            </a:r>
            <a:endParaRPr sz="3200" dirty="0">
              <a:latin typeface="+mj-lt"/>
              <a:cs typeface="Calibri"/>
            </a:endParaRPr>
          </a:p>
          <a:p>
            <a:pPr marL="12700">
              <a:lnSpc>
                <a:spcPts val="2770"/>
              </a:lnSpc>
            </a:pPr>
            <a:r>
              <a:rPr lang="en-US" sz="3200" baseline="1137" dirty="0">
                <a:solidFill>
                  <a:srgbClr val="7F7E7E"/>
                </a:solidFill>
                <a:cs typeface="Calibri"/>
              </a:rPr>
              <a:t>Found same maximum, same cluster</a:t>
            </a:r>
          </a:p>
        </p:txBody>
      </p:sp>
      <p:sp>
        <p:nvSpPr>
          <p:cNvPr id="91" name="object 82"/>
          <p:cNvSpPr/>
          <p:nvPr/>
        </p:nvSpPr>
        <p:spPr>
          <a:xfrm>
            <a:off x="5938372" y="5487188"/>
            <a:ext cx="347472" cy="347472"/>
          </a:xfrm>
          <a:custGeom>
            <a:avLst/>
            <a:gdLst/>
            <a:ahLst/>
            <a:cxnLst/>
            <a:rect l="l" t="t" r="r" b="b"/>
            <a:pathLst>
              <a:path w="320729"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92" name="object 84"/>
          <p:cNvSpPr/>
          <p:nvPr/>
        </p:nvSpPr>
        <p:spPr>
          <a:xfrm>
            <a:off x="6923747" y="5521291"/>
            <a:ext cx="347472" cy="347472"/>
          </a:xfrm>
          <a:custGeom>
            <a:avLst/>
            <a:gdLst/>
            <a:ahLst/>
            <a:cxnLst/>
            <a:rect l="l" t="t" r="r" b="b"/>
            <a:pathLst>
              <a:path w="320729"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6"/>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93" name="object 86"/>
          <p:cNvSpPr/>
          <p:nvPr/>
        </p:nvSpPr>
        <p:spPr>
          <a:xfrm>
            <a:off x="7775551" y="5502337"/>
            <a:ext cx="347472" cy="347472"/>
          </a:xfrm>
          <a:custGeom>
            <a:avLst/>
            <a:gdLst/>
            <a:ahLst/>
            <a:cxnLst/>
            <a:rect l="l" t="t" r="r" b="b"/>
            <a:pathLst>
              <a:path w="320729"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9"/>
                </a:lnTo>
                <a:lnTo>
                  <a:pt x="288458" y="69169"/>
                </a:lnTo>
                <a:lnTo>
                  <a:pt x="296005" y="80986"/>
                </a:lnTo>
                <a:lnTo>
                  <a:pt x="302647" y="93485"/>
                </a:lnTo>
                <a:lnTo>
                  <a:pt x="308334" y="106609"/>
                </a:lnTo>
                <a:lnTo>
                  <a:pt x="313014" y="120303"/>
                </a:lnTo>
                <a:lnTo>
                  <a:pt x="316635" y="134513"/>
                </a:lnTo>
                <a:lnTo>
                  <a:pt x="319146" y="149182"/>
                </a:lnTo>
                <a:lnTo>
                  <a:pt x="320497" y="164255"/>
                </a:lnTo>
                <a:lnTo>
                  <a:pt x="320729" y="173680"/>
                </a:lnTo>
                <a:lnTo>
                  <a:pt x="320116" y="188974"/>
                </a:lnTo>
                <a:lnTo>
                  <a:pt x="318311" y="203897"/>
                </a:lnTo>
                <a:lnTo>
                  <a:pt x="315364" y="218395"/>
                </a:lnTo>
                <a:lnTo>
                  <a:pt x="311328" y="232412"/>
                </a:lnTo>
                <a:lnTo>
                  <a:pt x="306254" y="245893"/>
                </a:lnTo>
                <a:lnTo>
                  <a:pt x="300192" y="258782"/>
                </a:lnTo>
                <a:lnTo>
                  <a:pt x="293194" y="271024"/>
                </a:lnTo>
                <a:lnTo>
                  <a:pt x="285310" y="282563"/>
                </a:lnTo>
                <a:lnTo>
                  <a:pt x="276593" y="293344"/>
                </a:lnTo>
                <a:lnTo>
                  <a:pt x="267094" y="303312"/>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6"/>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94" name="object 74"/>
          <p:cNvSpPr/>
          <p:nvPr/>
        </p:nvSpPr>
        <p:spPr>
          <a:xfrm>
            <a:off x="4192469" y="5195209"/>
            <a:ext cx="347472" cy="347472"/>
          </a:xfrm>
          <a:custGeom>
            <a:avLst/>
            <a:gdLst/>
            <a:ahLst/>
            <a:cxnLst/>
            <a:rect l="l" t="t" r="r" b="b"/>
            <a:pathLst>
              <a:path w="320730"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0"/>
                </a:lnTo>
                <a:close/>
              </a:path>
            </a:pathLst>
          </a:custGeom>
          <a:solidFill>
            <a:srgbClr val="CD665F"/>
          </a:solidFill>
          <a:ln w="28575">
            <a:solidFill>
              <a:srgbClr val="9F4B46"/>
            </a:solidFill>
          </a:ln>
        </p:spPr>
        <p:txBody>
          <a:bodyPr wrap="square" lIns="0" tIns="0" rIns="0" bIns="0" rtlCol="0">
            <a:noAutofit/>
          </a:bodyPr>
          <a:lstStyle/>
          <a:p>
            <a:endParaRPr/>
          </a:p>
        </p:txBody>
      </p:sp>
      <p:sp>
        <p:nvSpPr>
          <p:cNvPr id="95" name="object 72"/>
          <p:cNvSpPr/>
          <p:nvPr/>
        </p:nvSpPr>
        <p:spPr>
          <a:xfrm>
            <a:off x="7483366" y="2517371"/>
            <a:ext cx="347472" cy="347472"/>
          </a:xfrm>
          <a:custGeom>
            <a:avLst/>
            <a:gdLst/>
            <a:ahLst/>
            <a:cxnLst/>
            <a:rect l="l" t="t" r="r" b="b"/>
            <a:pathLst>
              <a:path w="320730"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30" y="342927"/>
                </a:lnTo>
                <a:lnTo>
                  <a:pt x="182985" y="345647"/>
                </a:lnTo>
                <a:lnTo>
                  <a:pt x="169068" y="347110"/>
                </a:lnTo>
                <a:lnTo>
                  <a:pt x="160364" y="347362"/>
                </a:lnTo>
                <a:lnTo>
                  <a:pt x="146244" y="346698"/>
                </a:lnTo>
                <a:lnTo>
                  <a:pt x="132465" y="344742"/>
                </a:lnTo>
                <a:lnTo>
                  <a:pt x="119078" y="341551"/>
                </a:lnTo>
                <a:lnTo>
                  <a:pt x="106136" y="337180"/>
                </a:lnTo>
                <a:lnTo>
                  <a:pt x="93689" y="331684"/>
                </a:lnTo>
                <a:lnTo>
                  <a:pt x="81788" y="325119"/>
                </a:lnTo>
                <a:lnTo>
                  <a:pt x="70485" y="317540"/>
                </a:lnTo>
                <a:lnTo>
                  <a:pt x="59830" y="309002"/>
                </a:lnTo>
                <a:lnTo>
                  <a:pt x="49876" y="299561"/>
                </a:lnTo>
                <a:lnTo>
                  <a:pt x="40672" y="289273"/>
                </a:lnTo>
                <a:lnTo>
                  <a:pt x="32271" y="278192"/>
                </a:lnTo>
                <a:lnTo>
                  <a:pt x="24724" y="266375"/>
                </a:lnTo>
                <a:lnTo>
                  <a:pt x="18081" y="253876"/>
                </a:lnTo>
                <a:lnTo>
                  <a:pt x="12395" y="240752"/>
                </a:lnTo>
                <a:lnTo>
                  <a:pt x="7715" y="227058"/>
                </a:lnTo>
                <a:lnTo>
                  <a:pt x="4094" y="212848"/>
                </a:lnTo>
                <a:lnTo>
                  <a:pt x="1583" y="198180"/>
                </a:lnTo>
                <a:lnTo>
                  <a:pt x="232" y="183107"/>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96" name="object 70"/>
          <p:cNvSpPr/>
          <p:nvPr/>
        </p:nvSpPr>
        <p:spPr>
          <a:xfrm>
            <a:off x="7084113" y="2135643"/>
            <a:ext cx="347472" cy="347472"/>
          </a:xfrm>
          <a:custGeom>
            <a:avLst/>
            <a:gdLst/>
            <a:ahLst/>
            <a:cxnLst/>
            <a:rect l="l" t="t" r="r" b="b"/>
            <a:pathLst>
              <a:path w="320730"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2"/>
                </a:lnTo>
                <a:lnTo>
                  <a:pt x="146244" y="346698"/>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3" y="198179"/>
                </a:lnTo>
                <a:lnTo>
                  <a:pt x="232" y="183107"/>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97" name="object 68"/>
          <p:cNvSpPr/>
          <p:nvPr/>
        </p:nvSpPr>
        <p:spPr>
          <a:xfrm>
            <a:off x="6672028" y="1723114"/>
            <a:ext cx="347472" cy="347472"/>
          </a:xfrm>
          <a:custGeom>
            <a:avLst/>
            <a:gdLst/>
            <a:ahLst/>
            <a:cxnLst/>
            <a:rect l="l" t="t" r="r" b="b"/>
            <a:pathLst>
              <a:path w="320729"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2"/>
                </a:lnTo>
                <a:lnTo>
                  <a:pt x="146244" y="346698"/>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3"/>
                </a:lnTo>
                <a:lnTo>
                  <a:pt x="32271" y="278192"/>
                </a:lnTo>
                <a:lnTo>
                  <a:pt x="24724" y="266375"/>
                </a:lnTo>
                <a:lnTo>
                  <a:pt x="18081" y="253876"/>
                </a:lnTo>
                <a:lnTo>
                  <a:pt x="12395" y="240752"/>
                </a:lnTo>
                <a:lnTo>
                  <a:pt x="7715" y="227058"/>
                </a:lnTo>
                <a:lnTo>
                  <a:pt x="4094" y="212848"/>
                </a:lnTo>
                <a:lnTo>
                  <a:pt x="1583" y="198179"/>
                </a:lnTo>
                <a:lnTo>
                  <a:pt x="232" y="183107"/>
                </a:lnTo>
                <a:lnTo>
                  <a:pt x="0" y="173680"/>
                </a:lnTo>
                <a:close/>
              </a:path>
            </a:pathLst>
          </a:custGeom>
          <a:solidFill>
            <a:srgbClr val="59BAD1"/>
          </a:solidFill>
          <a:ln w="28575">
            <a:solidFill>
              <a:srgbClr val="418FA2"/>
            </a:solidFill>
          </a:ln>
        </p:spPr>
        <p:txBody>
          <a:bodyPr wrap="square" lIns="0" tIns="0" rIns="0" bIns="0" rtlCol="0">
            <a:noAutofit/>
          </a:bodyPr>
          <a:lstStyle/>
          <a:p>
            <a:endParaRPr/>
          </a:p>
        </p:txBody>
      </p:sp>
      <p:sp>
        <p:nvSpPr>
          <p:cNvPr id="98" name="object 66"/>
          <p:cNvSpPr/>
          <p:nvPr/>
        </p:nvSpPr>
        <p:spPr>
          <a:xfrm>
            <a:off x="8396003" y="3412181"/>
            <a:ext cx="347472" cy="347472"/>
          </a:xfrm>
          <a:custGeom>
            <a:avLst/>
            <a:gdLst/>
            <a:ahLst/>
            <a:cxnLst/>
            <a:rect l="l" t="t" r="r" b="b"/>
            <a:pathLst>
              <a:path w="320730"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4"/>
                </a:lnTo>
                <a:lnTo>
                  <a:pt x="308334" y="106609"/>
                </a:lnTo>
                <a:lnTo>
                  <a:pt x="313014" y="120303"/>
                </a:lnTo>
                <a:lnTo>
                  <a:pt x="316635" y="134512"/>
                </a:lnTo>
                <a:lnTo>
                  <a:pt x="319147" y="149181"/>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3" y="346697"/>
                </a:lnTo>
                <a:lnTo>
                  <a:pt x="132464" y="344742"/>
                </a:lnTo>
                <a:lnTo>
                  <a:pt x="119078" y="341551"/>
                </a:lnTo>
                <a:lnTo>
                  <a:pt x="106136" y="337180"/>
                </a:lnTo>
                <a:lnTo>
                  <a:pt x="93688" y="331684"/>
                </a:lnTo>
                <a:lnTo>
                  <a:pt x="81788" y="325119"/>
                </a:lnTo>
                <a:lnTo>
                  <a:pt x="70484" y="317539"/>
                </a:lnTo>
                <a:lnTo>
                  <a:pt x="59830" y="309001"/>
                </a:lnTo>
                <a:lnTo>
                  <a:pt x="49875" y="299561"/>
                </a:lnTo>
                <a:lnTo>
                  <a:pt x="40672" y="289272"/>
                </a:lnTo>
                <a:lnTo>
                  <a:pt x="32271" y="278192"/>
                </a:lnTo>
                <a:lnTo>
                  <a:pt x="24724" y="266375"/>
                </a:lnTo>
                <a:lnTo>
                  <a:pt x="18081" y="253876"/>
                </a:lnTo>
                <a:lnTo>
                  <a:pt x="12395" y="240752"/>
                </a:lnTo>
                <a:lnTo>
                  <a:pt x="7715" y="227057"/>
                </a:lnTo>
                <a:lnTo>
                  <a:pt x="4094" y="212848"/>
                </a:lnTo>
                <a:lnTo>
                  <a:pt x="1582" y="198179"/>
                </a:lnTo>
                <a:lnTo>
                  <a:pt x="232" y="183106"/>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99" name="object 63"/>
          <p:cNvSpPr/>
          <p:nvPr/>
        </p:nvSpPr>
        <p:spPr>
          <a:xfrm>
            <a:off x="7404842" y="5021529"/>
            <a:ext cx="347472" cy="347472"/>
          </a:xfrm>
          <a:custGeom>
            <a:avLst/>
            <a:gdLst/>
            <a:ahLst/>
            <a:cxnLst/>
            <a:rect l="l" t="t" r="r" b="b"/>
            <a:pathLst>
              <a:path w="320730" h="347361">
                <a:moveTo>
                  <a:pt x="0" y="173680"/>
                </a:moveTo>
                <a:lnTo>
                  <a:pt x="232" y="183106"/>
                </a:lnTo>
                <a:lnTo>
                  <a:pt x="1583" y="198179"/>
                </a:lnTo>
                <a:lnTo>
                  <a:pt x="4094" y="212848"/>
                </a:lnTo>
                <a:lnTo>
                  <a:pt x="7715" y="227058"/>
                </a:lnTo>
                <a:lnTo>
                  <a:pt x="12395" y="240752"/>
                </a:lnTo>
                <a:lnTo>
                  <a:pt x="18082" y="253876"/>
                </a:lnTo>
                <a:lnTo>
                  <a:pt x="24724" y="266375"/>
                </a:lnTo>
                <a:lnTo>
                  <a:pt x="32272" y="278192"/>
                </a:lnTo>
                <a:lnTo>
                  <a:pt x="40673" y="289272"/>
                </a:lnTo>
                <a:lnTo>
                  <a:pt x="49876" y="299561"/>
                </a:lnTo>
                <a:lnTo>
                  <a:pt x="59830" y="309001"/>
                </a:lnTo>
                <a:lnTo>
                  <a:pt x="70485" y="317539"/>
                </a:lnTo>
                <a:lnTo>
                  <a:pt x="81788" y="325118"/>
                </a:lnTo>
                <a:lnTo>
                  <a:pt x="93689" y="331684"/>
                </a:lnTo>
                <a:lnTo>
                  <a:pt x="106136" y="337180"/>
                </a:lnTo>
                <a:lnTo>
                  <a:pt x="119079" y="341551"/>
                </a:lnTo>
                <a:lnTo>
                  <a:pt x="132465" y="344742"/>
                </a:lnTo>
                <a:lnTo>
                  <a:pt x="146244" y="346697"/>
                </a:lnTo>
                <a:lnTo>
                  <a:pt x="160365" y="347361"/>
                </a:lnTo>
                <a:lnTo>
                  <a:pt x="169069" y="347110"/>
                </a:lnTo>
                <a:lnTo>
                  <a:pt x="182986" y="345646"/>
                </a:lnTo>
                <a:lnTo>
                  <a:pt x="196530" y="342926"/>
                </a:lnTo>
                <a:lnTo>
                  <a:pt x="209650" y="339004"/>
                </a:lnTo>
                <a:lnTo>
                  <a:pt x="222295" y="333936"/>
                </a:lnTo>
                <a:lnTo>
                  <a:pt x="234413" y="327778"/>
                </a:lnTo>
                <a:lnTo>
                  <a:pt x="245953" y="320583"/>
                </a:lnTo>
                <a:lnTo>
                  <a:pt x="256864" y="312409"/>
                </a:lnTo>
                <a:lnTo>
                  <a:pt x="267095" y="303311"/>
                </a:lnTo>
                <a:lnTo>
                  <a:pt x="276595" y="293343"/>
                </a:lnTo>
                <a:lnTo>
                  <a:pt x="285312" y="282562"/>
                </a:lnTo>
                <a:lnTo>
                  <a:pt x="293195" y="271023"/>
                </a:lnTo>
                <a:lnTo>
                  <a:pt x="300193" y="258781"/>
                </a:lnTo>
                <a:lnTo>
                  <a:pt x="306255" y="245892"/>
                </a:lnTo>
                <a:lnTo>
                  <a:pt x="311330" y="232411"/>
                </a:lnTo>
                <a:lnTo>
                  <a:pt x="315366" y="218394"/>
                </a:lnTo>
                <a:lnTo>
                  <a:pt x="318312" y="203896"/>
                </a:lnTo>
                <a:lnTo>
                  <a:pt x="320117" y="188973"/>
                </a:lnTo>
                <a:lnTo>
                  <a:pt x="320730" y="173680"/>
                </a:lnTo>
                <a:lnTo>
                  <a:pt x="320498" y="164254"/>
                </a:lnTo>
                <a:lnTo>
                  <a:pt x="319147" y="149181"/>
                </a:lnTo>
                <a:lnTo>
                  <a:pt x="316636" y="134512"/>
                </a:lnTo>
                <a:lnTo>
                  <a:pt x="313015" y="120303"/>
                </a:lnTo>
                <a:lnTo>
                  <a:pt x="308335" y="106609"/>
                </a:lnTo>
                <a:lnTo>
                  <a:pt x="302649" y="93485"/>
                </a:lnTo>
                <a:lnTo>
                  <a:pt x="296006" y="80986"/>
                </a:lnTo>
                <a:lnTo>
                  <a:pt x="288459" y="69169"/>
                </a:lnTo>
                <a:lnTo>
                  <a:pt x="280058" y="58089"/>
                </a:lnTo>
                <a:lnTo>
                  <a:pt x="270854" y="47800"/>
                </a:lnTo>
                <a:lnTo>
                  <a:pt x="260900" y="38359"/>
                </a:lnTo>
                <a:lnTo>
                  <a:pt x="250245" y="29822"/>
                </a:lnTo>
                <a:lnTo>
                  <a:pt x="238942" y="22242"/>
                </a:lnTo>
                <a:lnTo>
                  <a:pt x="227041" y="15677"/>
                </a:lnTo>
                <a:lnTo>
                  <a:pt x="214594" y="10181"/>
                </a:lnTo>
                <a:lnTo>
                  <a:pt x="201651" y="5810"/>
                </a:lnTo>
                <a:lnTo>
                  <a:pt x="188265" y="2619"/>
                </a:lnTo>
                <a:lnTo>
                  <a:pt x="174486" y="664"/>
                </a:lnTo>
                <a:lnTo>
                  <a:pt x="160365" y="0"/>
                </a:lnTo>
                <a:lnTo>
                  <a:pt x="151662" y="251"/>
                </a:lnTo>
                <a:lnTo>
                  <a:pt x="137745" y="1714"/>
                </a:lnTo>
                <a:lnTo>
                  <a:pt x="124200" y="4434"/>
                </a:lnTo>
                <a:lnTo>
                  <a:pt x="111080" y="8356"/>
                </a:lnTo>
                <a:lnTo>
                  <a:pt x="98436" y="13424"/>
                </a:lnTo>
                <a:lnTo>
                  <a:pt x="86318" y="19583"/>
                </a:lnTo>
                <a:lnTo>
                  <a:pt x="74777" y="26777"/>
                </a:lnTo>
                <a:lnTo>
                  <a:pt x="63866" y="34951"/>
                </a:lnTo>
                <a:lnTo>
                  <a:pt x="53635" y="44049"/>
                </a:lnTo>
                <a:lnTo>
                  <a:pt x="44136" y="54017"/>
                </a:lnTo>
                <a:lnTo>
                  <a:pt x="35419" y="64798"/>
                </a:lnTo>
                <a:lnTo>
                  <a:pt x="27535" y="76337"/>
                </a:lnTo>
                <a:lnTo>
                  <a:pt x="20537" y="88579"/>
                </a:lnTo>
                <a:lnTo>
                  <a:pt x="14475" y="101468"/>
                </a:lnTo>
                <a:lnTo>
                  <a:pt x="9400" y="114948"/>
                </a:lnTo>
                <a:lnTo>
                  <a:pt x="5364" y="128965"/>
                </a:lnTo>
                <a:lnTo>
                  <a:pt x="2418" y="143463"/>
                </a:lnTo>
                <a:lnTo>
                  <a:pt x="613" y="158386"/>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00" name="object 62"/>
          <p:cNvSpPr/>
          <p:nvPr/>
        </p:nvSpPr>
        <p:spPr>
          <a:xfrm>
            <a:off x="5850962" y="3493881"/>
            <a:ext cx="347472" cy="347472"/>
          </a:xfrm>
          <a:custGeom>
            <a:avLst/>
            <a:gdLst/>
            <a:ahLst/>
            <a:cxnLst/>
            <a:rect l="l" t="t" r="r" b="b"/>
            <a:pathLst>
              <a:path w="320729"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6" y="149182"/>
                </a:lnTo>
                <a:lnTo>
                  <a:pt x="320497" y="164254"/>
                </a:lnTo>
                <a:lnTo>
                  <a:pt x="320729"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6"/>
                </a:lnTo>
                <a:lnTo>
                  <a:pt x="0" y="173681"/>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01" name="object 60"/>
          <p:cNvSpPr/>
          <p:nvPr/>
        </p:nvSpPr>
        <p:spPr>
          <a:xfrm>
            <a:off x="4975263" y="4571028"/>
            <a:ext cx="347472" cy="347472"/>
          </a:xfrm>
          <a:custGeom>
            <a:avLst/>
            <a:gdLst/>
            <a:ahLst/>
            <a:cxnLst/>
            <a:rect l="l" t="t" r="r" b="b"/>
            <a:pathLst>
              <a:path w="320729"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8"/>
                </a:lnTo>
                <a:lnTo>
                  <a:pt x="288458" y="69169"/>
                </a:lnTo>
                <a:lnTo>
                  <a:pt x="296005" y="80986"/>
                </a:lnTo>
                <a:lnTo>
                  <a:pt x="302648" y="93485"/>
                </a:lnTo>
                <a:lnTo>
                  <a:pt x="308334" y="106609"/>
                </a:lnTo>
                <a:lnTo>
                  <a:pt x="313014" y="120303"/>
                </a:lnTo>
                <a:lnTo>
                  <a:pt x="316635" y="134513"/>
                </a:lnTo>
                <a:lnTo>
                  <a:pt x="319146" y="149182"/>
                </a:lnTo>
                <a:lnTo>
                  <a:pt x="320497" y="164254"/>
                </a:lnTo>
                <a:lnTo>
                  <a:pt x="320729"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1"/>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02" name="object 58"/>
          <p:cNvSpPr/>
          <p:nvPr/>
        </p:nvSpPr>
        <p:spPr>
          <a:xfrm>
            <a:off x="9037462" y="2045434"/>
            <a:ext cx="347472" cy="347472"/>
          </a:xfrm>
          <a:custGeom>
            <a:avLst/>
            <a:gdLst/>
            <a:ahLst/>
            <a:cxnLst/>
            <a:rect l="l" t="t" r="r" b="b"/>
            <a:pathLst>
              <a:path w="320729"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4"/>
                </a:lnTo>
                <a:lnTo>
                  <a:pt x="308334" y="106609"/>
                </a:lnTo>
                <a:lnTo>
                  <a:pt x="313014" y="120303"/>
                </a:lnTo>
                <a:lnTo>
                  <a:pt x="316635" y="134512"/>
                </a:lnTo>
                <a:lnTo>
                  <a:pt x="319146" y="149181"/>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2"/>
                </a:lnTo>
                <a:lnTo>
                  <a:pt x="146243" y="346698"/>
                </a:lnTo>
                <a:lnTo>
                  <a:pt x="132464" y="344742"/>
                </a:lnTo>
                <a:lnTo>
                  <a:pt x="119078" y="341551"/>
                </a:lnTo>
                <a:lnTo>
                  <a:pt x="106136" y="337180"/>
                </a:lnTo>
                <a:lnTo>
                  <a:pt x="93688" y="331684"/>
                </a:lnTo>
                <a:lnTo>
                  <a:pt x="81788" y="325119"/>
                </a:lnTo>
                <a:lnTo>
                  <a:pt x="70484" y="317539"/>
                </a:lnTo>
                <a:lnTo>
                  <a:pt x="59830" y="309002"/>
                </a:lnTo>
                <a:lnTo>
                  <a:pt x="49875" y="299561"/>
                </a:lnTo>
                <a:lnTo>
                  <a:pt x="40672" y="289272"/>
                </a:lnTo>
                <a:lnTo>
                  <a:pt x="32271" y="278192"/>
                </a:lnTo>
                <a:lnTo>
                  <a:pt x="24724" y="266375"/>
                </a:lnTo>
                <a:lnTo>
                  <a:pt x="18081" y="253876"/>
                </a:lnTo>
                <a:lnTo>
                  <a:pt x="12395" y="240752"/>
                </a:lnTo>
                <a:lnTo>
                  <a:pt x="7715" y="227057"/>
                </a:lnTo>
                <a:lnTo>
                  <a:pt x="4094" y="212848"/>
                </a:lnTo>
                <a:lnTo>
                  <a:pt x="1582" y="198179"/>
                </a:lnTo>
                <a:lnTo>
                  <a:pt x="232" y="183106"/>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03" name="object 56"/>
          <p:cNvSpPr/>
          <p:nvPr/>
        </p:nvSpPr>
        <p:spPr>
          <a:xfrm>
            <a:off x="8077321" y="1961962"/>
            <a:ext cx="347472" cy="347472"/>
          </a:xfrm>
          <a:custGeom>
            <a:avLst/>
            <a:gdLst/>
            <a:ahLst/>
            <a:cxnLst/>
            <a:rect l="l" t="t" r="r" b="b"/>
            <a:pathLst>
              <a:path w="320729"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4"/>
                </a:lnTo>
                <a:lnTo>
                  <a:pt x="308334" y="106609"/>
                </a:lnTo>
                <a:lnTo>
                  <a:pt x="313014" y="120303"/>
                </a:lnTo>
                <a:lnTo>
                  <a:pt x="316635" y="134512"/>
                </a:lnTo>
                <a:lnTo>
                  <a:pt x="319146" y="149181"/>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2"/>
                </a:lnTo>
                <a:lnTo>
                  <a:pt x="146243" y="346697"/>
                </a:lnTo>
                <a:lnTo>
                  <a:pt x="132464" y="344742"/>
                </a:lnTo>
                <a:lnTo>
                  <a:pt x="119078" y="341551"/>
                </a:lnTo>
                <a:lnTo>
                  <a:pt x="106136" y="337180"/>
                </a:lnTo>
                <a:lnTo>
                  <a:pt x="93688" y="331684"/>
                </a:lnTo>
                <a:lnTo>
                  <a:pt x="81788" y="325119"/>
                </a:lnTo>
                <a:lnTo>
                  <a:pt x="70484" y="317539"/>
                </a:lnTo>
                <a:lnTo>
                  <a:pt x="59830" y="309002"/>
                </a:lnTo>
                <a:lnTo>
                  <a:pt x="49875" y="299561"/>
                </a:lnTo>
                <a:lnTo>
                  <a:pt x="40672" y="289272"/>
                </a:lnTo>
                <a:lnTo>
                  <a:pt x="32271" y="278192"/>
                </a:lnTo>
                <a:lnTo>
                  <a:pt x="24724" y="266375"/>
                </a:lnTo>
                <a:lnTo>
                  <a:pt x="18081" y="253876"/>
                </a:lnTo>
                <a:lnTo>
                  <a:pt x="12395" y="240752"/>
                </a:lnTo>
                <a:lnTo>
                  <a:pt x="7715" y="227057"/>
                </a:lnTo>
                <a:lnTo>
                  <a:pt x="4094" y="212848"/>
                </a:lnTo>
                <a:lnTo>
                  <a:pt x="1582" y="198179"/>
                </a:lnTo>
                <a:lnTo>
                  <a:pt x="232" y="183106"/>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04" name="object 54"/>
          <p:cNvSpPr/>
          <p:nvPr/>
        </p:nvSpPr>
        <p:spPr>
          <a:xfrm>
            <a:off x="8877097" y="2753913"/>
            <a:ext cx="347472" cy="347472"/>
          </a:xfrm>
          <a:custGeom>
            <a:avLst/>
            <a:gdLst/>
            <a:ahLst/>
            <a:cxnLst/>
            <a:rect l="l" t="t" r="r" b="b"/>
            <a:pathLst>
              <a:path w="320730"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4"/>
                </a:lnTo>
                <a:lnTo>
                  <a:pt x="308334" y="106609"/>
                </a:lnTo>
                <a:lnTo>
                  <a:pt x="313014" y="120303"/>
                </a:lnTo>
                <a:lnTo>
                  <a:pt x="316635" y="134512"/>
                </a:lnTo>
                <a:lnTo>
                  <a:pt x="319146" y="149181"/>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2"/>
                </a:lnTo>
                <a:lnTo>
                  <a:pt x="146243" y="346698"/>
                </a:lnTo>
                <a:lnTo>
                  <a:pt x="132464" y="344742"/>
                </a:lnTo>
                <a:lnTo>
                  <a:pt x="119078" y="341551"/>
                </a:lnTo>
                <a:lnTo>
                  <a:pt x="106136" y="337180"/>
                </a:lnTo>
                <a:lnTo>
                  <a:pt x="93688" y="331684"/>
                </a:lnTo>
                <a:lnTo>
                  <a:pt x="81788" y="325119"/>
                </a:lnTo>
                <a:lnTo>
                  <a:pt x="70484" y="317539"/>
                </a:lnTo>
                <a:lnTo>
                  <a:pt x="59830" y="309002"/>
                </a:lnTo>
                <a:lnTo>
                  <a:pt x="49875" y="299561"/>
                </a:lnTo>
                <a:lnTo>
                  <a:pt x="40672" y="289272"/>
                </a:lnTo>
                <a:lnTo>
                  <a:pt x="32271" y="278192"/>
                </a:lnTo>
                <a:lnTo>
                  <a:pt x="24724" y="266375"/>
                </a:lnTo>
                <a:lnTo>
                  <a:pt x="18081" y="253876"/>
                </a:lnTo>
                <a:lnTo>
                  <a:pt x="12395" y="240752"/>
                </a:lnTo>
                <a:lnTo>
                  <a:pt x="7715" y="227057"/>
                </a:lnTo>
                <a:lnTo>
                  <a:pt x="4094" y="212848"/>
                </a:lnTo>
                <a:lnTo>
                  <a:pt x="1582" y="198179"/>
                </a:lnTo>
                <a:lnTo>
                  <a:pt x="232" y="183106"/>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05" name="object 52"/>
          <p:cNvSpPr/>
          <p:nvPr/>
        </p:nvSpPr>
        <p:spPr>
          <a:xfrm>
            <a:off x="6220124" y="4120868"/>
            <a:ext cx="347472" cy="347472"/>
          </a:xfrm>
          <a:custGeom>
            <a:avLst/>
            <a:gdLst/>
            <a:ahLst/>
            <a:cxnLst/>
            <a:rect l="l" t="t" r="r" b="b"/>
            <a:pathLst>
              <a:path w="320730"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5"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1"/>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06" name="object 50"/>
          <p:cNvSpPr/>
          <p:nvPr/>
        </p:nvSpPr>
        <p:spPr>
          <a:xfrm>
            <a:off x="5965297" y="4612355"/>
            <a:ext cx="347472" cy="347472"/>
          </a:xfrm>
          <a:custGeom>
            <a:avLst/>
            <a:gdLst/>
            <a:ahLst/>
            <a:cxnLst/>
            <a:rect l="l" t="t" r="r" b="b"/>
            <a:pathLst>
              <a:path w="320730"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6"/>
                </a:lnTo>
                <a:lnTo>
                  <a:pt x="0" y="173681"/>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07" name="object 48"/>
          <p:cNvSpPr/>
          <p:nvPr/>
        </p:nvSpPr>
        <p:spPr>
          <a:xfrm>
            <a:off x="4654532" y="4049985"/>
            <a:ext cx="347472" cy="347472"/>
          </a:xfrm>
          <a:custGeom>
            <a:avLst/>
            <a:gdLst/>
            <a:ahLst/>
            <a:cxnLst/>
            <a:rect l="l" t="t" r="r" b="b"/>
            <a:pathLst>
              <a:path w="320729"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6" y="149182"/>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08" name="object 42"/>
          <p:cNvSpPr/>
          <p:nvPr/>
        </p:nvSpPr>
        <p:spPr>
          <a:xfrm>
            <a:off x="7272103" y="3311841"/>
            <a:ext cx="347472" cy="347472"/>
          </a:xfrm>
          <a:custGeom>
            <a:avLst/>
            <a:gdLst/>
            <a:ahLst/>
            <a:cxnLst/>
            <a:rect l="l" t="t" r="r" b="b"/>
            <a:pathLst>
              <a:path w="320730"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4" y="346697"/>
                </a:lnTo>
                <a:lnTo>
                  <a:pt x="132465" y="344742"/>
                </a:lnTo>
                <a:lnTo>
                  <a:pt x="119078" y="341551"/>
                </a:lnTo>
                <a:lnTo>
                  <a:pt x="106136" y="337180"/>
                </a:lnTo>
                <a:lnTo>
                  <a:pt x="93689" y="331684"/>
                </a:lnTo>
                <a:lnTo>
                  <a:pt x="81788" y="325119"/>
                </a:lnTo>
                <a:lnTo>
                  <a:pt x="70485" y="317539"/>
                </a:lnTo>
                <a:lnTo>
                  <a:pt x="59830" y="309001"/>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6"/>
                </a:lnTo>
                <a:lnTo>
                  <a:pt x="0" y="173680"/>
                </a:lnTo>
                <a:close/>
              </a:path>
            </a:pathLst>
          </a:custGeom>
          <a:solidFill>
            <a:srgbClr val="59BAD1"/>
          </a:solidFill>
          <a:ln w="28575">
            <a:solidFill>
              <a:srgbClr val="418FA2"/>
            </a:solidFill>
          </a:ln>
        </p:spPr>
        <p:txBody>
          <a:bodyPr wrap="square" lIns="0" tIns="0" rIns="0" bIns="0" rtlCol="0">
            <a:noAutofit/>
          </a:bodyPr>
          <a:lstStyle/>
          <a:p>
            <a:endParaRPr/>
          </a:p>
        </p:txBody>
      </p:sp>
      <p:sp>
        <p:nvSpPr>
          <p:cNvPr id="109" name="object 44"/>
          <p:cNvSpPr/>
          <p:nvPr/>
        </p:nvSpPr>
        <p:spPr>
          <a:xfrm>
            <a:off x="7084113" y="2580232"/>
            <a:ext cx="347472" cy="347472"/>
          </a:xfrm>
          <a:custGeom>
            <a:avLst/>
            <a:gdLst/>
            <a:ahLst/>
            <a:cxnLst/>
            <a:rect l="l" t="t" r="r" b="b"/>
            <a:pathLst>
              <a:path w="320730"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2"/>
                </a:lnTo>
                <a:lnTo>
                  <a:pt x="146244" y="346698"/>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3"/>
                </a:lnTo>
                <a:lnTo>
                  <a:pt x="32271" y="278192"/>
                </a:lnTo>
                <a:lnTo>
                  <a:pt x="24724" y="266375"/>
                </a:lnTo>
                <a:lnTo>
                  <a:pt x="18081" y="253876"/>
                </a:lnTo>
                <a:lnTo>
                  <a:pt x="12395" y="240752"/>
                </a:lnTo>
                <a:lnTo>
                  <a:pt x="7715" y="227058"/>
                </a:lnTo>
                <a:lnTo>
                  <a:pt x="4094" y="212848"/>
                </a:lnTo>
                <a:lnTo>
                  <a:pt x="1583" y="198179"/>
                </a:lnTo>
                <a:lnTo>
                  <a:pt x="232" y="183107"/>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10" name="object 46"/>
          <p:cNvSpPr/>
          <p:nvPr/>
        </p:nvSpPr>
        <p:spPr>
          <a:xfrm>
            <a:off x="6945508" y="2964479"/>
            <a:ext cx="347472" cy="347472"/>
          </a:xfrm>
          <a:custGeom>
            <a:avLst/>
            <a:gdLst/>
            <a:ahLst/>
            <a:cxnLst/>
            <a:rect l="l" t="t" r="r" b="b"/>
            <a:pathLst>
              <a:path w="320730"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4"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30" y="342927"/>
                </a:lnTo>
                <a:lnTo>
                  <a:pt x="182985" y="345647"/>
                </a:lnTo>
                <a:lnTo>
                  <a:pt x="169068" y="347110"/>
                </a:lnTo>
                <a:lnTo>
                  <a:pt x="160365" y="347362"/>
                </a:lnTo>
                <a:lnTo>
                  <a:pt x="146244" y="346698"/>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3" y="198179"/>
                </a:lnTo>
                <a:lnTo>
                  <a:pt x="232" y="183107"/>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11" name="object 40"/>
          <p:cNvSpPr/>
          <p:nvPr/>
        </p:nvSpPr>
        <p:spPr>
          <a:xfrm>
            <a:off x="6737120" y="4921685"/>
            <a:ext cx="347472" cy="347472"/>
          </a:xfrm>
          <a:custGeom>
            <a:avLst/>
            <a:gdLst/>
            <a:ahLst/>
            <a:cxnLst/>
            <a:rect l="l" t="t" r="r" b="b"/>
            <a:pathLst>
              <a:path w="320729"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29"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1"/>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12" name="object 38"/>
          <p:cNvSpPr/>
          <p:nvPr/>
        </p:nvSpPr>
        <p:spPr>
          <a:xfrm>
            <a:off x="8556365" y="2219115"/>
            <a:ext cx="347472" cy="347472"/>
          </a:xfrm>
          <a:custGeom>
            <a:avLst/>
            <a:gdLst/>
            <a:ahLst/>
            <a:cxnLst/>
            <a:rect l="l" t="t" r="r" b="b"/>
            <a:pathLst>
              <a:path w="320729"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4"/>
                </a:lnTo>
                <a:lnTo>
                  <a:pt x="308334" y="106609"/>
                </a:lnTo>
                <a:lnTo>
                  <a:pt x="313014" y="120303"/>
                </a:lnTo>
                <a:lnTo>
                  <a:pt x="316635" y="134512"/>
                </a:lnTo>
                <a:lnTo>
                  <a:pt x="319146" y="149181"/>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2"/>
                </a:lnTo>
                <a:lnTo>
                  <a:pt x="146243" y="346698"/>
                </a:lnTo>
                <a:lnTo>
                  <a:pt x="132464" y="344742"/>
                </a:lnTo>
                <a:lnTo>
                  <a:pt x="119078" y="341551"/>
                </a:lnTo>
                <a:lnTo>
                  <a:pt x="106136" y="337180"/>
                </a:lnTo>
                <a:lnTo>
                  <a:pt x="93688" y="331684"/>
                </a:lnTo>
                <a:lnTo>
                  <a:pt x="81788" y="325119"/>
                </a:lnTo>
                <a:lnTo>
                  <a:pt x="70484" y="317539"/>
                </a:lnTo>
                <a:lnTo>
                  <a:pt x="59830" y="309002"/>
                </a:lnTo>
                <a:lnTo>
                  <a:pt x="49875" y="299561"/>
                </a:lnTo>
                <a:lnTo>
                  <a:pt x="40672" y="289272"/>
                </a:lnTo>
                <a:lnTo>
                  <a:pt x="32271" y="278192"/>
                </a:lnTo>
                <a:lnTo>
                  <a:pt x="24724" y="266375"/>
                </a:lnTo>
                <a:lnTo>
                  <a:pt x="18081" y="253876"/>
                </a:lnTo>
                <a:lnTo>
                  <a:pt x="12395" y="240752"/>
                </a:lnTo>
                <a:lnTo>
                  <a:pt x="7715" y="227057"/>
                </a:lnTo>
                <a:lnTo>
                  <a:pt x="4094" y="212848"/>
                </a:lnTo>
                <a:lnTo>
                  <a:pt x="1582" y="198179"/>
                </a:lnTo>
                <a:lnTo>
                  <a:pt x="232" y="183106"/>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13" name="object 36"/>
          <p:cNvSpPr/>
          <p:nvPr/>
        </p:nvSpPr>
        <p:spPr>
          <a:xfrm>
            <a:off x="8909165" y="3402186"/>
            <a:ext cx="347472" cy="347472"/>
          </a:xfrm>
          <a:custGeom>
            <a:avLst/>
            <a:gdLst/>
            <a:ahLst/>
            <a:cxnLst/>
            <a:rect l="l" t="t" r="r" b="b"/>
            <a:pathLst>
              <a:path w="338701" h="347361">
                <a:moveTo>
                  <a:pt x="338701" y="173680"/>
                </a:moveTo>
                <a:lnTo>
                  <a:pt x="338086" y="158773"/>
                </a:lnTo>
                <a:lnTo>
                  <a:pt x="336274" y="144215"/>
                </a:lnTo>
                <a:lnTo>
                  <a:pt x="333315" y="130059"/>
                </a:lnTo>
                <a:lnTo>
                  <a:pt x="329260" y="116355"/>
                </a:lnTo>
                <a:lnTo>
                  <a:pt x="324157" y="103155"/>
                </a:lnTo>
                <a:lnTo>
                  <a:pt x="318058" y="90510"/>
                </a:lnTo>
                <a:lnTo>
                  <a:pt x="311012" y="78472"/>
                </a:lnTo>
                <a:lnTo>
                  <a:pt x="303069" y="67092"/>
                </a:lnTo>
                <a:lnTo>
                  <a:pt x="294280" y="56421"/>
                </a:lnTo>
                <a:lnTo>
                  <a:pt x="284694" y="46511"/>
                </a:lnTo>
                <a:lnTo>
                  <a:pt x="274362" y="37412"/>
                </a:lnTo>
                <a:lnTo>
                  <a:pt x="263333" y="29177"/>
                </a:lnTo>
                <a:lnTo>
                  <a:pt x="251657" y="21856"/>
                </a:lnTo>
                <a:lnTo>
                  <a:pt x="239385" y="15500"/>
                </a:lnTo>
                <a:lnTo>
                  <a:pt x="226566" y="10162"/>
                </a:lnTo>
                <a:lnTo>
                  <a:pt x="213252" y="5892"/>
                </a:lnTo>
                <a:lnTo>
                  <a:pt x="199490" y="2742"/>
                </a:lnTo>
                <a:lnTo>
                  <a:pt x="185333" y="763"/>
                </a:lnTo>
                <a:lnTo>
                  <a:pt x="170829" y="6"/>
                </a:lnTo>
                <a:lnTo>
                  <a:pt x="169350" y="0"/>
                </a:lnTo>
                <a:lnTo>
                  <a:pt x="154814" y="630"/>
                </a:lnTo>
                <a:lnTo>
                  <a:pt x="140620" y="2489"/>
                </a:lnTo>
                <a:lnTo>
                  <a:pt x="126816" y="5523"/>
                </a:lnTo>
                <a:lnTo>
                  <a:pt x="113454" y="9683"/>
                </a:lnTo>
                <a:lnTo>
                  <a:pt x="100583" y="14916"/>
                </a:lnTo>
                <a:lnTo>
                  <a:pt x="88254" y="21171"/>
                </a:lnTo>
                <a:lnTo>
                  <a:pt x="76516" y="28397"/>
                </a:lnTo>
                <a:lnTo>
                  <a:pt x="65420" y="36543"/>
                </a:lnTo>
                <a:lnTo>
                  <a:pt x="55015" y="45557"/>
                </a:lnTo>
                <a:lnTo>
                  <a:pt x="45351" y="55388"/>
                </a:lnTo>
                <a:lnTo>
                  <a:pt x="36479" y="65984"/>
                </a:lnTo>
                <a:lnTo>
                  <a:pt x="28449" y="77295"/>
                </a:lnTo>
                <a:lnTo>
                  <a:pt x="21311" y="89269"/>
                </a:lnTo>
                <a:lnTo>
                  <a:pt x="15114" y="101855"/>
                </a:lnTo>
                <a:lnTo>
                  <a:pt x="9909" y="115001"/>
                </a:lnTo>
                <a:lnTo>
                  <a:pt x="5745" y="128657"/>
                </a:lnTo>
                <a:lnTo>
                  <a:pt x="2674" y="142770"/>
                </a:lnTo>
                <a:lnTo>
                  <a:pt x="744" y="157289"/>
                </a:lnTo>
                <a:lnTo>
                  <a:pt x="6" y="172164"/>
                </a:lnTo>
                <a:lnTo>
                  <a:pt x="0" y="173680"/>
                </a:lnTo>
                <a:lnTo>
                  <a:pt x="615" y="188588"/>
                </a:lnTo>
                <a:lnTo>
                  <a:pt x="2427" y="203146"/>
                </a:lnTo>
                <a:lnTo>
                  <a:pt x="5386" y="217302"/>
                </a:lnTo>
                <a:lnTo>
                  <a:pt x="9441" y="231006"/>
                </a:lnTo>
                <a:lnTo>
                  <a:pt x="14544" y="244206"/>
                </a:lnTo>
                <a:lnTo>
                  <a:pt x="20643" y="256850"/>
                </a:lnTo>
                <a:lnTo>
                  <a:pt x="27689" y="268888"/>
                </a:lnTo>
                <a:lnTo>
                  <a:pt x="35631" y="280269"/>
                </a:lnTo>
                <a:lnTo>
                  <a:pt x="44421" y="290940"/>
                </a:lnTo>
                <a:lnTo>
                  <a:pt x="54007" y="300850"/>
                </a:lnTo>
                <a:lnTo>
                  <a:pt x="64339" y="309949"/>
                </a:lnTo>
                <a:lnTo>
                  <a:pt x="75368" y="318184"/>
                </a:lnTo>
                <a:lnTo>
                  <a:pt x="87044" y="325505"/>
                </a:lnTo>
                <a:lnTo>
                  <a:pt x="99316" y="331861"/>
                </a:lnTo>
                <a:lnTo>
                  <a:pt x="112134" y="337199"/>
                </a:lnTo>
                <a:lnTo>
                  <a:pt x="125449" y="341469"/>
                </a:lnTo>
                <a:lnTo>
                  <a:pt x="139210" y="344619"/>
                </a:lnTo>
                <a:lnTo>
                  <a:pt x="153368" y="346598"/>
                </a:lnTo>
                <a:lnTo>
                  <a:pt x="167872" y="347355"/>
                </a:lnTo>
                <a:lnTo>
                  <a:pt x="169350" y="347361"/>
                </a:lnTo>
                <a:lnTo>
                  <a:pt x="183886" y="346731"/>
                </a:lnTo>
                <a:lnTo>
                  <a:pt x="198081" y="344872"/>
                </a:lnTo>
                <a:lnTo>
                  <a:pt x="211885" y="341838"/>
                </a:lnTo>
                <a:lnTo>
                  <a:pt x="225247" y="337678"/>
                </a:lnTo>
                <a:lnTo>
                  <a:pt x="238117" y="332445"/>
                </a:lnTo>
                <a:lnTo>
                  <a:pt x="250447" y="326190"/>
                </a:lnTo>
                <a:lnTo>
                  <a:pt x="262185" y="318964"/>
                </a:lnTo>
                <a:lnTo>
                  <a:pt x="273281" y="310818"/>
                </a:lnTo>
                <a:lnTo>
                  <a:pt x="283686" y="301804"/>
                </a:lnTo>
                <a:lnTo>
                  <a:pt x="293349" y="291973"/>
                </a:lnTo>
                <a:lnTo>
                  <a:pt x="302221" y="281377"/>
                </a:lnTo>
                <a:lnTo>
                  <a:pt x="310251" y="270066"/>
                </a:lnTo>
                <a:lnTo>
                  <a:pt x="317390" y="258092"/>
                </a:lnTo>
                <a:lnTo>
                  <a:pt x="323587" y="245506"/>
                </a:lnTo>
                <a:lnTo>
                  <a:pt x="328792" y="232360"/>
                </a:lnTo>
                <a:lnTo>
                  <a:pt x="332956" y="218704"/>
                </a:lnTo>
                <a:lnTo>
                  <a:pt x="336027" y="204591"/>
                </a:lnTo>
                <a:lnTo>
                  <a:pt x="337957" y="190071"/>
                </a:lnTo>
                <a:lnTo>
                  <a:pt x="338695" y="175197"/>
                </a:lnTo>
                <a:lnTo>
                  <a:pt x="338701"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14" name="object 34"/>
          <p:cNvSpPr/>
          <p:nvPr/>
        </p:nvSpPr>
        <p:spPr>
          <a:xfrm>
            <a:off x="6562354" y="2483005"/>
            <a:ext cx="347472" cy="347472"/>
          </a:xfrm>
          <a:custGeom>
            <a:avLst/>
            <a:gdLst/>
            <a:ahLst/>
            <a:cxnLst/>
            <a:rect l="l" t="t" r="r" b="b"/>
            <a:pathLst>
              <a:path w="320729"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5" y="2619"/>
                </a:lnTo>
                <a:lnTo>
                  <a:pt x="201651" y="5810"/>
                </a:lnTo>
                <a:lnTo>
                  <a:pt x="214593" y="10181"/>
                </a:lnTo>
                <a:lnTo>
                  <a:pt x="227041" y="15677"/>
                </a:lnTo>
                <a:lnTo>
                  <a:pt x="238941" y="22242"/>
                </a:lnTo>
                <a:lnTo>
                  <a:pt x="250245" y="29822"/>
                </a:lnTo>
                <a:lnTo>
                  <a:pt x="260899" y="38359"/>
                </a:lnTo>
                <a:lnTo>
                  <a:pt x="270854"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2"/>
                </a:lnTo>
                <a:lnTo>
                  <a:pt x="146244" y="346698"/>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3" y="198179"/>
                </a:lnTo>
                <a:lnTo>
                  <a:pt x="232" y="183107"/>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15" name="object 32"/>
          <p:cNvSpPr/>
          <p:nvPr/>
        </p:nvSpPr>
        <p:spPr>
          <a:xfrm>
            <a:off x="8716732" y="1593274"/>
            <a:ext cx="347472" cy="347472"/>
          </a:xfrm>
          <a:custGeom>
            <a:avLst/>
            <a:gdLst/>
            <a:ahLst/>
            <a:cxnLst/>
            <a:rect l="l" t="t" r="r" b="b"/>
            <a:pathLst>
              <a:path w="320730"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4"/>
                </a:lnTo>
                <a:lnTo>
                  <a:pt x="308334" y="106609"/>
                </a:lnTo>
                <a:lnTo>
                  <a:pt x="313014" y="120303"/>
                </a:lnTo>
                <a:lnTo>
                  <a:pt x="316635" y="134512"/>
                </a:lnTo>
                <a:lnTo>
                  <a:pt x="319147" y="149181"/>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3"/>
                </a:lnTo>
                <a:lnTo>
                  <a:pt x="285311" y="282563"/>
                </a:lnTo>
                <a:lnTo>
                  <a:pt x="276594" y="293344"/>
                </a:lnTo>
                <a:lnTo>
                  <a:pt x="267094" y="303311"/>
                </a:lnTo>
                <a:lnTo>
                  <a:pt x="256863" y="312410"/>
                </a:lnTo>
                <a:lnTo>
                  <a:pt x="245952" y="320584"/>
                </a:lnTo>
                <a:lnTo>
                  <a:pt x="234412" y="327778"/>
                </a:lnTo>
                <a:lnTo>
                  <a:pt x="222294" y="333937"/>
                </a:lnTo>
                <a:lnTo>
                  <a:pt x="209649" y="339005"/>
                </a:lnTo>
                <a:lnTo>
                  <a:pt x="196530" y="342927"/>
                </a:lnTo>
                <a:lnTo>
                  <a:pt x="182985" y="345647"/>
                </a:lnTo>
                <a:lnTo>
                  <a:pt x="169068" y="347110"/>
                </a:lnTo>
                <a:lnTo>
                  <a:pt x="160364" y="347362"/>
                </a:lnTo>
                <a:lnTo>
                  <a:pt x="146243" y="346698"/>
                </a:lnTo>
                <a:lnTo>
                  <a:pt x="132464" y="344742"/>
                </a:lnTo>
                <a:lnTo>
                  <a:pt x="119078" y="341551"/>
                </a:lnTo>
                <a:lnTo>
                  <a:pt x="106136" y="337180"/>
                </a:lnTo>
                <a:lnTo>
                  <a:pt x="93688" y="331684"/>
                </a:lnTo>
                <a:lnTo>
                  <a:pt x="81788" y="325119"/>
                </a:lnTo>
                <a:lnTo>
                  <a:pt x="70484" y="317539"/>
                </a:lnTo>
                <a:lnTo>
                  <a:pt x="59830" y="309002"/>
                </a:lnTo>
                <a:lnTo>
                  <a:pt x="49875" y="299561"/>
                </a:lnTo>
                <a:lnTo>
                  <a:pt x="40672" y="289272"/>
                </a:lnTo>
                <a:lnTo>
                  <a:pt x="32271" y="278192"/>
                </a:lnTo>
                <a:lnTo>
                  <a:pt x="24724" y="266375"/>
                </a:lnTo>
                <a:lnTo>
                  <a:pt x="18081" y="253876"/>
                </a:lnTo>
                <a:lnTo>
                  <a:pt x="12395" y="240752"/>
                </a:lnTo>
                <a:lnTo>
                  <a:pt x="7715" y="227057"/>
                </a:lnTo>
                <a:lnTo>
                  <a:pt x="4094" y="212848"/>
                </a:lnTo>
                <a:lnTo>
                  <a:pt x="1582" y="198179"/>
                </a:lnTo>
                <a:lnTo>
                  <a:pt x="232" y="183106"/>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16" name="object 30"/>
          <p:cNvSpPr/>
          <p:nvPr/>
        </p:nvSpPr>
        <p:spPr>
          <a:xfrm>
            <a:off x="7725572" y="3169970"/>
            <a:ext cx="347472" cy="347472"/>
          </a:xfrm>
          <a:custGeom>
            <a:avLst/>
            <a:gdLst/>
            <a:ahLst/>
            <a:cxnLst/>
            <a:rect l="l" t="t" r="r" b="b"/>
            <a:pathLst>
              <a:path w="320729"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2"/>
                </a:lnTo>
                <a:lnTo>
                  <a:pt x="146244" y="346698"/>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3" y="198179"/>
                </a:lnTo>
                <a:lnTo>
                  <a:pt x="232" y="183107"/>
                </a:lnTo>
                <a:lnTo>
                  <a:pt x="0" y="173680"/>
                </a:lnTo>
                <a:close/>
              </a:path>
            </a:pathLst>
          </a:custGeom>
          <a:solidFill>
            <a:srgbClr val="59BAD1"/>
          </a:solidFill>
          <a:ln w="28575">
            <a:solidFill>
              <a:srgbClr val="418FA2"/>
            </a:solidFill>
          </a:ln>
        </p:spPr>
        <p:txBody>
          <a:bodyPr wrap="square" lIns="0" tIns="0" rIns="0" bIns="0" rtlCol="0">
            <a:noAutofit/>
          </a:bodyPr>
          <a:lstStyle/>
          <a:p>
            <a:endParaRPr/>
          </a:p>
        </p:txBody>
      </p:sp>
      <p:sp>
        <p:nvSpPr>
          <p:cNvPr id="117" name="object 28"/>
          <p:cNvSpPr/>
          <p:nvPr/>
        </p:nvSpPr>
        <p:spPr>
          <a:xfrm>
            <a:off x="6401989" y="5328656"/>
            <a:ext cx="347472" cy="347472"/>
          </a:xfrm>
          <a:custGeom>
            <a:avLst/>
            <a:gdLst/>
            <a:ahLst/>
            <a:cxnLst/>
            <a:rect l="l" t="t" r="r" b="b"/>
            <a:pathLst>
              <a:path w="320730"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6"/>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18" name="object 26"/>
          <p:cNvSpPr/>
          <p:nvPr/>
        </p:nvSpPr>
        <p:spPr>
          <a:xfrm>
            <a:off x="7105873" y="4521611"/>
            <a:ext cx="347472" cy="347472"/>
          </a:xfrm>
          <a:custGeom>
            <a:avLst/>
            <a:gdLst/>
            <a:ahLst/>
            <a:cxnLst/>
            <a:rect l="l" t="t" r="r" b="b"/>
            <a:pathLst>
              <a:path w="320730"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6"/>
                </a:lnTo>
                <a:lnTo>
                  <a:pt x="0" y="173681"/>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19" name="object 24"/>
          <p:cNvSpPr/>
          <p:nvPr/>
        </p:nvSpPr>
        <p:spPr>
          <a:xfrm>
            <a:off x="5052670" y="3517331"/>
            <a:ext cx="347472" cy="347472"/>
          </a:xfrm>
          <a:custGeom>
            <a:avLst/>
            <a:gdLst/>
            <a:ahLst/>
            <a:cxnLst/>
            <a:rect l="l" t="t" r="r" b="b"/>
            <a:pathLst>
              <a:path w="320730"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1"/>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20" name="object 22"/>
          <p:cNvSpPr/>
          <p:nvPr/>
        </p:nvSpPr>
        <p:spPr>
          <a:xfrm>
            <a:off x="4776845" y="5206506"/>
            <a:ext cx="347472" cy="347472"/>
          </a:xfrm>
          <a:custGeom>
            <a:avLst/>
            <a:gdLst/>
            <a:ahLst/>
            <a:cxnLst/>
            <a:rect l="l" t="t" r="r" b="b"/>
            <a:pathLst>
              <a:path w="320730"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21" name="object 20"/>
          <p:cNvSpPr/>
          <p:nvPr/>
        </p:nvSpPr>
        <p:spPr>
          <a:xfrm>
            <a:off x="5373401" y="4051297"/>
            <a:ext cx="347472" cy="347472"/>
          </a:xfrm>
          <a:custGeom>
            <a:avLst/>
            <a:gdLst/>
            <a:ahLst/>
            <a:cxnLst/>
            <a:rect l="l" t="t" r="r" b="b"/>
            <a:pathLst>
              <a:path w="320730"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2"/>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1"/>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22" name="object 18"/>
          <p:cNvSpPr/>
          <p:nvPr/>
        </p:nvSpPr>
        <p:spPr>
          <a:xfrm>
            <a:off x="8237687" y="2691052"/>
            <a:ext cx="347472" cy="347472"/>
          </a:xfrm>
          <a:custGeom>
            <a:avLst/>
            <a:gdLst/>
            <a:ahLst/>
            <a:cxnLst/>
            <a:rect l="l" t="t" r="r" b="b"/>
            <a:pathLst>
              <a:path w="320730"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4"/>
                </a:lnTo>
                <a:lnTo>
                  <a:pt x="308334" y="106609"/>
                </a:lnTo>
                <a:lnTo>
                  <a:pt x="313014" y="120303"/>
                </a:lnTo>
                <a:lnTo>
                  <a:pt x="316635" y="134512"/>
                </a:lnTo>
                <a:lnTo>
                  <a:pt x="319147" y="149181"/>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2"/>
                </a:lnTo>
                <a:lnTo>
                  <a:pt x="146243" y="346698"/>
                </a:lnTo>
                <a:lnTo>
                  <a:pt x="132464" y="344742"/>
                </a:lnTo>
                <a:lnTo>
                  <a:pt x="119078" y="341551"/>
                </a:lnTo>
                <a:lnTo>
                  <a:pt x="106136" y="337180"/>
                </a:lnTo>
                <a:lnTo>
                  <a:pt x="93688"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7"/>
                </a:lnTo>
                <a:lnTo>
                  <a:pt x="4094" y="212848"/>
                </a:lnTo>
                <a:lnTo>
                  <a:pt x="1582" y="198179"/>
                </a:lnTo>
                <a:lnTo>
                  <a:pt x="232" y="183106"/>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23" name="object 6"/>
          <p:cNvSpPr txBox="1"/>
          <p:nvPr/>
        </p:nvSpPr>
        <p:spPr>
          <a:xfrm>
            <a:off x="2856125" y="3759280"/>
            <a:ext cx="992822" cy="330200"/>
          </a:xfrm>
          <a:prstGeom prst="rect">
            <a:avLst/>
          </a:prstGeom>
        </p:spPr>
        <p:txBody>
          <a:bodyPr wrap="square" lIns="0" tIns="0" rIns="0" bIns="0" rtlCol="0">
            <a:noAutofit/>
          </a:bodyPr>
          <a:lstStyle/>
          <a:p>
            <a:pPr marL="12700">
              <a:lnSpc>
                <a:spcPts val="2600"/>
              </a:lnSpc>
              <a:spcBef>
                <a:spcPts val="130"/>
              </a:spcBef>
            </a:pPr>
            <a:r>
              <a:rPr sz="3600" baseline="2275" dirty="0">
                <a:solidFill>
                  <a:srgbClr val="7F7E7E"/>
                </a:solidFill>
                <a:cs typeface="Calibri"/>
              </a:rPr>
              <a:t>Income</a:t>
            </a:r>
            <a:endParaRPr sz="2400" dirty="0">
              <a:cs typeface="Calibri"/>
            </a:endParaRPr>
          </a:p>
        </p:txBody>
      </p:sp>
      <p:grpSp>
        <p:nvGrpSpPr>
          <p:cNvPr id="124" name="Group 123"/>
          <p:cNvGrpSpPr/>
          <p:nvPr/>
        </p:nvGrpSpPr>
        <p:grpSpPr>
          <a:xfrm>
            <a:off x="3907438" y="1888930"/>
            <a:ext cx="6303362" cy="4054670"/>
            <a:chOff x="2343901" y="1923700"/>
            <a:chExt cx="6303362" cy="4054670"/>
          </a:xfrm>
        </p:grpSpPr>
        <p:sp>
          <p:nvSpPr>
            <p:cNvPr id="125" name="object 67"/>
            <p:cNvSpPr/>
            <p:nvPr/>
          </p:nvSpPr>
          <p:spPr>
            <a:xfrm>
              <a:off x="2343901" y="1923700"/>
              <a:ext cx="0" cy="4054670"/>
            </a:xfrm>
            <a:custGeom>
              <a:avLst/>
              <a:gdLst/>
              <a:ahLst/>
              <a:cxnLst/>
              <a:rect l="l" t="t" r="r" b="b"/>
              <a:pathLst>
                <a:path h="4054670">
                  <a:moveTo>
                    <a:pt x="0" y="4054670"/>
                  </a:moveTo>
                  <a:lnTo>
                    <a:pt x="0" y="0"/>
                  </a:lnTo>
                </a:path>
              </a:pathLst>
            </a:custGeom>
            <a:ln w="25399">
              <a:solidFill>
                <a:srgbClr val="6094C9"/>
              </a:solidFill>
              <a:headEnd type="none"/>
              <a:tailEnd type="arrow"/>
            </a:ln>
            <a:effectLst>
              <a:outerShdw blurRad="50800" dist="38100" dir="5400000" algn="t" rotWithShape="0">
                <a:prstClr val="black">
                  <a:alpha val="40000"/>
                </a:prstClr>
              </a:outerShdw>
            </a:effectLst>
          </p:spPr>
          <p:txBody>
            <a:bodyPr wrap="square" lIns="0" tIns="0" rIns="0" bIns="0" rtlCol="0">
              <a:noAutofit/>
            </a:bodyPr>
            <a:lstStyle/>
            <a:p>
              <a:endParaRPr/>
            </a:p>
          </p:txBody>
        </p:sp>
        <p:sp>
          <p:nvSpPr>
            <p:cNvPr id="126" name="object 70"/>
            <p:cNvSpPr/>
            <p:nvPr/>
          </p:nvSpPr>
          <p:spPr>
            <a:xfrm>
              <a:off x="2343901" y="5978370"/>
              <a:ext cx="6303362" cy="0"/>
            </a:xfrm>
            <a:custGeom>
              <a:avLst/>
              <a:gdLst/>
              <a:ahLst/>
              <a:cxnLst/>
              <a:rect l="l" t="t" r="r" b="b"/>
              <a:pathLst>
                <a:path w="6303362">
                  <a:moveTo>
                    <a:pt x="0" y="0"/>
                  </a:moveTo>
                  <a:lnTo>
                    <a:pt x="6303362" y="0"/>
                  </a:lnTo>
                </a:path>
              </a:pathLst>
            </a:custGeom>
            <a:ln w="25399">
              <a:solidFill>
                <a:srgbClr val="6094C9"/>
              </a:solidFill>
              <a:headEnd type="none"/>
              <a:tailEnd type="arrow"/>
            </a:ln>
            <a:effectLst>
              <a:outerShdw blurRad="50800" dist="38100" algn="l" rotWithShape="0">
                <a:prstClr val="black">
                  <a:alpha val="40000"/>
                </a:prstClr>
              </a:outerShdw>
            </a:effectLst>
          </p:spPr>
          <p:txBody>
            <a:bodyPr wrap="square" lIns="0" tIns="0" rIns="0" bIns="0" rtlCol="0">
              <a:noAutofit/>
            </a:bodyPr>
            <a:lstStyle/>
            <a:p>
              <a:endParaRPr/>
            </a:p>
          </p:txBody>
        </p:sp>
      </p:grpSp>
      <p:sp>
        <p:nvSpPr>
          <p:cNvPr id="127" name="object 69"/>
          <p:cNvSpPr/>
          <p:nvPr/>
        </p:nvSpPr>
        <p:spPr>
          <a:xfrm>
            <a:off x="7006208" y="2493252"/>
            <a:ext cx="565019" cy="625840"/>
          </a:xfrm>
          <a:custGeom>
            <a:avLst/>
            <a:gdLst/>
            <a:ahLst/>
            <a:cxnLst/>
            <a:rect l="l" t="t" r="r" b="b"/>
            <a:pathLst>
              <a:path w="565019" h="625840">
                <a:moveTo>
                  <a:pt x="0" y="0"/>
                </a:moveTo>
                <a:lnTo>
                  <a:pt x="0" y="625840"/>
                </a:lnTo>
                <a:lnTo>
                  <a:pt x="565019" y="625840"/>
                </a:lnTo>
                <a:lnTo>
                  <a:pt x="565019" y="0"/>
                </a:lnTo>
                <a:lnTo>
                  <a:pt x="0" y="0"/>
                </a:lnTo>
                <a:close/>
              </a:path>
            </a:pathLst>
          </a:custGeom>
          <a:solidFill>
            <a:srgbClr val="59B9D0">
              <a:alpha val="71000"/>
            </a:srgbClr>
          </a:solidFill>
          <a:effectLst>
            <a:outerShdw blurRad="50800" dist="38100" dir="5400000" algn="t" rotWithShape="0">
              <a:prstClr val="black">
                <a:alpha val="40000"/>
              </a:prstClr>
            </a:outerShdw>
          </a:effectLst>
        </p:spPr>
        <p:txBody>
          <a:bodyPr wrap="square" lIns="0" tIns="0" rIns="0" bIns="0" rtlCol="0">
            <a:noAutofit/>
          </a:bodyPr>
          <a:lstStyle/>
          <a:p>
            <a:endParaRPr/>
          </a:p>
        </p:txBody>
      </p:sp>
      <p:sp>
        <p:nvSpPr>
          <p:cNvPr id="128" name="object 69"/>
          <p:cNvSpPr/>
          <p:nvPr/>
        </p:nvSpPr>
        <p:spPr>
          <a:xfrm>
            <a:off x="5205885" y="3841353"/>
            <a:ext cx="565019" cy="625840"/>
          </a:xfrm>
          <a:custGeom>
            <a:avLst/>
            <a:gdLst/>
            <a:ahLst/>
            <a:cxnLst/>
            <a:rect l="l" t="t" r="r" b="b"/>
            <a:pathLst>
              <a:path w="565019" h="625840">
                <a:moveTo>
                  <a:pt x="0" y="0"/>
                </a:moveTo>
                <a:lnTo>
                  <a:pt x="0" y="625840"/>
                </a:lnTo>
                <a:lnTo>
                  <a:pt x="565019" y="625840"/>
                </a:lnTo>
                <a:lnTo>
                  <a:pt x="565019" y="0"/>
                </a:lnTo>
                <a:lnTo>
                  <a:pt x="0" y="0"/>
                </a:lnTo>
                <a:close/>
              </a:path>
            </a:pathLst>
          </a:custGeom>
          <a:solidFill>
            <a:srgbClr val="CD665F">
              <a:alpha val="71000"/>
            </a:srgbClr>
          </a:solidFill>
          <a:effectLst>
            <a:outerShdw blurRad="50800" dist="38100" dir="5400000" algn="t" rotWithShape="0">
              <a:prstClr val="black">
                <a:alpha val="40000"/>
              </a:prstClr>
            </a:outerShdw>
          </a:effectLst>
        </p:spPr>
        <p:txBody>
          <a:bodyPr wrap="square" lIns="0" tIns="0" rIns="0" bIns="0" rtlCol="0">
            <a:noAutofit/>
          </a:bodyPr>
          <a:lstStyle/>
          <a:p>
            <a:endParaRPr/>
          </a:p>
        </p:txBody>
      </p:sp>
      <p:sp>
        <p:nvSpPr>
          <p:cNvPr id="129" name="object 69"/>
          <p:cNvSpPr/>
          <p:nvPr/>
        </p:nvSpPr>
        <p:spPr>
          <a:xfrm>
            <a:off x="7066907" y="2564282"/>
            <a:ext cx="565019" cy="625840"/>
          </a:xfrm>
          <a:custGeom>
            <a:avLst/>
            <a:gdLst/>
            <a:ahLst/>
            <a:cxnLst/>
            <a:rect l="l" t="t" r="r" b="b"/>
            <a:pathLst>
              <a:path w="565019" h="625840">
                <a:moveTo>
                  <a:pt x="0" y="0"/>
                </a:moveTo>
                <a:lnTo>
                  <a:pt x="0" y="625840"/>
                </a:lnTo>
                <a:lnTo>
                  <a:pt x="565019" y="625840"/>
                </a:lnTo>
                <a:lnTo>
                  <a:pt x="565019" y="0"/>
                </a:lnTo>
                <a:lnTo>
                  <a:pt x="0" y="0"/>
                </a:lnTo>
                <a:close/>
              </a:path>
            </a:pathLst>
          </a:custGeom>
          <a:solidFill>
            <a:srgbClr val="AAC56C">
              <a:alpha val="71000"/>
            </a:srgbClr>
          </a:solidFill>
          <a:effectLst>
            <a:outerShdw blurRad="50800" dist="38100" dir="5400000" algn="t" rotWithShape="0">
              <a:prstClr val="black">
                <a:alpha val="40000"/>
              </a:prstClr>
            </a:outerShdw>
          </a:effectLst>
        </p:spPr>
        <p:txBody>
          <a:bodyPr wrap="square" lIns="0" tIns="0" rIns="0" bIns="0" rtlCol="0">
            <a:noAutofit/>
          </a:bodyPr>
          <a:lstStyle/>
          <a:p>
            <a:endParaRPr/>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object 5"/>
          <p:cNvSpPr txBox="1"/>
          <p:nvPr/>
        </p:nvSpPr>
        <p:spPr>
          <a:xfrm>
            <a:off x="6950816" y="6116930"/>
            <a:ext cx="542241" cy="330200"/>
          </a:xfrm>
          <a:prstGeom prst="rect">
            <a:avLst/>
          </a:prstGeom>
        </p:spPr>
        <p:txBody>
          <a:bodyPr wrap="square" lIns="0" tIns="0" rIns="0" bIns="0" rtlCol="0">
            <a:noAutofit/>
          </a:bodyPr>
          <a:lstStyle/>
          <a:p>
            <a:pPr marL="12700">
              <a:lnSpc>
                <a:spcPts val="2600"/>
              </a:lnSpc>
              <a:spcBef>
                <a:spcPts val="130"/>
              </a:spcBef>
            </a:pPr>
            <a:r>
              <a:rPr sz="3600" baseline="2275" dirty="0">
                <a:solidFill>
                  <a:srgbClr val="7F7E7E"/>
                </a:solidFill>
                <a:latin typeface="Calibri"/>
                <a:cs typeface="Calibri"/>
              </a:rPr>
              <a:t>Age</a:t>
            </a:r>
            <a:endParaRPr sz="2400">
              <a:latin typeface="Calibri"/>
              <a:cs typeface="Calibri"/>
            </a:endParaRPr>
          </a:p>
        </p:txBody>
      </p:sp>
      <p:sp>
        <p:nvSpPr>
          <p:cNvPr id="99" name="object 5"/>
          <p:cNvSpPr txBox="1"/>
          <p:nvPr/>
        </p:nvSpPr>
        <p:spPr>
          <a:xfrm>
            <a:off x="3625916" y="369650"/>
            <a:ext cx="6889684" cy="1166986"/>
          </a:xfrm>
          <a:prstGeom prst="rect">
            <a:avLst/>
          </a:prstGeom>
        </p:spPr>
        <p:txBody>
          <a:bodyPr wrap="square" lIns="0" tIns="0" rIns="0" bIns="0" rtlCol="0">
            <a:spAutoFit/>
          </a:bodyPr>
          <a:lstStyle/>
          <a:p>
            <a:pPr marL="12700" marR="41909">
              <a:lnSpc>
                <a:spcPts val="3454"/>
              </a:lnSpc>
              <a:spcBef>
                <a:spcPts val="172"/>
              </a:spcBef>
            </a:pPr>
            <a:r>
              <a:rPr lang="en-US" sz="4800" baseline="2560" dirty="0">
                <a:solidFill>
                  <a:srgbClr val="4E81BC"/>
                </a:solidFill>
                <a:latin typeface="+mj-lt"/>
                <a:cs typeface="Calibri"/>
              </a:rPr>
              <a:t>Mean Shift</a:t>
            </a:r>
            <a:endParaRPr sz="3200" dirty="0">
              <a:latin typeface="+mj-lt"/>
              <a:cs typeface="Calibri"/>
            </a:endParaRPr>
          </a:p>
          <a:p>
            <a:pPr marL="12700">
              <a:lnSpc>
                <a:spcPts val="2770"/>
              </a:lnSpc>
            </a:pPr>
            <a:r>
              <a:rPr lang="en-US" sz="3200" baseline="1137" dirty="0">
                <a:solidFill>
                  <a:srgbClr val="7F7E7E"/>
                </a:solidFill>
                <a:cs typeface="Calibri"/>
              </a:rPr>
              <a:t>Keep going like this, eventually it finds four unique local maxima</a:t>
            </a:r>
          </a:p>
        </p:txBody>
      </p:sp>
      <p:sp>
        <p:nvSpPr>
          <p:cNvPr id="100" name="object 82"/>
          <p:cNvSpPr/>
          <p:nvPr/>
        </p:nvSpPr>
        <p:spPr>
          <a:xfrm>
            <a:off x="5938372" y="5487188"/>
            <a:ext cx="347472" cy="347472"/>
          </a:xfrm>
          <a:custGeom>
            <a:avLst/>
            <a:gdLst/>
            <a:ahLst/>
            <a:cxnLst/>
            <a:rect l="l" t="t" r="r" b="b"/>
            <a:pathLst>
              <a:path w="320729"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01" name="object 84"/>
          <p:cNvSpPr/>
          <p:nvPr/>
        </p:nvSpPr>
        <p:spPr>
          <a:xfrm>
            <a:off x="6923747" y="5521291"/>
            <a:ext cx="347472" cy="347472"/>
          </a:xfrm>
          <a:custGeom>
            <a:avLst/>
            <a:gdLst/>
            <a:ahLst/>
            <a:cxnLst/>
            <a:rect l="l" t="t" r="r" b="b"/>
            <a:pathLst>
              <a:path w="320729"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6"/>
                </a:lnTo>
                <a:lnTo>
                  <a:pt x="0" y="173680"/>
                </a:lnTo>
                <a:close/>
              </a:path>
            </a:pathLst>
          </a:custGeom>
          <a:solidFill>
            <a:srgbClr val="AAC56C"/>
          </a:solidFill>
          <a:ln w="28575">
            <a:solidFill>
              <a:srgbClr val="83984F"/>
            </a:solidFill>
          </a:ln>
        </p:spPr>
        <p:txBody>
          <a:bodyPr wrap="square" lIns="0" tIns="0" rIns="0" bIns="0" rtlCol="0">
            <a:noAutofit/>
          </a:bodyPr>
          <a:lstStyle/>
          <a:p>
            <a:endParaRPr/>
          </a:p>
        </p:txBody>
      </p:sp>
      <p:sp>
        <p:nvSpPr>
          <p:cNvPr id="102" name="object 86"/>
          <p:cNvSpPr/>
          <p:nvPr/>
        </p:nvSpPr>
        <p:spPr>
          <a:xfrm>
            <a:off x="7775551" y="5502337"/>
            <a:ext cx="347472" cy="347472"/>
          </a:xfrm>
          <a:custGeom>
            <a:avLst/>
            <a:gdLst/>
            <a:ahLst/>
            <a:cxnLst/>
            <a:rect l="l" t="t" r="r" b="b"/>
            <a:pathLst>
              <a:path w="320729"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9"/>
                </a:lnTo>
                <a:lnTo>
                  <a:pt x="288458" y="69169"/>
                </a:lnTo>
                <a:lnTo>
                  <a:pt x="296005" y="80986"/>
                </a:lnTo>
                <a:lnTo>
                  <a:pt x="302647" y="93485"/>
                </a:lnTo>
                <a:lnTo>
                  <a:pt x="308334" y="106609"/>
                </a:lnTo>
                <a:lnTo>
                  <a:pt x="313014" y="120303"/>
                </a:lnTo>
                <a:lnTo>
                  <a:pt x="316635" y="134513"/>
                </a:lnTo>
                <a:lnTo>
                  <a:pt x="319146" y="149182"/>
                </a:lnTo>
                <a:lnTo>
                  <a:pt x="320497" y="164255"/>
                </a:lnTo>
                <a:lnTo>
                  <a:pt x="320729" y="173680"/>
                </a:lnTo>
                <a:lnTo>
                  <a:pt x="320116" y="188974"/>
                </a:lnTo>
                <a:lnTo>
                  <a:pt x="318311" y="203897"/>
                </a:lnTo>
                <a:lnTo>
                  <a:pt x="315364" y="218395"/>
                </a:lnTo>
                <a:lnTo>
                  <a:pt x="311328" y="232412"/>
                </a:lnTo>
                <a:lnTo>
                  <a:pt x="306254" y="245893"/>
                </a:lnTo>
                <a:lnTo>
                  <a:pt x="300192" y="258782"/>
                </a:lnTo>
                <a:lnTo>
                  <a:pt x="293194" y="271024"/>
                </a:lnTo>
                <a:lnTo>
                  <a:pt x="285310" y="282563"/>
                </a:lnTo>
                <a:lnTo>
                  <a:pt x="276593" y="293344"/>
                </a:lnTo>
                <a:lnTo>
                  <a:pt x="267094" y="303312"/>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6"/>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03" name="object 74"/>
          <p:cNvSpPr/>
          <p:nvPr/>
        </p:nvSpPr>
        <p:spPr>
          <a:xfrm>
            <a:off x="4192469" y="5195209"/>
            <a:ext cx="347472" cy="347472"/>
          </a:xfrm>
          <a:custGeom>
            <a:avLst/>
            <a:gdLst/>
            <a:ahLst/>
            <a:cxnLst/>
            <a:rect l="l" t="t" r="r" b="b"/>
            <a:pathLst>
              <a:path w="320730"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0"/>
                </a:lnTo>
                <a:close/>
              </a:path>
            </a:pathLst>
          </a:custGeom>
          <a:solidFill>
            <a:srgbClr val="CD665F"/>
          </a:solidFill>
          <a:ln w="28575">
            <a:solidFill>
              <a:srgbClr val="9F4B46"/>
            </a:solidFill>
          </a:ln>
        </p:spPr>
        <p:txBody>
          <a:bodyPr wrap="square" lIns="0" tIns="0" rIns="0" bIns="0" rtlCol="0">
            <a:noAutofit/>
          </a:bodyPr>
          <a:lstStyle/>
          <a:p>
            <a:endParaRPr/>
          </a:p>
        </p:txBody>
      </p:sp>
      <p:sp>
        <p:nvSpPr>
          <p:cNvPr id="104" name="object 72"/>
          <p:cNvSpPr/>
          <p:nvPr/>
        </p:nvSpPr>
        <p:spPr>
          <a:xfrm>
            <a:off x="7483366" y="2517371"/>
            <a:ext cx="347472" cy="347472"/>
          </a:xfrm>
          <a:custGeom>
            <a:avLst/>
            <a:gdLst/>
            <a:ahLst/>
            <a:cxnLst/>
            <a:rect l="l" t="t" r="r" b="b"/>
            <a:pathLst>
              <a:path w="320730"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30" y="342927"/>
                </a:lnTo>
                <a:lnTo>
                  <a:pt x="182985" y="345647"/>
                </a:lnTo>
                <a:lnTo>
                  <a:pt x="169068" y="347110"/>
                </a:lnTo>
                <a:lnTo>
                  <a:pt x="160364" y="347362"/>
                </a:lnTo>
                <a:lnTo>
                  <a:pt x="146244" y="346698"/>
                </a:lnTo>
                <a:lnTo>
                  <a:pt x="132465" y="344742"/>
                </a:lnTo>
                <a:lnTo>
                  <a:pt x="119078" y="341551"/>
                </a:lnTo>
                <a:lnTo>
                  <a:pt x="106136" y="337180"/>
                </a:lnTo>
                <a:lnTo>
                  <a:pt x="93689" y="331684"/>
                </a:lnTo>
                <a:lnTo>
                  <a:pt x="81788" y="325119"/>
                </a:lnTo>
                <a:lnTo>
                  <a:pt x="70485" y="317540"/>
                </a:lnTo>
                <a:lnTo>
                  <a:pt x="59830" y="309002"/>
                </a:lnTo>
                <a:lnTo>
                  <a:pt x="49876" y="299561"/>
                </a:lnTo>
                <a:lnTo>
                  <a:pt x="40672" y="289273"/>
                </a:lnTo>
                <a:lnTo>
                  <a:pt x="32271" y="278192"/>
                </a:lnTo>
                <a:lnTo>
                  <a:pt x="24724" y="266375"/>
                </a:lnTo>
                <a:lnTo>
                  <a:pt x="18081" y="253876"/>
                </a:lnTo>
                <a:lnTo>
                  <a:pt x="12395" y="240752"/>
                </a:lnTo>
                <a:lnTo>
                  <a:pt x="7715" y="227058"/>
                </a:lnTo>
                <a:lnTo>
                  <a:pt x="4094" y="212848"/>
                </a:lnTo>
                <a:lnTo>
                  <a:pt x="1583" y="198180"/>
                </a:lnTo>
                <a:lnTo>
                  <a:pt x="232" y="183107"/>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05" name="object 70"/>
          <p:cNvSpPr/>
          <p:nvPr/>
        </p:nvSpPr>
        <p:spPr>
          <a:xfrm>
            <a:off x="7084113" y="2135643"/>
            <a:ext cx="347472" cy="347472"/>
          </a:xfrm>
          <a:custGeom>
            <a:avLst/>
            <a:gdLst/>
            <a:ahLst/>
            <a:cxnLst/>
            <a:rect l="l" t="t" r="r" b="b"/>
            <a:pathLst>
              <a:path w="320730"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2"/>
                </a:lnTo>
                <a:lnTo>
                  <a:pt x="146244" y="346698"/>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3" y="198179"/>
                </a:lnTo>
                <a:lnTo>
                  <a:pt x="232" y="183107"/>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06" name="object 68"/>
          <p:cNvSpPr/>
          <p:nvPr/>
        </p:nvSpPr>
        <p:spPr>
          <a:xfrm>
            <a:off x="6672028" y="1723114"/>
            <a:ext cx="347472" cy="347472"/>
          </a:xfrm>
          <a:custGeom>
            <a:avLst/>
            <a:gdLst/>
            <a:ahLst/>
            <a:cxnLst/>
            <a:rect l="l" t="t" r="r" b="b"/>
            <a:pathLst>
              <a:path w="320729"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2"/>
                </a:lnTo>
                <a:lnTo>
                  <a:pt x="146244" y="346698"/>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3"/>
                </a:lnTo>
                <a:lnTo>
                  <a:pt x="32271" y="278192"/>
                </a:lnTo>
                <a:lnTo>
                  <a:pt x="24724" y="266375"/>
                </a:lnTo>
                <a:lnTo>
                  <a:pt x="18081" y="253876"/>
                </a:lnTo>
                <a:lnTo>
                  <a:pt x="12395" y="240752"/>
                </a:lnTo>
                <a:lnTo>
                  <a:pt x="7715" y="227058"/>
                </a:lnTo>
                <a:lnTo>
                  <a:pt x="4094" y="212848"/>
                </a:lnTo>
                <a:lnTo>
                  <a:pt x="1583" y="198179"/>
                </a:lnTo>
                <a:lnTo>
                  <a:pt x="232" y="183107"/>
                </a:lnTo>
                <a:lnTo>
                  <a:pt x="0" y="173680"/>
                </a:lnTo>
                <a:close/>
              </a:path>
            </a:pathLst>
          </a:custGeom>
          <a:solidFill>
            <a:srgbClr val="59BAD1"/>
          </a:solidFill>
          <a:ln w="28575">
            <a:solidFill>
              <a:srgbClr val="418FA2"/>
            </a:solidFill>
          </a:ln>
        </p:spPr>
        <p:txBody>
          <a:bodyPr wrap="square" lIns="0" tIns="0" rIns="0" bIns="0" rtlCol="0">
            <a:noAutofit/>
          </a:bodyPr>
          <a:lstStyle/>
          <a:p>
            <a:endParaRPr/>
          </a:p>
        </p:txBody>
      </p:sp>
      <p:sp>
        <p:nvSpPr>
          <p:cNvPr id="107" name="object 66"/>
          <p:cNvSpPr/>
          <p:nvPr/>
        </p:nvSpPr>
        <p:spPr>
          <a:xfrm>
            <a:off x="8396003" y="3412181"/>
            <a:ext cx="347472" cy="347472"/>
          </a:xfrm>
          <a:custGeom>
            <a:avLst/>
            <a:gdLst/>
            <a:ahLst/>
            <a:cxnLst/>
            <a:rect l="l" t="t" r="r" b="b"/>
            <a:pathLst>
              <a:path w="320730"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4"/>
                </a:lnTo>
                <a:lnTo>
                  <a:pt x="308334" y="106609"/>
                </a:lnTo>
                <a:lnTo>
                  <a:pt x="313014" y="120303"/>
                </a:lnTo>
                <a:lnTo>
                  <a:pt x="316635" y="134512"/>
                </a:lnTo>
                <a:lnTo>
                  <a:pt x="319147" y="149181"/>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3" y="346697"/>
                </a:lnTo>
                <a:lnTo>
                  <a:pt x="132464" y="344742"/>
                </a:lnTo>
                <a:lnTo>
                  <a:pt x="119078" y="341551"/>
                </a:lnTo>
                <a:lnTo>
                  <a:pt x="106136" y="337180"/>
                </a:lnTo>
                <a:lnTo>
                  <a:pt x="93688" y="331684"/>
                </a:lnTo>
                <a:lnTo>
                  <a:pt x="81788" y="325119"/>
                </a:lnTo>
                <a:lnTo>
                  <a:pt x="70484" y="317539"/>
                </a:lnTo>
                <a:lnTo>
                  <a:pt x="59830" y="309001"/>
                </a:lnTo>
                <a:lnTo>
                  <a:pt x="49875" y="299561"/>
                </a:lnTo>
                <a:lnTo>
                  <a:pt x="40672" y="289272"/>
                </a:lnTo>
                <a:lnTo>
                  <a:pt x="32271" y="278192"/>
                </a:lnTo>
                <a:lnTo>
                  <a:pt x="24724" y="266375"/>
                </a:lnTo>
                <a:lnTo>
                  <a:pt x="18081" y="253876"/>
                </a:lnTo>
                <a:lnTo>
                  <a:pt x="12395" y="240752"/>
                </a:lnTo>
                <a:lnTo>
                  <a:pt x="7715" y="227057"/>
                </a:lnTo>
                <a:lnTo>
                  <a:pt x="4094" y="212848"/>
                </a:lnTo>
                <a:lnTo>
                  <a:pt x="1582" y="198179"/>
                </a:lnTo>
                <a:lnTo>
                  <a:pt x="232" y="183106"/>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08" name="object 63"/>
          <p:cNvSpPr/>
          <p:nvPr/>
        </p:nvSpPr>
        <p:spPr>
          <a:xfrm>
            <a:off x="7404842" y="5021529"/>
            <a:ext cx="347472" cy="347472"/>
          </a:xfrm>
          <a:custGeom>
            <a:avLst/>
            <a:gdLst/>
            <a:ahLst/>
            <a:cxnLst/>
            <a:rect l="l" t="t" r="r" b="b"/>
            <a:pathLst>
              <a:path w="320730" h="347361">
                <a:moveTo>
                  <a:pt x="0" y="173680"/>
                </a:moveTo>
                <a:lnTo>
                  <a:pt x="232" y="183106"/>
                </a:lnTo>
                <a:lnTo>
                  <a:pt x="1583" y="198179"/>
                </a:lnTo>
                <a:lnTo>
                  <a:pt x="4094" y="212848"/>
                </a:lnTo>
                <a:lnTo>
                  <a:pt x="7715" y="227058"/>
                </a:lnTo>
                <a:lnTo>
                  <a:pt x="12395" y="240752"/>
                </a:lnTo>
                <a:lnTo>
                  <a:pt x="18082" y="253876"/>
                </a:lnTo>
                <a:lnTo>
                  <a:pt x="24724" y="266375"/>
                </a:lnTo>
                <a:lnTo>
                  <a:pt x="32272" y="278192"/>
                </a:lnTo>
                <a:lnTo>
                  <a:pt x="40673" y="289272"/>
                </a:lnTo>
                <a:lnTo>
                  <a:pt x="49876" y="299561"/>
                </a:lnTo>
                <a:lnTo>
                  <a:pt x="59830" y="309001"/>
                </a:lnTo>
                <a:lnTo>
                  <a:pt x="70485" y="317539"/>
                </a:lnTo>
                <a:lnTo>
                  <a:pt x="81788" y="325118"/>
                </a:lnTo>
                <a:lnTo>
                  <a:pt x="93689" y="331684"/>
                </a:lnTo>
                <a:lnTo>
                  <a:pt x="106136" y="337180"/>
                </a:lnTo>
                <a:lnTo>
                  <a:pt x="119079" y="341551"/>
                </a:lnTo>
                <a:lnTo>
                  <a:pt x="132465" y="344742"/>
                </a:lnTo>
                <a:lnTo>
                  <a:pt x="146244" y="346697"/>
                </a:lnTo>
                <a:lnTo>
                  <a:pt x="160365" y="347361"/>
                </a:lnTo>
                <a:lnTo>
                  <a:pt x="169069" y="347110"/>
                </a:lnTo>
                <a:lnTo>
                  <a:pt x="182986" y="345646"/>
                </a:lnTo>
                <a:lnTo>
                  <a:pt x="196530" y="342926"/>
                </a:lnTo>
                <a:lnTo>
                  <a:pt x="209650" y="339004"/>
                </a:lnTo>
                <a:lnTo>
                  <a:pt x="222295" y="333936"/>
                </a:lnTo>
                <a:lnTo>
                  <a:pt x="234413" y="327778"/>
                </a:lnTo>
                <a:lnTo>
                  <a:pt x="245953" y="320583"/>
                </a:lnTo>
                <a:lnTo>
                  <a:pt x="256864" y="312409"/>
                </a:lnTo>
                <a:lnTo>
                  <a:pt x="267095" y="303311"/>
                </a:lnTo>
                <a:lnTo>
                  <a:pt x="276595" y="293343"/>
                </a:lnTo>
                <a:lnTo>
                  <a:pt x="285312" y="282562"/>
                </a:lnTo>
                <a:lnTo>
                  <a:pt x="293195" y="271023"/>
                </a:lnTo>
                <a:lnTo>
                  <a:pt x="300193" y="258781"/>
                </a:lnTo>
                <a:lnTo>
                  <a:pt x="306255" y="245892"/>
                </a:lnTo>
                <a:lnTo>
                  <a:pt x="311330" y="232411"/>
                </a:lnTo>
                <a:lnTo>
                  <a:pt x="315366" y="218394"/>
                </a:lnTo>
                <a:lnTo>
                  <a:pt x="318312" y="203896"/>
                </a:lnTo>
                <a:lnTo>
                  <a:pt x="320117" y="188973"/>
                </a:lnTo>
                <a:lnTo>
                  <a:pt x="320730" y="173680"/>
                </a:lnTo>
                <a:lnTo>
                  <a:pt x="320498" y="164254"/>
                </a:lnTo>
                <a:lnTo>
                  <a:pt x="319147" y="149181"/>
                </a:lnTo>
                <a:lnTo>
                  <a:pt x="316636" y="134512"/>
                </a:lnTo>
                <a:lnTo>
                  <a:pt x="313015" y="120303"/>
                </a:lnTo>
                <a:lnTo>
                  <a:pt x="308335" y="106609"/>
                </a:lnTo>
                <a:lnTo>
                  <a:pt x="302649" y="93485"/>
                </a:lnTo>
                <a:lnTo>
                  <a:pt x="296006" y="80986"/>
                </a:lnTo>
                <a:lnTo>
                  <a:pt x="288459" y="69169"/>
                </a:lnTo>
                <a:lnTo>
                  <a:pt x="280058" y="58089"/>
                </a:lnTo>
                <a:lnTo>
                  <a:pt x="270854" y="47800"/>
                </a:lnTo>
                <a:lnTo>
                  <a:pt x="260900" y="38359"/>
                </a:lnTo>
                <a:lnTo>
                  <a:pt x="250245" y="29822"/>
                </a:lnTo>
                <a:lnTo>
                  <a:pt x="238942" y="22242"/>
                </a:lnTo>
                <a:lnTo>
                  <a:pt x="227041" y="15677"/>
                </a:lnTo>
                <a:lnTo>
                  <a:pt x="214594" y="10181"/>
                </a:lnTo>
                <a:lnTo>
                  <a:pt x="201651" y="5810"/>
                </a:lnTo>
                <a:lnTo>
                  <a:pt x="188265" y="2619"/>
                </a:lnTo>
                <a:lnTo>
                  <a:pt x="174486" y="664"/>
                </a:lnTo>
                <a:lnTo>
                  <a:pt x="160365" y="0"/>
                </a:lnTo>
                <a:lnTo>
                  <a:pt x="151662" y="251"/>
                </a:lnTo>
                <a:lnTo>
                  <a:pt x="137745" y="1714"/>
                </a:lnTo>
                <a:lnTo>
                  <a:pt x="124200" y="4434"/>
                </a:lnTo>
                <a:lnTo>
                  <a:pt x="111080" y="8356"/>
                </a:lnTo>
                <a:lnTo>
                  <a:pt x="98436" y="13424"/>
                </a:lnTo>
                <a:lnTo>
                  <a:pt x="86318" y="19583"/>
                </a:lnTo>
                <a:lnTo>
                  <a:pt x="74777" y="26777"/>
                </a:lnTo>
                <a:lnTo>
                  <a:pt x="63866" y="34951"/>
                </a:lnTo>
                <a:lnTo>
                  <a:pt x="53635" y="44049"/>
                </a:lnTo>
                <a:lnTo>
                  <a:pt x="44136" y="54017"/>
                </a:lnTo>
                <a:lnTo>
                  <a:pt x="35419" y="64798"/>
                </a:lnTo>
                <a:lnTo>
                  <a:pt x="27535" y="76337"/>
                </a:lnTo>
                <a:lnTo>
                  <a:pt x="20537" y="88579"/>
                </a:lnTo>
                <a:lnTo>
                  <a:pt x="14475" y="101468"/>
                </a:lnTo>
                <a:lnTo>
                  <a:pt x="9400" y="114948"/>
                </a:lnTo>
                <a:lnTo>
                  <a:pt x="5364" y="128965"/>
                </a:lnTo>
                <a:lnTo>
                  <a:pt x="2418" y="143463"/>
                </a:lnTo>
                <a:lnTo>
                  <a:pt x="613" y="158386"/>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09" name="object 62"/>
          <p:cNvSpPr/>
          <p:nvPr/>
        </p:nvSpPr>
        <p:spPr>
          <a:xfrm>
            <a:off x="5850962" y="3493881"/>
            <a:ext cx="347472" cy="347472"/>
          </a:xfrm>
          <a:custGeom>
            <a:avLst/>
            <a:gdLst/>
            <a:ahLst/>
            <a:cxnLst/>
            <a:rect l="l" t="t" r="r" b="b"/>
            <a:pathLst>
              <a:path w="320729"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6" y="149182"/>
                </a:lnTo>
                <a:lnTo>
                  <a:pt x="320497" y="164254"/>
                </a:lnTo>
                <a:lnTo>
                  <a:pt x="320729"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6"/>
                </a:lnTo>
                <a:lnTo>
                  <a:pt x="0" y="173681"/>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10" name="object 60"/>
          <p:cNvSpPr/>
          <p:nvPr/>
        </p:nvSpPr>
        <p:spPr>
          <a:xfrm>
            <a:off x="4975263" y="4571028"/>
            <a:ext cx="347472" cy="347472"/>
          </a:xfrm>
          <a:custGeom>
            <a:avLst/>
            <a:gdLst/>
            <a:ahLst/>
            <a:cxnLst/>
            <a:rect l="l" t="t" r="r" b="b"/>
            <a:pathLst>
              <a:path w="320729"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8"/>
                </a:lnTo>
                <a:lnTo>
                  <a:pt x="288458" y="69169"/>
                </a:lnTo>
                <a:lnTo>
                  <a:pt x="296005" y="80986"/>
                </a:lnTo>
                <a:lnTo>
                  <a:pt x="302648" y="93485"/>
                </a:lnTo>
                <a:lnTo>
                  <a:pt x="308334" y="106609"/>
                </a:lnTo>
                <a:lnTo>
                  <a:pt x="313014" y="120303"/>
                </a:lnTo>
                <a:lnTo>
                  <a:pt x="316635" y="134513"/>
                </a:lnTo>
                <a:lnTo>
                  <a:pt x="319146" y="149182"/>
                </a:lnTo>
                <a:lnTo>
                  <a:pt x="320497" y="164254"/>
                </a:lnTo>
                <a:lnTo>
                  <a:pt x="320729"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1"/>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11" name="object 58"/>
          <p:cNvSpPr/>
          <p:nvPr/>
        </p:nvSpPr>
        <p:spPr>
          <a:xfrm>
            <a:off x="9037462" y="2045434"/>
            <a:ext cx="347472" cy="347472"/>
          </a:xfrm>
          <a:custGeom>
            <a:avLst/>
            <a:gdLst/>
            <a:ahLst/>
            <a:cxnLst/>
            <a:rect l="l" t="t" r="r" b="b"/>
            <a:pathLst>
              <a:path w="320729"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4"/>
                </a:lnTo>
                <a:lnTo>
                  <a:pt x="308334" y="106609"/>
                </a:lnTo>
                <a:lnTo>
                  <a:pt x="313014" y="120303"/>
                </a:lnTo>
                <a:lnTo>
                  <a:pt x="316635" y="134512"/>
                </a:lnTo>
                <a:lnTo>
                  <a:pt x="319146" y="149181"/>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2"/>
                </a:lnTo>
                <a:lnTo>
                  <a:pt x="146243" y="346698"/>
                </a:lnTo>
                <a:lnTo>
                  <a:pt x="132464" y="344742"/>
                </a:lnTo>
                <a:lnTo>
                  <a:pt x="119078" y="341551"/>
                </a:lnTo>
                <a:lnTo>
                  <a:pt x="106136" y="337180"/>
                </a:lnTo>
                <a:lnTo>
                  <a:pt x="93688" y="331684"/>
                </a:lnTo>
                <a:lnTo>
                  <a:pt x="81788" y="325119"/>
                </a:lnTo>
                <a:lnTo>
                  <a:pt x="70484" y="317539"/>
                </a:lnTo>
                <a:lnTo>
                  <a:pt x="59830" y="309002"/>
                </a:lnTo>
                <a:lnTo>
                  <a:pt x="49875" y="299561"/>
                </a:lnTo>
                <a:lnTo>
                  <a:pt x="40672" y="289272"/>
                </a:lnTo>
                <a:lnTo>
                  <a:pt x="32271" y="278192"/>
                </a:lnTo>
                <a:lnTo>
                  <a:pt x="24724" y="266375"/>
                </a:lnTo>
                <a:lnTo>
                  <a:pt x="18081" y="253876"/>
                </a:lnTo>
                <a:lnTo>
                  <a:pt x="12395" y="240752"/>
                </a:lnTo>
                <a:lnTo>
                  <a:pt x="7715" y="227057"/>
                </a:lnTo>
                <a:lnTo>
                  <a:pt x="4094" y="212848"/>
                </a:lnTo>
                <a:lnTo>
                  <a:pt x="1582" y="198179"/>
                </a:lnTo>
                <a:lnTo>
                  <a:pt x="232" y="183106"/>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12" name="object 56"/>
          <p:cNvSpPr/>
          <p:nvPr/>
        </p:nvSpPr>
        <p:spPr>
          <a:xfrm>
            <a:off x="8077321" y="1961962"/>
            <a:ext cx="347472" cy="347472"/>
          </a:xfrm>
          <a:custGeom>
            <a:avLst/>
            <a:gdLst/>
            <a:ahLst/>
            <a:cxnLst/>
            <a:rect l="l" t="t" r="r" b="b"/>
            <a:pathLst>
              <a:path w="320729"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4"/>
                </a:lnTo>
                <a:lnTo>
                  <a:pt x="308334" y="106609"/>
                </a:lnTo>
                <a:lnTo>
                  <a:pt x="313014" y="120303"/>
                </a:lnTo>
                <a:lnTo>
                  <a:pt x="316635" y="134512"/>
                </a:lnTo>
                <a:lnTo>
                  <a:pt x="319146" y="149181"/>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2"/>
                </a:lnTo>
                <a:lnTo>
                  <a:pt x="146243" y="346697"/>
                </a:lnTo>
                <a:lnTo>
                  <a:pt x="132464" y="344742"/>
                </a:lnTo>
                <a:lnTo>
                  <a:pt x="119078" y="341551"/>
                </a:lnTo>
                <a:lnTo>
                  <a:pt x="106136" y="337180"/>
                </a:lnTo>
                <a:lnTo>
                  <a:pt x="93688" y="331684"/>
                </a:lnTo>
                <a:lnTo>
                  <a:pt x="81788" y="325119"/>
                </a:lnTo>
                <a:lnTo>
                  <a:pt x="70484" y="317539"/>
                </a:lnTo>
                <a:lnTo>
                  <a:pt x="59830" y="309002"/>
                </a:lnTo>
                <a:lnTo>
                  <a:pt x="49875" y="299561"/>
                </a:lnTo>
                <a:lnTo>
                  <a:pt x="40672" y="289272"/>
                </a:lnTo>
                <a:lnTo>
                  <a:pt x="32271" y="278192"/>
                </a:lnTo>
                <a:lnTo>
                  <a:pt x="24724" y="266375"/>
                </a:lnTo>
                <a:lnTo>
                  <a:pt x="18081" y="253876"/>
                </a:lnTo>
                <a:lnTo>
                  <a:pt x="12395" y="240752"/>
                </a:lnTo>
                <a:lnTo>
                  <a:pt x="7715" y="227057"/>
                </a:lnTo>
                <a:lnTo>
                  <a:pt x="4094" y="212848"/>
                </a:lnTo>
                <a:lnTo>
                  <a:pt x="1582" y="198179"/>
                </a:lnTo>
                <a:lnTo>
                  <a:pt x="232" y="183106"/>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13" name="object 54"/>
          <p:cNvSpPr/>
          <p:nvPr/>
        </p:nvSpPr>
        <p:spPr>
          <a:xfrm>
            <a:off x="8877097" y="2753913"/>
            <a:ext cx="347472" cy="347472"/>
          </a:xfrm>
          <a:custGeom>
            <a:avLst/>
            <a:gdLst/>
            <a:ahLst/>
            <a:cxnLst/>
            <a:rect l="l" t="t" r="r" b="b"/>
            <a:pathLst>
              <a:path w="320730"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4"/>
                </a:lnTo>
                <a:lnTo>
                  <a:pt x="308334" y="106609"/>
                </a:lnTo>
                <a:lnTo>
                  <a:pt x="313014" y="120303"/>
                </a:lnTo>
                <a:lnTo>
                  <a:pt x="316635" y="134512"/>
                </a:lnTo>
                <a:lnTo>
                  <a:pt x="319146" y="149181"/>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2"/>
                </a:lnTo>
                <a:lnTo>
                  <a:pt x="146243" y="346698"/>
                </a:lnTo>
                <a:lnTo>
                  <a:pt x="132464" y="344742"/>
                </a:lnTo>
                <a:lnTo>
                  <a:pt x="119078" y="341551"/>
                </a:lnTo>
                <a:lnTo>
                  <a:pt x="106136" y="337180"/>
                </a:lnTo>
                <a:lnTo>
                  <a:pt x="93688" y="331684"/>
                </a:lnTo>
                <a:lnTo>
                  <a:pt x="81788" y="325119"/>
                </a:lnTo>
                <a:lnTo>
                  <a:pt x="70484" y="317539"/>
                </a:lnTo>
                <a:lnTo>
                  <a:pt x="59830" y="309002"/>
                </a:lnTo>
                <a:lnTo>
                  <a:pt x="49875" y="299561"/>
                </a:lnTo>
                <a:lnTo>
                  <a:pt x="40672" y="289272"/>
                </a:lnTo>
                <a:lnTo>
                  <a:pt x="32271" y="278192"/>
                </a:lnTo>
                <a:lnTo>
                  <a:pt x="24724" y="266375"/>
                </a:lnTo>
                <a:lnTo>
                  <a:pt x="18081" y="253876"/>
                </a:lnTo>
                <a:lnTo>
                  <a:pt x="12395" y="240752"/>
                </a:lnTo>
                <a:lnTo>
                  <a:pt x="7715" y="227057"/>
                </a:lnTo>
                <a:lnTo>
                  <a:pt x="4094" y="212848"/>
                </a:lnTo>
                <a:lnTo>
                  <a:pt x="1582" y="198179"/>
                </a:lnTo>
                <a:lnTo>
                  <a:pt x="232" y="183106"/>
                </a:lnTo>
                <a:lnTo>
                  <a:pt x="0" y="173680"/>
                </a:lnTo>
                <a:close/>
              </a:path>
            </a:pathLst>
          </a:custGeom>
          <a:solidFill>
            <a:srgbClr val="FAA757"/>
          </a:solidFill>
          <a:ln w="28575">
            <a:solidFill>
              <a:srgbClr val="C1803F"/>
            </a:solidFill>
          </a:ln>
        </p:spPr>
        <p:txBody>
          <a:bodyPr wrap="square" lIns="0" tIns="0" rIns="0" bIns="0" rtlCol="0">
            <a:noAutofit/>
          </a:bodyPr>
          <a:lstStyle/>
          <a:p>
            <a:endParaRPr/>
          </a:p>
        </p:txBody>
      </p:sp>
      <p:sp>
        <p:nvSpPr>
          <p:cNvPr id="114" name="object 52"/>
          <p:cNvSpPr/>
          <p:nvPr/>
        </p:nvSpPr>
        <p:spPr>
          <a:xfrm>
            <a:off x="6220124" y="4120868"/>
            <a:ext cx="347472" cy="347472"/>
          </a:xfrm>
          <a:custGeom>
            <a:avLst/>
            <a:gdLst/>
            <a:ahLst/>
            <a:cxnLst/>
            <a:rect l="l" t="t" r="r" b="b"/>
            <a:pathLst>
              <a:path w="320730"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5"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1"/>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15" name="object 50"/>
          <p:cNvSpPr/>
          <p:nvPr/>
        </p:nvSpPr>
        <p:spPr>
          <a:xfrm>
            <a:off x="5965297" y="4612355"/>
            <a:ext cx="347472" cy="347472"/>
          </a:xfrm>
          <a:custGeom>
            <a:avLst/>
            <a:gdLst/>
            <a:ahLst/>
            <a:cxnLst/>
            <a:rect l="l" t="t" r="r" b="b"/>
            <a:pathLst>
              <a:path w="320730"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6"/>
                </a:lnTo>
                <a:lnTo>
                  <a:pt x="0" y="173681"/>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16" name="object 48"/>
          <p:cNvSpPr/>
          <p:nvPr/>
        </p:nvSpPr>
        <p:spPr>
          <a:xfrm>
            <a:off x="4654532" y="4049985"/>
            <a:ext cx="347472" cy="347472"/>
          </a:xfrm>
          <a:custGeom>
            <a:avLst/>
            <a:gdLst/>
            <a:ahLst/>
            <a:cxnLst/>
            <a:rect l="l" t="t" r="r" b="b"/>
            <a:pathLst>
              <a:path w="320729"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6" y="149182"/>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17" name="object 42"/>
          <p:cNvSpPr/>
          <p:nvPr/>
        </p:nvSpPr>
        <p:spPr>
          <a:xfrm>
            <a:off x="7272103" y="3311841"/>
            <a:ext cx="347472" cy="347472"/>
          </a:xfrm>
          <a:custGeom>
            <a:avLst/>
            <a:gdLst/>
            <a:ahLst/>
            <a:cxnLst/>
            <a:rect l="l" t="t" r="r" b="b"/>
            <a:pathLst>
              <a:path w="320730"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4" y="346697"/>
                </a:lnTo>
                <a:lnTo>
                  <a:pt x="132465" y="344742"/>
                </a:lnTo>
                <a:lnTo>
                  <a:pt x="119078" y="341551"/>
                </a:lnTo>
                <a:lnTo>
                  <a:pt x="106136" y="337180"/>
                </a:lnTo>
                <a:lnTo>
                  <a:pt x="93689" y="331684"/>
                </a:lnTo>
                <a:lnTo>
                  <a:pt x="81788" y="325119"/>
                </a:lnTo>
                <a:lnTo>
                  <a:pt x="70485" y="317539"/>
                </a:lnTo>
                <a:lnTo>
                  <a:pt x="59830" y="309001"/>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6"/>
                </a:lnTo>
                <a:lnTo>
                  <a:pt x="0" y="173680"/>
                </a:lnTo>
                <a:close/>
              </a:path>
            </a:pathLst>
          </a:custGeom>
          <a:solidFill>
            <a:srgbClr val="59BAD1"/>
          </a:solidFill>
          <a:ln w="28575">
            <a:solidFill>
              <a:srgbClr val="418FA2"/>
            </a:solidFill>
          </a:ln>
        </p:spPr>
        <p:txBody>
          <a:bodyPr wrap="square" lIns="0" tIns="0" rIns="0" bIns="0" rtlCol="0">
            <a:noAutofit/>
          </a:bodyPr>
          <a:lstStyle/>
          <a:p>
            <a:endParaRPr/>
          </a:p>
        </p:txBody>
      </p:sp>
      <p:sp>
        <p:nvSpPr>
          <p:cNvPr id="118" name="object 44"/>
          <p:cNvSpPr/>
          <p:nvPr/>
        </p:nvSpPr>
        <p:spPr>
          <a:xfrm>
            <a:off x="7084113" y="2580232"/>
            <a:ext cx="347472" cy="347472"/>
          </a:xfrm>
          <a:custGeom>
            <a:avLst/>
            <a:gdLst/>
            <a:ahLst/>
            <a:cxnLst/>
            <a:rect l="l" t="t" r="r" b="b"/>
            <a:pathLst>
              <a:path w="320730"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2"/>
                </a:lnTo>
                <a:lnTo>
                  <a:pt x="146244" y="346698"/>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3"/>
                </a:lnTo>
                <a:lnTo>
                  <a:pt x="32271" y="278192"/>
                </a:lnTo>
                <a:lnTo>
                  <a:pt x="24724" y="266375"/>
                </a:lnTo>
                <a:lnTo>
                  <a:pt x="18081" y="253876"/>
                </a:lnTo>
                <a:lnTo>
                  <a:pt x="12395" y="240752"/>
                </a:lnTo>
                <a:lnTo>
                  <a:pt x="7715" y="227058"/>
                </a:lnTo>
                <a:lnTo>
                  <a:pt x="4094" y="212848"/>
                </a:lnTo>
                <a:lnTo>
                  <a:pt x="1583" y="198179"/>
                </a:lnTo>
                <a:lnTo>
                  <a:pt x="232" y="183107"/>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19" name="object 46"/>
          <p:cNvSpPr/>
          <p:nvPr/>
        </p:nvSpPr>
        <p:spPr>
          <a:xfrm>
            <a:off x="6945508" y="2964479"/>
            <a:ext cx="347472" cy="347472"/>
          </a:xfrm>
          <a:custGeom>
            <a:avLst/>
            <a:gdLst/>
            <a:ahLst/>
            <a:cxnLst/>
            <a:rect l="l" t="t" r="r" b="b"/>
            <a:pathLst>
              <a:path w="320730"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4"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30" y="342927"/>
                </a:lnTo>
                <a:lnTo>
                  <a:pt x="182985" y="345647"/>
                </a:lnTo>
                <a:lnTo>
                  <a:pt x="169068" y="347110"/>
                </a:lnTo>
                <a:lnTo>
                  <a:pt x="160365" y="347362"/>
                </a:lnTo>
                <a:lnTo>
                  <a:pt x="146244" y="346698"/>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3" y="198179"/>
                </a:lnTo>
                <a:lnTo>
                  <a:pt x="232" y="183107"/>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20" name="object 40"/>
          <p:cNvSpPr/>
          <p:nvPr/>
        </p:nvSpPr>
        <p:spPr>
          <a:xfrm>
            <a:off x="6737120" y="4921685"/>
            <a:ext cx="347472" cy="347472"/>
          </a:xfrm>
          <a:custGeom>
            <a:avLst/>
            <a:gdLst/>
            <a:ahLst/>
            <a:cxnLst/>
            <a:rect l="l" t="t" r="r" b="b"/>
            <a:pathLst>
              <a:path w="320729"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29"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1"/>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21" name="object 38"/>
          <p:cNvSpPr/>
          <p:nvPr/>
        </p:nvSpPr>
        <p:spPr>
          <a:xfrm>
            <a:off x="8556365" y="2219115"/>
            <a:ext cx="347472" cy="347472"/>
          </a:xfrm>
          <a:custGeom>
            <a:avLst/>
            <a:gdLst/>
            <a:ahLst/>
            <a:cxnLst/>
            <a:rect l="l" t="t" r="r" b="b"/>
            <a:pathLst>
              <a:path w="320729"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4"/>
                </a:lnTo>
                <a:lnTo>
                  <a:pt x="308334" y="106609"/>
                </a:lnTo>
                <a:lnTo>
                  <a:pt x="313014" y="120303"/>
                </a:lnTo>
                <a:lnTo>
                  <a:pt x="316635" y="134512"/>
                </a:lnTo>
                <a:lnTo>
                  <a:pt x="319146" y="149181"/>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2"/>
                </a:lnTo>
                <a:lnTo>
                  <a:pt x="146243" y="346698"/>
                </a:lnTo>
                <a:lnTo>
                  <a:pt x="132464" y="344742"/>
                </a:lnTo>
                <a:lnTo>
                  <a:pt x="119078" y="341551"/>
                </a:lnTo>
                <a:lnTo>
                  <a:pt x="106136" y="337180"/>
                </a:lnTo>
                <a:lnTo>
                  <a:pt x="93688" y="331684"/>
                </a:lnTo>
                <a:lnTo>
                  <a:pt x="81788" y="325119"/>
                </a:lnTo>
                <a:lnTo>
                  <a:pt x="70484" y="317539"/>
                </a:lnTo>
                <a:lnTo>
                  <a:pt x="59830" y="309002"/>
                </a:lnTo>
                <a:lnTo>
                  <a:pt x="49875" y="299561"/>
                </a:lnTo>
                <a:lnTo>
                  <a:pt x="40672" y="289272"/>
                </a:lnTo>
                <a:lnTo>
                  <a:pt x="32271" y="278192"/>
                </a:lnTo>
                <a:lnTo>
                  <a:pt x="24724" y="266375"/>
                </a:lnTo>
                <a:lnTo>
                  <a:pt x="18081" y="253876"/>
                </a:lnTo>
                <a:lnTo>
                  <a:pt x="12395" y="240752"/>
                </a:lnTo>
                <a:lnTo>
                  <a:pt x="7715" y="227057"/>
                </a:lnTo>
                <a:lnTo>
                  <a:pt x="4094" y="212848"/>
                </a:lnTo>
                <a:lnTo>
                  <a:pt x="1582" y="198179"/>
                </a:lnTo>
                <a:lnTo>
                  <a:pt x="232" y="183106"/>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22" name="object 36"/>
          <p:cNvSpPr/>
          <p:nvPr/>
        </p:nvSpPr>
        <p:spPr>
          <a:xfrm>
            <a:off x="8909165" y="3402186"/>
            <a:ext cx="347472" cy="347472"/>
          </a:xfrm>
          <a:custGeom>
            <a:avLst/>
            <a:gdLst/>
            <a:ahLst/>
            <a:cxnLst/>
            <a:rect l="l" t="t" r="r" b="b"/>
            <a:pathLst>
              <a:path w="338701" h="347361">
                <a:moveTo>
                  <a:pt x="338701" y="173680"/>
                </a:moveTo>
                <a:lnTo>
                  <a:pt x="338086" y="158773"/>
                </a:lnTo>
                <a:lnTo>
                  <a:pt x="336274" y="144215"/>
                </a:lnTo>
                <a:lnTo>
                  <a:pt x="333315" y="130059"/>
                </a:lnTo>
                <a:lnTo>
                  <a:pt x="329260" y="116355"/>
                </a:lnTo>
                <a:lnTo>
                  <a:pt x="324157" y="103155"/>
                </a:lnTo>
                <a:lnTo>
                  <a:pt x="318058" y="90510"/>
                </a:lnTo>
                <a:lnTo>
                  <a:pt x="311012" y="78472"/>
                </a:lnTo>
                <a:lnTo>
                  <a:pt x="303069" y="67092"/>
                </a:lnTo>
                <a:lnTo>
                  <a:pt x="294280" y="56421"/>
                </a:lnTo>
                <a:lnTo>
                  <a:pt x="284694" y="46511"/>
                </a:lnTo>
                <a:lnTo>
                  <a:pt x="274362" y="37412"/>
                </a:lnTo>
                <a:lnTo>
                  <a:pt x="263333" y="29177"/>
                </a:lnTo>
                <a:lnTo>
                  <a:pt x="251657" y="21856"/>
                </a:lnTo>
                <a:lnTo>
                  <a:pt x="239385" y="15500"/>
                </a:lnTo>
                <a:lnTo>
                  <a:pt x="226566" y="10162"/>
                </a:lnTo>
                <a:lnTo>
                  <a:pt x="213252" y="5892"/>
                </a:lnTo>
                <a:lnTo>
                  <a:pt x="199490" y="2742"/>
                </a:lnTo>
                <a:lnTo>
                  <a:pt x="185333" y="763"/>
                </a:lnTo>
                <a:lnTo>
                  <a:pt x="170829" y="6"/>
                </a:lnTo>
                <a:lnTo>
                  <a:pt x="169350" y="0"/>
                </a:lnTo>
                <a:lnTo>
                  <a:pt x="154814" y="630"/>
                </a:lnTo>
                <a:lnTo>
                  <a:pt x="140620" y="2489"/>
                </a:lnTo>
                <a:lnTo>
                  <a:pt x="126816" y="5523"/>
                </a:lnTo>
                <a:lnTo>
                  <a:pt x="113454" y="9683"/>
                </a:lnTo>
                <a:lnTo>
                  <a:pt x="100583" y="14916"/>
                </a:lnTo>
                <a:lnTo>
                  <a:pt x="88254" y="21171"/>
                </a:lnTo>
                <a:lnTo>
                  <a:pt x="76516" y="28397"/>
                </a:lnTo>
                <a:lnTo>
                  <a:pt x="65420" y="36543"/>
                </a:lnTo>
                <a:lnTo>
                  <a:pt x="55015" y="45557"/>
                </a:lnTo>
                <a:lnTo>
                  <a:pt x="45351" y="55388"/>
                </a:lnTo>
                <a:lnTo>
                  <a:pt x="36479" y="65984"/>
                </a:lnTo>
                <a:lnTo>
                  <a:pt x="28449" y="77295"/>
                </a:lnTo>
                <a:lnTo>
                  <a:pt x="21311" y="89269"/>
                </a:lnTo>
                <a:lnTo>
                  <a:pt x="15114" y="101855"/>
                </a:lnTo>
                <a:lnTo>
                  <a:pt x="9909" y="115001"/>
                </a:lnTo>
                <a:lnTo>
                  <a:pt x="5745" y="128657"/>
                </a:lnTo>
                <a:lnTo>
                  <a:pt x="2674" y="142770"/>
                </a:lnTo>
                <a:lnTo>
                  <a:pt x="744" y="157289"/>
                </a:lnTo>
                <a:lnTo>
                  <a:pt x="6" y="172164"/>
                </a:lnTo>
                <a:lnTo>
                  <a:pt x="0" y="173680"/>
                </a:lnTo>
                <a:lnTo>
                  <a:pt x="615" y="188588"/>
                </a:lnTo>
                <a:lnTo>
                  <a:pt x="2427" y="203146"/>
                </a:lnTo>
                <a:lnTo>
                  <a:pt x="5386" y="217302"/>
                </a:lnTo>
                <a:lnTo>
                  <a:pt x="9441" y="231006"/>
                </a:lnTo>
                <a:lnTo>
                  <a:pt x="14544" y="244206"/>
                </a:lnTo>
                <a:lnTo>
                  <a:pt x="20643" y="256850"/>
                </a:lnTo>
                <a:lnTo>
                  <a:pt x="27689" y="268888"/>
                </a:lnTo>
                <a:lnTo>
                  <a:pt x="35631" y="280269"/>
                </a:lnTo>
                <a:lnTo>
                  <a:pt x="44421" y="290940"/>
                </a:lnTo>
                <a:lnTo>
                  <a:pt x="54007" y="300850"/>
                </a:lnTo>
                <a:lnTo>
                  <a:pt x="64339" y="309949"/>
                </a:lnTo>
                <a:lnTo>
                  <a:pt x="75368" y="318184"/>
                </a:lnTo>
                <a:lnTo>
                  <a:pt x="87044" y="325505"/>
                </a:lnTo>
                <a:lnTo>
                  <a:pt x="99316" y="331861"/>
                </a:lnTo>
                <a:lnTo>
                  <a:pt x="112134" y="337199"/>
                </a:lnTo>
                <a:lnTo>
                  <a:pt x="125449" y="341469"/>
                </a:lnTo>
                <a:lnTo>
                  <a:pt x="139210" y="344619"/>
                </a:lnTo>
                <a:lnTo>
                  <a:pt x="153368" y="346598"/>
                </a:lnTo>
                <a:lnTo>
                  <a:pt x="167872" y="347355"/>
                </a:lnTo>
                <a:lnTo>
                  <a:pt x="169350" y="347361"/>
                </a:lnTo>
                <a:lnTo>
                  <a:pt x="183886" y="346731"/>
                </a:lnTo>
                <a:lnTo>
                  <a:pt x="198081" y="344872"/>
                </a:lnTo>
                <a:lnTo>
                  <a:pt x="211885" y="341838"/>
                </a:lnTo>
                <a:lnTo>
                  <a:pt x="225247" y="337678"/>
                </a:lnTo>
                <a:lnTo>
                  <a:pt x="238117" y="332445"/>
                </a:lnTo>
                <a:lnTo>
                  <a:pt x="250447" y="326190"/>
                </a:lnTo>
                <a:lnTo>
                  <a:pt x="262185" y="318964"/>
                </a:lnTo>
                <a:lnTo>
                  <a:pt x="273281" y="310818"/>
                </a:lnTo>
                <a:lnTo>
                  <a:pt x="283686" y="301804"/>
                </a:lnTo>
                <a:lnTo>
                  <a:pt x="293349" y="291973"/>
                </a:lnTo>
                <a:lnTo>
                  <a:pt x="302221" y="281377"/>
                </a:lnTo>
                <a:lnTo>
                  <a:pt x="310251" y="270066"/>
                </a:lnTo>
                <a:lnTo>
                  <a:pt x="317390" y="258092"/>
                </a:lnTo>
                <a:lnTo>
                  <a:pt x="323587" y="245506"/>
                </a:lnTo>
                <a:lnTo>
                  <a:pt x="328792" y="232360"/>
                </a:lnTo>
                <a:lnTo>
                  <a:pt x="332956" y="218704"/>
                </a:lnTo>
                <a:lnTo>
                  <a:pt x="336027" y="204591"/>
                </a:lnTo>
                <a:lnTo>
                  <a:pt x="337957" y="190071"/>
                </a:lnTo>
                <a:lnTo>
                  <a:pt x="338695" y="175197"/>
                </a:lnTo>
                <a:lnTo>
                  <a:pt x="338701"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23" name="object 34"/>
          <p:cNvSpPr/>
          <p:nvPr/>
        </p:nvSpPr>
        <p:spPr>
          <a:xfrm>
            <a:off x="6562354" y="2483005"/>
            <a:ext cx="347472" cy="347472"/>
          </a:xfrm>
          <a:custGeom>
            <a:avLst/>
            <a:gdLst/>
            <a:ahLst/>
            <a:cxnLst/>
            <a:rect l="l" t="t" r="r" b="b"/>
            <a:pathLst>
              <a:path w="320729"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5" y="2619"/>
                </a:lnTo>
                <a:lnTo>
                  <a:pt x="201651" y="5810"/>
                </a:lnTo>
                <a:lnTo>
                  <a:pt x="214593" y="10181"/>
                </a:lnTo>
                <a:lnTo>
                  <a:pt x="227041" y="15677"/>
                </a:lnTo>
                <a:lnTo>
                  <a:pt x="238941" y="22242"/>
                </a:lnTo>
                <a:lnTo>
                  <a:pt x="250245" y="29822"/>
                </a:lnTo>
                <a:lnTo>
                  <a:pt x="260899" y="38359"/>
                </a:lnTo>
                <a:lnTo>
                  <a:pt x="270854"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2"/>
                </a:lnTo>
                <a:lnTo>
                  <a:pt x="146244" y="346698"/>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3" y="198179"/>
                </a:lnTo>
                <a:lnTo>
                  <a:pt x="232" y="183107"/>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24" name="object 32"/>
          <p:cNvSpPr/>
          <p:nvPr/>
        </p:nvSpPr>
        <p:spPr>
          <a:xfrm>
            <a:off x="8716732" y="1593274"/>
            <a:ext cx="347472" cy="347472"/>
          </a:xfrm>
          <a:custGeom>
            <a:avLst/>
            <a:gdLst/>
            <a:ahLst/>
            <a:cxnLst/>
            <a:rect l="l" t="t" r="r" b="b"/>
            <a:pathLst>
              <a:path w="320730"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4"/>
                </a:lnTo>
                <a:lnTo>
                  <a:pt x="308334" y="106609"/>
                </a:lnTo>
                <a:lnTo>
                  <a:pt x="313014" y="120303"/>
                </a:lnTo>
                <a:lnTo>
                  <a:pt x="316635" y="134512"/>
                </a:lnTo>
                <a:lnTo>
                  <a:pt x="319147" y="149181"/>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3"/>
                </a:lnTo>
                <a:lnTo>
                  <a:pt x="285311" y="282563"/>
                </a:lnTo>
                <a:lnTo>
                  <a:pt x="276594" y="293344"/>
                </a:lnTo>
                <a:lnTo>
                  <a:pt x="267094" y="303311"/>
                </a:lnTo>
                <a:lnTo>
                  <a:pt x="256863" y="312410"/>
                </a:lnTo>
                <a:lnTo>
                  <a:pt x="245952" y="320584"/>
                </a:lnTo>
                <a:lnTo>
                  <a:pt x="234412" y="327778"/>
                </a:lnTo>
                <a:lnTo>
                  <a:pt x="222294" y="333937"/>
                </a:lnTo>
                <a:lnTo>
                  <a:pt x="209649" y="339005"/>
                </a:lnTo>
                <a:lnTo>
                  <a:pt x="196530" y="342927"/>
                </a:lnTo>
                <a:lnTo>
                  <a:pt x="182985" y="345647"/>
                </a:lnTo>
                <a:lnTo>
                  <a:pt x="169068" y="347110"/>
                </a:lnTo>
                <a:lnTo>
                  <a:pt x="160364" y="347362"/>
                </a:lnTo>
                <a:lnTo>
                  <a:pt x="146243" y="346698"/>
                </a:lnTo>
                <a:lnTo>
                  <a:pt x="132464" y="344742"/>
                </a:lnTo>
                <a:lnTo>
                  <a:pt x="119078" y="341551"/>
                </a:lnTo>
                <a:lnTo>
                  <a:pt x="106136" y="337180"/>
                </a:lnTo>
                <a:lnTo>
                  <a:pt x="93688" y="331684"/>
                </a:lnTo>
                <a:lnTo>
                  <a:pt x="81788" y="325119"/>
                </a:lnTo>
                <a:lnTo>
                  <a:pt x="70484" y="317539"/>
                </a:lnTo>
                <a:lnTo>
                  <a:pt x="59830" y="309002"/>
                </a:lnTo>
                <a:lnTo>
                  <a:pt x="49875" y="299561"/>
                </a:lnTo>
                <a:lnTo>
                  <a:pt x="40672" y="289272"/>
                </a:lnTo>
                <a:lnTo>
                  <a:pt x="32271" y="278192"/>
                </a:lnTo>
                <a:lnTo>
                  <a:pt x="24724" y="266375"/>
                </a:lnTo>
                <a:lnTo>
                  <a:pt x="18081" y="253876"/>
                </a:lnTo>
                <a:lnTo>
                  <a:pt x="12395" y="240752"/>
                </a:lnTo>
                <a:lnTo>
                  <a:pt x="7715" y="227057"/>
                </a:lnTo>
                <a:lnTo>
                  <a:pt x="4094" y="212848"/>
                </a:lnTo>
                <a:lnTo>
                  <a:pt x="1582" y="198179"/>
                </a:lnTo>
                <a:lnTo>
                  <a:pt x="232" y="183106"/>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25" name="object 30"/>
          <p:cNvSpPr/>
          <p:nvPr/>
        </p:nvSpPr>
        <p:spPr>
          <a:xfrm>
            <a:off x="7725572" y="3169970"/>
            <a:ext cx="347472" cy="347472"/>
          </a:xfrm>
          <a:custGeom>
            <a:avLst/>
            <a:gdLst/>
            <a:ahLst/>
            <a:cxnLst/>
            <a:rect l="l" t="t" r="r" b="b"/>
            <a:pathLst>
              <a:path w="320729"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2"/>
                </a:lnTo>
                <a:lnTo>
                  <a:pt x="146244" y="346698"/>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3" y="198179"/>
                </a:lnTo>
                <a:lnTo>
                  <a:pt x="232" y="183107"/>
                </a:lnTo>
                <a:lnTo>
                  <a:pt x="0" y="173680"/>
                </a:lnTo>
                <a:close/>
              </a:path>
            </a:pathLst>
          </a:custGeom>
          <a:solidFill>
            <a:srgbClr val="59BAD1"/>
          </a:solidFill>
          <a:ln w="28575">
            <a:solidFill>
              <a:srgbClr val="418FA2"/>
            </a:solidFill>
          </a:ln>
        </p:spPr>
        <p:txBody>
          <a:bodyPr wrap="square" lIns="0" tIns="0" rIns="0" bIns="0" rtlCol="0">
            <a:noAutofit/>
          </a:bodyPr>
          <a:lstStyle/>
          <a:p>
            <a:endParaRPr/>
          </a:p>
        </p:txBody>
      </p:sp>
      <p:sp>
        <p:nvSpPr>
          <p:cNvPr id="126" name="object 28"/>
          <p:cNvSpPr/>
          <p:nvPr/>
        </p:nvSpPr>
        <p:spPr>
          <a:xfrm>
            <a:off x="6401989" y="5328656"/>
            <a:ext cx="347472" cy="347472"/>
          </a:xfrm>
          <a:custGeom>
            <a:avLst/>
            <a:gdLst/>
            <a:ahLst/>
            <a:cxnLst/>
            <a:rect l="l" t="t" r="r" b="b"/>
            <a:pathLst>
              <a:path w="320730"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6"/>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27" name="object 26"/>
          <p:cNvSpPr/>
          <p:nvPr/>
        </p:nvSpPr>
        <p:spPr>
          <a:xfrm>
            <a:off x="7105873" y="4521611"/>
            <a:ext cx="347472" cy="347472"/>
          </a:xfrm>
          <a:custGeom>
            <a:avLst/>
            <a:gdLst/>
            <a:ahLst/>
            <a:cxnLst/>
            <a:rect l="l" t="t" r="r" b="b"/>
            <a:pathLst>
              <a:path w="320730"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6"/>
                </a:lnTo>
                <a:lnTo>
                  <a:pt x="0" y="173681"/>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28" name="object 24"/>
          <p:cNvSpPr/>
          <p:nvPr/>
        </p:nvSpPr>
        <p:spPr>
          <a:xfrm>
            <a:off x="5052670" y="3517331"/>
            <a:ext cx="347472" cy="347472"/>
          </a:xfrm>
          <a:custGeom>
            <a:avLst/>
            <a:gdLst/>
            <a:ahLst/>
            <a:cxnLst/>
            <a:rect l="l" t="t" r="r" b="b"/>
            <a:pathLst>
              <a:path w="320730"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1"/>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29" name="object 22"/>
          <p:cNvSpPr/>
          <p:nvPr/>
        </p:nvSpPr>
        <p:spPr>
          <a:xfrm>
            <a:off x="4776845" y="5206506"/>
            <a:ext cx="347472" cy="347472"/>
          </a:xfrm>
          <a:custGeom>
            <a:avLst/>
            <a:gdLst/>
            <a:ahLst/>
            <a:cxnLst/>
            <a:rect l="l" t="t" r="r" b="b"/>
            <a:pathLst>
              <a:path w="320730"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30" name="object 20"/>
          <p:cNvSpPr/>
          <p:nvPr/>
        </p:nvSpPr>
        <p:spPr>
          <a:xfrm>
            <a:off x="5373401" y="4051297"/>
            <a:ext cx="347472" cy="347472"/>
          </a:xfrm>
          <a:custGeom>
            <a:avLst/>
            <a:gdLst/>
            <a:ahLst/>
            <a:cxnLst/>
            <a:rect l="l" t="t" r="r" b="b"/>
            <a:pathLst>
              <a:path w="320730"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2"/>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1"/>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31" name="object 18"/>
          <p:cNvSpPr/>
          <p:nvPr/>
        </p:nvSpPr>
        <p:spPr>
          <a:xfrm>
            <a:off x="8237687" y="2691052"/>
            <a:ext cx="347472" cy="347472"/>
          </a:xfrm>
          <a:custGeom>
            <a:avLst/>
            <a:gdLst/>
            <a:ahLst/>
            <a:cxnLst/>
            <a:rect l="l" t="t" r="r" b="b"/>
            <a:pathLst>
              <a:path w="320730"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4"/>
                </a:lnTo>
                <a:lnTo>
                  <a:pt x="308334" y="106609"/>
                </a:lnTo>
                <a:lnTo>
                  <a:pt x="313014" y="120303"/>
                </a:lnTo>
                <a:lnTo>
                  <a:pt x="316635" y="134512"/>
                </a:lnTo>
                <a:lnTo>
                  <a:pt x="319147" y="149181"/>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2"/>
                </a:lnTo>
                <a:lnTo>
                  <a:pt x="146243" y="346698"/>
                </a:lnTo>
                <a:lnTo>
                  <a:pt x="132464" y="344742"/>
                </a:lnTo>
                <a:lnTo>
                  <a:pt x="119078" y="341551"/>
                </a:lnTo>
                <a:lnTo>
                  <a:pt x="106136" y="337180"/>
                </a:lnTo>
                <a:lnTo>
                  <a:pt x="93688"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7"/>
                </a:lnTo>
                <a:lnTo>
                  <a:pt x="4094" y="212848"/>
                </a:lnTo>
                <a:lnTo>
                  <a:pt x="1582" y="198179"/>
                </a:lnTo>
                <a:lnTo>
                  <a:pt x="232" y="183106"/>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32" name="object 6"/>
          <p:cNvSpPr txBox="1"/>
          <p:nvPr/>
        </p:nvSpPr>
        <p:spPr>
          <a:xfrm>
            <a:off x="2856125" y="3759280"/>
            <a:ext cx="992822" cy="330200"/>
          </a:xfrm>
          <a:prstGeom prst="rect">
            <a:avLst/>
          </a:prstGeom>
        </p:spPr>
        <p:txBody>
          <a:bodyPr wrap="square" lIns="0" tIns="0" rIns="0" bIns="0" rtlCol="0">
            <a:noAutofit/>
          </a:bodyPr>
          <a:lstStyle/>
          <a:p>
            <a:pPr marL="12700">
              <a:lnSpc>
                <a:spcPts val="2600"/>
              </a:lnSpc>
              <a:spcBef>
                <a:spcPts val="130"/>
              </a:spcBef>
            </a:pPr>
            <a:r>
              <a:rPr sz="3600" baseline="2275" dirty="0">
                <a:solidFill>
                  <a:srgbClr val="7F7E7E"/>
                </a:solidFill>
                <a:cs typeface="Calibri"/>
              </a:rPr>
              <a:t>Income</a:t>
            </a:r>
            <a:endParaRPr sz="2400" dirty="0">
              <a:cs typeface="Calibri"/>
            </a:endParaRPr>
          </a:p>
        </p:txBody>
      </p:sp>
      <p:grpSp>
        <p:nvGrpSpPr>
          <p:cNvPr id="133" name="Group 132"/>
          <p:cNvGrpSpPr/>
          <p:nvPr/>
        </p:nvGrpSpPr>
        <p:grpSpPr>
          <a:xfrm>
            <a:off x="3907438" y="1888930"/>
            <a:ext cx="6303362" cy="4054670"/>
            <a:chOff x="2343901" y="1923700"/>
            <a:chExt cx="6303362" cy="4054670"/>
          </a:xfrm>
        </p:grpSpPr>
        <p:sp>
          <p:nvSpPr>
            <p:cNvPr id="134" name="object 67"/>
            <p:cNvSpPr/>
            <p:nvPr/>
          </p:nvSpPr>
          <p:spPr>
            <a:xfrm>
              <a:off x="2343901" y="1923700"/>
              <a:ext cx="0" cy="4054670"/>
            </a:xfrm>
            <a:custGeom>
              <a:avLst/>
              <a:gdLst/>
              <a:ahLst/>
              <a:cxnLst/>
              <a:rect l="l" t="t" r="r" b="b"/>
              <a:pathLst>
                <a:path h="4054670">
                  <a:moveTo>
                    <a:pt x="0" y="4054670"/>
                  </a:moveTo>
                  <a:lnTo>
                    <a:pt x="0" y="0"/>
                  </a:lnTo>
                </a:path>
              </a:pathLst>
            </a:custGeom>
            <a:ln w="25399">
              <a:solidFill>
                <a:srgbClr val="6094C9"/>
              </a:solidFill>
              <a:headEnd type="none"/>
              <a:tailEnd type="arrow"/>
            </a:ln>
            <a:effectLst>
              <a:outerShdw blurRad="50800" dist="38100" dir="5400000" algn="t" rotWithShape="0">
                <a:prstClr val="black">
                  <a:alpha val="40000"/>
                </a:prstClr>
              </a:outerShdw>
            </a:effectLst>
          </p:spPr>
          <p:txBody>
            <a:bodyPr wrap="square" lIns="0" tIns="0" rIns="0" bIns="0" rtlCol="0">
              <a:noAutofit/>
            </a:bodyPr>
            <a:lstStyle/>
            <a:p>
              <a:endParaRPr/>
            </a:p>
          </p:txBody>
        </p:sp>
        <p:sp>
          <p:nvSpPr>
            <p:cNvPr id="135" name="object 70"/>
            <p:cNvSpPr/>
            <p:nvPr/>
          </p:nvSpPr>
          <p:spPr>
            <a:xfrm>
              <a:off x="2343901" y="5978370"/>
              <a:ext cx="6303362" cy="0"/>
            </a:xfrm>
            <a:custGeom>
              <a:avLst/>
              <a:gdLst/>
              <a:ahLst/>
              <a:cxnLst/>
              <a:rect l="l" t="t" r="r" b="b"/>
              <a:pathLst>
                <a:path w="6303362">
                  <a:moveTo>
                    <a:pt x="0" y="0"/>
                  </a:moveTo>
                  <a:lnTo>
                    <a:pt x="6303362" y="0"/>
                  </a:lnTo>
                </a:path>
              </a:pathLst>
            </a:custGeom>
            <a:ln w="25399">
              <a:solidFill>
                <a:srgbClr val="6094C9"/>
              </a:solidFill>
              <a:headEnd type="none"/>
              <a:tailEnd type="arrow"/>
            </a:ln>
            <a:effectLst>
              <a:outerShdw blurRad="50800" dist="38100" algn="l" rotWithShape="0">
                <a:prstClr val="black">
                  <a:alpha val="40000"/>
                </a:prstClr>
              </a:outerShdw>
            </a:effectLst>
          </p:spPr>
          <p:txBody>
            <a:bodyPr wrap="square" lIns="0" tIns="0" rIns="0" bIns="0" rtlCol="0">
              <a:noAutofit/>
            </a:bodyPr>
            <a:lstStyle/>
            <a:p>
              <a:endParaRPr/>
            </a:p>
          </p:txBody>
        </p:sp>
      </p:grpSp>
      <p:sp>
        <p:nvSpPr>
          <p:cNvPr id="136" name="object 69"/>
          <p:cNvSpPr/>
          <p:nvPr/>
        </p:nvSpPr>
        <p:spPr>
          <a:xfrm>
            <a:off x="7006208" y="2493252"/>
            <a:ext cx="565019" cy="625840"/>
          </a:xfrm>
          <a:custGeom>
            <a:avLst/>
            <a:gdLst/>
            <a:ahLst/>
            <a:cxnLst/>
            <a:rect l="l" t="t" r="r" b="b"/>
            <a:pathLst>
              <a:path w="565019" h="625840">
                <a:moveTo>
                  <a:pt x="0" y="0"/>
                </a:moveTo>
                <a:lnTo>
                  <a:pt x="0" y="625840"/>
                </a:lnTo>
                <a:lnTo>
                  <a:pt x="565019" y="625840"/>
                </a:lnTo>
                <a:lnTo>
                  <a:pt x="565019" y="0"/>
                </a:lnTo>
                <a:lnTo>
                  <a:pt x="0" y="0"/>
                </a:lnTo>
                <a:close/>
              </a:path>
            </a:pathLst>
          </a:custGeom>
          <a:solidFill>
            <a:srgbClr val="59B9D0">
              <a:alpha val="71000"/>
            </a:srgbClr>
          </a:solidFill>
          <a:effectLst>
            <a:outerShdw blurRad="50800" dist="38100" dir="5400000" algn="t" rotWithShape="0">
              <a:prstClr val="black">
                <a:alpha val="40000"/>
              </a:prstClr>
            </a:outerShdw>
          </a:effectLst>
        </p:spPr>
        <p:txBody>
          <a:bodyPr wrap="square" lIns="0" tIns="0" rIns="0" bIns="0" rtlCol="0">
            <a:noAutofit/>
          </a:bodyPr>
          <a:lstStyle/>
          <a:p>
            <a:endParaRPr/>
          </a:p>
        </p:txBody>
      </p:sp>
      <p:sp>
        <p:nvSpPr>
          <p:cNvPr id="137" name="object 69"/>
          <p:cNvSpPr/>
          <p:nvPr/>
        </p:nvSpPr>
        <p:spPr>
          <a:xfrm>
            <a:off x="5205885" y="3841353"/>
            <a:ext cx="565019" cy="625840"/>
          </a:xfrm>
          <a:custGeom>
            <a:avLst/>
            <a:gdLst/>
            <a:ahLst/>
            <a:cxnLst/>
            <a:rect l="l" t="t" r="r" b="b"/>
            <a:pathLst>
              <a:path w="565019" h="625840">
                <a:moveTo>
                  <a:pt x="0" y="0"/>
                </a:moveTo>
                <a:lnTo>
                  <a:pt x="0" y="625840"/>
                </a:lnTo>
                <a:lnTo>
                  <a:pt x="565019" y="625840"/>
                </a:lnTo>
                <a:lnTo>
                  <a:pt x="565019" y="0"/>
                </a:lnTo>
                <a:lnTo>
                  <a:pt x="0" y="0"/>
                </a:lnTo>
                <a:close/>
              </a:path>
            </a:pathLst>
          </a:custGeom>
          <a:solidFill>
            <a:srgbClr val="CD665F">
              <a:alpha val="71000"/>
            </a:srgbClr>
          </a:solidFill>
          <a:effectLst>
            <a:outerShdw blurRad="50800" dist="38100" dir="5400000" algn="t" rotWithShape="0">
              <a:prstClr val="black">
                <a:alpha val="40000"/>
              </a:prstClr>
            </a:outerShdw>
          </a:effectLst>
        </p:spPr>
        <p:txBody>
          <a:bodyPr wrap="square" lIns="0" tIns="0" rIns="0" bIns="0" rtlCol="0">
            <a:noAutofit/>
          </a:bodyPr>
          <a:lstStyle/>
          <a:p>
            <a:endParaRPr/>
          </a:p>
        </p:txBody>
      </p:sp>
      <p:sp>
        <p:nvSpPr>
          <p:cNvPr id="138" name="object 69"/>
          <p:cNvSpPr/>
          <p:nvPr/>
        </p:nvSpPr>
        <p:spPr>
          <a:xfrm>
            <a:off x="6891303" y="5040942"/>
            <a:ext cx="565019" cy="625840"/>
          </a:xfrm>
          <a:custGeom>
            <a:avLst/>
            <a:gdLst/>
            <a:ahLst/>
            <a:cxnLst/>
            <a:rect l="l" t="t" r="r" b="b"/>
            <a:pathLst>
              <a:path w="565019" h="625840">
                <a:moveTo>
                  <a:pt x="0" y="0"/>
                </a:moveTo>
                <a:lnTo>
                  <a:pt x="0" y="625840"/>
                </a:lnTo>
                <a:lnTo>
                  <a:pt x="565019" y="625840"/>
                </a:lnTo>
                <a:lnTo>
                  <a:pt x="565019" y="0"/>
                </a:lnTo>
                <a:lnTo>
                  <a:pt x="0" y="0"/>
                </a:lnTo>
                <a:close/>
              </a:path>
            </a:pathLst>
          </a:custGeom>
          <a:solidFill>
            <a:srgbClr val="AAC56C">
              <a:alpha val="71000"/>
            </a:srgbClr>
          </a:solidFill>
          <a:effectLst>
            <a:outerShdw blurRad="50800" dist="38100" dir="5400000" algn="t" rotWithShape="0">
              <a:prstClr val="black">
                <a:alpha val="40000"/>
              </a:prstClr>
            </a:outerShdw>
          </a:effectLst>
        </p:spPr>
        <p:txBody>
          <a:bodyPr wrap="square" lIns="0" tIns="0" rIns="0" bIns="0" rtlCol="0">
            <a:noAutofit/>
          </a:bodyPr>
          <a:lstStyle/>
          <a:p>
            <a:endParaRPr/>
          </a:p>
        </p:txBody>
      </p:sp>
      <p:sp>
        <p:nvSpPr>
          <p:cNvPr id="139" name="object 69"/>
          <p:cNvSpPr/>
          <p:nvPr/>
        </p:nvSpPr>
        <p:spPr>
          <a:xfrm>
            <a:off x="8447592" y="2055341"/>
            <a:ext cx="565019" cy="625840"/>
          </a:xfrm>
          <a:custGeom>
            <a:avLst/>
            <a:gdLst/>
            <a:ahLst/>
            <a:cxnLst/>
            <a:rect l="l" t="t" r="r" b="b"/>
            <a:pathLst>
              <a:path w="565019" h="625840">
                <a:moveTo>
                  <a:pt x="0" y="0"/>
                </a:moveTo>
                <a:lnTo>
                  <a:pt x="0" y="625840"/>
                </a:lnTo>
                <a:lnTo>
                  <a:pt x="565019" y="625840"/>
                </a:lnTo>
                <a:lnTo>
                  <a:pt x="565019" y="0"/>
                </a:lnTo>
                <a:lnTo>
                  <a:pt x="0" y="0"/>
                </a:lnTo>
                <a:close/>
              </a:path>
            </a:pathLst>
          </a:custGeom>
          <a:solidFill>
            <a:srgbClr val="FAA757">
              <a:alpha val="71000"/>
            </a:srgbClr>
          </a:solidFill>
          <a:effectLst>
            <a:outerShdw blurRad="50800" dist="38100" dir="5400000" algn="t" rotWithShape="0">
              <a:prstClr val="black">
                <a:alpha val="40000"/>
              </a:prstClr>
            </a:outerShdw>
          </a:effectLst>
        </p:spPr>
        <p:txBody>
          <a:bodyPr wrap="square" lIns="0" tIns="0" rIns="0" bIns="0" rtlCol="0">
            <a:noAutofit/>
          </a:bodyPr>
          <a:lstStyle/>
          <a:p>
            <a:endParaRPr/>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object 5"/>
          <p:cNvSpPr txBox="1"/>
          <p:nvPr/>
        </p:nvSpPr>
        <p:spPr>
          <a:xfrm>
            <a:off x="6950816" y="6116930"/>
            <a:ext cx="542241" cy="330200"/>
          </a:xfrm>
          <a:prstGeom prst="rect">
            <a:avLst/>
          </a:prstGeom>
        </p:spPr>
        <p:txBody>
          <a:bodyPr wrap="square" lIns="0" tIns="0" rIns="0" bIns="0" rtlCol="0">
            <a:noAutofit/>
          </a:bodyPr>
          <a:lstStyle/>
          <a:p>
            <a:pPr marL="12700">
              <a:lnSpc>
                <a:spcPts val="2600"/>
              </a:lnSpc>
              <a:spcBef>
                <a:spcPts val="130"/>
              </a:spcBef>
            </a:pPr>
            <a:r>
              <a:rPr sz="3600" baseline="2275" dirty="0">
                <a:solidFill>
                  <a:srgbClr val="7F7E7E"/>
                </a:solidFill>
                <a:latin typeface="Calibri"/>
                <a:cs typeface="Calibri"/>
              </a:rPr>
              <a:t>Age</a:t>
            </a:r>
            <a:endParaRPr sz="2400">
              <a:latin typeface="Calibri"/>
              <a:cs typeface="Calibri"/>
            </a:endParaRPr>
          </a:p>
        </p:txBody>
      </p:sp>
      <p:sp>
        <p:nvSpPr>
          <p:cNvPr id="100" name="object 5"/>
          <p:cNvSpPr txBox="1"/>
          <p:nvPr/>
        </p:nvSpPr>
        <p:spPr>
          <a:xfrm>
            <a:off x="3625916" y="369651"/>
            <a:ext cx="6889684" cy="807913"/>
          </a:xfrm>
          <a:prstGeom prst="rect">
            <a:avLst/>
          </a:prstGeom>
        </p:spPr>
        <p:txBody>
          <a:bodyPr wrap="square" lIns="0" tIns="0" rIns="0" bIns="0" rtlCol="0">
            <a:spAutoFit/>
          </a:bodyPr>
          <a:lstStyle/>
          <a:p>
            <a:pPr marL="12700" marR="41909">
              <a:lnSpc>
                <a:spcPts val="3454"/>
              </a:lnSpc>
              <a:spcBef>
                <a:spcPts val="172"/>
              </a:spcBef>
            </a:pPr>
            <a:r>
              <a:rPr lang="en-US" sz="4800" baseline="2560" dirty="0">
                <a:solidFill>
                  <a:srgbClr val="4E81BC"/>
                </a:solidFill>
                <a:latin typeface="+mj-lt"/>
                <a:cs typeface="Calibri"/>
              </a:rPr>
              <a:t>Mean Shift</a:t>
            </a:r>
            <a:endParaRPr sz="3200" dirty="0">
              <a:latin typeface="+mj-lt"/>
              <a:cs typeface="Calibri"/>
            </a:endParaRPr>
          </a:p>
          <a:p>
            <a:pPr marL="12700">
              <a:lnSpc>
                <a:spcPts val="2770"/>
              </a:lnSpc>
            </a:pPr>
            <a:r>
              <a:rPr lang="en-US" sz="3200" baseline="1137" dirty="0">
                <a:solidFill>
                  <a:srgbClr val="7F7E7E"/>
                </a:solidFill>
                <a:cs typeface="Calibri"/>
              </a:rPr>
              <a:t>Assigns points to centroids they fall to</a:t>
            </a:r>
          </a:p>
        </p:txBody>
      </p:sp>
      <p:sp>
        <p:nvSpPr>
          <p:cNvPr id="101" name="object 82"/>
          <p:cNvSpPr/>
          <p:nvPr/>
        </p:nvSpPr>
        <p:spPr>
          <a:xfrm>
            <a:off x="5938372" y="5487188"/>
            <a:ext cx="347472" cy="347472"/>
          </a:xfrm>
          <a:custGeom>
            <a:avLst/>
            <a:gdLst/>
            <a:ahLst/>
            <a:cxnLst/>
            <a:rect l="l" t="t" r="r" b="b"/>
            <a:pathLst>
              <a:path w="320729"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0"/>
                </a:lnTo>
                <a:close/>
              </a:path>
            </a:pathLst>
          </a:custGeom>
          <a:solidFill>
            <a:srgbClr val="AAC56C"/>
          </a:solidFill>
          <a:ln w="28575">
            <a:solidFill>
              <a:srgbClr val="83984F"/>
            </a:solidFill>
          </a:ln>
        </p:spPr>
        <p:txBody>
          <a:bodyPr wrap="square" lIns="0" tIns="0" rIns="0" bIns="0" rtlCol="0">
            <a:noAutofit/>
          </a:bodyPr>
          <a:lstStyle/>
          <a:p>
            <a:endParaRPr/>
          </a:p>
        </p:txBody>
      </p:sp>
      <p:sp>
        <p:nvSpPr>
          <p:cNvPr id="102" name="object 84"/>
          <p:cNvSpPr/>
          <p:nvPr/>
        </p:nvSpPr>
        <p:spPr>
          <a:xfrm>
            <a:off x="6923747" y="5521291"/>
            <a:ext cx="347472" cy="347472"/>
          </a:xfrm>
          <a:custGeom>
            <a:avLst/>
            <a:gdLst/>
            <a:ahLst/>
            <a:cxnLst/>
            <a:rect l="l" t="t" r="r" b="b"/>
            <a:pathLst>
              <a:path w="320729"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6"/>
                </a:lnTo>
                <a:lnTo>
                  <a:pt x="0" y="173680"/>
                </a:lnTo>
                <a:close/>
              </a:path>
            </a:pathLst>
          </a:custGeom>
          <a:solidFill>
            <a:srgbClr val="AAC56C"/>
          </a:solidFill>
          <a:ln w="28575">
            <a:solidFill>
              <a:srgbClr val="83984F"/>
            </a:solidFill>
          </a:ln>
        </p:spPr>
        <p:txBody>
          <a:bodyPr wrap="square" lIns="0" tIns="0" rIns="0" bIns="0" rtlCol="0">
            <a:noAutofit/>
          </a:bodyPr>
          <a:lstStyle/>
          <a:p>
            <a:endParaRPr/>
          </a:p>
        </p:txBody>
      </p:sp>
      <p:sp>
        <p:nvSpPr>
          <p:cNvPr id="103" name="object 86"/>
          <p:cNvSpPr/>
          <p:nvPr/>
        </p:nvSpPr>
        <p:spPr>
          <a:xfrm>
            <a:off x="7775551" y="5502337"/>
            <a:ext cx="347472" cy="347472"/>
          </a:xfrm>
          <a:custGeom>
            <a:avLst/>
            <a:gdLst/>
            <a:ahLst/>
            <a:cxnLst/>
            <a:rect l="l" t="t" r="r" b="b"/>
            <a:pathLst>
              <a:path w="320729"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9"/>
                </a:lnTo>
                <a:lnTo>
                  <a:pt x="288458" y="69169"/>
                </a:lnTo>
                <a:lnTo>
                  <a:pt x="296005" y="80986"/>
                </a:lnTo>
                <a:lnTo>
                  <a:pt x="302647" y="93485"/>
                </a:lnTo>
                <a:lnTo>
                  <a:pt x="308334" y="106609"/>
                </a:lnTo>
                <a:lnTo>
                  <a:pt x="313014" y="120303"/>
                </a:lnTo>
                <a:lnTo>
                  <a:pt x="316635" y="134513"/>
                </a:lnTo>
                <a:lnTo>
                  <a:pt x="319146" y="149182"/>
                </a:lnTo>
                <a:lnTo>
                  <a:pt x="320497" y="164255"/>
                </a:lnTo>
                <a:lnTo>
                  <a:pt x="320729" y="173680"/>
                </a:lnTo>
                <a:lnTo>
                  <a:pt x="320116" y="188974"/>
                </a:lnTo>
                <a:lnTo>
                  <a:pt x="318311" y="203897"/>
                </a:lnTo>
                <a:lnTo>
                  <a:pt x="315364" y="218395"/>
                </a:lnTo>
                <a:lnTo>
                  <a:pt x="311328" y="232412"/>
                </a:lnTo>
                <a:lnTo>
                  <a:pt x="306254" y="245893"/>
                </a:lnTo>
                <a:lnTo>
                  <a:pt x="300192" y="258782"/>
                </a:lnTo>
                <a:lnTo>
                  <a:pt x="293194" y="271024"/>
                </a:lnTo>
                <a:lnTo>
                  <a:pt x="285310" y="282563"/>
                </a:lnTo>
                <a:lnTo>
                  <a:pt x="276593" y="293344"/>
                </a:lnTo>
                <a:lnTo>
                  <a:pt x="267094" y="303312"/>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6"/>
                </a:lnTo>
                <a:lnTo>
                  <a:pt x="0" y="173680"/>
                </a:lnTo>
                <a:close/>
              </a:path>
            </a:pathLst>
          </a:custGeom>
          <a:solidFill>
            <a:srgbClr val="AAC56C"/>
          </a:solidFill>
          <a:ln w="28575">
            <a:solidFill>
              <a:srgbClr val="83984F"/>
            </a:solidFill>
          </a:ln>
        </p:spPr>
        <p:txBody>
          <a:bodyPr wrap="square" lIns="0" tIns="0" rIns="0" bIns="0" rtlCol="0">
            <a:noAutofit/>
          </a:bodyPr>
          <a:lstStyle/>
          <a:p>
            <a:endParaRPr/>
          </a:p>
        </p:txBody>
      </p:sp>
      <p:sp>
        <p:nvSpPr>
          <p:cNvPr id="104" name="object 74"/>
          <p:cNvSpPr/>
          <p:nvPr/>
        </p:nvSpPr>
        <p:spPr>
          <a:xfrm>
            <a:off x="4192469" y="5195209"/>
            <a:ext cx="347472" cy="347472"/>
          </a:xfrm>
          <a:custGeom>
            <a:avLst/>
            <a:gdLst/>
            <a:ahLst/>
            <a:cxnLst/>
            <a:rect l="l" t="t" r="r" b="b"/>
            <a:pathLst>
              <a:path w="320730"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0"/>
                </a:lnTo>
                <a:close/>
              </a:path>
            </a:pathLst>
          </a:custGeom>
          <a:solidFill>
            <a:srgbClr val="CD665F"/>
          </a:solidFill>
          <a:ln w="28575">
            <a:solidFill>
              <a:srgbClr val="9F4B46"/>
            </a:solidFill>
          </a:ln>
        </p:spPr>
        <p:txBody>
          <a:bodyPr wrap="square" lIns="0" tIns="0" rIns="0" bIns="0" rtlCol="0">
            <a:noAutofit/>
          </a:bodyPr>
          <a:lstStyle/>
          <a:p>
            <a:endParaRPr/>
          </a:p>
        </p:txBody>
      </p:sp>
      <p:sp>
        <p:nvSpPr>
          <p:cNvPr id="105" name="object 72"/>
          <p:cNvSpPr/>
          <p:nvPr/>
        </p:nvSpPr>
        <p:spPr>
          <a:xfrm>
            <a:off x="7483366" y="2517371"/>
            <a:ext cx="347472" cy="347472"/>
          </a:xfrm>
          <a:custGeom>
            <a:avLst/>
            <a:gdLst/>
            <a:ahLst/>
            <a:cxnLst/>
            <a:rect l="l" t="t" r="r" b="b"/>
            <a:pathLst>
              <a:path w="320730"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30" y="342927"/>
                </a:lnTo>
                <a:lnTo>
                  <a:pt x="182985" y="345647"/>
                </a:lnTo>
                <a:lnTo>
                  <a:pt x="169068" y="347110"/>
                </a:lnTo>
                <a:lnTo>
                  <a:pt x="160364" y="347362"/>
                </a:lnTo>
                <a:lnTo>
                  <a:pt x="146244" y="346698"/>
                </a:lnTo>
                <a:lnTo>
                  <a:pt x="132465" y="344742"/>
                </a:lnTo>
                <a:lnTo>
                  <a:pt x="119078" y="341551"/>
                </a:lnTo>
                <a:lnTo>
                  <a:pt x="106136" y="337180"/>
                </a:lnTo>
                <a:lnTo>
                  <a:pt x="93689" y="331684"/>
                </a:lnTo>
                <a:lnTo>
                  <a:pt x="81788" y="325119"/>
                </a:lnTo>
                <a:lnTo>
                  <a:pt x="70485" y="317540"/>
                </a:lnTo>
                <a:lnTo>
                  <a:pt x="59830" y="309002"/>
                </a:lnTo>
                <a:lnTo>
                  <a:pt x="49876" y="299561"/>
                </a:lnTo>
                <a:lnTo>
                  <a:pt x="40672" y="289273"/>
                </a:lnTo>
                <a:lnTo>
                  <a:pt x="32271" y="278192"/>
                </a:lnTo>
                <a:lnTo>
                  <a:pt x="24724" y="266375"/>
                </a:lnTo>
                <a:lnTo>
                  <a:pt x="18081" y="253876"/>
                </a:lnTo>
                <a:lnTo>
                  <a:pt x="12395" y="240752"/>
                </a:lnTo>
                <a:lnTo>
                  <a:pt x="7715" y="227058"/>
                </a:lnTo>
                <a:lnTo>
                  <a:pt x="4094" y="212848"/>
                </a:lnTo>
                <a:lnTo>
                  <a:pt x="1583" y="198180"/>
                </a:lnTo>
                <a:lnTo>
                  <a:pt x="232" y="183107"/>
                </a:lnTo>
                <a:lnTo>
                  <a:pt x="0" y="173680"/>
                </a:lnTo>
                <a:close/>
              </a:path>
            </a:pathLst>
          </a:custGeom>
          <a:solidFill>
            <a:srgbClr val="59BAD1"/>
          </a:solidFill>
          <a:ln w="28575">
            <a:solidFill>
              <a:srgbClr val="418FA2"/>
            </a:solidFill>
          </a:ln>
        </p:spPr>
        <p:txBody>
          <a:bodyPr wrap="square" lIns="0" tIns="0" rIns="0" bIns="0" rtlCol="0">
            <a:noAutofit/>
          </a:bodyPr>
          <a:lstStyle/>
          <a:p>
            <a:endParaRPr/>
          </a:p>
        </p:txBody>
      </p:sp>
      <p:sp>
        <p:nvSpPr>
          <p:cNvPr id="106" name="object 70"/>
          <p:cNvSpPr/>
          <p:nvPr/>
        </p:nvSpPr>
        <p:spPr>
          <a:xfrm>
            <a:off x="7084113" y="2135643"/>
            <a:ext cx="347472" cy="347472"/>
          </a:xfrm>
          <a:custGeom>
            <a:avLst/>
            <a:gdLst/>
            <a:ahLst/>
            <a:cxnLst/>
            <a:rect l="l" t="t" r="r" b="b"/>
            <a:pathLst>
              <a:path w="320730"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2"/>
                </a:lnTo>
                <a:lnTo>
                  <a:pt x="146244" y="346698"/>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3" y="198179"/>
                </a:lnTo>
                <a:lnTo>
                  <a:pt x="232" y="183107"/>
                </a:lnTo>
                <a:lnTo>
                  <a:pt x="0" y="173680"/>
                </a:lnTo>
                <a:close/>
              </a:path>
            </a:pathLst>
          </a:custGeom>
          <a:solidFill>
            <a:srgbClr val="59BAD1"/>
          </a:solidFill>
          <a:ln w="28575">
            <a:solidFill>
              <a:srgbClr val="418FA2"/>
            </a:solidFill>
          </a:ln>
        </p:spPr>
        <p:txBody>
          <a:bodyPr wrap="square" lIns="0" tIns="0" rIns="0" bIns="0" rtlCol="0">
            <a:noAutofit/>
          </a:bodyPr>
          <a:lstStyle/>
          <a:p>
            <a:endParaRPr/>
          </a:p>
        </p:txBody>
      </p:sp>
      <p:sp>
        <p:nvSpPr>
          <p:cNvPr id="107" name="object 68"/>
          <p:cNvSpPr/>
          <p:nvPr/>
        </p:nvSpPr>
        <p:spPr>
          <a:xfrm>
            <a:off x="6672028" y="1723114"/>
            <a:ext cx="347472" cy="347472"/>
          </a:xfrm>
          <a:custGeom>
            <a:avLst/>
            <a:gdLst/>
            <a:ahLst/>
            <a:cxnLst/>
            <a:rect l="l" t="t" r="r" b="b"/>
            <a:pathLst>
              <a:path w="320729"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2"/>
                </a:lnTo>
                <a:lnTo>
                  <a:pt x="146244" y="346698"/>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3"/>
                </a:lnTo>
                <a:lnTo>
                  <a:pt x="32271" y="278192"/>
                </a:lnTo>
                <a:lnTo>
                  <a:pt x="24724" y="266375"/>
                </a:lnTo>
                <a:lnTo>
                  <a:pt x="18081" y="253876"/>
                </a:lnTo>
                <a:lnTo>
                  <a:pt x="12395" y="240752"/>
                </a:lnTo>
                <a:lnTo>
                  <a:pt x="7715" y="227058"/>
                </a:lnTo>
                <a:lnTo>
                  <a:pt x="4094" y="212848"/>
                </a:lnTo>
                <a:lnTo>
                  <a:pt x="1583" y="198179"/>
                </a:lnTo>
                <a:lnTo>
                  <a:pt x="232" y="183107"/>
                </a:lnTo>
                <a:lnTo>
                  <a:pt x="0" y="173680"/>
                </a:lnTo>
                <a:close/>
              </a:path>
            </a:pathLst>
          </a:custGeom>
          <a:solidFill>
            <a:srgbClr val="59BAD1"/>
          </a:solidFill>
          <a:ln w="28575">
            <a:solidFill>
              <a:srgbClr val="418FA2"/>
            </a:solidFill>
          </a:ln>
        </p:spPr>
        <p:txBody>
          <a:bodyPr wrap="square" lIns="0" tIns="0" rIns="0" bIns="0" rtlCol="0">
            <a:noAutofit/>
          </a:bodyPr>
          <a:lstStyle/>
          <a:p>
            <a:endParaRPr/>
          </a:p>
        </p:txBody>
      </p:sp>
      <p:sp>
        <p:nvSpPr>
          <p:cNvPr id="108" name="object 66"/>
          <p:cNvSpPr/>
          <p:nvPr/>
        </p:nvSpPr>
        <p:spPr>
          <a:xfrm>
            <a:off x="8396003" y="3412181"/>
            <a:ext cx="347472" cy="347472"/>
          </a:xfrm>
          <a:custGeom>
            <a:avLst/>
            <a:gdLst/>
            <a:ahLst/>
            <a:cxnLst/>
            <a:rect l="l" t="t" r="r" b="b"/>
            <a:pathLst>
              <a:path w="320730"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4"/>
                </a:lnTo>
                <a:lnTo>
                  <a:pt x="308334" y="106609"/>
                </a:lnTo>
                <a:lnTo>
                  <a:pt x="313014" y="120303"/>
                </a:lnTo>
                <a:lnTo>
                  <a:pt x="316635" y="134512"/>
                </a:lnTo>
                <a:lnTo>
                  <a:pt x="319147" y="149181"/>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3" y="346697"/>
                </a:lnTo>
                <a:lnTo>
                  <a:pt x="132464" y="344742"/>
                </a:lnTo>
                <a:lnTo>
                  <a:pt x="119078" y="341551"/>
                </a:lnTo>
                <a:lnTo>
                  <a:pt x="106136" y="337180"/>
                </a:lnTo>
                <a:lnTo>
                  <a:pt x="93688" y="331684"/>
                </a:lnTo>
                <a:lnTo>
                  <a:pt x="81788" y="325119"/>
                </a:lnTo>
                <a:lnTo>
                  <a:pt x="70484" y="317539"/>
                </a:lnTo>
                <a:lnTo>
                  <a:pt x="59830" y="309001"/>
                </a:lnTo>
                <a:lnTo>
                  <a:pt x="49875" y="299561"/>
                </a:lnTo>
                <a:lnTo>
                  <a:pt x="40672" y="289272"/>
                </a:lnTo>
                <a:lnTo>
                  <a:pt x="32271" y="278192"/>
                </a:lnTo>
                <a:lnTo>
                  <a:pt x="24724" y="266375"/>
                </a:lnTo>
                <a:lnTo>
                  <a:pt x="18081" y="253876"/>
                </a:lnTo>
                <a:lnTo>
                  <a:pt x="12395" y="240752"/>
                </a:lnTo>
                <a:lnTo>
                  <a:pt x="7715" y="227057"/>
                </a:lnTo>
                <a:lnTo>
                  <a:pt x="4094" y="212848"/>
                </a:lnTo>
                <a:lnTo>
                  <a:pt x="1582" y="198179"/>
                </a:lnTo>
                <a:lnTo>
                  <a:pt x="232" y="183106"/>
                </a:lnTo>
                <a:lnTo>
                  <a:pt x="0" y="173680"/>
                </a:lnTo>
                <a:close/>
              </a:path>
            </a:pathLst>
          </a:custGeom>
          <a:solidFill>
            <a:srgbClr val="FAA757"/>
          </a:solidFill>
          <a:ln w="28575">
            <a:solidFill>
              <a:srgbClr val="C1803F"/>
            </a:solidFill>
          </a:ln>
        </p:spPr>
        <p:txBody>
          <a:bodyPr wrap="square" lIns="0" tIns="0" rIns="0" bIns="0" rtlCol="0">
            <a:noAutofit/>
          </a:bodyPr>
          <a:lstStyle/>
          <a:p>
            <a:endParaRPr/>
          </a:p>
        </p:txBody>
      </p:sp>
      <p:sp>
        <p:nvSpPr>
          <p:cNvPr id="109" name="object 63"/>
          <p:cNvSpPr/>
          <p:nvPr/>
        </p:nvSpPr>
        <p:spPr>
          <a:xfrm>
            <a:off x="7404842" y="5021529"/>
            <a:ext cx="347472" cy="347472"/>
          </a:xfrm>
          <a:custGeom>
            <a:avLst/>
            <a:gdLst/>
            <a:ahLst/>
            <a:cxnLst/>
            <a:rect l="l" t="t" r="r" b="b"/>
            <a:pathLst>
              <a:path w="320730" h="347361">
                <a:moveTo>
                  <a:pt x="0" y="173680"/>
                </a:moveTo>
                <a:lnTo>
                  <a:pt x="232" y="183106"/>
                </a:lnTo>
                <a:lnTo>
                  <a:pt x="1583" y="198179"/>
                </a:lnTo>
                <a:lnTo>
                  <a:pt x="4094" y="212848"/>
                </a:lnTo>
                <a:lnTo>
                  <a:pt x="7715" y="227058"/>
                </a:lnTo>
                <a:lnTo>
                  <a:pt x="12395" y="240752"/>
                </a:lnTo>
                <a:lnTo>
                  <a:pt x="18082" y="253876"/>
                </a:lnTo>
                <a:lnTo>
                  <a:pt x="24724" y="266375"/>
                </a:lnTo>
                <a:lnTo>
                  <a:pt x="32272" y="278192"/>
                </a:lnTo>
                <a:lnTo>
                  <a:pt x="40673" y="289272"/>
                </a:lnTo>
                <a:lnTo>
                  <a:pt x="49876" y="299561"/>
                </a:lnTo>
                <a:lnTo>
                  <a:pt x="59830" y="309001"/>
                </a:lnTo>
                <a:lnTo>
                  <a:pt x="70485" y="317539"/>
                </a:lnTo>
                <a:lnTo>
                  <a:pt x="81788" y="325118"/>
                </a:lnTo>
                <a:lnTo>
                  <a:pt x="93689" y="331684"/>
                </a:lnTo>
                <a:lnTo>
                  <a:pt x="106136" y="337180"/>
                </a:lnTo>
                <a:lnTo>
                  <a:pt x="119079" y="341551"/>
                </a:lnTo>
                <a:lnTo>
                  <a:pt x="132465" y="344742"/>
                </a:lnTo>
                <a:lnTo>
                  <a:pt x="146244" y="346697"/>
                </a:lnTo>
                <a:lnTo>
                  <a:pt x="160365" y="347361"/>
                </a:lnTo>
                <a:lnTo>
                  <a:pt x="169069" y="347110"/>
                </a:lnTo>
                <a:lnTo>
                  <a:pt x="182986" y="345646"/>
                </a:lnTo>
                <a:lnTo>
                  <a:pt x="196530" y="342926"/>
                </a:lnTo>
                <a:lnTo>
                  <a:pt x="209650" y="339004"/>
                </a:lnTo>
                <a:lnTo>
                  <a:pt x="222295" y="333936"/>
                </a:lnTo>
                <a:lnTo>
                  <a:pt x="234413" y="327778"/>
                </a:lnTo>
                <a:lnTo>
                  <a:pt x="245953" y="320583"/>
                </a:lnTo>
                <a:lnTo>
                  <a:pt x="256864" y="312409"/>
                </a:lnTo>
                <a:lnTo>
                  <a:pt x="267095" y="303311"/>
                </a:lnTo>
                <a:lnTo>
                  <a:pt x="276595" y="293343"/>
                </a:lnTo>
                <a:lnTo>
                  <a:pt x="285312" y="282562"/>
                </a:lnTo>
                <a:lnTo>
                  <a:pt x="293195" y="271023"/>
                </a:lnTo>
                <a:lnTo>
                  <a:pt x="300193" y="258781"/>
                </a:lnTo>
                <a:lnTo>
                  <a:pt x="306255" y="245892"/>
                </a:lnTo>
                <a:lnTo>
                  <a:pt x="311330" y="232411"/>
                </a:lnTo>
                <a:lnTo>
                  <a:pt x="315366" y="218394"/>
                </a:lnTo>
                <a:lnTo>
                  <a:pt x="318312" y="203896"/>
                </a:lnTo>
                <a:lnTo>
                  <a:pt x="320117" y="188973"/>
                </a:lnTo>
                <a:lnTo>
                  <a:pt x="320730" y="173680"/>
                </a:lnTo>
                <a:lnTo>
                  <a:pt x="320498" y="164254"/>
                </a:lnTo>
                <a:lnTo>
                  <a:pt x="319147" y="149181"/>
                </a:lnTo>
                <a:lnTo>
                  <a:pt x="316636" y="134512"/>
                </a:lnTo>
                <a:lnTo>
                  <a:pt x="313015" y="120303"/>
                </a:lnTo>
                <a:lnTo>
                  <a:pt x="308335" y="106609"/>
                </a:lnTo>
                <a:lnTo>
                  <a:pt x="302649" y="93485"/>
                </a:lnTo>
                <a:lnTo>
                  <a:pt x="296006" y="80986"/>
                </a:lnTo>
                <a:lnTo>
                  <a:pt x="288459" y="69169"/>
                </a:lnTo>
                <a:lnTo>
                  <a:pt x="280058" y="58089"/>
                </a:lnTo>
                <a:lnTo>
                  <a:pt x="270854" y="47800"/>
                </a:lnTo>
                <a:lnTo>
                  <a:pt x="260900" y="38359"/>
                </a:lnTo>
                <a:lnTo>
                  <a:pt x="250245" y="29822"/>
                </a:lnTo>
                <a:lnTo>
                  <a:pt x="238942" y="22242"/>
                </a:lnTo>
                <a:lnTo>
                  <a:pt x="227041" y="15677"/>
                </a:lnTo>
                <a:lnTo>
                  <a:pt x="214594" y="10181"/>
                </a:lnTo>
                <a:lnTo>
                  <a:pt x="201651" y="5810"/>
                </a:lnTo>
                <a:lnTo>
                  <a:pt x="188265" y="2619"/>
                </a:lnTo>
                <a:lnTo>
                  <a:pt x="174486" y="664"/>
                </a:lnTo>
                <a:lnTo>
                  <a:pt x="160365" y="0"/>
                </a:lnTo>
                <a:lnTo>
                  <a:pt x="151662" y="251"/>
                </a:lnTo>
                <a:lnTo>
                  <a:pt x="137745" y="1714"/>
                </a:lnTo>
                <a:lnTo>
                  <a:pt x="124200" y="4434"/>
                </a:lnTo>
                <a:lnTo>
                  <a:pt x="111080" y="8356"/>
                </a:lnTo>
                <a:lnTo>
                  <a:pt x="98436" y="13424"/>
                </a:lnTo>
                <a:lnTo>
                  <a:pt x="86318" y="19583"/>
                </a:lnTo>
                <a:lnTo>
                  <a:pt x="74777" y="26777"/>
                </a:lnTo>
                <a:lnTo>
                  <a:pt x="63866" y="34951"/>
                </a:lnTo>
                <a:lnTo>
                  <a:pt x="53635" y="44049"/>
                </a:lnTo>
                <a:lnTo>
                  <a:pt x="44136" y="54017"/>
                </a:lnTo>
                <a:lnTo>
                  <a:pt x="35419" y="64798"/>
                </a:lnTo>
                <a:lnTo>
                  <a:pt x="27535" y="76337"/>
                </a:lnTo>
                <a:lnTo>
                  <a:pt x="20537" y="88579"/>
                </a:lnTo>
                <a:lnTo>
                  <a:pt x="14475" y="101468"/>
                </a:lnTo>
                <a:lnTo>
                  <a:pt x="9400" y="114948"/>
                </a:lnTo>
                <a:lnTo>
                  <a:pt x="5364" y="128965"/>
                </a:lnTo>
                <a:lnTo>
                  <a:pt x="2418" y="143463"/>
                </a:lnTo>
                <a:lnTo>
                  <a:pt x="613" y="158386"/>
                </a:lnTo>
                <a:lnTo>
                  <a:pt x="0" y="173680"/>
                </a:lnTo>
                <a:close/>
              </a:path>
            </a:pathLst>
          </a:custGeom>
          <a:solidFill>
            <a:srgbClr val="AAC56C"/>
          </a:solidFill>
          <a:ln w="28575">
            <a:solidFill>
              <a:srgbClr val="83984F"/>
            </a:solidFill>
          </a:ln>
        </p:spPr>
        <p:txBody>
          <a:bodyPr wrap="square" lIns="0" tIns="0" rIns="0" bIns="0" rtlCol="0">
            <a:noAutofit/>
          </a:bodyPr>
          <a:lstStyle/>
          <a:p>
            <a:endParaRPr/>
          </a:p>
        </p:txBody>
      </p:sp>
      <p:sp>
        <p:nvSpPr>
          <p:cNvPr id="110" name="object 62"/>
          <p:cNvSpPr/>
          <p:nvPr/>
        </p:nvSpPr>
        <p:spPr>
          <a:xfrm>
            <a:off x="5850962" y="3493881"/>
            <a:ext cx="347472" cy="347472"/>
          </a:xfrm>
          <a:custGeom>
            <a:avLst/>
            <a:gdLst/>
            <a:ahLst/>
            <a:cxnLst/>
            <a:rect l="l" t="t" r="r" b="b"/>
            <a:pathLst>
              <a:path w="320729"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6" y="149182"/>
                </a:lnTo>
                <a:lnTo>
                  <a:pt x="320497" y="164254"/>
                </a:lnTo>
                <a:lnTo>
                  <a:pt x="320729"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6"/>
                </a:lnTo>
                <a:lnTo>
                  <a:pt x="0" y="173681"/>
                </a:lnTo>
                <a:close/>
              </a:path>
            </a:pathLst>
          </a:custGeom>
          <a:solidFill>
            <a:srgbClr val="CD665F"/>
          </a:solidFill>
          <a:ln w="28575">
            <a:solidFill>
              <a:srgbClr val="9F4B46"/>
            </a:solidFill>
          </a:ln>
        </p:spPr>
        <p:txBody>
          <a:bodyPr wrap="square" lIns="0" tIns="0" rIns="0" bIns="0" rtlCol="0">
            <a:noAutofit/>
          </a:bodyPr>
          <a:lstStyle/>
          <a:p>
            <a:endParaRPr/>
          </a:p>
        </p:txBody>
      </p:sp>
      <p:sp>
        <p:nvSpPr>
          <p:cNvPr id="111" name="object 60"/>
          <p:cNvSpPr/>
          <p:nvPr/>
        </p:nvSpPr>
        <p:spPr>
          <a:xfrm>
            <a:off x="4975263" y="4571028"/>
            <a:ext cx="347472" cy="347472"/>
          </a:xfrm>
          <a:custGeom>
            <a:avLst/>
            <a:gdLst/>
            <a:ahLst/>
            <a:cxnLst/>
            <a:rect l="l" t="t" r="r" b="b"/>
            <a:pathLst>
              <a:path w="320729"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8"/>
                </a:lnTo>
                <a:lnTo>
                  <a:pt x="288458" y="69169"/>
                </a:lnTo>
                <a:lnTo>
                  <a:pt x="296005" y="80986"/>
                </a:lnTo>
                <a:lnTo>
                  <a:pt x="302648" y="93485"/>
                </a:lnTo>
                <a:lnTo>
                  <a:pt x="308334" y="106609"/>
                </a:lnTo>
                <a:lnTo>
                  <a:pt x="313014" y="120303"/>
                </a:lnTo>
                <a:lnTo>
                  <a:pt x="316635" y="134513"/>
                </a:lnTo>
                <a:lnTo>
                  <a:pt x="319146" y="149182"/>
                </a:lnTo>
                <a:lnTo>
                  <a:pt x="320497" y="164254"/>
                </a:lnTo>
                <a:lnTo>
                  <a:pt x="320729"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1"/>
                </a:lnTo>
                <a:close/>
              </a:path>
            </a:pathLst>
          </a:custGeom>
          <a:solidFill>
            <a:srgbClr val="CD665F"/>
          </a:solidFill>
          <a:ln w="28575">
            <a:solidFill>
              <a:srgbClr val="9F4B46"/>
            </a:solidFill>
          </a:ln>
        </p:spPr>
        <p:txBody>
          <a:bodyPr wrap="square" lIns="0" tIns="0" rIns="0" bIns="0" rtlCol="0">
            <a:noAutofit/>
          </a:bodyPr>
          <a:lstStyle/>
          <a:p>
            <a:endParaRPr/>
          </a:p>
        </p:txBody>
      </p:sp>
      <p:sp>
        <p:nvSpPr>
          <p:cNvPr id="112" name="object 58"/>
          <p:cNvSpPr/>
          <p:nvPr/>
        </p:nvSpPr>
        <p:spPr>
          <a:xfrm>
            <a:off x="9037462" y="2045434"/>
            <a:ext cx="347472" cy="347472"/>
          </a:xfrm>
          <a:custGeom>
            <a:avLst/>
            <a:gdLst/>
            <a:ahLst/>
            <a:cxnLst/>
            <a:rect l="l" t="t" r="r" b="b"/>
            <a:pathLst>
              <a:path w="320729"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4"/>
                </a:lnTo>
                <a:lnTo>
                  <a:pt x="308334" y="106609"/>
                </a:lnTo>
                <a:lnTo>
                  <a:pt x="313014" y="120303"/>
                </a:lnTo>
                <a:lnTo>
                  <a:pt x="316635" y="134512"/>
                </a:lnTo>
                <a:lnTo>
                  <a:pt x="319146" y="149181"/>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2"/>
                </a:lnTo>
                <a:lnTo>
                  <a:pt x="146243" y="346698"/>
                </a:lnTo>
                <a:lnTo>
                  <a:pt x="132464" y="344742"/>
                </a:lnTo>
                <a:lnTo>
                  <a:pt x="119078" y="341551"/>
                </a:lnTo>
                <a:lnTo>
                  <a:pt x="106136" y="337180"/>
                </a:lnTo>
                <a:lnTo>
                  <a:pt x="93688" y="331684"/>
                </a:lnTo>
                <a:lnTo>
                  <a:pt x="81788" y="325119"/>
                </a:lnTo>
                <a:lnTo>
                  <a:pt x="70484" y="317539"/>
                </a:lnTo>
                <a:lnTo>
                  <a:pt x="59830" y="309002"/>
                </a:lnTo>
                <a:lnTo>
                  <a:pt x="49875" y="299561"/>
                </a:lnTo>
                <a:lnTo>
                  <a:pt x="40672" y="289272"/>
                </a:lnTo>
                <a:lnTo>
                  <a:pt x="32271" y="278192"/>
                </a:lnTo>
                <a:lnTo>
                  <a:pt x="24724" y="266375"/>
                </a:lnTo>
                <a:lnTo>
                  <a:pt x="18081" y="253876"/>
                </a:lnTo>
                <a:lnTo>
                  <a:pt x="12395" y="240752"/>
                </a:lnTo>
                <a:lnTo>
                  <a:pt x="7715" y="227057"/>
                </a:lnTo>
                <a:lnTo>
                  <a:pt x="4094" y="212848"/>
                </a:lnTo>
                <a:lnTo>
                  <a:pt x="1582" y="198179"/>
                </a:lnTo>
                <a:lnTo>
                  <a:pt x="232" y="183106"/>
                </a:lnTo>
                <a:lnTo>
                  <a:pt x="0" y="173680"/>
                </a:lnTo>
                <a:close/>
              </a:path>
            </a:pathLst>
          </a:custGeom>
          <a:solidFill>
            <a:srgbClr val="FAA757"/>
          </a:solidFill>
          <a:ln w="28575">
            <a:solidFill>
              <a:srgbClr val="C1803F"/>
            </a:solidFill>
          </a:ln>
        </p:spPr>
        <p:txBody>
          <a:bodyPr wrap="square" lIns="0" tIns="0" rIns="0" bIns="0" rtlCol="0">
            <a:noAutofit/>
          </a:bodyPr>
          <a:lstStyle/>
          <a:p>
            <a:endParaRPr/>
          </a:p>
        </p:txBody>
      </p:sp>
      <p:sp>
        <p:nvSpPr>
          <p:cNvPr id="113" name="object 56"/>
          <p:cNvSpPr/>
          <p:nvPr/>
        </p:nvSpPr>
        <p:spPr>
          <a:xfrm>
            <a:off x="8077321" y="1961962"/>
            <a:ext cx="347472" cy="347472"/>
          </a:xfrm>
          <a:custGeom>
            <a:avLst/>
            <a:gdLst/>
            <a:ahLst/>
            <a:cxnLst/>
            <a:rect l="l" t="t" r="r" b="b"/>
            <a:pathLst>
              <a:path w="320729"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4"/>
                </a:lnTo>
                <a:lnTo>
                  <a:pt x="308334" y="106609"/>
                </a:lnTo>
                <a:lnTo>
                  <a:pt x="313014" y="120303"/>
                </a:lnTo>
                <a:lnTo>
                  <a:pt x="316635" y="134512"/>
                </a:lnTo>
                <a:lnTo>
                  <a:pt x="319146" y="149181"/>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2"/>
                </a:lnTo>
                <a:lnTo>
                  <a:pt x="146243" y="346697"/>
                </a:lnTo>
                <a:lnTo>
                  <a:pt x="132464" y="344742"/>
                </a:lnTo>
                <a:lnTo>
                  <a:pt x="119078" y="341551"/>
                </a:lnTo>
                <a:lnTo>
                  <a:pt x="106136" y="337180"/>
                </a:lnTo>
                <a:lnTo>
                  <a:pt x="93688" y="331684"/>
                </a:lnTo>
                <a:lnTo>
                  <a:pt x="81788" y="325119"/>
                </a:lnTo>
                <a:lnTo>
                  <a:pt x="70484" y="317539"/>
                </a:lnTo>
                <a:lnTo>
                  <a:pt x="59830" y="309002"/>
                </a:lnTo>
                <a:lnTo>
                  <a:pt x="49875" y="299561"/>
                </a:lnTo>
                <a:lnTo>
                  <a:pt x="40672" y="289272"/>
                </a:lnTo>
                <a:lnTo>
                  <a:pt x="32271" y="278192"/>
                </a:lnTo>
                <a:lnTo>
                  <a:pt x="24724" y="266375"/>
                </a:lnTo>
                <a:lnTo>
                  <a:pt x="18081" y="253876"/>
                </a:lnTo>
                <a:lnTo>
                  <a:pt x="12395" y="240752"/>
                </a:lnTo>
                <a:lnTo>
                  <a:pt x="7715" y="227057"/>
                </a:lnTo>
                <a:lnTo>
                  <a:pt x="4094" y="212848"/>
                </a:lnTo>
                <a:lnTo>
                  <a:pt x="1582" y="198179"/>
                </a:lnTo>
                <a:lnTo>
                  <a:pt x="232" y="183106"/>
                </a:lnTo>
                <a:lnTo>
                  <a:pt x="0" y="173680"/>
                </a:lnTo>
                <a:close/>
              </a:path>
            </a:pathLst>
          </a:custGeom>
          <a:solidFill>
            <a:srgbClr val="FAA757"/>
          </a:solidFill>
          <a:ln w="28575">
            <a:solidFill>
              <a:srgbClr val="C1803F"/>
            </a:solidFill>
          </a:ln>
        </p:spPr>
        <p:txBody>
          <a:bodyPr wrap="square" lIns="0" tIns="0" rIns="0" bIns="0" rtlCol="0">
            <a:noAutofit/>
          </a:bodyPr>
          <a:lstStyle/>
          <a:p>
            <a:endParaRPr/>
          </a:p>
        </p:txBody>
      </p:sp>
      <p:sp>
        <p:nvSpPr>
          <p:cNvPr id="114" name="object 54"/>
          <p:cNvSpPr/>
          <p:nvPr/>
        </p:nvSpPr>
        <p:spPr>
          <a:xfrm>
            <a:off x="8877097" y="2753913"/>
            <a:ext cx="347472" cy="347472"/>
          </a:xfrm>
          <a:custGeom>
            <a:avLst/>
            <a:gdLst/>
            <a:ahLst/>
            <a:cxnLst/>
            <a:rect l="l" t="t" r="r" b="b"/>
            <a:pathLst>
              <a:path w="320730"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4"/>
                </a:lnTo>
                <a:lnTo>
                  <a:pt x="308334" y="106609"/>
                </a:lnTo>
                <a:lnTo>
                  <a:pt x="313014" y="120303"/>
                </a:lnTo>
                <a:lnTo>
                  <a:pt x="316635" y="134512"/>
                </a:lnTo>
                <a:lnTo>
                  <a:pt x="319146" y="149181"/>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2"/>
                </a:lnTo>
                <a:lnTo>
                  <a:pt x="146243" y="346698"/>
                </a:lnTo>
                <a:lnTo>
                  <a:pt x="132464" y="344742"/>
                </a:lnTo>
                <a:lnTo>
                  <a:pt x="119078" y="341551"/>
                </a:lnTo>
                <a:lnTo>
                  <a:pt x="106136" y="337180"/>
                </a:lnTo>
                <a:lnTo>
                  <a:pt x="93688" y="331684"/>
                </a:lnTo>
                <a:lnTo>
                  <a:pt x="81788" y="325119"/>
                </a:lnTo>
                <a:lnTo>
                  <a:pt x="70484" y="317539"/>
                </a:lnTo>
                <a:lnTo>
                  <a:pt x="59830" y="309002"/>
                </a:lnTo>
                <a:lnTo>
                  <a:pt x="49875" y="299561"/>
                </a:lnTo>
                <a:lnTo>
                  <a:pt x="40672" y="289272"/>
                </a:lnTo>
                <a:lnTo>
                  <a:pt x="32271" y="278192"/>
                </a:lnTo>
                <a:lnTo>
                  <a:pt x="24724" y="266375"/>
                </a:lnTo>
                <a:lnTo>
                  <a:pt x="18081" y="253876"/>
                </a:lnTo>
                <a:lnTo>
                  <a:pt x="12395" y="240752"/>
                </a:lnTo>
                <a:lnTo>
                  <a:pt x="7715" y="227057"/>
                </a:lnTo>
                <a:lnTo>
                  <a:pt x="4094" y="212848"/>
                </a:lnTo>
                <a:lnTo>
                  <a:pt x="1582" y="198179"/>
                </a:lnTo>
                <a:lnTo>
                  <a:pt x="232" y="183106"/>
                </a:lnTo>
                <a:lnTo>
                  <a:pt x="0" y="173680"/>
                </a:lnTo>
                <a:close/>
              </a:path>
            </a:pathLst>
          </a:custGeom>
          <a:solidFill>
            <a:srgbClr val="FAA757"/>
          </a:solidFill>
          <a:ln w="28575">
            <a:solidFill>
              <a:srgbClr val="C1803F"/>
            </a:solidFill>
          </a:ln>
        </p:spPr>
        <p:txBody>
          <a:bodyPr wrap="square" lIns="0" tIns="0" rIns="0" bIns="0" rtlCol="0">
            <a:noAutofit/>
          </a:bodyPr>
          <a:lstStyle/>
          <a:p>
            <a:endParaRPr/>
          </a:p>
        </p:txBody>
      </p:sp>
      <p:sp>
        <p:nvSpPr>
          <p:cNvPr id="115" name="object 52"/>
          <p:cNvSpPr/>
          <p:nvPr/>
        </p:nvSpPr>
        <p:spPr>
          <a:xfrm>
            <a:off x="6220124" y="4120868"/>
            <a:ext cx="347472" cy="347472"/>
          </a:xfrm>
          <a:custGeom>
            <a:avLst/>
            <a:gdLst/>
            <a:ahLst/>
            <a:cxnLst/>
            <a:rect l="l" t="t" r="r" b="b"/>
            <a:pathLst>
              <a:path w="320730"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5"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1"/>
                </a:lnTo>
                <a:close/>
              </a:path>
            </a:pathLst>
          </a:custGeom>
          <a:solidFill>
            <a:srgbClr val="CD665F"/>
          </a:solidFill>
          <a:ln w="28575">
            <a:solidFill>
              <a:srgbClr val="9F4B46"/>
            </a:solidFill>
          </a:ln>
        </p:spPr>
        <p:txBody>
          <a:bodyPr wrap="square" lIns="0" tIns="0" rIns="0" bIns="0" rtlCol="0">
            <a:noAutofit/>
          </a:bodyPr>
          <a:lstStyle/>
          <a:p>
            <a:endParaRPr/>
          </a:p>
        </p:txBody>
      </p:sp>
      <p:sp>
        <p:nvSpPr>
          <p:cNvPr id="116" name="object 50"/>
          <p:cNvSpPr/>
          <p:nvPr/>
        </p:nvSpPr>
        <p:spPr>
          <a:xfrm>
            <a:off x="5965297" y="4612355"/>
            <a:ext cx="347472" cy="347472"/>
          </a:xfrm>
          <a:custGeom>
            <a:avLst/>
            <a:gdLst/>
            <a:ahLst/>
            <a:cxnLst/>
            <a:rect l="l" t="t" r="r" b="b"/>
            <a:pathLst>
              <a:path w="320730"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6"/>
                </a:lnTo>
                <a:lnTo>
                  <a:pt x="0" y="173681"/>
                </a:lnTo>
                <a:close/>
              </a:path>
            </a:pathLst>
          </a:custGeom>
          <a:solidFill>
            <a:srgbClr val="CD665F"/>
          </a:solidFill>
          <a:ln w="28575">
            <a:solidFill>
              <a:srgbClr val="9F4B46"/>
            </a:solidFill>
          </a:ln>
        </p:spPr>
        <p:txBody>
          <a:bodyPr wrap="square" lIns="0" tIns="0" rIns="0" bIns="0" rtlCol="0">
            <a:noAutofit/>
          </a:bodyPr>
          <a:lstStyle/>
          <a:p>
            <a:endParaRPr/>
          </a:p>
        </p:txBody>
      </p:sp>
      <p:sp>
        <p:nvSpPr>
          <p:cNvPr id="117" name="object 48"/>
          <p:cNvSpPr/>
          <p:nvPr/>
        </p:nvSpPr>
        <p:spPr>
          <a:xfrm>
            <a:off x="4654532" y="4049985"/>
            <a:ext cx="347472" cy="347472"/>
          </a:xfrm>
          <a:custGeom>
            <a:avLst/>
            <a:gdLst/>
            <a:ahLst/>
            <a:cxnLst/>
            <a:rect l="l" t="t" r="r" b="b"/>
            <a:pathLst>
              <a:path w="320729"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6" y="149182"/>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0"/>
                </a:lnTo>
                <a:close/>
              </a:path>
            </a:pathLst>
          </a:custGeom>
          <a:solidFill>
            <a:srgbClr val="CD665F"/>
          </a:solidFill>
          <a:ln w="28575">
            <a:solidFill>
              <a:srgbClr val="9F4B46"/>
            </a:solidFill>
          </a:ln>
        </p:spPr>
        <p:txBody>
          <a:bodyPr wrap="square" lIns="0" tIns="0" rIns="0" bIns="0" rtlCol="0">
            <a:noAutofit/>
          </a:bodyPr>
          <a:lstStyle/>
          <a:p>
            <a:endParaRPr/>
          </a:p>
        </p:txBody>
      </p:sp>
      <p:sp>
        <p:nvSpPr>
          <p:cNvPr id="118" name="object 42"/>
          <p:cNvSpPr/>
          <p:nvPr/>
        </p:nvSpPr>
        <p:spPr>
          <a:xfrm>
            <a:off x="7272103" y="3311841"/>
            <a:ext cx="347472" cy="347472"/>
          </a:xfrm>
          <a:custGeom>
            <a:avLst/>
            <a:gdLst/>
            <a:ahLst/>
            <a:cxnLst/>
            <a:rect l="l" t="t" r="r" b="b"/>
            <a:pathLst>
              <a:path w="320730"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4" y="346697"/>
                </a:lnTo>
                <a:lnTo>
                  <a:pt x="132465" y="344742"/>
                </a:lnTo>
                <a:lnTo>
                  <a:pt x="119078" y="341551"/>
                </a:lnTo>
                <a:lnTo>
                  <a:pt x="106136" y="337180"/>
                </a:lnTo>
                <a:lnTo>
                  <a:pt x="93689" y="331684"/>
                </a:lnTo>
                <a:lnTo>
                  <a:pt x="81788" y="325119"/>
                </a:lnTo>
                <a:lnTo>
                  <a:pt x="70485" y="317539"/>
                </a:lnTo>
                <a:lnTo>
                  <a:pt x="59830" y="309001"/>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6"/>
                </a:lnTo>
                <a:lnTo>
                  <a:pt x="0" y="173680"/>
                </a:lnTo>
                <a:close/>
              </a:path>
            </a:pathLst>
          </a:custGeom>
          <a:solidFill>
            <a:srgbClr val="59BAD1"/>
          </a:solidFill>
          <a:ln w="28575">
            <a:solidFill>
              <a:srgbClr val="418FA2"/>
            </a:solidFill>
          </a:ln>
        </p:spPr>
        <p:txBody>
          <a:bodyPr wrap="square" lIns="0" tIns="0" rIns="0" bIns="0" rtlCol="0">
            <a:noAutofit/>
          </a:bodyPr>
          <a:lstStyle/>
          <a:p>
            <a:endParaRPr/>
          </a:p>
        </p:txBody>
      </p:sp>
      <p:sp>
        <p:nvSpPr>
          <p:cNvPr id="119" name="object 44"/>
          <p:cNvSpPr/>
          <p:nvPr/>
        </p:nvSpPr>
        <p:spPr>
          <a:xfrm>
            <a:off x="7084113" y="2580232"/>
            <a:ext cx="347472" cy="347472"/>
          </a:xfrm>
          <a:custGeom>
            <a:avLst/>
            <a:gdLst/>
            <a:ahLst/>
            <a:cxnLst/>
            <a:rect l="l" t="t" r="r" b="b"/>
            <a:pathLst>
              <a:path w="320730"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2"/>
                </a:lnTo>
                <a:lnTo>
                  <a:pt x="146244" y="346698"/>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3"/>
                </a:lnTo>
                <a:lnTo>
                  <a:pt x="32271" y="278192"/>
                </a:lnTo>
                <a:lnTo>
                  <a:pt x="24724" y="266375"/>
                </a:lnTo>
                <a:lnTo>
                  <a:pt x="18081" y="253876"/>
                </a:lnTo>
                <a:lnTo>
                  <a:pt x="12395" y="240752"/>
                </a:lnTo>
                <a:lnTo>
                  <a:pt x="7715" y="227058"/>
                </a:lnTo>
                <a:lnTo>
                  <a:pt x="4094" y="212848"/>
                </a:lnTo>
                <a:lnTo>
                  <a:pt x="1583" y="198179"/>
                </a:lnTo>
                <a:lnTo>
                  <a:pt x="232" y="183107"/>
                </a:lnTo>
                <a:lnTo>
                  <a:pt x="0" y="173680"/>
                </a:lnTo>
                <a:close/>
              </a:path>
            </a:pathLst>
          </a:custGeom>
          <a:solidFill>
            <a:srgbClr val="59BAD1"/>
          </a:solidFill>
          <a:ln w="28575">
            <a:solidFill>
              <a:srgbClr val="418FA2"/>
            </a:solidFill>
          </a:ln>
        </p:spPr>
        <p:txBody>
          <a:bodyPr wrap="square" lIns="0" tIns="0" rIns="0" bIns="0" rtlCol="0">
            <a:noAutofit/>
          </a:bodyPr>
          <a:lstStyle/>
          <a:p>
            <a:endParaRPr/>
          </a:p>
        </p:txBody>
      </p:sp>
      <p:sp>
        <p:nvSpPr>
          <p:cNvPr id="120" name="object 46"/>
          <p:cNvSpPr/>
          <p:nvPr/>
        </p:nvSpPr>
        <p:spPr>
          <a:xfrm>
            <a:off x="6945508" y="2964479"/>
            <a:ext cx="347472" cy="347472"/>
          </a:xfrm>
          <a:custGeom>
            <a:avLst/>
            <a:gdLst/>
            <a:ahLst/>
            <a:cxnLst/>
            <a:rect l="l" t="t" r="r" b="b"/>
            <a:pathLst>
              <a:path w="320730"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4"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30" y="342927"/>
                </a:lnTo>
                <a:lnTo>
                  <a:pt x="182985" y="345647"/>
                </a:lnTo>
                <a:lnTo>
                  <a:pt x="169068" y="347110"/>
                </a:lnTo>
                <a:lnTo>
                  <a:pt x="160365" y="347362"/>
                </a:lnTo>
                <a:lnTo>
                  <a:pt x="146244" y="346698"/>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3" y="198179"/>
                </a:lnTo>
                <a:lnTo>
                  <a:pt x="232" y="183107"/>
                </a:lnTo>
                <a:lnTo>
                  <a:pt x="0" y="173680"/>
                </a:lnTo>
                <a:close/>
              </a:path>
            </a:pathLst>
          </a:custGeom>
          <a:solidFill>
            <a:srgbClr val="59BAD1"/>
          </a:solidFill>
          <a:ln w="28575">
            <a:solidFill>
              <a:srgbClr val="418FA2"/>
            </a:solidFill>
          </a:ln>
        </p:spPr>
        <p:txBody>
          <a:bodyPr wrap="square" lIns="0" tIns="0" rIns="0" bIns="0" rtlCol="0">
            <a:noAutofit/>
          </a:bodyPr>
          <a:lstStyle/>
          <a:p>
            <a:endParaRPr/>
          </a:p>
        </p:txBody>
      </p:sp>
      <p:sp>
        <p:nvSpPr>
          <p:cNvPr id="121" name="object 40"/>
          <p:cNvSpPr/>
          <p:nvPr/>
        </p:nvSpPr>
        <p:spPr>
          <a:xfrm>
            <a:off x="6737120" y="4921685"/>
            <a:ext cx="347472" cy="347472"/>
          </a:xfrm>
          <a:custGeom>
            <a:avLst/>
            <a:gdLst/>
            <a:ahLst/>
            <a:cxnLst/>
            <a:rect l="l" t="t" r="r" b="b"/>
            <a:pathLst>
              <a:path w="320729"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29"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1"/>
                </a:lnTo>
                <a:close/>
              </a:path>
            </a:pathLst>
          </a:custGeom>
          <a:solidFill>
            <a:srgbClr val="AAC56C"/>
          </a:solidFill>
          <a:ln w="28575">
            <a:solidFill>
              <a:srgbClr val="83984F"/>
            </a:solidFill>
          </a:ln>
        </p:spPr>
        <p:txBody>
          <a:bodyPr wrap="square" lIns="0" tIns="0" rIns="0" bIns="0" rtlCol="0">
            <a:noAutofit/>
          </a:bodyPr>
          <a:lstStyle/>
          <a:p>
            <a:endParaRPr/>
          </a:p>
        </p:txBody>
      </p:sp>
      <p:sp>
        <p:nvSpPr>
          <p:cNvPr id="122" name="object 38"/>
          <p:cNvSpPr/>
          <p:nvPr/>
        </p:nvSpPr>
        <p:spPr>
          <a:xfrm>
            <a:off x="8556365" y="2219115"/>
            <a:ext cx="347472" cy="347472"/>
          </a:xfrm>
          <a:custGeom>
            <a:avLst/>
            <a:gdLst/>
            <a:ahLst/>
            <a:cxnLst/>
            <a:rect l="l" t="t" r="r" b="b"/>
            <a:pathLst>
              <a:path w="320729"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4"/>
                </a:lnTo>
                <a:lnTo>
                  <a:pt x="308334" y="106609"/>
                </a:lnTo>
                <a:lnTo>
                  <a:pt x="313014" y="120303"/>
                </a:lnTo>
                <a:lnTo>
                  <a:pt x="316635" y="134512"/>
                </a:lnTo>
                <a:lnTo>
                  <a:pt x="319146" y="149181"/>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2"/>
                </a:lnTo>
                <a:lnTo>
                  <a:pt x="146243" y="346698"/>
                </a:lnTo>
                <a:lnTo>
                  <a:pt x="132464" y="344742"/>
                </a:lnTo>
                <a:lnTo>
                  <a:pt x="119078" y="341551"/>
                </a:lnTo>
                <a:lnTo>
                  <a:pt x="106136" y="337180"/>
                </a:lnTo>
                <a:lnTo>
                  <a:pt x="93688" y="331684"/>
                </a:lnTo>
                <a:lnTo>
                  <a:pt x="81788" y="325119"/>
                </a:lnTo>
                <a:lnTo>
                  <a:pt x="70484" y="317539"/>
                </a:lnTo>
                <a:lnTo>
                  <a:pt x="59830" y="309002"/>
                </a:lnTo>
                <a:lnTo>
                  <a:pt x="49875" y="299561"/>
                </a:lnTo>
                <a:lnTo>
                  <a:pt x="40672" y="289272"/>
                </a:lnTo>
                <a:lnTo>
                  <a:pt x="32271" y="278192"/>
                </a:lnTo>
                <a:lnTo>
                  <a:pt x="24724" y="266375"/>
                </a:lnTo>
                <a:lnTo>
                  <a:pt x="18081" y="253876"/>
                </a:lnTo>
                <a:lnTo>
                  <a:pt x="12395" y="240752"/>
                </a:lnTo>
                <a:lnTo>
                  <a:pt x="7715" y="227057"/>
                </a:lnTo>
                <a:lnTo>
                  <a:pt x="4094" y="212848"/>
                </a:lnTo>
                <a:lnTo>
                  <a:pt x="1582" y="198179"/>
                </a:lnTo>
                <a:lnTo>
                  <a:pt x="232" y="183106"/>
                </a:lnTo>
                <a:lnTo>
                  <a:pt x="0" y="173680"/>
                </a:lnTo>
                <a:close/>
              </a:path>
            </a:pathLst>
          </a:custGeom>
          <a:solidFill>
            <a:srgbClr val="FAA757"/>
          </a:solidFill>
          <a:ln w="28575">
            <a:solidFill>
              <a:srgbClr val="C1803F"/>
            </a:solidFill>
          </a:ln>
        </p:spPr>
        <p:txBody>
          <a:bodyPr wrap="square" lIns="0" tIns="0" rIns="0" bIns="0" rtlCol="0">
            <a:noAutofit/>
          </a:bodyPr>
          <a:lstStyle/>
          <a:p>
            <a:endParaRPr/>
          </a:p>
        </p:txBody>
      </p:sp>
      <p:sp>
        <p:nvSpPr>
          <p:cNvPr id="123" name="object 36"/>
          <p:cNvSpPr/>
          <p:nvPr/>
        </p:nvSpPr>
        <p:spPr>
          <a:xfrm>
            <a:off x="8909165" y="3402186"/>
            <a:ext cx="347472" cy="347472"/>
          </a:xfrm>
          <a:custGeom>
            <a:avLst/>
            <a:gdLst/>
            <a:ahLst/>
            <a:cxnLst/>
            <a:rect l="l" t="t" r="r" b="b"/>
            <a:pathLst>
              <a:path w="338701" h="347361">
                <a:moveTo>
                  <a:pt x="338701" y="173680"/>
                </a:moveTo>
                <a:lnTo>
                  <a:pt x="338086" y="158773"/>
                </a:lnTo>
                <a:lnTo>
                  <a:pt x="336274" y="144215"/>
                </a:lnTo>
                <a:lnTo>
                  <a:pt x="333315" y="130059"/>
                </a:lnTo>
                <a:lnTo>
                  <a:pt x="329260" y="116355"/>
                </a:lnTo>
                <a:lnTo>
                  <a:pt x="324157" y="103155"/>
                </a:lnTo>
                <a:lnTo>
                  <a:pt x="318058" y="90510"/>
                </a:lnTo>
                <a:lnTo>
                  <a:pt x="311012" y="78472"/>
                </a:lnTo>
                <a:lnTo>
                  <a:pt x="303069" y="67092"/>
                </a:lnTo>
                <a:lnTo>
                  <a:pt x="294280" y="56421"/>
                </a:lnTo>
                <a:lnTo>
                  <a:pt x="284694" y="46511"/>
                </a:lnTo>
                <a:lnTo>
                  <a:pt x="274362" y="37412"/>
                </a:lnTo>
                <a:lnTo>
                  <a:pt x="263333" y="29177"/>
                </a:lnTo>
                <a:lnTo>
                  <a:pt x="251657" y="21856"/>
                </a:lnTo>
                <a:lnTo>
                  <a:pt x="239385" y="15500"/>
                </a:lnTo>
                <a:lnTo>
                  <a:pt x="226566" y="10162"/>
                </a:lnTo>
                <a:lnTo>
                  <a:pt x="213252" y="5892"/>
                </a:lnTo>
                <a:lnTo>
                  <a:pt x="199490" y="2742"/>
                </a:lnTo>
                <a:lnTo>
                  <a:pt x="185333" y="763"/>
                </a:lnTo>
                <a:lnTo>
                  <a:pt x="170829" y="6"/>
                </a:lnTo>
                <a:lnTo>
                  <a:pt x="169350" y="0"/>
                </a:lnTo>
                <a:lnTo>
                  <a:pt x="154814" y="630"/>
                </a:lnTo>
                <a:lnTo>
                  <a:pt x="140620" y="2489"/>
                </a:lnTo>
                <a:lnTo>
                  <a:pt x="126816" y="5523"/>
                </a:lnTo>
                <a:lnTo>
                  <a:pt x="113454" y="9683"/>
                </a:lnTo>
                <a:lnTo>
                  <a:pt x="100583" y="14916"/>
                </a:lnTo>
                <a:lnTo>
                  <a:pt x="88254" y="21171"/>
                </a:lnTo>
                <a:lnTo>
                  <a:pt x="76516" y="28397"/>
                </a:lnTo>
                <a:lnTo>
                  <a:pt x="65420" y="36543"/>
                </a:lnTo>
                <a:lnTo>
                  <a:pt x="55015" y="45557"/>
                </a:lnTo>
                <a:lnTo>
                  <a:pt x="45351" y="55388"/>
                </a:lnTo>
                <a:lnTo>
                  <a:pt x="36479" y="65984"/>
                </a:lnTo>
                <a:lnTo>
                  <a:pt x="28449" y="77295"/>
                </a:lnTo>
                <a:lnTo>
                  <a:pt x="21311" y="89269"/>
                </a:lnTo>
                <a:lnTo>
                  <a:pt x="15114" y="101855"/>
                </a:lnTo>
                <a:lnTo>
                  <a:pt x="9909" y="115001"/>
                </a:lnTo>
                <a:lnTo>
                  <a:pt x="5745" y="128657"/>
                </a:lnTo>
                <a:lnTo>
                  <a:pt x="2674" y="142770"/>
                </a:lnTo>
                <a:lnTo>
                  <a:pt x="744" y="157289"/>
                </a:lnTo>
                <a:lnTo>
                  <a:pt x="6" y="172164"/>
                </a:lnTo>
                <a:lnTo>
                  <a:pt x="0" y="173680"/>
                </a:lnTo>
                <a:lnTo>
                  <a:pt x="615" y="188588"/>
                </a:lnTo>
                <a:lnTo>
                  <a:pt x="2427" y="203146"/>
                </a:lnTo>
                <a:lnTo>
                  <a:pt x="5386" y="217302"/>
                </a:lnTo>
                <a:lnTo>
                  <a:pt x="9441" y="231006"/>
                </a:lnTo>
                <a:lnTo>
                  <a:pt x="14544" y="244206"/>
                </a:lnTo>
                <a:lnTo>
                  <a:pt x="20643" y="256850"/>
                </a:lnTo>
                <a:lnTo>
                  <a:pt x="27689" y="268888"/>
                </a:lnTo>
                <a:lnTo>
                  <a:pt x="35631" y="280269"/>
                </a:lnTo>
                <a:lnTo>
                  <a:pt x="44421" y="290940"/>
                </a:lnTo>
                <a:lnTo>
                  <a:pt x="54007" y="300850"/>
                </a:lnTo>
                <a:lnTo>
                  <a:pt x="64339" y="309949"/>
                </a:lnTo>
                <a:lnTo>
                  <a:pt x="75368" y="318184"/>
                </a:lnTo>
                <a:lnTo>
                  <a:pt x="87044" y="325505"/>
                </a:lnTo>
                <a:lnTo>
                  <a:pt x="99316" y="331861"/>
                </a:lnTo>
                <a:lnTo>
                  <a:pt x="112134" y="337199"/>
                </a:lnTo>
                <a:lnTo>
                  <a:pt x="125449" y="341469"/>
                </a:lnTo>
                <a:lnTo>
                  <a:pt x="139210" y="344619"/>
                </a:lnTo>
                <a:lnTo>
                  <a:pt x="153368" y="346598"/>
                </a:lnTo>
                <a:lnTo>
                  <a:pt x="167872" y="347355"/>
                </a:lnTo>
                <a:lnTo>
                  <a:pt x="169350" y="347361"/>
                </a:lnTo>
                <a:lnTo>
                  <a:pt x="183886" y="346731"/>
                </a:lnTo>
                <a:lnTo>
                  <a:pt x="198081" y="344872"/>
                </a:lnTo>
                <a:lnTo>
                  <a:pt x="211885" y="341838"/>
                </a:lnTo>
                <a:lnTo>
                  <a:pt x="225247" y="337678"/>
                </a:lnTo>
                <a:lnTo>
                  <a:pt x="238117" y="332445"/>
                </a:lnTo>
                <a:lnTo>
                  <a:pt x="250447" y="326190"/>
                </a:lnTo>
                <a:lnTo>
                  <a:pt x="262185" y="318964"/>
                </a:lnTo>
                <a:lnTo>
                  <a:pt x="273281" y="310818"/>
                </a:lnTo>
                <a:lnTo>
                  <a:pt x="283686" y="301804"/>
                </a:lnTo>
                <a:lnTo>
                  <a:pt x="293349" y="291973"/>
                </a:lnTo>
                <a:lnTo>
                  <a:pt x="302221" y="281377"/>
                </a:lnTo>
                <a:lnTo>
                  <a:pt x="310251" y="270066"/>
                </a:lnTo>
                <a:lnTo>
                  <a:pt x="317390" y="258092"/>
                </a:lnTo>
                <a:lnTo>
                  <a:pt x="323587" y="245506"/>
                </a:lnTo>
                <a:lnTo>
                  <a:pt x="328792" y="232360"/>
                </a:lnTo>
                <a:lnTo>
                  <a:pt x="332956" y="218704"/>
                </a:lnTo>
                <a:lnTo>
                  <a:pt x="336027" y="204591"/>
                </a:lnTo>
                <a:lnTo>
                  <a:pt x="337957" y="190071"/>
                </a:lnTo>
                <a:lnTo>
                  <a:pt x="338695" y="175197"/>
                </a:lnTo>
                <a:lnTo>
                  <a:pt x="338701" y="173680"/>
                </a:lnTo>
                <a:close/>
              </a:path>
            </a:pathLst>
          </a:custGeom>
          <a:solidFill>
            <a:srgbClr val="FAA757"/>
          </a:solidFill>
          <a:ln w="28575">
            <a:solidFill>
              <a:srgbClr val="C1803F"/>
            </a:solidFill>
          </a:ln>
        </p:spPr>
        <p:txBody>
          <a:bodyPr wrap="square" lIns="0" tIns="0" rIns="0" bIns="0" rtlCol="0">
            <a:noAutofit/>
          </a:bodyPr>
          <a:lstStyle/>
          <a:p>
            <a:endParaRPr/>
          </a:p>
        </p:txBody>
      </p:sp>
      <p:sp>
        <p:nvSpPr>
          <p:cNvPr id="124" name="object 34"/>
          <p:cNvSpPr/>
          <p:nvPr/>
        </p:nvSpPr>
        <p:spPr>
          <a:xfrm>
            <a:off x="6562354" y="2483005"/>
            <a:ext cx="347472" cy="347472"/>
          </a:xfrm>
          <a:custGeom>
            <a:avLst/>
            <a:gdLst/>
            <a:ahLst/>
            <a:cxnLst/>
            <a:rect l="l" t="t" r="r" b="b"/>
            <a:pathLst>
              <a:path w="320729"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5" y="2619"/>
                </a:lnTo>
                <a:lnTo>
                  <a:pt x="201651" y="5810"/>
                </a:lnTo>
                <a:lnTo>
                  <a:pt x="214593" y="10181"/>
                </a:lnTo>
                <a:lnTo>
                  <a:pt x="227041" y="15677"/>
                </a:lnTo>
                <a:lnTo>
                  <a:pt x="238941" y="22242"/>
                </a:lnTo>
                <a:lnTo>
                  <a:pt x="250245" y="29822"/>
                </a:lnTo>
                <a:lnTo>
                  <a:pt x="260899" y="38359"/>
                </a:lnTo>
                <a:lnTo>
                  <a:pt x="270854"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2"/>
                </a:lnTo>
                <a:lnTo>
                  <a:pt x="146244" y="346698"/>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3" y="198179"/>
                </a:lnTo>
                <a:lnTo>
                  <a:pt x="232" y="183107"/>
                </a:lnTo>
                <a:lnTo>
                  <a:pt x="0" y="173680"/>
                </a:lnTo>
                <a:close/>
              </a:path>
            </a:pathLst>
          </a:custGeom>
          <a:solidFill>
            <a:srgbClr val="59BAD1"/>
          </a:solidFill>
          <a:ln w="28575">
            <a:solidFill>
              <a:srgbClr val="418FA2"/>
            </a:solidFill>
          </a:ln>
        </p:spPr>
        <p:txBody>
          <a:bodyPr wrap="square" lIns="0" tIns="0" rIns="0" bIns="0" rtlCol="0">
            <a:noAutofit/>
          </a:bodyPr>
          <a:lstStyle/>
          <a:p>
            <a:endParaRPr/>
          </a:p>
        </p:txBody>
      </p:sp>
      <p:sp>
        <p:nvSpPr>
          <p:cNvPr id="125" name="object 32"/>
          <p:cNvSpPr/>
          <p:nvPr/>
        </p:nvSpPr>
        <p:spPr>
          <a:xfrm>
            <a:off x="8716732" y="1593274"/>
            <a:ext cx="347472" cy="347472"/>
          </a:xfrm>
          <a:custGeom>
            <a:avLst/>
            <a:gdLst/>
            <a:ahLst/>
            <a:cxnLst/>
            <a:rect l="l" t="t" r="r" b="b"/>
            <a:pathLst>
              <a:path w="320730"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4"/>
                </a:lnTo>
                <a:lnTo>
                  <a:pt x="308334" y="106609"/>
                </a:lnTo>
                <a:lnTo>
                  <a:pt x="313014" y="120303"/>
                </a:lnTo>
                <a:lnTo>
                  <a:pt x="316635" y="134512"/>
                </a:lnTo>
                <a:lnTo>
                  <a:pt x="319147" y="149181"/>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3"/>
                </a:lnTo>
                <a:lnTo>
                  <a:pt x="285311" y="282563"/>
                </a:lnTo>
                <a:lnTo>
                  <a:pt x="276594" y="293344"/>
                </a:lnTo>
                <a:lnTo>
                  <a:pt x="267094" y="303311"/>
                </a:lnTo>
                <a:lnTo>
                  <a:pt x="256863" y="312410"/>
                </a:lnTo>
                <a:lnTo>
                  <a:pt x="245952" y="320584"/>
                </a:lnTo>
                <a:lnTo>
                  <a:pt x="234412" y="327778"/>
                </a:lnTo>
                <a:lnTo>
                  <a:pt x="222294" y="333937"/>
                </a:lnTo>
                <a:lnTo>
                  <a:pt x="209649" y="339005"/>
                </a:lnTo>
                <a:lnTo>
                  <a:pt x="196530" y="342927"/>
                </a:lnTo>
                <a:lnTo>
                  <a:pt x="182985" y="345647"/>
                </a:lnTo>
                <a:lnTo>
                  <a:pt x="169068" y="347110"/>
                </a:lnTo>
                <a:lnTo>
                  <a:pt x="160364" y="347362"/>
                </a:lnTo>
                <a:lnTo>
                  <a:pt x="146243" y="346698"/>
                </a:lnTo>
                <a:lnTo>
                  <a:pt x="132464" y="344742"/>
                </a:lnTo>
                <a:lnTo>
                  <a:pt x="119078" y="341551"/>
                </a:lnTo>
                <a:lnTo>
                  <a:pt x="106136" y="337180"/>
                </a:lnTo>
                <a:lnTo>
                  <a:pt x="93688" y="331684"/>
                </a:lnTo>
                <a:lnTo>
                  <a:pt x="81788" y="325119"/>
                </a:lnTo>
                <a:lnTo>
                  <a:pt x="70484" y="317539"/>
                </a:lnTo>
                <a:lnTo>
                  <a:pt x="59830" y="309002"/>
                </a:lnTo>
                <a:lnTo>
                  <a:pt x="49875" y="299561"/>
                </a:lnTo>
                <a:lnTo>
                  <a:pt x="40672" y="289272"/>
                </a:lnTo>
                <a:lnTo>
                  <a:pt x="32271" y="278192"/>
                </a:lnTo>
                <a:lnTo>
                  <a:pt x="24724" y="266375"/>
                </a:lnTo>
                <a:lnTo>
                  <a:pt x="18081" y="253876"/>
                </a:lnTo>
                <a:lnTo>
                  <a:pt x="12395" y="240752"/>
                </a:lnTo>
                <a:lnTo>
                  <a:pt x="7715" y="227057"/>
                </a:lnTo>
                <a:lnTo>
                  <a:pt x="4094" y="212848"/>
                </a:lnTo>
                <a:lnTo>
                  <a:pt x="1582" y="198179"/>
                </a:lnTo>
                <a:lnTo>
                  <a:pt x="232" y="183106"/>
                </a:lnTo>
                <a:lnTo>
                  <a:pt x="0" y="173680"/>
                </a:lnTo>
                <a:close/>
              </a:path>
            </a:pathLst>
          </a:custGeom>
          <a:solidFill>
            <a:srgbClr val="FAA757"/>
          </a:solidFill>
          <a:ln w="28575">
            <a:solidFill>
              <a:srgbClr val="C1803F"/>
            </a:solidFill>
          </a:ln>
        </p:spPr>
        <p:txBody>
          <a:bodyPr wrap="square" lIns="0" tIns="0" rIns="0" bIns="0" rtlCol="0">
            <a:noAutofit/>
          </a:bodyPr>
          <a:lstStyle/>
          <a:p>
            <a:endParaRPr/>
          </a:p>
        </p:txBody>
      </p:sp>
      <p:sp>
        <p:nvSpPr>
          <p:cNvPr id="126" name="object 30"/>
          <p:cNvSpPr/>
          <p:nvPr/>
        </p:nvSpPr>
        <p:spPr>
          <a:xfrm>
            <a:off x="7725572" y="3169970"/>
            <a:ext cx="347472" cy="347472"/>
          </a:xfrm>
          <a:custGeom>
            <a:avLst/>
            <a:gdLst/>
            <a:ahLst/>
            <a:cxnLst/>
            <a:rect l="l" t="t" r="r" b="b"/>
            <a:pathLst>
              <a:path w="320729"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2"/>
                </a:lnTo>
                <a:lnTo>
                  <a:pt x="146244" y="346698"/>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3" y="198179"/>
                </a:lnTo>
                <a:lnTo>
                  <a:pt x="232" y="183107"/>
                </a:lnTo>
                <a:lnTo>
                  <a:pt x="0" y="173680"/>
                </a:lnTo>
                <a:close/>
              </a:path>
            </a:pathLst>
          </a:custGeom>
          <a:solidFill>
            <a:srgbClr val="59BAD1"/>
          </a:solidFill>
          <a:ln w="28575">
            <a:solidFill>
              <a:srgbClr val="418FA2"/>
            </a:solidFill>
          </a:ln>
        </p:spPr>
        <p:txBody>
          <a:bodyPr wrap="square" lIns="0" tIns="0" rIns="0" bIns="0" rtlCol="0">
            <a:noAutofit/>
          </a:bodyPr>
          <a:lstStyle/>
          <a:p>
            <a:endParaRPr/>
          </a:p>
        </p:txBody>
      </p:sp>
      <p:sp>
        <p:nvSpPr>
          <p:cNvPr id="127" name="object 28"/>
          <p:cNvSpPr/>
          <p:nvPr/>
        </p:nvSpPr>
        <p:spPr>
          <a:xfrm>
            <a:off x="6401989" y="5328656"/>
            <a:ext cx="347472" cy="347472"/>
          </a:xfrm>
          <a:custGeom>
            <a:avLst/>
            <a:gdLst/>
            <a:ahLst/>
            <a:cxnLst/>
            <a:rect l="l" t="t" r="r" b="b"/>
            <a:pathLst>
              <a:path w="320730"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6"/>
                </a:lnTo>
                <a:lnTo>
                  <a:pt x="0" y="173680"/>
                </a:lnTo>
                <a:close/>
              </a:path>
            </a:pathLst>
          </a:custGeom>
          <a:solidFill>
            <a:srgbClr val="AAC56C"/>
          </a:solidFill>
          <a:ln w="28575">
            <a:solidFill>
              <a:srgbClr val="83984F"/>
            </a:solidFill>
          </a:ln>
        </p:spPr>
        <p:txBody>
          <a:bodyPr wrap="square" lIns="0" tIns="0" rIns="0" bIns="0" rtlCol="0">
            <a:noAutofit/>
          </a:bodyPr>
          <a:lstStyle/>
          <a:p>
            <a:endParaRPr/>
          </a:p>
        </p:txBody>
      </p:sp>
      <p:sp>
        <p:nvSpPr>
          <p:cNvPr id="128" name="object 26"/>
          <p:cNvSpPr/>
          <p:nvPr/>
        </p:nvSpPr>
        <p:spPr>
          <a:xfrm>
            <a:off x="7105873" y="4521611"/>
            <a:ext cx="347472" cy="347472"/>
          </a:xfrm>
          <a:custGeom>
            <a:avLst/>
            <a:gdLst/>
            <a:ahLst/>
            <a:cxnLst/>
            <a:rect l="l" t="t" r="r" b="b"/>
            <a:pathLst>
              <a:path w="320730"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6"/>
                </a:lnTo>
                <a:lnTo>
                  <a:pt x="0" y="173681"/>
                </a:lnTo>
                <a:close/>
              </a:path>
            </a:pathLst>
          </a:custGeom>
          <a:solidFill>
            <a:srgbClr val="AAC56C"/>
          </a:solidFill>
          <a:ln w="28575">
            <a:solidFill>
              <a:srgbClr val="83984F"/>
            </a:solidFill>
          </a:ln>
        </p:spPr>
        <p:txBody>
          <a:bodyPr wrap="square" lIns="0" tIns="0" rIns="0" bIns="0" rtlCol="0">
            <a:noAutofit/>
          </a:bodyPr>
          <a:lstStyle/>
          <a:p>
            <a:endParaRPr/>
          </a:p>
        </p:txBody>
      </p:sp>
      <p:sp>
        <p:nvSpPr>
          <p:cNvPr id="129" name="object 24"/>
          <p:cNvSpPr/>
          <p:nvPr/>
        </p:nvSpPr>
        <p:spPr>
          <a:xfrm>
            <a:off x="5052670" y="3517331"/>
            <a:ext cx="347472" cy="347472"/>
          </a:xfrm>
          <a:custGeom>
            <a:avLst/>
            <a:gdLst/>
            <a:ahLst/>
            <a:cxnLst/>
            <a:rect l="l" t="t" r="r" b="b"/>
            <a:pathLst>
              <a:path w="320730"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1"/>
                </a:lnTo>
                <a:close/>
              </a:path>
            </a:pathLst>
          </a:custGeom>
          <a:solidFill>
            <a:srgbClr val="CD665F"/>
          </a:solidFill>
          <a:ln w="28575">
            <a:solidFill>
              <a:srgbClr val="9F4B46"/>
            </a:solidFill>
          </a:ln>
        </p:spPr>
        <p:txBody>
          <a:bodyPr wrap="square" lIns="0" tIns="0" rIns="0" bIns="0" rtlCol="0">
            <a:noAutofit/>
          </a:bodyPr>
          <a:lstStyle/>
          <a:p>
            <a:endParaRPr/>
          </a:p>
        </p:txBody>
      </p:sp>
      <p:sp>
        <p:nvSpPr>
          <p:cNvPr id="130" name="object 22"/>
          <p:cNvSpPr/>
          <p:nvPr/>
        </p:nvSpPr>
        <p:spPr>
          <a:xfrm>
            <a:off x="4776845" y="5206506"/>
            <a:ext cx="347472" cy="347472"/>
          </a:xfrm>
          <a:custGeom>
            <a:avLst/>
            <a:gdLst/>
            <a:ahLst/>
            <a:cxnLst/>
            <a:rect l="l" t="t" r="r" b="b"/>
            <a:pathLst>
              <a:path w="320730"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0"/>
                </a:lnTo>
                <a:close/>
              </a:path>
            </a:pathLst>
          </a:custGeom>
          <a:solidFill>
            <a:srgbClr val="CD665F"/>
          </a:solidFill>
          <a:ln w="28575">
            <a:solidFill>
              <a:srgbClr val="9F4B46"/>
            </a:solidFill>
          </a:ln>
        </p:spPr>
        <p:txBody>
          <a:bodyPr wrap="square" lIns="0" tIns="0" rIns="0" bIns="0" rtlCol="0">
            <a:noAutofit/>
          </a:bodyPr>
          <a:lstStyle/>
          <a:p>
            <a:endParaRPr/>
          </a:p>
        </p:txBody>
      </p:sp>
      <p:sp>
        <p:nvSpPr>
          <p:cNvPr id="131" name="object 20"/>
          <p:cNvSpPr/>
          <p:nvPr/>
        </p:nvSpPr>
        <p:spPr>
          <a:xfrm>
            <a:off x="5373401" y="4051297"/>
            <a:ext cx="347472" cy="347472"/>
          </a:xfrm>
          <a:custGeom>
            <a:avLst/>
            <a:gdLst/>
            <a:ahLst/>
            <a:cxnLst/>
            <a:rect l="l" t="t" r="r" b="b"/>
            <a:pathLst>
              <a:path w="320730"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2"/>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1"/>
                </a:lnTo>
                <a:close/>
              </a:path>
            </a:pathLst>
          </a:custGeom>
          <a:solidFill>
            <a:srgbClr val="CD665F"/>
          </a:solidFill>
          <a:ln w="28575">
            <a:solidFill>
              <a:srgbClr val="9F4B46"/>
            </a:solidFill>
          </a:ln>
        </p:spPr>
        <p:txBody>
          <a:bodyPr wrap="square" lIns="0" tIns="0" rIns="0" bIns="0" rtlCol="0">
            <a:noAutofit/>
          </a:bodyPr>
          <a:lstStyle/>
          <a:p>
            <a:endParaRPr/>
          </a:p>
        </p:txBody>
      </p:sp>
      <p:sp>
        <p:nvSpPr>
          <p:cNvPr id="132" name="object 18"/>
          <p:cNvSpPr/>
          <p:nvPr/>
        </p:nvSpPr>
        <p:spPr>
          <a:xfrm>
            <a:off x="8237687" y="2691052"/>
            <a:ext cx="347472" cy="347472"/>
          </a:xfrm>
          <a:custGeom>
            <a:avLst/>
            <a:gdLst/>
            <a:ahLst/>
            <a:cxnLst/>
            <a:rect l="l" t="t" r="r" b="b"/>
            <a:pathLst>
              <a:path w="320730"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4"/>
                </a:lnTo>
                <a:lnTo>
                  <a:pt x="308334" y="106609"/>
                </a:lnTo>
                <a:lnTo>
                  <a:pt x="313014" y="120303"/>
                </a:lnTo>
                <a:lnTo>
                  <a:pt x="316635" y="134512"/>
                </a:lnTo>
                <a:lnTo>
                  <a:pt x="319147" y="149181"/>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2"/>
                </a:lnTo>
                <a:lnTo>
                  <a:pt x="146243" y="346698"/>
                </a:lnTo>
                <a:lnTo>
                  <a:pt x="132464" y="344742"/>
                </a:lnTo>
                <a:lnTo>
                  <a:pt x="119078" y="341551"/>
                </a:lnTo>
                <a:lnTo>
                  <a:pt x="106136" y="337180"/>
                </a:lnTo>
                <a:lnTo>
                  <a:pt x="93688"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7"/>
                </a:lnTo>
                <a:lnTo>
                  <a:pt x="4094" y="212848"/>
                </a:lnTo>
                <a:lnTo>
                  <a:pt x="1582" y="198179"/>
                </a:lnTo>
                <a:lnTo>
                  <a:pt x="232" y="183106"/>
                </a:lnTo>
                <a:lnTo>
                  <a:pt x="0" y="173680"/>
                </a:lnTo>
                <a:close/>
              </a:path>
            </a:pathLst>
          </a:custGeom>
          <a:solidFill>
            <a:srgbClr val="FAA757"/>
          </a:solidFill>
          <a:ln w="28575">
            <a:solidFill>
              <a:srgbClr val="C1803F"/>
            </a:solidFill>
          </a:ln>
        </p:spPr>
        <p:txBody>
          <a:bodyPr wrap="square" lIns="0" tIns="0" rIns="0" bIns="0" rtlCol="0">
            <a:noAutofit/>
          </a:bodyPr>
          <a:lstStyle/>
          <a:p>
            <a:endParaRPr/>
          </a:p>
        </p:txBody>
      </p:sp>
      <p:sp>
        <p:nvSpPr>
          <p:cNvPr id="133" name="object 6"/>
          <p:cNvSpPr txBox="1"/>
          <p:nvPr/>
        </p:nvSpPr>
        <p:spPr>
          <a:xfrm>
            <a:off x="2856125" y="3759280"/>
            <a:ext cx="992822" cy="330200"/>
          </a:xfrm>
          <a:prstGeom prst="rect">
            <a:avLst/>
          </a:prstGeom>
        </p:spPr>
        <p:txBody>
          <a:bodyPr wrap="square" lIns="0" tIns="0" rIns="0" bIns="0" rtlCol="0">
            <a:noAutofit/>
          </a:bodyPr>
          <a:lstStyle/>
          <a:p>
            <a:pPr marL="12700">
              <a:lnSpc>
                <a:spcPts val="2600"/>
              </a:lnSpc>
              <a:spcBef>
                <a:spcPts val="130"/>
              </a:spcBef>
            </a:pPr>
            <a:r>
              <a:rPr sz="3600" baseline="2275" dirty="0">
                <a:solidFill>
                  <a:srgbClr val="7F7E7E"/>
                </a:solidFill>
                <a:cs typeface="Calibri"/>
              </a:rPr>
              <a:t>Income</a:t>
            </a:r>
            <a:endParaRPr sz="2400" dirty="0">
              <a:cs typeface="Calibri"/>
            </a:endParaRPr>
          </a:p>
        </p:txBody>
      </p:sp>
      <p:grpSp>
        <p:nvGrpSpPr>
          <p:cNvPr id="134" name="Group 133"/>
          <p:cNvGrpSpPr/>
          <p:nvPr/>
        </p:nvGrpSpPr>
        <p:grpSpPr>
          <a:xfrm>
            <a:off x="3907438" y="1888930"/>
            <a:ext cx="6303362" cy="4054670"/>
            <a:chOff x="2343901" y="1923700"/>
            <a:chExt cx="6303362" cy="4054670"/>
          </a:xfrm>
        </p:grpSpPr>
        <p:sp>
          <p:nvSpPr>
            <p:cNvPr id="135" name="object 67"/>
            <p:cNvSpPr/>
            <p:nvPr/>
          </p:nvSpPr>
          <p:spPr>
            <a:xfrm>
              <a:off x="2343901" y="1923700"/>
              <a:ext cx="0" cy="4054670"/>
            </a:xfrm>
            <a:custGeom>
              <a:avLst/>
              <a:gdLst/>
              <a:ahLst/>
              <a:cxnLst/>
              <a:rect l="l" t="t" r="r" b="b"/>
              <a:pathLst>
                <a:path h="4054670">
                  <a:moveTo>
                    <a:pt x="0" y="4054670"/>
                  </a:moveTo>
                  <a:lnTo>
                    <a:pt x="0" y="0"/>
                  </a:lnTo>
                </a:path>
              </a:pathLst>
            </a:custGeom>
            <a:ln w="25399">
              <a:solidFill>
                <a:srgbClr val="6094C9"/>
              </a:solidFill>
              <a:headEnd type="none"/>
              <a:tailEnd type="arrow"/>
            </a:ln>
            <a:effectLst>
              <a:outerShdw blurRad="50800" dist="38100" dir="5400000" algn="t" rotWithShape="0">
                <a:prstClr val="black">
                  <a:alpha val="40000"/>
                </a:prstClr>
              </a:outerShdw>
            </a:effectLst>
          </p:spPr>
          <p:txBody>
            <a:bodyPr wrap="square" lIns="0" tIns="0" rIns="0" bIns="0" rtlCol="0">
              <a:noAutofit/>
            </a:bodyPr>
            <a:lstStyle/>
            <a:p>
              <a:endParaRPr/>
            </a:p>
          </p:txBody>
        </p:sp>
        <p:sp>
          <p:nvSpPr>
            <p:cNvPr id="136" name="object 70"/>
            <p:cNvSpPr/>
            <p:nvPr/>
          </p:nvSpPr>
          <p:spPr>
            <a:xfrm>
              <a:off x="2343901" y="5978370"/>
              <a:ext cx="6303362" cy="0"/>
            </a:xfrm>
            <a:custGeom>
              <a:avLst/>
              <a:gdLst/>
              <a:ahLst/>
              <a:cxnLst/>
              <a:rect l="l" t="t" r="r" b="b"/>
              <a:pathLst>
                <a:path w="6303362">
                  <a:moveTo>
                    <a:pt x="0" y="0"/>
                  </a:moveTo>
                  <a:lnTo>
                    <a:pt x="6303362" y="0"/>
                  </a:lnTo>
                </a:path>
              </a:pathLst>
            </a:custGeom>
            <a:ln w="25399">
              <a:solidFill>
                <a:srgbClr val="6094C9"/>
              </a:solidFill>
              <a:headEnd type="none"/>
              <a:tailEnd type="arrow"/>
            </a:ln>
            <a:effectLst>
              <a:outerShdw blurRad="50800" dist="38100" algn="l" rotWithShape="0">
                <a:prstClr val="black">
                  <a:alpha val="40000"/>
                </a:prstClr>
              </a:outerShdw>
            </a:effectLst>
          </p:spPr>
          <p:txBody>
            <a:bodyPr wrap="square" lIns="0" tIns="0" rIns="0" bIns="0" rtlCol="0">
              <a:noAutofit/>
            </a:bodyPr>
            <a:lstStyle/>
            <a:p>
              <a:endParaRPr/>
            </a:p>
          </p:txBody>
        </p:sp>
      </p:grpSp>
      <p:sp>
        <p:nvSpPr>
          <p:cNvPr id="137" name="object 69"/>
          <p:cNvSpPr/>
          <p:nvPr/>
        </p:nvSpPr>
        <p:spPr>
          <a:xfrm>
            <a:off x="7006208" y="2493252"/>
            <a:ext cx="565019" cy="625840"/>
          </a:xfrm>
          <a:custGeom>
            <a:avLst/>
            <a:gdLst/>
            <a:ahLst/>
            <a:cxnLst/>
            <a:rect l="l" t="t" r="r" b="b"/>
            <a:pathLst>
              <a:path w="565019" h="625840">
                <a:moveTo>
                  <a:pt x="0" y="0"/>
                </a:moveTo>
                <a:lnTo>
                  <a:pt x="0" y="625840"/>
                </a:lnTo>
                <a:lnTo>
                  <a:pt x="565019" y="625840"/>
                </a:lnTo>
                <a:lnTo>
                  <a:pt x="565019" y="0"/>
                </a:lnTo>
                <a:lnTo>
                  <a:pt x="0" y="0"/>
                </a:lnTo>
                <a:close/>
              </a:path>
            </a:pathLst>
          </a:custGeom>
          <a:solidFill>
            <a:srgbClr val="59B9D0">
              <a:alpha val="71000"/>
            </a:srgbClr>
          </a:solidFill>
          <a:effectLst>
            <a:outerShdw blurRad="50800" dist="38100" dir="5400000" algn="t" rotWithShape="0">
              <a:prstClr val="black">
                <a:alpha val="40000"/>
              </a:prstClr>
            </a:outerShdw>
          </a:effectLst>
        </p:spPr>
        <p:txBody>
          <a:bodyPr wrap="square" lIns="0" tIns="0" rIns="0" bIns="0" rtlCol="0">
            <a:noAutofit/>
          </a:bodyPr>
          <a:lstStyle/>
          <a:p>
            <a:endParaRPr/>
          </a:p>
        </p:txBody>
      </p:sp>
      <p:sp>
        <p:nvSpPr>
          <p:cNvPr id="138" name="object 69"/>
          <p:cNvSpPr/>
          <p:nvPr/>
        </p:nvSpPr>
        <p:spPr>
          <a:xfrm>
            <a:off x="5205885" y="3841353"/>
            <a:ext cx="565019" cy="625840"/>
          </a:xfrm>
          <a:custGeom>
            <a:avLst/>
            <a:gdLst/>
            <a:ahLst/>
            <a:cxnLst/>
            <a:rect l="l" t="t" r="r" b="b"/>
            <a:pathLst>
              <a:path w="565019" h="625840">
                <a:moveTo>
                  <a:pt x="0" y="0"/>
                </a:moveTo>
                <a:lnTo>
                  <a:pt x="0" y="625840"/>
                </a:lnTo>
                <a:lnTo>
                  <a:pt x="565019" y="625840"/>
                </a:lnTo>
                <a:lnTo>
                  <a:pt x="565019" y="0"/>
                </a:lnTo>
                <a:lnTo>
                  <a:pt x="0" y="0"/>
                </a:lnTo>
                <a:close/>
              </a:path>
            </a:pathLst>
          </a:custGeom>
          <a:solidFill>
            <a:srgbClr val="CD665F">
              <a:alpha val="71000"/>
            </a:srgbClr>
          </a:solidFill>
          <a:effectLst>
            <a:outerShdw blurRad="50800" dist="38100" dir="5400000" algn="t" rotWithShape="0">
              <a:prstClr val="black">
                <a:alpha val="40000"/>
              </a:prstClr>
            </a:outerShdw>
          </a:effectLst>
        </p:spPr>
        <p:txBody>
          <a:bodyPr wrap="square" lIns="0" tIns="0" rIns="0" bIns="0" rtlCol="0">
            <a:noAutofit/>
          </a:bodyPr>
          <a:lstStyle/>
          <a:p>
            <a:endParaRPr/>
          </a:p>
        </p:txBody>
      </p:sp>
      <p:sp>
        <p:nvSpPr>
          <p:cNvPr id="139" name="object 69"/>
          <p:cNvSpPr/>
          <p:nvPr/>
        </p:nvSpPr>
        <p:spPr>
          <a:xfrm>
            <a:off x="6891303" y="5040942"/>
            <a:ext cx="565019" cy="625840"/>
          </a:xfrm>
          <a:custGeom>
            <a:avLst/>
            <a:gdLst/>
            <a:ahLst/>
            <a:cxnLst/>
            <a:rect l="l" t="t" r="r" b="b"/>
            <a:pathLst>
              <a:path w="565019" h="625840">
                <a:moveTo>
                  <a:pt x="0" y="0"/>
                </a:moveTo>
                <a:lnTo>
                  <a:pt x="0" y="625840"/>
                </a:lnTo>
                <a:lnTo>
                  <a:pt x="565019" y="625840"/>
                </a:lnTo>
                <a:lnTo>
                  <a:pt x="565019" y="0"/>
                </a:lnTo>
                <a:lnTo>
                  <a:pt x="0" y="0"/>
                </a:lnTo>
                <a:close/>
              </a:path>
            </a:pathLst>
          </a:custGeom>
          <a:solidFill>
            <a:srgbClr val="AAC56C">
              <a:alpha val="71000"/>
            </a:srgbClr>
          </a:solidFill>
          <a:effectLst>
            <a:outerShdw blurRad="50800" dist="38100" dir="5400000" algn="t" rotWithShape="0">
              <a:prstClr val="black">
                <a:alpha val="40000"/>
              </a:prstClr>
            </a:outerShdw>
          </a:effectLst>
        </p:spPr>
        <p:txBody>
          <a:bodyPr wrap="square" lIns="0" tIns="0" rIns="0" bIns="0" rtlCol="0">
            <a:noAutofit/>
          </a:bodyPr>
          <a:lstStyle/>
          <a:p>
            <a:endParaRPr/>
          </a:p>
        </p:txBody>
      </p:sp>
      <p:sp>
        <p:nvSpPr>
          <p:cNvPr id="151" name="object 69"/>
          <p:cNvSpPr/>
          <p:nvPr/>
        </p:nvSpPr>
        <p:spPr>
          <a:xfrm>
            <a:off x="8447592" y="2055341"/>
            <a:ext cx="565019" cy="625840"/>
          </a:xfrm>
          <a:custGeom>
            <a:avLst/>
            <a:gdLst/>
            <a:ahLst/>
            <a:cxnLst/>
            <a:rect l="l" t="t" r="r" b="b"/>
            <a:pathLst>
              <a:path w="565019" h="625840">
                <a:moveTo>
                  <a:pt x="0" y="0"/>
                </a:moveTo>
                <a:lnTo>
                  <a:pt x="0" y="625840"/>
                </a:lnTo>
                <a:lnTo>
                  <a:pt x="565019" y="625840"/>
                </a:lnTo>
                <a:lnTo>
                  <a:pt x="565019" y="0"/>
                </a:lnTo>
                <a:lnTo>
                  <a:pt x="0" y="0"/>
                </a:lnTo>
                <a:close/>
              </a:path>
            </a:pathLst>
          </a:custGeom>
          <a:solidFill>
            <a:srgbClr val="FAA757">
              <a:alpha val="71000"/>
            </a:srgbClr>
          </a:solidFill>
          <a:effectLst>
            <a:outerShdw blurRad="50800" dist="38100" dir="5400000" algn="t" rotWithShape="0">
              <a:prstClr val="black">
                <a:alpha val="40000"/>
              </a:prstClr>
            </a:outerShdw>
          </a:effectLst>
        </p:spPr>
        <p:txBody>
          <a:bodyPr wrap="square" lIns="0" tIns="0" rIns="0" bIns="0" rtlCol="0">
            <a:noAutofit/>
          </a:bodyPr>
          <a:lstStyle/>
          <a:p>
            <a:endParaRPr/>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object 5"/>
          <p:cNvSpPr txBox="1"/>
          <p:nvPr/>
        </p:nvSpPr>
        <p:spPr>
          <a:xfrm>
            <a:off x="6950816" y="6116930"/>
            <a:ext cx="542241" cy="330200"/>
          </a:xfrm>
          <a:prstGeom prst="rect">
            <a:avLst/>
          </a:prstGeom>
        </p:spPr>
        <p:txBody>
          <a:bodyPr wrap="square" lIns="0" tIns="0" rIns="0" bIns="0" rtlCol="0">
            <a:noAutofit/>
          </a:bodyPr>
          <a:lstStyle/>
          <a:p>
            <a:pPr marL="12700">
              <a:lnSpc>
                <a:spcPts val="2600"/>
              </a:lnSpc>
              <a:spcBef>
                <a:spcPts val="130"/>
              </a:spcBef>
            </a:pPr>
            <a:r>
              <a:rPr sz="3600" baseline="2275" dirty="0">
                <a:solidFill>
                  <a:srgbClr val="7F7E7E"/>
                </a:solidFill>
                <a:latin typeface="Calibri"/>
                <a:cs typeface="Calibri"/>
              </a:rPr>
              <a:t>Age</a:t>
            </a:r>
            <a:endParaRPr sz="2400">
              <a:latin typeface="Calibri"/>
              <a:cs typeface="Calibri"/>
            </a:endParaRPr>
          </a:p>
        </p:txBody>
      </p:sp>
      <p:sp>
        <p:nvSpPr>
          <p:cNvPr id="95" name="object 5"/>
          <p:cNvSpPr txBox="1"/>
          <p:nvPr/>
        </p:nvSpPr>
        <p:spPr>
          <a:xfrm>
            <a:off x="3625916" y="369651"/>
            <a:ext cx="6889684" cy="807913"/>
          </a:xfrm>
          <a:prstGeom prst="rect">
            <a:avLst/>
          </a:prstGeom>
        </p:spPr>
        <p:txBody>
          <a:bodyPr wrap="square" lIns="0" tIns="0" rIns="0" bIns="0" rtlCol="0">
            <a:spAutoFit/>
          </a:bodyPr>
          <a:lstStyle/>
          <a:p>
            <a:pPr marL="12700" marR="41909">
              <a:lnSpc>
                <a:spcPts val="3454"/>
              </a:lnSpc>
              <a:spcBef>
                <a:spcPts val="172"/>
              </a:spcBef>
            </a:pPr>
            <a:r>
              <a:rPr lang="en-US" sz="4800" baseline="2560" dirty="0">
                <a:solidFill>
                  <a:srgbClr val="4E81BC"/>
                </a:solidFill>
                <a:latin typeface="+mj-lt"/>
                <a:cs typeface="Calibri"/>
              </a:rPr>
              <a:t>Mean Shift</a:t>
            </a:r>
            <a:endParaRPr sz="3200" dirty="0">
              <a:latin typeface="+mj-lt"/>
              <a:cs typeface="Calibri"/>
            </a:endParaRPr>
          </a:p>
          <a:p>
            <a:pPr marL="12700">
              <a:lnSpc>
                <a:spcPts val="2770"/>
              </a:lnSpc>
            </a:pPr>
            <a:r>
              <a:rPr lang="en-US" sz="3200" baseline="1137" dirty="0">
                <a:solidFill>
                  <a:srgbClr val="7F7E7E"/>
                </a:solidFill>
                <a:cs typeface="Calibri"/>
              </a:rPr>
              <a:t>No cluster number or distance parameters</a:t>
            </a:r>
          </a:p>
        </p:txBody>
      </p:sp>
      <p:sp>
        <p:nvSpPr>
          <p:cNvPr id="96" name="object 82"/>
          <p:cNvSpPr/>
          <p:nvPr/>
        </p:nvSpPr>
        <p:spPr>
          <a:xfrm>
            <a:off x="5938372" y="5487188"/>
            <a:ext cx="347472" cy="347472"/>
          </a:xfrm>
          <a:custGeom>
            <a:avLst/>
            <a:gdLst/>
            <a:ahLst/>
            <a:cxnLst/>
            <a:rect l="l" t="t" r="r" b="b"/>
            <a:pathLst>
              <a:path w="320729"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0"/>
                </a:lnTo>
                <a:close/>
              </a:path>
            </a:pathLst>
          </a:custGeom>
          <a:solidFill>
            <a:srgbClr val="AAC56C"/>
          </a:solidFill>
          <a:ln w="28575">
            <a:solidFill>
              <a:srgbClr val="83984F"/>
            </a:solidFill>
          </a:ln>
        </p:spPr>
        <p:txBody>
          <a:bodyPr wrap="square" lIns="0" tIns="0" rIns="0" bIns="0" rtlCol="0">
            <a:noAutofit/>
          </a:bodyPr>
          <a:lstStyle/>
          <a:p>
            <a:endParaRPr/>
          </a:p>
        </p:txBody>
      </p:sp>
      <p:sp>
        <p:nvSpPr>
          <p:cNvPr id="97" name="object 84"/>
          <p:cNvSpPr/>
          <p:nvPr/>
        </p:nvSpPr>
        <p:spPr>
          <a:xfrm>
            <a:off x="6923747" y="5521291"/>
            <a:ext cx="347472" cy="347472"/>
          </a:xfrm>
          <a:custGeom>
            <a:avLst/>
            <a:gdLst/>
            <a:ahLst/>
            <a:cxnLst/>
            <a:rect l="l" t="t" r="r" b="b"/>
            <a:pathLst>
              <a:path w="320729"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6"/>
                </a:lnTo>
                <a:lnTo>
                  <a:pt x="0" y="173680"/>
                </a:lnTo>
                <a:close/>
              </a:path>
            </a:pathLst>
          </a:custGeom>
          <a:solidFill>
            <a:srgbClr val="AAC56C"/>
          </a:solidFill>
          <a:ln w="28575">
            <a:solidFill>
              <a:srgbClr val="83984F"/>
            </a:solidFill>
          </a:ln>
        </p:spPr>
        <p:txBody>
          <a:bodyPr wrap="square" lIns="0" tIns="0" rIns="0" bIns="0" rtlCol="0">
            <a:noAutofit/>
          </a:bodyPr>
          <a:lstStyle/>
          <a:p>
            <a:endParaRPr/>
          </a:p>
        </p:txBody>
      </p:sp>
      <p:sp>
        <p:nvSpPr>
          <p:cNvPr id="98" name="object 86"/>
          <p:cNvSpPr/>
          <p:nvPr/>
        </p:nvSpPr>
        <p:spPr>
          <a:xfrm>
            <a:off x="7775551" y="5502337"/>
            <a:ext cx="347472" cy="347472"/>
          </a:xfrm>
          <a:custGeom>
            <a:avLst/>
            <a:gdLst/>
            <a:ahLst/>
            <a:cxnLst/>
            <a:rect l="l" t="t" r="r" b="b"/>
            <a:pathLst>
              <a:path w="320729"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9"/>
                </a:lnTo>
                <a:lnTo>
                  <a:pt x="288458" y="69169"/>
                </a:lnTo>
                <a:lnTo>
                  <a:pt x="296005" y="80986"/>
                </a:lnTo>
                <a:lnTo>
                  <a:pt x="302647" y="93485"/>
                </a:lnTo>
                <a:lnTo>
                  <a:pt x="308334" y="106609"/>
                </a:lnTo>
                <a:lnTo>
                  <a:pt x="313014" y="120303"/>
                </a:lnTo>
                <a:lnTo>
                  <a:pt x="316635" y="134513"/>
                </a:lnTo>
                <a:lnTo>
                  <a:pt x="319146" y="149182"/>
                </a:lnTo>
                <a:lnTo>
                  <a:pt x="320497" y="164255"/>
                </a:lnTo>
                <a:lnTo>
                  <a:pt x="320729" y="173680"/>
                </a:lnTo>
                <a:lnTo>
                  <a:pt x="320116" y="188974"/>
                </a:lnTo>
                <a:lnTo>
                  <a:pt x="318311" y="203897"/>
                </a:lnTo>
                <a:lnTo>
                  <a:pt x="315364" y="218395"/>
                </a:lnTo>
                <a:lnTo>
                  <a:pt x="311328" y="232412"/>
                </a:lnTo>
                <a:lnTo>
                  <a:pt x="306254" y="245893"/>
                </a:lnTo>
                <a:lnTo>
                  <a:pt x="300192" y="258782"/>
                </a:lnTo>
                <a:lnTo>
                  <a:pt x="293194" y="271024"/>
                </a:lnTo>
                <a:lnTo>
                  <a:pt x="285310" y="282563"/>
                </a:lnTo>
                <a:lnTo>
                  <a:pt x="276593" y="293344"/>
                </a:lnTo>
                <a:lnTo>
                  <a:pt x="267094" y="303312"/>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6"/>
                </a:lnTo>
                <a:lnTo>
                  <a:pt x="0" y="173680"/>
                </a:lnTo>
                <a:close/>
              </a:path>
            </a:pathLst>
          </a:custGeom>
          <a:solidFill>
            <a:srgbClr val="AAC56C"/>
          </a:solidFill>
          <a:ln w="28575">
            <a:solidFill>
              <a:srgbClr val="83984F"/>
            </a:solidFill>
          </a:ln>
        </p:spPr>
        <p:txBody>
          <a:bodyPr wrap="square" lIns="0" tIns="0" rIns="0" bIns="0" rtlCol="0">
            <a:noAutofit/>
          </a:bodyPr>
          <a:lstStyle/>
          <a:p>
            <a:endParaRPr/>
          </a:p>
        </p:txBody>
      </p:sp>
      <p:sp>
        <p:nvSpPr>
          <p:cNvPr id="99" name="object 74"/>
          <p:cNvSpPr/>
          <p:nvPr/>
        </p:nvSpPr>
        <p:spPr>
          <a:xfrm>
            <a:off x="4192469" y="5195209"/>
            <a:ext cx="347472" cy="347472"/>
          </a:xfrm>
          <a:custGeom>
            <a:avLst/>
            <a:gdLst/>
            <a:ahLst/>
            <a:cxnLst/>
            <a:rect l="l" t="t" r="r" b="b"/>
            <a:pathLst>
              <a:path w="320730"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0"/>
                </a:lnTo>
                <a:close/>
              </a:path>
            </a:pathLst>
          </a:custGeom>
          <a:solidFill>
            <a:srgbClr val="CD665F"/>
          </a:solidFill>
          <a:ln w="28575">
            <a:solidFill>
              <a:srgbClr val="9F4B46"/>
            </a:solidFill>
          </a:ln>
        </p:spPr>
        <p:txBody>
          <a:bodyPr wrap="square" lIns="0" tIns="0" rIns="0" bIns="0" rtlCol="0">
            <a:noAutofit/>
          </a:bodyPr>
          <a:lstStyle/>
          <a:p>
            <a:endParaRPr/>
          </a:p>
        </p:txBody>
      </p:sp>
      <p:sp>
        <p:nvSpPr>
          <p:cNvPr id="100" name="object 72"/>
          <p:cNvSpPr/>
          <p:nvPr/>
        </p:nvSpPr>
        <p:spPr>
          <a:xfrm>
            <a:off x="7483366" y="2517371"/>
            <a:ext cx="347472" cy="347472"/>
          </a:xfrm>
          <a:custGeom>
            <a:avLst/>
            <a:gdLst/>
            <a:ahLst/>
            <a:cxnLst/>
            <a:rect l="l" t="t" r="r" b="b"/>
            <a:pathLst>
              <a:path w="320730"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30" y="342927"/>
                </a:lnTo>
                <a:lnTo>
                  <a:pt x="182985" y="345647"/>
                </a:lnTo>
                <a:lnTo>
                  <a:pt x="169068" y="347110"/>
                </a:lnTo>
                <a:lnTo>
                  <a:pt x="160364" y="347362"/>
                </a:lnTo>
                <a:lnTo>
                  <a:pt x="146244" y="346698"/>
                </a:lnTo>
                <a:lnTo>
                  <a:pt x="132465" y="344742"/>
                </a:lnTo>
                <a:lnTo>
                  <a:pt x="119078" y="341551"/>
                </a:lnTo>
                <a:lnTo>
                  <a:pt x="106136" y="337180"/>
                </a:lnTo>
                <a:lnTo>
                  <a:pt x="93689" y="331684"/>
                </a:lnTo>
                <a:lnTo>
                  <a:pt x="81788" y="325119"/>
                </a:lnTo>
                <a:lnTo>
                  <a:pt x="70485" y="317540"/>
                </a:lnTo>
                <a:lnTo>
                  <a:pt x="59830" y="309002"/>
                </a:lnTo>
                <a:lnTo>
                  <a:pt x="49876" y="299561"/>
                </a:lnTo>
                <a:lnTo>
                  <a:pt x="40672" y="289273"/>
                </a:lnTo>
                <a:lnTo>
                  <a:pt x="32271" y="278192"/>
                </a:lnTo>
                <a:lnTo>
                  <a:pt x="24724" y="266375"/>
                </a:lnTo>
                <a:lnTo>
                  <a:pt x="18081" y="253876"/>
                </a:lnTo>
                <a:lnTo>
                  <a:pt x="12395" y="240752"/>
                </a:lnTo>
                <a:lnTo>
                  <a:pt x="7715" y="227058"/>
                </a:lnTo>
                <a:lnTo>
                  <a:pt x="4094" y="212848"/>
                </a:lnTo>
                <a:lnTo>
                  <a:pt x="1583" y="198180"/>
                </a:lnTo>
                <a:lnTo>
                  <a:pt x="232" y="183107"/>
                </a:lnTo>
                <a:lnTo>
                  <a:pt x="0" y="173680"/>
                </a:lnTo>
                <a:close/>
              </a:path>
            </a:pathLst>
          </a:custGeom>
          <a:solidFill>
            <a:srgbClr val="59BAD1"/>
          </a:solidFill>
          <a:ln w="28575">
            <a:solidFill>
              <a:srgbClr val="418FA2"/>
            </a:solidFill>
          </a:ln>
        </p:spPr>
        <p:txBody>
          <a:bodyPr wrap="square" lIns="0" tIns="0" rIns="0" bIns="0" rtlCol="0">
            <a:noAutofit/>
          </a:bodyPr>
          <a:lstStyle/>
          <a:p>
            <a:endParaRPr/>
          </a:p>
        </p:txBody>
      </p:sp>
      <p:sp>
        <p:nvSpPr>
          <p:cNvPr id="101" name="object 70"/>
          <p:cNvSpPr/>
          <p:nvPr/>
        </p:nvSpPr>
        <p:spPr>
          <a:xfrm>
            <a:off x="7084113" y="2135643"/>
            <a:ext cx="347472" cy="347472"/>
          </a:xfrm>
          <a:custGeom>
            <a:avLst/>
            <a:gdLst/>
            <a:ahLst/>
            <a:cxnLst/>
            <a:rect l="l" t="t" r="r" b="b"/>
            <a:pathLst>
              <a:path w="320730"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2"/>
                </a:lnTo>
                <a:lnTo>
                  <a:pt x="146244" y="346698"/>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3" y="198179"/>
                </a:lnTo>
                <a:lnTo>
                  <a:pt x="232" y="183107"/>
                </a:lnTo>
                <a:lnTo>
                  <a:pt x="0" y="173680"/>
                </a:lnTo>
                <a:close/>
              </a:path>
            </a:pathLst>
          </a:custGeom>
          <a:solidFill>
            <a:srgbClr val="59BAD1"/>
          </a:solidFill>
          <a:ln w="28575">
            <a:solidFill>
              <a:srgbClr val="418FA2"/>
            </a:solidFill>
          </a:ln>
        </p:spPr>
        <p:txBody>
          <a:bodyPr wrap="square" lIns="0" tIns="0" rIns="0" bIns="0" rtlCol="0">
            <a:noAutofit/>
          </a:bodyPr>
          <a:lstStyle/>
          <a:p>
            <a:endParaRPr/>
          </a:p>
        </p:txBody>
      </p:sp>
      <p:sp>
        <p:nvSpPr>
          <p:cNvPr id="102" name="object 68"/>
          <p:cNvSpPr/>
          <p:nvPr/>
        </p:nvSpPr>
        <p:spPr>
          <a:xfrm>
            <a:off x="6672028" y="1723114"/>
            <a:ext cx="347472" cy="347472"/>
          </a:xfrm>
          <a:custGeom>
            <a:avLst/>
            <a:gdLst/>
            <a:ahLst/>
            <a:cxnLst/>
            <a:rect l="l" t="t" r="r" b="b"/>
            <a:pathLst>
              <a:path w="320729"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2"/>
                </a:lnTo>
                <a:lnTo>
                  <a:pt x="146244" y="346698"/>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3"/>
                </a:lnTo>
                <a:lnTo>
                  <a:pt x="32271" y="278192"/>
                </a:lnTo>
                <a:lnTo>
                  <a:pt x="24724" y="266375"/>
                </a:lnTo>
                <a:lnTo>
                  <a:pt x="18081" y="253876"/>
                </a:lnTo>
                <a:lnTo>
                  <a:pt x="12395" y="240752"/>
                </a:lnTo>
                <a:lnTo>
                  <a:pt x="7715" y="227058"/>
                </a:lnTo>
                <a:lnTo>
                  <a:pt x="4094" y="212848"/>
                </a:lnTo>
                <a:lnTo>
                  <a:pt x="1583" y="198179"/>
                </a:lnTo>
                <a:lnTo>
                  <a:pt x="232" y="183107"/>
                </a:lnTo>
                <a:lnTo>
                  <a:pt x="0" y="173680"/>
                </a:lnTo>
                <a:close/>
              </a:path>
            </a:pathLst>
          </a:custGeom>
          <a:solidFill>
            <a:srgbClr val="59BAD1"/>
          </a:solidFill>
          <a:ln w="28575">
            <a:solidFill>
              <a:srgbClr val="418FA2"/>
            </a:solidFill>
          </a:ln>
        </p:spPr>
        <p:txBody>
          <a:bodyPr wrap="square" lIns="0" tIns="0" rIns="0" bIns="0" rtlCol="0">
            <a:noAutofit/>
          </a:bodyPr>
          <a:lstStyle/>
          <a:p>
            <a:endParaRPr/>
          </a:p>
        </p:txBody>
      </p:sp>
      <p:sp>
        <p:nvSpPr>
          <p:cNvPr id="103" name="object 66"/>
          <p:cNvSpPr/>
          <p:nvPr/>
        </p:nvSpPr>
        <p:spPr>
          <a:xfrm>
            <a:off x="8396003" y="3412181"/>
            <a:ext cx="347472" cy="347472"/>
          </a:xfrm>
          <a:custGeom>
            <a:avLst/>
            <a:gdLst/>
            <a:ahLst/>
            <a:cxnLst/>
            <a:rect l="l" t="t" r="r" b="b"/>
            <a:pathLst>
              <a:path w="320730"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4"/>
                </a:lnTo>
                <a:lnTo>
                  <a:pt x="308334" y="106609"/>
                </a:lnTo>
                <a:lnTo>
                  <a:pt x="313014" y="120303"/>
                </a:lnTo>
                <a:lnTo>
                  <a:pt x="316635" y="134512"/>
                </a:lnTo>
                <a:lnTo>
                  <a:pt x="319147" y="149181"/>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3" y="346697"/>
                </a:lnTo>
                <a:lnTo>
                  <a:pt x="132464" y="344742"/>
                </a:lnTo>
                <a:lnTo>
                  <a:pt x="119078" y="341551"/>
                </a:lnTo>
                <a:lnTo>
                  <a:pt x="106136" y="337180"/>
                </a:lnTo>
                <a:lnTo>
                  <a:pt x="93688" y="331684"/>
                </a:lnTo>
                <a:lnTo>
                  <a:pt x="81788" y="325119"/>
                </a:lnTo>
                <a:lnTo>
                  <a:pt x="70484" y="317539"/>
                </a:lnTo>
                <a:lnTo>
                  <a:pt x="59830" y="309001"/>
                </a:lnTo>
                <a:lnTo>
                  <a:pt x="49875" y="299561"/>
                </a:lnTo>
                <a:lnTo>
                  <a:pt x="40672" y="289272"/>
                </a:lnTo>
                <a:lnTo>
                  <a:pt x="32271" y="278192"/>
                </a:lnTo>
                <a:lnTo>
                  <a:pt x="24724" y="266375"/>
                </a:lnTo>
                <a:lnTo>
                  <a:pt x="18081" y="253876"/>
                </a:lnTo>
                <a:lnTo>
                  <a:pt x="12395" y="240752"/>
                </a:lnTo>
                <a:lnTo>
                  <a:pt x="7715" y="227057"/>
                </a:lnTo>
                <a:lnTo>
                  <a:pt x="4094" y="212848"/>
                </a:lnTo>
                <a:lnTo>
                  <a:pt x="1582" y="198179"/>
                </a:lnTo>
                <a:lnTo>
                  <a:pt x="232" y="183106"/>
                </a:lnTo>
                <a:lnTo>
                  <a:pt x="0" y="173680"/>
                </a:lnTo>
                <a:close/>
              </a:path>
            </a:pathLst>
          </a:custGeom>
          <a:solidFill>
            <a:srgbClr val="FAA757"/>
          </a:solidFill>
          <a:ln w="28575">
            <a:solidFill>
              <a:srgbClr val="C1803F"/>
            </a:solidFill>
          </a:ln>
        </p:spPr>
        <p:txBody>
          <a:bodyPr wrap="square" lIns="0" tIns="0" rIns="0" bIns="0" rtlCol="0">
            <a:noAutofit/>
          </a:bodyPr>
          <a:lstStyle/>
          <a:p>
            <a:endParaRPr/>
          </a:p>
        </p:txBody>
      </p:sp>
      <p:sp>
        <p:nvSpPr>
          <p:cNvPr id="104" name="object 63"/>
          <p:cNvSpPr/>
          <p:nvPr/>
        </p:nvSpPr>
        <p:spPr>
          <a:xfrm>
            <a:off x="7404842" y="5021529"/>
            <a:ext cx="347472" cy="347472"/>
          </a:xfrm>
          <a:custGeom>
            <a:avLst/>
            <a:gdLst/>
            <a:ahLst/>
            <a:cxnLst/>
            <a:rect l="l" t="t" r="r" b="b"/>
            <a:pathLst>
              <a:path w="320730" h="347361">
                <a:moveTo>
                  <a:pt x="0" y="173680"/>
                </a:moveTo>
                <a:lnTo>
                  <a:pt x="232" y="183106"/>
                </a:lnTo>
                <a:lnTo>
                  <a:pt x="1583" y="198179"/>
                </a:lnTo>
                <a:lnTo>
                  <a:pt x="4094" y="212848"/>
                </a:lnTo>
                <a:lnTo>
                  <a:pt x="7715" y="227058"/>
                </a:lnTo>
                <a:lnTo>
                  <a:pt x="12395" y="240752"/>
                </a:lnTo>
                <a:lnTo>
                  <a:pt x="18082" y="253876"/>
                </a:lnTo>
                <a:lnTo>
                  <a:pt x="24724" y="266375"/>
                </a:lnTo>
                <a:lnTo>
                  <a:pt x="32272" y="278192"/>
                </a:lnTo>
                <a:lnTo>
                  <a:pt x="40673" y="289272"/>
                </a:lnTo>
                <a:lnTo>
                  <a:pt x="49876" y="299561"/>
                </a:lnTo>
                <a:lnTo>
                  <a:pt x="59830" y="309001"/>
                </a:lnTo>
                <a:lnTo>
                  <a:pt x="70485" y="317539"/>
                </a:lnTo>
                <a:lnTo>
                  <a:pt x="81788" y="325118"/>
                </a:lnTo>
                <a:lnTo>
                  <a:pt x="93689" y="331684"/>
                </a:lnTo>
                <a:lnTo>
                  <a:pt x="106136" y="337180"/>
                </a:lnTo>
                <a:lnTo>
                  <a:pt x="119079" y="341551"/>
                </a:lnTo>
                <a:lnTo>
                  <a:pt x="132465" y="344742"/>
                </a:lnTo>
                <a:lnTo>
                  <a:pt x="146244" y="346697"/>
                </a:lnTo>
                <a:lnTo>
                  <a:pt x="160365" y="347361"/>
                </a:lnTo>
                <a:lnTo>
                  <a:pt x="169069" y="347110"/>
                </a:lnTo>
                <a:lnTo>
                  <a:pt x="182986" y="345646"/>
                </a:lnTo>
                <a:lnTo>
                  <a:pt x="196530" y="342926"/>
                </a:lnTo>
                <a:lnTo>
                  <a:pt x="209650" y="339004"/>
                </a:lnTo>
                <a:lnTo>
                  <a:pt x="222295" y="333936"/>
                </a:lnTo>
                <a:lnTo>
                  <a:pt x="234413" y="327778"/>
                </a:lnTo>
                <a:lnTo>
                  <a:pt x="245953" y="320583"/>
                </a:lnTo>
                <a:lnTo>
                  <a:pt x="256864" y="312409"/>
                </a:lnTo>
                <a:lnTo>
                  <a:pt x="267095" y="303311"/>
                </a:lnTo>
                <a:lnTo>
                  <a:pt x="276595" y="293343"/>
                </a:lnTo>
                <a:lnTo>
                  <a:pt x="285312" y="282562"/>
                </a:lnTo>
                <a:lnTo>
                  <a:pt x="293195" y="271023"/>
                </a:lnTo>
                <a:lnTo>
                  <a:pt x="300193" y="258781"/>
                </a:lnTo>
                <a:lnTo>
                  <a:pt x="306255" y="245892"/>
                </a:lnTo>
                <a:lnTo>
                  <a:pt x="311330" y="232411"/>
                </a:lnTo>
                <a:lnTo>
                  <a:pt x="315366" y="218394"/>
                </a:lnTo>
                <a:lnTo>
                  <a:pt x="318312" y="203896"/>
                </a:lnTo>
                <a:lnTo>
                  <a:pt x="320117" y="188973"/>
                </a:lnTo>
                <a:lnTo>
                  <a:pt x="320730" y="173680"/>
                </a:lnTo>
                <a:lnTo>
                  <a:pt x="320498" y="164254"/>
                </a:lnTo>
                <a:lnTo>
                  <a:pt x="319147" y="149181"/>
                </a:lnTo>
                <a:lnTo>
                  <a:pt x="316636" y="134512"/>
                </a:lnTo>
                <a:lnTo>
                  <a:pt x="313015" y="120303"/>
                </a:lnTo>
                <a:lnTo>
                  <a:pt x="308335" y="106609"/>
                </a:lnTo>
                <a:lnTo>
                  <a:pt x="302649" y="93485"/>
                </a:lnTo>
                <a:lnTo>
                  <a:pt x="296006" y="80986"/>
                </a:lnTo>
                <a:lnTo>
                  <a:pt x="288459" y="69169"/>
                </a:lnTo>
                <a:lnTo>
                  <a:pt x="280058" y="58089"/>
                </a:lnTo>
                <a:lnTo>
                  <a:pt x="270854" y="47800"/>
                </a:lnTo>
                <a:lnTo>
                  <a:pt x="260900" y="38359"/>
                </a:lnTo>
                <a:lnTo>
                  <a:pt x="250245" y="29822"/>
                </a:lnTo>
                <a:lnTo>
                  <a:pt x="238942" y="22242"/>
                </a:lnTo>
                <a:lnTo>
                  <a:pt x="227041" y="15677"/>
                </a:lnTo>
                <a:lnTo>
                  <a:pt x="214594" y="10181"/>
                </a:lnTo>
                <a:lnTo>
                  <a:pt x="201651" y="5810"/>
                </a:lnTo>
                <a:lnTo>
                  <a:pt x="188265" y="2619"/>
                </a:lnTo>
                <a:lnTo>
                  <a:pt x="174486" y="664"/>
                </a:lnTo>
                <a:lnTo>
                  <a:pt x="160365" y="0"/>
                </a:lnTo>
                <a:lnTo>
                  <a:pt x="151662" y="251"/>
                </a:lnTo>
                <a:lnTo>
                  <a:pt x="137745" y="1714"/>
                </a:lnTo>
                <a:lnTo>
                  <a:pt x="124200" y="4434"/>
                </a:lnTo>
                <a:lnTo>
                  <a:pt x="111080" y="8356"/>
                </a:lnTo>
                <a:lnTo>
                  <a:pt x="98436" y="13424"/>
                </a:lnTo>
                <a:lnTo>
                  <a:pt x="86318" y="19583"/>
                </a:lnTo>
                <a:lnTo>
                  <a:pt x="74777" y="26777"/>
                </a:lnTo>
                <a:lnTo>
                  <a:pt x="63866" y="34951"/>
                </a:lnTo>
                <a:lnTo>
                  <a:pt x="53635" y="44049"/>
                </a:lnTo>
                <a:lnTo>
                  <a:pt x="44136" y="54017"/>
                </a:lnTo>
                <a:lnTo>
                  <a:pt x="35419" y="64798"/>
                </a:lnTo>
                <a:lnTo>
                  <a:pt x="27535" y="76337"/>
                </a:lnTo>
                <a:lnTo>
                  <a:pt x="20537" y="88579"/>
                </a:lnTo>
                <a:lnTo>
                  <a:pt x="14475" y="101468"/>
                </a:lnTo>
                <a:lnTo>
                  <a:pt x="9400" y="114948"/>
                </a:lnTo>
                <a:lnTo>
                  <a:pt x="5364" y="128965"/>
                </a:lnTo>
                <a:lnTo>
                  <a:pt x="2418" y="143463"/>
                </a:lnTo>
                <a:lnTo>
                  <a:pt x="613" y="158386"/>
                </a:lnTo>
                <a:lnTo>
                  <a:pt x="0" y="173680"/>
                </a:lnTo>
                <a:close/>
              </a:path>
            </a:pathLst>
          </a:custGeom>
          <a:solidFill>
            <a:srgbClr val="AAC56C"/>
          </a:solidFill>
          <a:ln w="28575">
            <a:solidFill>
              <a:srgbClr val="83984F"/>
            </a:solidFill>
          </a:ln>
        </p:spPr>
        <p:txBody>
          <a:bodyPr wrap="square" lIns="0" tIns="0" rIns="0" bIns="0" rtlCol="0">
            <a:noAutofit/>
          </a:bodyPr>
          <a:lstStyle/>
          <a:p>
            <a:endParaRPr/>
          </a:p>
        </p:txBody>
      </p:sp>
      <p:sp>
        <p:nvSpPr>
          <p:cNvPr id="105" name="object 62"/>
          <p:cNvSpPr/>
          <p:nvPr/>
        </p:nvSpPr>
        <p:spPr>
          <a:xfrm>
            <a:off x="5850962" y="3493881"/>
            <a:ext cx="347472" cy="347472"/>
          </a:xfrm>
          <a:custGeom>
            <a:avLst/>
            <a:gdLst/>
            <a:ahLst/>
            <a:cxnLst/>
            <a:rect l="l" t="t" r="r" b="b"/>
            <a:pathLst>
              <a:path w="320729"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6" y="149182"/>
                </a:lnTo>
                <a:lnTo>
                  <a:pt x="320497" y="164254"/>
                </a:lnTo>
                <a:lnTo>
                  <a:pt x="320729"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6"/>
                </a:lnTo>
                <a:lnTo>
                  <a:pt x="0" y="173681"/>
                </a:lnTo>
                <a:close/>
              </a:path>
            </a:pathLst>
          </a:custGeom>
          <a:solidFill>
            <a:srgbClr val="CD665F"/>
          </a:solidFill>
          <a:ln w="28575">
            <a:solidFill>
              <a:srgbClr val="9F4B46"/>
            </a:solidFill>
          </a:ln>
        </p:spPr>
        <p:txBody>
          <a:bodyPr wrap="square" lIns="0" tIns="0" rIns="0" bIns="0" rtlCol="0">
            <a:noAutofit/>
          </a:bodyPr>
          <a:lstStyle/>
          <a:p>
            <a:endParaRPr/>
          </a:p>
        </p:txBody>
      </p:sp>
      <p:sp>
        <p:nvSpPr>
          <p:cNvPr id="106" name="object 60"/>
          <p:cNvSpPr/>
          <p:nvPr/>
        </p:nvSpPr>
        <p:spPr>
          <a:xfrm>
            <a:off x="4975263" y="4571028"/>
            <a:ext cx="347472" cy="347472"/>
          </a:xfrm>
          <a:custGeom>
            <a:avLst/>
            <a:gdLst/>
            <a:ahLst/>
            <a:cxnLst/>
            <a:rect l="l" t="t" r="r" b="b"/>
            <a:pathLst>
              <a:path w="320729"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8"/>
                </a:lnTo>
                <a:lnTo>
                  <a:pt x="288458" y="69169"/>
                </a:lnTo>
                <a:lnTo>
                  <a:pt x="296005" y="80986"/>
                </a:lnTo>
                <a:lnTo>
                  <a:pt x="302648" y="93485"/>
                </a:lnTo>
                <a:lnTo>
                  <a:pt x="308334" y="106609"/>
                </a:lnTo>
                <a:lnTo>
                  <a:pt x="313014" y="120303"/>
                </a:lnTo>
                <a:lnTo>
                  <a:pt x="316635" y="134513"/>
                </a:lnTo>
                <a:lnTo>
                  <a:pt x="319146" y="149182"/>
                </a:lnTo>
                <a:lnTo>
                  <a:pt x="320497" y="164254"/>
                </a:lnTo>
                <a:lnTo>
                  <a:pt x="320729"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1"/>
                </a:lnTo>
                <a:close/>
              </a:path>
            </a:pathLst>
          </a:custGeom>
          <a:solidFill>
            <a:srgbClr val="CD665F"/>
          </a:solidFill>
          <a:ln w="28575">
            <a:solidFill>
              <a:srgbClr val="9F4B46"/>
            </a:solidFill>
          </a:ln>
        </p:spPr>
        <p:txBody>
          <a:bodyPr wrap="square" lIns="0" tIns="0" rIns="0" bIns="0" rtlCol="0">
            <a:noAutofit/>
          </a:bodyPr>
          <a:lstStyle/>
          <a:p>
            <a:endParaRPr/>
          </a:p>
        </p:txBody>
      </p:sp>
      <p:sp>
        <p:nvSpPr>
          <p:cNvPr id="107" name="object 58"/>
          <p:cNvSpPr/>
          <p:nvPr/>
        </p:nvSpPr>
        <p:spPr>
          <a:xfrm>
            <a:off x="9037462" y="2045434"/>
            <a:ext cx="347472" cy="347472"/>
          </a:xfrm>
          <a:custGeom>
            <a:avLst/>
            <a:gdLst/>
            <a:ahLst/>
            <a:cxnLst/>
            <a:rect l="l" t="t" r="r" b="b"/>
            <a:pathLst>
              <a:path w="320729"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4"/>
                </a:lnTo>
                <a:lnTo>
                  <a:pt x="308334" y="106609"/>
                </a:lnTo>
                <a:lnTo>
                  <a:pt x="313014" y="120303"/>
                </a:lnTo>
                <a:lnTo>
                  <a:pt x="316635" y="134512"/>
                </a:lnTo>
                <a:lnTo>
                  <a:pt x="319146" y="149181"/>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2"/>
                </a:lnTo>
                <a:lnTo>
                  <a:pt x="146243" y="346698"/>
                </a:lnTo>
                <a:lnTo>
                  <a:pt x="132464" y="344742"/>
                </a:lnTo>
                <a:lnTo>
                  <a:pt x="119078" y="341551"/>
                </a:lnTo>
                <a:lnTo>
                  <a:pt x="106136" y="337180"/>
                </a:lnTo>
                <a:lnTo>
                  <a:pt x="93688" y="331684"/>
                </a:lnTo>
                <a:lnTo>
                  <a:pt x="81788" y="325119"/>
                </a:lnTo>
                <a:lnTo>
                  <a:pt x="70484" y="317539"/>
                </a:lnTo>
                <a:lnTo>
                  <a:pt x="59830" y="309002"/>
                </a:lnTo>
                <a:lnTo>
                  <a:pt x="49875" y="299561"/>
                </a:lnTo>
                <a:lnTo>
                  <a:pt x="40672" y="289272"/>
                </a:lnTo>
                <a:lnTo>
                  <a:pt x="32271" y="278192"/>
                </a:lnTo>
                <a:lnTo>
                  <a:pt x="24724" y="266375"/>
                </a:lnTo>
                <a:lnTo>
                  <a:pt x="18081" y="253876"/>
                </a:lnTo>
                <a:lnTo>
                  <a:pt x="12395" y="240752"/>
                </a:lnTo>
                <a:lnTo>
                  <a:pt x="7715" y="227057"/>
                </a:lnTo>
                <a:lnTo>
                  <a:pt x="4094" y="212848"/>
                </a:lnTo>
                <a:lnTo>
                  <a:pt x="1582" y="198179"/>
                </a:lnTo>
                <a:lnTo>
                  <a:pt x="232" y="183106"/>
                </a:lnTo>
                <a:lnTo>
                  <a:pt x="0" y="173680"/>
                </a:lnTo>
                <a:close/>
              </a:path>
            </a:pathLst>
          </a:custGeom>
          <a:solidFill>
            <a:srgbClr val="FAA757"/>
          </a:solidFill>
          <a:ln w="28575">
            <a:solidFill>
              <a:srgbClr val="C1803F"/>
            </a:solidFill>
          </a:ln>
        </p:spPr>
        <p:txBody>
          <a:bodyPr wrap="square" lIns="0" tIns="0" rIns="0" bIns="0" rtlCol="0">
            <a:noAutofit/>
          </a:bodyPr>
          <a:lstStyle/>
          <a:p>
            <a:endParaRPr/>
          </a:p>
        </p:txBody>
      </p:sp>
      <p:sp>
        <p:nvSpPr>
          <p:cNvPr id="108" name="object 56"/>
          <p:cNvSpPr/>
          <p:nvPr/>
        </p:nvSpPr>
        <p:spPr>
          <a:xfrm>
            <a:off x="8077321" y="1961962"/>
            <a:ext cx="347472" cy="347472"/>
          </a:xfrm>
          <a:custGeom>
            <a:avLst/>
            <a:gdLst/>
            <a:ahLst/>
            <a:cxnLst/>
            <a:rect l="l" t="t" r="r" b="b"/>
            <a:pathLst>
              <a:path w="320729"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4"/>
                </a:lnTo>
                <a:lnTo>
                  <a:pt x="308334" y="106609"/>
                </a:lnTo>
                <a:lnTo>
                  <a:pt x="313014" y="120303"/>
                </a:lnTo>
                <a:lnTo>
                  <a:pt x="316635" y="134512"/>
                </a:lnTo>
                <a:lnTo>
                  <a:pt x="319146" y="149181"/>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2"/>
                </a:lnTo>
                <a:lnTo>
                  <a:pt x="146243" y="346697"/>
                </a:lnTo>
                <a:lnTo>
                  <a:pt x="132464" y="344742"/>
                </a:lnTo>
                <a:lnTo>
                  <a:pt x="119078" y="341551"/>
                </a:lnTo>
                <a:lnTo>
                  <a:pt x="106136" y="337180"/>
                </a:lnTo>
                <a:lnTo>
                  <a:pt x="93688" y="331684"/>
                </a:lnTo>
                <a:lnTo>
                  <a:pt x="81788" y="325119"/>
                </a:lnTo>
                <a:lnTo>
                  <a:pt x="70484" y="317539"/>
                </a:lnTo>
                <a:lnTo>
                  <a:pt x="59830" y="309002"/>
                </a:lnTo>
                <a:lnTo>
                  <a:pt x="49875" y="299561"/>
                </a:lnTo>
                <a:lnTo>
                  <a:pt x="40672" y="289272"/>
                </a:lnTo>
                <a:lnTo>
                  <a:pt x="32271" y="278192"/>
                </a:lnTo>
                <a:lnTo>
                  <a:pt x="24724" y="266375"/>
                </a:lnTo>
                <a:lnTo>
                  <a:pt x="18081" y="253876"/>
                </a:lnTo>
                <a:lnTo>
                  <a:pt x="12395" y="240752"/>
                </a:lnTo>
                <a:lnTo>
                  <a:pt x="7715" y="227057"/>
                </a:lnTo>
                <a:lnTo>
                  <a:pt x="4094" y="212848"/>
                </a:lnTo>
                <a:lnTo>
                  <a:pt x="1582" y="198179"/>
                </a:lnTo>
                <a:lnTo>
                  <a:pt x="232" y="183106"/>
                </a:lnTo>
                <a:lnTo>
                  <a:pt x="0" y="173680"/>
                </a:lnTo>
                <a:close/>
              </a:path>
            </a:pathLst>
          </a:custGeom>
          <a:solidFill>
            <a:srgbClr val="FAA757"/>
          </a:solidFill>
          <a:ln w="28575">
            <a:solidFill>
              <a:srgbClr val="C1803F"/>
            </a:solidFill>
          </a:ln>
        </p:spPr>
        <p:txBody>
          <a:bodyPr wrap="square" lIns="0" tIns="0" rIns="0" bIns="0" rtlCol="0">
            <a:noAutofit/>
          </a:bodyPr>
          <a:lstStyle/>
          <a:p>
            <a:endParaRPr/>
          </a:p>
        </p:txBody>
      </p:sp>
      <p:sp>
        <p:nvSpPr>
          <p:cNvPr id="109" name="object 54"/>
          <p:cNvSpPr/>
          <p:nvPr/>
        </p:nvSpPr>
        <p:spPr>
          <a:xfrm>
            <a:off x="8877097" y="2753913"/>
            <a:ext cx="347472" cy="347472"/>
          </a:xfrm>
          <a:custGeom>
            <a:avLst/>
            <a:gdLst/>
            <a:ahLst/>
            <a:cxnLst/>
            <a:rect l="l" t="t" r="r" b="b"/>
            <a:pathLst>
              <a:path w="320730"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4"/>
                </a:lnTo>
                <a:lnTo>
                  <a:pt x="308334" y="106609"/>
                </a:lnTo>
                <a:lnTo>
                  <a:pt x="313014" y="120303"/>
                </a:lnTo>
                <a:lnTo>
                  <a:pt x="316635" y="134512"/>
                </a:lnTo>
                <a:lnTo>
                  <a:pt x="319146" y="149181"/>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2"/>
                </a:lnTo>
                <a:lnTo>
                  <a:pt x="146243" y="346698"/>
                </a:lnTo>
                <a:lnTo>
                  <a:pt x="132464" y="344742"/>
                </a:lnTo>
                <a:lnTo>
                  <a:pt x="119078" y="341551"/>
                </a:lnTo>
                <a:lnTo>
                  <a:pt x="106136" y="337180"/>
                </a:lnTo>
                <a:lnTo>
                  <a:pt x="93688" y="331684"/>
                </a:lnTo>
                <a:lnTo>
                  <a:pt x="81788" y="325119"/>
                </a:lnTo>
                <a:lnTo>
                  <a:pt x="70484" y="317539"/>
                </a:lnTo>
                <a:lnTo>
                  <a:pt x="59830" y="309002"/>
                </a:lnTo>
                <a:lnTo>
                  <a:pt x="49875" y="299561"/>
                </a:lnTo>
                <a:lnTo>
                  <a:pt x="40672" y="289272"/>
                </a:lnTo>
                <a:lnTo>
                  <a:pt x="32271" y="278192"/>
                </a:lnTo>
                <a:lnTo>
                  <a:pt x="24724" y="266375"/>
                </a:lnTo>
                <a:lnTo>
                  <a:pt x="18081" y="253876"/>
                </a:lnTo>
                <a:lnTo>
                  <a:pt x="12395" y="240752"/>
                </a:lnTo>
                <a:lnTo>
                  <a:pt x="7715" y="227057"/>
                </a:lnTo>
                <a:lnTo>
                  <a:pt x="4094" y="212848"/>
                </a:lnTo>
                <a:lnTo>
                  <a:pt x="1582" y="198179"/>
                </a:lnTo>
                <a:lnTo>
                  <a:pt x="232" y="183106"/>
                </a:lnTo>
                <a:lnTo>
                  <a:pt x="0" y="173680"/>
                </a:lnTo>
                <a:close/>
              </a:path>
            </a:pathLst>
          </a:custGeom>
          <a:solidFill>
            <a:srgbClr val="FAA757"/>
          </a:solidFill>
          <a:ln w="28575">
            <a:solidFill>
              <a:srgbClr val="C1803F"/>
            </a:solidFill>
          </a:ln>
        </p:spPr>
        <p:txBody>
          <a:bodyPr wrap="square" lIns="0" tIns="0" rIns="0" bIns="0" rtlCol="0">
            <a:noAutofit/>
          </a:bodyPr>
          <a:lstStyle/>
          <a:p>
            <a:endParaRPr/>
          </a:p>
        </p:txBody>
      </p:sp>
      <p:sp>
        <p:nvSpPr>
          <p:cNvPr id="110" name="object 52"/>
          <p:cNvSpPr/>
          <p:nvPr/>
        </p:nvSpPr>
        <p:spPr>
          <a:xfrm>
            <a:off x="6220124" y="4120868"/>
            <a:ext cx="347472" cy="347472"/>
          </a:xfrm>
          <a:custGeom>
            <a:avLst/>
            <a:gdLst/>
            <a:ahLst/>
            <a:cxnLst/>
            <a:rect l="l" t="t" r="r" b="b"/>
            <a:pathLst>
              <a:path w="320730"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5"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1"/>
                </a:lnTo>
                <a:close/>
              </a:path>
            </a:pathLst>
          </a:custGeom>
          <a:solidFill>
            <a:srgbClr val="CD665F"/>
          </a:solidFill>
          <a:ln w="28575">
            <a:solidFill>
              <a:srgbClr val="9F4B46"/>
            </a:solidFill>
          </a:ln>
        </p:spPr>
        <p:txBody>
          <a:bodyPr wrap="square" lIns="0" tIns="0" rIns="0" bIns="0" rtlCol="0">
            <a:noAutofit/>
          </a:bodyPr>
          <a:lstStyle/>
          <a:p>
            <a:endParaRPr/>
          </a:p>
        </p:txBody>
      </p:sp>
      <p:sp>
        <p:nvSpPr>
          <p:cNvPr id="111" name="object 50"/>
          <p:cNvSpPr/>
          <p:nvPr/>
        </p:nvSpPr>
        <p:spPr>
          <a:xfrm>
            <a:off x="5965297" y="4612355"/>
            <a:ext cx="347472" cy="347472"/>
          </a:xfrm>
          <a:custGeom>
            <a:avLst/>
            <a:gdLst/>
            <a:ahLst/>
            <a:cxnLst/>
            <a:rect l="l" t="t" r="r" b="b"/>
            <a:pathLst>
              <a:path w="320730"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6"/>
                </a:lnTo>
                <a:lnTo>
                  <a:pt x="0" y="173681"/>
                </a:lnTo>
                <a:close/>
              </a:path>
            </a:pathLst>
          </a:custGeom>
          <a:solidFill>
            <a:srgbClr val="CD665F"/>
          </a:solidFill>
          <a:ln w="28575">
            <a:solidFill>
              <a:srgbClr val="9F4B46"/>
            </a:solidFill>
          </a:ln>
        </p:spPr>
        <p:txBody>
          <a:bodyPr wrap="square" lIns="0" tIns="0" rIns="0" bIns="0" rtlCol="0">
            <a:noAutofit/>
          </a:bodyPr>
          <a:lstStyle/>
          <a:p>
            <a:endParaRPr/>
          </a:p>
        </p:txBody>
      </p:sp>
      <p:sp>
        <p:nvSpPr>
          <p:cNvPr id="112" name="object 48"/>
          <p:cNvSpPr/>
          <p:nvPr/>
        </p:nvSpPr>
        <p:spPr>
          <a:xfrm>
            <a:off x="4654532" y="4049985"/>
            <a:ext cx="347472" cy="347472"/>
          </a:xfrm>
          <a:custGeom>
            <a:avLst/>
            <a:gdLst/>
            <a:ahLst/>
            <a:cxnLst/>
            <a:rect l="l" t="t" r="r" b="b"/>
            <a:pathLst>
              <a:path w="320729"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6" y="149182"/>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0"/>
                </a:lnTo>
                <a:close/>
              </a:path>
            </a:pathLst>
          </a:custGeom>
          <a:solidFill>
            <a:srgbClr val="CD665F"/>
          </a:solidFill>
          <a:ln w="28575">
            <a:solidFill>
              <a:srgbClr val="9F4B46"/>
            </a:solidFill>
          </a:ln>
        </p:spPr>
        <p:txBody>
          <a:bodyPr wrap="square" lIns="0" tIns="0" rIns="0" bIns="0" rtlCol="0">
            <a:noAutofit/>
          </a:bodyPr>
          <a:lstStyle/>
          <a:p>
            <a:endParaRPr/>
          </a:p>
        </p:txBody>
      </p:sp>
      <p:sp>
        <p:nvSpPr>
          <p:cNvPr id="113" name="object 42"/>
          <p:cNvSpPr/>
          <p:nvPr/>
        </p:nvSpPr>
        <p:spPr>
          <a:xfrm>
            <a:off x="7272103" y="3311841"/>
            <a:ext cx="347472" cy="347472"/>
          </a:xfrm>
          <a:custGeom>
            <a:avLst/>
            <a:gdLst/>
            <a:ahLst/>
            <a:cxnLst/>
            <a:rect l="l" t="t" r="r" b="b"/>
            <a:pathLst>
              <a:path w="320730"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4" y="346697"/>
                </a:lnTo>
                <a:lnTo>
                  <a:pt x="132465" y="344742"/>
                </a:lnTo>
                <a:lnTo>
                  <a:pt x="119078" y="341551"/>
                </a:lnTo>
                <a:lnTo>
                  <a:pt x="106136" y="337180"/>
                </a:lnTo>
                <a:lnTo>
                  <a:pt x="93689" y="331684"/>
                </a:lnTo>
                <a:lnTo>
                  <a:pt x="81788" y="325119"/>
                </a:lnTo>
                <a:lnTo>
                  <a:pt x="70485" y="317539"/>
                </a:lnTo>
                <a:lnTo>
                  <a:pt x="59830" y="309001"/>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6"/>
                </a:lnTo>
                <a:lnTo>
                  <a:pt x="0" y="173680"/>
                </a:lnTo>
                <a:close/>
              </a:path>
            </a:pathLst>
          </a:custGeom>
          <a:solidFill>
            <a:srgbClr val="59BAD1"/>
          </a:solidFill>
          <a:ln w="28575">
            <a:solidFill>
              <a:srgbClr val="418FA2"/>
            </a:solidFill>
          </a:ln>
        </p:spPr>
        <p:txBody>
          <a:bodyPr wrap="square" lIns="0" tIns="0" rIns="0" bIns="0" rtlCol="0">
            <a:noAutofit/>
          </a:bodyPr>
          <a:lstStyle/>
          <a:p>
            <a:endParaRPr/>
          </a:p>
        </p:txBody>
      </p:sp>
      <p:sp>
        <p:nvSpPr>
          <p:cNvPr id="114" name="object 44"/>
          <p:cNvSpPr/>
          <p:nvPr/>
        </p:nvSpPr>
        <p:spPr>
          <a:xfrm>
            <a:off x="7084113" y="2580232"/>
            <a:ext cx="347472" cy="347472"/>
          </a:xfrm>
          <a:custGeom>
            <a:avLst/>
            <a:gdLst/>
            <a:ahLst/>
            <a:cxnLst/>
            <a:rect l="l" t="t" r="r" b="b"/>
            <a:pathLst>
              <a:path w="320730"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2"/>
                </a:lnTo>
                <a:lnTo>
                  <a:pt x="146244" y="346698"/>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3"/>
                </a:lnTo>
                <a:lnTo>
                  <a:pt x="32271" y="278192"/>
                </a:lnTo>
                <a:lnTo>
                  <a:pt x="24724" y="266375"/>
                </a:lnTo>
                <a:lnTo>
                  <a:pt x="18081" y="253876"/>
                </a:lnTo>
                <a:lnTo>
                  <a:pt x="12395" y="240752"/>
                </a:lnTo>
                <a:lnTo>
                  <a:pt x="7715" y="227058"/>
                </a:lnTo>
                <a:lnTo>
                  <a:pt x="4094" y="212848"/>
                </a:lnTo>
                <a:lnTo>
                  <a:pt x="1583" y="198179"/>
                </a:lnTo>
                <a:lnTo>
                  <a:pt x="232" y="183107"/>
                </a:lnTo>
                <a:lnTo>
                  <a:pt x="0" y="173680"/>
                </a:lnTo>
                <a:close/>
              </a:path>
            </a:pathLst>
          </a:custGeom>
          <a:solidFill>
            <a:srgbClr val="59BAD1"/>
          </a:solidFill>
          <a:ln w="28575">
            <a:solidFill>
              <a:srgbClr val="418FA2"/>
            </a:solidFill>
          </a:ln>
        </p:spPr>
        <p:txBody>
          <a:bodyPr wrap="square" lIns="0" tIns="0" rIns="0" bIns="0" rtlCol="0">
            <a:noAutofit/>
          </a:bodyPr>
          <a:lstStyle/>
          <a:p>
            <a:endParaRPr/>
          </a:p>
        </p:txBody>
      </p:sp>
      <p:sp>
        <p:nvSpPr>
          <p:cNvPr id="115" name="object 46"/>
          <p:cNvSpPr/>
          <p:nvPr/>
        </p:nvSpPr>
        <p:spPr>
          <a:xfrm>
            <a:off x="6945508" y="2964479"/>
            <a:ext cx="347472" cy="347472"/>
          </a:xfrm>
          <a:custGeom>
            <a:avLst/>
            <a:gdLst/>
            <a:ahLst/>
            <a:cxnLst/>
            <a:rect l="l" t="t" r="r" b="b"/>
            <a:pathLst>
              <a:path w="320730"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4"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30" y="342927"/>
                </a:lnTo>
                <a:lnTo>
                  <a:pt x="182985" y="345647"/>
                </a:lnTo>
                <a:lnTo>
                  <a:pt x="169068" y="347110"/>
                </a:lnTo>
                <a:lnTo>
                  <a:pt x="160365" y="347362"/>
                </a:lnTo>
                <a:lnTo>
                  <a:pt x="146244" y="346698"/>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3" y="198179"/>
                </a:lnTo>
                <a:lnTo>
                  <a:pt x="232" y="183107"/>
                </a:lnTo>
                <a:lnTo>
                  <a:pt x="0" y="173680"/>
                </a:lnTo>
                <a:close/>
              </a:path>
            </a:pathLst>
          </a:custGeom>
          <a:solidFill>
            <a:srgbClr val="59BAD1"/>
          </a:solidFill>
          <a:ln w="28575">
            <a:solidFill>
              <a:srgbClr val="418FA2"/>
            </a:solidFill>
          </a:ln>
        </p:spPr>
        <p:txBody>
          <a:bodyPr wrap="square" lIns="0" tIns="0" rIns="0" bIns="0" rtlCol="0">
            <a:noAutofit/>
          </a:bodyPr>
          <a:lstStyle/>
          <a:p>
            <a:endParaRPr/>
          </a:p>
        </p:txBody>
      </p:sp>
      <p:sp>
        <p:nvSpPr>
          <p:cNvPr id="116" name="object 40"/>
          <p:cNvSpPr/>
          <p:nvPr/>
        </p:nvSpPr>
        <p:spPr>
          <a:xfrm>
            <a:off x="6737120" y="4921685"/>
            <a:ext cx="347472" cy="347472"/>
          </a:xfrm>
          <a:custGeom>
            <a:avLst/>
            <a:gdLst/>
            <a:ahLst/>
            <a:cxnLst/>
            <a:rect l="l" t="t" r="r" b="b"/>
            <a:pathLst>
              <a:path w="320729"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29"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1"/>
                </a:lnTo>
                <a:close/>
              </a:path>
            </a:pathLst>
          </a:custGeom>
          <a:solidFill>
            <a:srgbClr val="AAC56C"/>
          </a:solidFill>
          <a:ln w="28575">
            <a:solidFill>
              <a:srgbClr val="83984F"/>
            </a:solidFill>
          </a:ln>
        </p:spPr>
        <p:txBody>
          <a:bodyPr wrap="square" lIns="0" tIns="0" rIns="0" bIns="0" rtlCol="0">
            <a:noAutofit/>
          </a:bodyPr>
          <a:lstStyle/>
          <a:p>
            <a:endParaRPr/>
          </a:p>
        </p:txBody>
      </p:sp>
      <p:sp>
        <p:nvSpPr>
          <p:cNvPr id="117" name="object 38"/>
          <p:cNvSpPr/>
          <p:nvPr/>
        </p:nvSpPr>
        <p:spPr>
          <a:xfrm>
            <a:off x="8556365" y="2219115"/>
            <a:ext cx="347472" cy="347472"/>
          </a:xfrm>
          <a:custGeom>
            <a:avLst/>
            <a:gdLst/>
            <a:ahLst/>
            <a:cxnLst/>
            <a:rect l="l" t="t" r="r" b="b"/>
            <a:pathLst>
              <a:path w="320729"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4"/>
                </a:lnTo>
                <a:lnTo>
                  <a:pt x="308334" y="106609"/>
                </a:lnTo>
                <a:lnTo>
                  <a:pt x="313014" y="120303"/>
                </a:lnTo>
                <a:lnTo>
                  <a:pt x="316635" y="134512"/>
                </a:lnTo>
                <a:lnTo>
                  <a:pt x="319146" y="149181"/>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2"/>
                </a:lnTo>
                <a:lnTo>
                  <a:pt x="146243" y="346698"/>
                </a:lnTo>
                <a:lnTo>
                  <a:pt x="132464" y="344742"/>
                </a:lnTo>
                <a:lnTo>
                  <a:pt x="119078" y="341551"/>
                </a:lnTo>
                <a:lnTo>
                  <a:pt x="106136" y="337180"/>
                </a:lnTo>
                <a:lnTo>
                  <a:pt x="93688" y="331684"/>
                </a:lnTo>
                <a:lnTo>
                  <a:pt x="81788" y="325119"/>
                </a:lnTo>
                <a:lnTo>
                  <a:pt x="70484" y="317539"/>
                </a:lnTo>
                <a:lnTo>
                  <a:pt x="59830" y="309002"/>
                </a:lnTo>
                <a:lnTo>
                  <a:pt x="49875" y="299561"/>
                </a:lnTo>
                <a:lnTo>
                  <a:pt x="40672" y="289272"/>
                </a:lnTo>
                <a:lnTo>
                  <a:pt x="32271" y="278192"/>
                </a:lnTo>
                <a:lnTo>
                  <a:pt x="24724" y="266375"/>
                </a:lnTo>
                <a:lnTo>
                  <a:pt x="18081" y="253876"/>
                </a:lnTo>
                <a:lnTo>
                  <a:pt x="12395" y="240752"/>
                </a:lnTo>
                <a:lnTo>
                  <a:pt x="7715" y="227057"/>
                </a:lnTo>
                <a:lnTo>
                  <a:pt x="4094" y="212848"/>
                </a:lnTo>
                <a:lnTo>
                  <a:pt x="1582" y="198179"/>
                </a:lnTo>
                <a:lnTo>
                  <a:pt x="232" y="183106"/>
                </a:lnTo>
                <a:lnTo>
                  <a:pt x="0" y="173680"/>
                </a:lnTo>
                <a:close/>
              </a:path>
            </a:pathLst>
          </a:custGeom>
          <a:solidFill>
            <a:srgbClr val="FAA757"/>
          </a:solidFill>
          <a:ln w="28575">
            <a:solidFill>
              <a:srgbClr val="C1803F"/>
            </a:solidFill>
          </a:ln>
        </p:spPr>
        <p:txBody>
          <a:bodyPr wrap="square" lIns="0" tIns="0" rIns="0" bIns="0" rtlCol="0">
            <a:noAutofit/>
          </a:bodyPr>
          <a:lstStyle/>
          <a:p>
            <a:endParaRPr/>
          </a:p>
        </p:txBody>
      </p:sp>
      <p:sp>
        <p:nvSpPr>
          <p:cNvPr id="118" name="object 36"/>
          <p:cNvSpPr/>
          <p:nvPr/>
        </p:nvSpPr>
        <p:spPr>
          <a:xfrm>
            <a:off x="8909165" y="3402186"/>
            <a:ext cx="347472" cy="347472"/>
          </a:xfrm>
          <a:custGeom>
            <a:avLst/>
            <a:gdLst/>
            <a:ahLst/>
            <a:cxnLst/>
            <a:rect l="l" t="t" r="r" b="b"/>
            <a:pathLst>
              <a:path w="338701" h="347361">
                <a:moveTo>
                  <a:pt x="338701" y="173680"/>
                </a:moveTo>
                <a:lnTo>
                  <a:pt x="338086" y="158773"/>
                </a:lnTo>
                <a:lnTo>
                  <a:pt x="336274" y="144215"/>
                </a:lnTo>
                <a:lnTo>
                  <a:pt x="333315" y="130059"/>
                </a:lnTo>
                <a:lnTo>
                  <a:pt x="329260" y="116355"/>
                </a:lnTo>
                <a:lnTo>
                  <a:pt x="324157" y="103155"/>
                </a:lnTo>
                <a:lnTo>
                  <a:pt x="318058" y="90510"/>
                </a:lnTo>
                <a:lnTo>
                  <a:pt x="311012" y="78472"/>
                </a:lnTo>
                <a:lnTo>
                  <a:pt x="303069" y="67092"/>
                </a:lnTo>
                <a:lnTo>
                  <a:pt x="294280" y="56421"/>
                </a:lnTo>
                <a:lnTo>
                  <a:pt x="284694" y="46511"/>
                </a:lnTo>
                <a:lnTo>
                  <a:pt x="274362" y="37412"/>
                </a:lnTo>
                <a:lnTo>
                  <a:pt x="263333" y="29177"/>
                </a:lnTo>
                <a:lnTo>
                  <a:pt x="251657" y="21856"/>
                </a:lnTo>
                <a:lnTo>
                  <a:pt x="239385" y="15500"/>
                </a:lnTo>
                <a:lnTo>
                  <a:pt x="226566" y="10162"/>
                </a:lnTo>
                <a:lnTo>
                  <a:pt x="213252" y="5892"/>
                </a:lnTo>
                <a:lnTo>
                  <a:pt x="199490" y="2742"/>
                </a:lnTo>
                <a:lnTo>
                  <a:pt x="185333" y="763"/>
                </a:lnTo>
                <a:lnTo>
                  <a:pt x="170829" y="6"/>
                </a:lnTo>
                <a:lnTo>
                  <a:pt x="169350" y="0"/>
                </a:lnTo>
                <a:lnTo>
                  <a:pt x="154814" y="630"/>
                </a:lnTo>
                <a:lnTo>
                  <a:pt x="140620" y="2489"/>
                </a:lnTo>
                <a:lnTo>
                  <a:pt x="126816" y="5523"/>
                </a:lnTo>
                <a:lnTo>
                  <a:pt x="113454" y="9683"/>
                </a:lnTo>
                <a:lnTo>
                  <a:pt x="100583" y="14916"/>
                </a:lnTo>
                <a:lnTo>
                  <a:pt x="88254" y="21171"/>
                </a:lnTo>
                <a:lnTo>
                  <a:pt x="76516" y="28397"/>
                </a:lnTo>
                <a:lnTo>
                  <a:pt x="65420" y="36543"/>
                </a:lnTo>
                <a:lnTo>
                  <a:pt x="55015" y="45557"/>
                </a:lnTo>
                <a:lnTo>
                  <a:pt x="45351" y="55388"/>
                </a:lnTo>
                <a:lnTo>
                  <a:pt x="36479" y="65984"/>
                </a:lnTo>
                <a:lnTo>
                  <a:pt x="28449" y="77295"/>
                </a:lnTo>
                <a:lnTo>
                  <a:pt x="21311" y="89269"/>
                </a:lnTo>
                <a:lnTo>
                  <a:pt x="15114" y="101855"/>
                </a:lnTo>
                <a:lnTo>
                  <a:pt x="9909" y="115001"/>
                </a:lnTo>
                <a:lnTo>
                  <a:pt x="5745" y="128657"/>
                </a:lnTo>
                <a:lnTo>
                  <a:pt x="2674" y="142770"/>
                </a:lnTo>
                <a:lnTo>
                  <a:pt x="744" y="157289"/>
                </a:lnTo>
                <a:lnTo>
                  <a:pt x="6" y="172164"/>
                </a:lnTo>
                <a:lnTo>
                  <a:pt x="0" y="173680"/>
                </a:lnTo>
                <a:lnTo>
                  <a:pt x="615" y="188588"/>
                </a:lnTo>
                <a:lnTo>
                  <a:pt x="2427" y="203146"/>
                </a:lnTo>
                <a:lnTo>
                  <a:pt x="5386" y="217302"/>
                </a:lnTo>
                <a:lnTo>
                  <a:pt x="9441" y="231006"/>
                </a:lnTo>
                <a:lnTo>
                  <a:pt x="14544" y="244206"/>
                </a:lnTo>
                <a:lnTo>
                  <a:pt x="20643" y="256850"/>
                </a:lnTo>
                <a:lnTo>
                  <a:pt x="27689" y="268888"/>
                </a:lnTo>
                <a:lnTo>
                  <a:pt x="35631" y="280269"/>
                </a:lnTo>
                <a:lnTo>
                  <a:pt x="44421" y="290940"/>
                </a:lnTo>
                <a:lnTo>
                  <a:pt x="54007" y="300850"/>
                </a:lnTo>
                <a:lnTo>
                  <a:pt x="64339" y="309949"/>
                </a:lnTo>
                <a:lnTo>
                  <a:pt x="75368" y="318184"/>
                </a:lnTo>
                <a:lnTo>
                  <a:pt x="87044" y="325505"/>
                </a:lnTo>
                <a:lnTo>
                  <a:pt x="99316" y="331861"/>
                </a:lnTo>
                <a:lnTo>
                  <a:pt x="112134" y="337199"/>
                </a:lnTo>
                <a:lnTo>
                  <a:pt x="125449" y="341469"/>
                </a:lnTo>
                <a:lnTo>
                  <a:pt x="139210" y="344619"/>
                </a:lnTo>
                <a:lnTo>
                  <a:pt x="153368" y="346598"/>
                </a:lnTo>
                <a:lnTo>
                  <a:pt x="167872" y="347355"/>
                </a:lnTo>
                <a:lnTo>
                  <a:pt x="169350" y="347361"/>
                </a:lnTo>
                <a:lnTo>
                  <a:pt x="183886" y="346731"/>
                </a:lnTo>
                <a:lnTo>
                  <a:pt x="198081" y="344872"/>
                </a:lnTo>
                <a:lnTo>
                  <a:pt x="211885" y="341838"/>
                </a:lnTo>
                <a:lnTo>
                  <a:pt x="225247" y="337678"/>
                </a:lnTo>
                <a:lnTo>
                  <a:pt x="238117" y="332445"/>
                </a:lnTo>
                <a:lnTo>
                  <a:pt x="250447" y="326190"/>
                </a:lnTo>
                <a:lnTo>
                  <a:pt x="262185" y="318964"/>
                </a:lnTo>
                <a:lnTo>
                  <a:pt x="273281" y="310818"/>
                </a:lnTo>
                <a:lnTo>
                  <a:pt x="283686" y="301804"/>
                </a:lnTo>
                <a:lnTo>
                  <a:pt x="293349" y="291973"/>
                </a:lnTo>
                <a:lnTo>
                  <a:pt x="302221" y="281377"/>
                </a:lnTo>
                <a:lnTo>
                  <a:pt x="310251" y="270066"/>
                </a:lnTo>
                <a:lnTo>
                  <a:pt x="317390" y="258092"/>
                </a:lnTo>
                <a:lnTo>
                  <a:pt x="323587" y="245506"/>
                </a:lnTo>
                <a:lnTo>
                  <a:pt x="328792" y="232360"/>
                </a:lnTo>
                <a:lnTo>
                  <a:pt x="332956" y="218704"/>
                </a:lnTo>
                <a:lnTo>
                  <a:pt x="336027" y="204591"/>
                </a:lnTo>
                <a:lnTo>
                  <a:pt x="337957" y="190071"/>
                </a:lnTo>
                <a:lnTo>
                  <a:pt x="338695" y="175197"/>
                </a:lnTo>
                <a:lnTo>
                  <a:pt x="338701" y="173680"/>
                </a:lnTo>
                <a:close/>
              </a:path>
            </a:pathLst>
          </a:custGeom>
          <a:solidFill>
            <a:srgbClr val="FAA757"/>
          </a:solidFill>
          <a:ln w="28575">
            <a:solidFill>
              <a:srgbClr val="C1803F"/>
            </a:solidFill>
          </a:ln>
        </p:spPr>
        <p:txBody>
          <a:bodyPr wrap="square" lIns="0" tIns="0" rIns="0" bIns="0" rtlCol="0">
            <a:noAutofit/>
          </a:bodyPr>
          <a:lstStyle/>
          <a:p>
            <a:endParaRPr/>
          </a:p>
        </p:txBody>
      </p:sp>
      <p:sp>
        <p:nvSpPr>
          <p:cNvPr id="119" name="object 34"/>
          <p:cNvSpPr/>
          <p:nvPr/>
        </p:nvSpPr>
        <p:spPr>
          <a:xfrm>
            <a:off x="6562354" y="2483005"/>
            <a:ext cx="347472" cy="347472"/>
          </a:xfrm>
          <a:custGeom>
            <a:avLst/>
            <a:gdLst/>
            <a:ahLst/>
            <a:cxnLst/>
            <a:rect l="l" t="t" r="r" b="b"/>
            <a:pathLst>
              <a:path w="320729"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5" y="2619"/>
                </a:lnTo>
                <a:lnTo>
                  <a:pt x="201651" y="5810"/>
                </a:lnTo>
                <a:lnTo>
                  <a:pt x="214593" y="10181"/>
                </a:lnTo>
                <a:lnTo>
                  <a:pt x="227041" y="15677"/>
                </a:lnTo>
                <a:lnTo>
                  <a:pt x="238941" y="22242"/>
                </a:lnTo>
                <a:lnTo>
                  <a:pt x="250245" y="29822"/>
                </a:lnTo>
                <a:lnTo>
                  <a:pt x="260899" y="38359"/>
                </a:lnTo>
                <a:lnTo>
                  <a:pt x="270854"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2"/>
                </a:lnTo>
                <a:lnTo>
                  <a:pt x="146244" y="346698"/>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3" y="198179"/>
                </a:lnTo>
                <a:lnTo>
                  <a:pt x="232" y="183107"/>
                </a:lnTo>
                <a:lnTo>
                  <a:pt x="0" y="173680"/>
                </a:lnTo>
                <a:close/>
              </a:path>
            </a:pathLst>
          </a:custGeom>
          <a:solidFill>
            <a:srgbClr val="59BAD1"/>
          </a:solidFill>
          <a:ln w="28575">
            <a:solidFill>
              <a:srgbClr val="418FA2"/>
            </a:solidFill>
          </a:ln>
        </p:spPr>
        <p:txBody>
          <a:bodyPr wrap="square" lIns="0" tIns="0" rIns="0" bIns="0" rtlCol="0">
            <a:noAutofit/>
          </a:bodyPr>
          <a:lstStyle/>
          <a:p>
            <a:endParaRPr/>
          </a:p>
        </p:txBody>
      </p:sp>
      <p:sp>
        <p:nvSpPr>
          <p:cNvPr id="120" name="object 32"/>
          <p:cNvSpPr/>
          <p:nvPr/>
        </p:nvSpPr>
        <p:spPr>
          <a:xfrm>
            <a:off x="8716732" y="1593274"/>
            <a:ext cx="347472" cy="347472"/>
          </a:xfrm>
          <a:custGeom>
            <a:avLst/>
            <a:gdLst/>
            <a:ahLst/>
            <a:cxnLst/>
            <a:rect l="l" t="t" r="r" b="b"/>
            <a:pathLst>
              <a:path w="320730"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4"/>
                </a:lnTo>
                <a:lnTo>
                  <a:pt x="308334" y="106609"/>
                </a:lnTo>
                <a:lnTo>
                  <a:pt x="313014" y="120303"/>
                </a:lnTo>
                <a:lnTo>
                  <a:pt x="316635" y="134512"/>
                </a:lnTo>
                <a:lnTo>
                  <a:pt x="319147" y="149181"/>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3"/>
                </a:lnTo>
                <a:lnTo>
                  <a:pt x="285311" y="282563"/>
                </a:lnTo>
                <a:lnTo>
                  <a:pt x="276594" y="293344"/>
                </a:lnTo>
                <a:lnTo>
                  <a:pt x="267094" y="303311"/>
                </a:lnTo>
                <a:lnTo>
                  <a:pt x="256863" y="312410"/>
                </a:lnTo>
                <a:lnTo>
                  <a:pt x="245952" y="320584"/>
                </a:lnTo>
                <a:lnTo>
                  <a:pt x="234412" y="327778"/>
                </a:lnTo>
                <a:lnTo>
                  <a:pt x="222294" y="333937"/>
                </a:lnTo>
                <a:lnTo>
                  <a:pt x="209649" y="339005"/>
                </a:lnTo>
                <a:lnTo>
                  <a:pt x="196530" y="342927"/>
                </a:lnTo>
                <a:lnTo>
                  <a:pt x="182985" y="345647"/>
                </a:lnTo>
                <a:lnTo>
                  <a:pt x="169068" y="347110"/>
                </a:lnTo>
                <a:lnTo>
                  <a:pt x="160364" y="347362"/>
                </a:lnTo>
                <a:lnTo>
                  <a:pt x="146243" y="346698"/>
                </a:lnTo>
                <a:lnTo>
                  <a:pt x="132464" y="344742"/>
                </a:lnTo>
                <a:lnTo>
                  <a:pt x="119078" y="341551"/>
                </a:lnTo>
                <a:lnTo>
                  <a:pt x="106136" y="337180"/>
                </a:lnTo>
                <a:lnTo>
                  <a:pt x="93688" y="331684"/>
                </a:lnTo>
                <a:lnTo>
                  <a:pt x="81788" y="325119"/>
                </a:lnTo>
                <a:lnTo>
                  <a:pt x="70484" y="317539"/>
                </a:lnTo>
                <a:lnTo>
                  <a:pt x="59830" y="309002"/>
                </a:lnTo>
                <a:lnTo>
                  <a:pt x="49875" y="299561"/>
                </a:lnTo>
                <a:lnTo>
                  <a:pt x="40672" y="289272"/>
                </a:lnTo>
                <a:lnTo>
                  <a:pt x="32271" y="278192"/>
                </a:lnTo>
                <a:lnTo>
                  <a:pt x="24724" y="266375"/>
                </a:lnTo>
                <a:lnTo>
                  <a:pt x="18081" y="253876"/>
                </a:lnTo>
                <a:lnTo>
                  <a:pt x="12395" y="240752"/>
                </a:lnTo>
                <a:lnTo>
                  <a:pt x="7715" y="227057"/>
                </a:lnTo>
                <a:lnTo>
                  <a:pt x="4094" y="212848"/>
                </a:lnTo>
                <a:lnTo>
                  <a:pt x="1582" y="198179"/>
                </a:lnTo>
                <a:lnTo>
                  <a:pt x="232" y="183106"/>
                </a:lnTo>
                <a:lnTo>
                  <a:pt x="0" y="173680"/>
                </a:lnTo>
                <a:close/>
              </a:path>
            </a:pathLst>
          </a:custGeom>
          <a:solidFill>
            <a:srgbClr val="FAA757"/>
          </a:solidFill>
          <a:ln w="28575">
            <a:solidFill>
              <a:srgbClr val="C1803F"/>
            </a:solidFill>
          </a:ln>
        </p:spPr>
        <p:txBody>
          <a:bodyPr wrap="square" lIns="0" tIns="0" rIns="0" bIns="0" rtlCol="0">
            <a:noAutofit/>
          </a:bodyPr>
          <a:lstStyle/>
          <a:p>
            <a:endParaRPr/>
          </a:p>
        </p:txBody>
      </p:sp>
      <p:sp>
        <p:nvSpPr>
          <p:cNvPr id="121" name="object 30"/>
          <p:cNvSpPr/>
          <p:nvPr/>
        </p:nvSpPr>
        <p:spPr>
          <a:xfrm>
            <a:off x="7725572" y="3169970"/>
            <a:ext cx="347472" cy="347472"/>
          </a:xfrm>
          <a:custGeom>
            <a:avLst/>
            <a:gdLst/>
            <a:ahLst/>
            <a:cxnLst/>
            <a:rect l="l" t="t" r="r" b="b"/>
            <a:pathLst>
              <a:path w="320729"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2"/>
                </a:lnTo>
                <a:lnTo>
                  <a:pt x="146244" y="346698"/>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3" y="198179"/>
                </a:lnTo>
                <a:lnTo>
                  <a:pt x="232" y="183107"/>
                </a:lnTo>
                <a:lnTo>
                  <a:pt x="0" y="173680"/>
                </a:lnTo>
                <a:close/>
              </a:path>
            </a:pathLst>
          </a:custGeom>
          <a:solidFill>
            <a:srgbClr val="59BAD1"/>
          </a:solidFill>
          <a:ln w="28575">
            <a:solidFill>
              <a:srgbClr val="418FA2"/>
            </a:solidFill>
          </a:ln>
        </p:spPr>
        <p:txBody>
          <a:bodyPr wrap="square" lIns="0" tIns="0" rIns="0" bIns="0" rtlCol="0">
            <a:noAutofit/>
          </a:bodyPr>
          <a:lstStyle/>
          <a:p>
            <a:endParaRPr/>
          </a:p>
        </p:txBody>
      </p:sp>
      <p:sp>
        <p:nvSpPr>
          <p:cNvPr id="122" name="object 28"/>
          <p:cNvSpPr/>
          <p:nvPr/>
        </p:nvSpPr>
        <p:spPr>
          <a:xfrm>
            <a:off x="6401989" y="5328656"/>
            <a:ext cx="347472" cy="347472"/>
          </a:xfrm>
          <a:custGeom>
            <a:avLst/>
            <a:gdLst/>
            <a:ahLst/>
            <a:cxnLst/>
            <a:rect l="l" t="t" r="r" b="b"/>
            <a:pathLst>
              <a:path w="320730"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6"/>
                </a:lnTo>
                <a:lnTo>
                  <a:pt x="0" y="173680"/>
                </a:lnTo>
                <a:close/>
              </a:path>
            </a:pathLst>
          </a:custGeom>
          <a:solidFill>
            <a:srgbClr val="AAC56C"/>
          </a:solidFill>
          <a:ln w="28575">
            <a:solidFill>
              <a:srgbClr val="83984F"/>
            </a:solidFill>
          </a:ln>
        </p:spPr>
        <p:txBody>
          <a:bodyPr wrap="square" lIns="0" tIns="0" rIns="0" bIns="0" rtlCol="0">
            <a:noAutofit/>
          </a:bodyPr>
          <a:lstStyle/>
          <a:p>
            <a:endParaRPr/>
          </a:p>
        </p:txBody>
      </p:sp>
      <p:sp>
        <p:nvSpPr>
          <p:cNvPr id="123" name="object 26"/>
          <p:cNvSpPr/>
          <p:nvPr/>
        </p:nvSpPr>
        <p:spPr>
          <a:xfrm>
            <a:off x="7105873" y="4521611"/>
            <a:ext cx="347472" cy="347472"/>
          </a:xfrm>
          <a:custGeom>
            <a:avLst/>
            <a:gdLst/>
            <a:ahLst/>
            <a:cxnLst/>
            <a:rect l="l" t="t" r="r" b="b"/>
            <a:pathLst>
              <a:path w="320730"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6"/>
                </a:lnTo>
                <a:lnTo>
                  <a:pt x="0" y="173681"/>
                </a:lnTo>
                <a:close/>
              </a:path>
            </a:pathLst>
          </a:custGeom>
          <a:solidFill>
            <a:srgbClr val="AAC56C"/>
          </a:solidFill>
          <a:ln w="28575">
            <a:solidFill>
              <a:srgbClr val="83984F"/>
            </a:solidFill>
          </a:ln>
        </p:spPr>
        <p:txBody>
          <a:bodyPr wrap="square" lIns="0" tIns="0" rIns="0" bIns="0" rtlCol="0">
            <a:noAutofit/>
          </a:bodyPr>
          <a:lstStyle/>
          <a:p>
            <a:endParaRPr/>
          </a:p>
        </p:txBody>
      </p:sp>
      <p:sp>
        <p:nvSpPr>
          <p:cNvPr id="124" name="object 24"/>
          <p:cNvSpPr/>
          <p:nvPr/>
        </p:nvSpPr>
        <p:spPr>
          <a:xfrm>
            <a:off x="5052670" y="3517331"/>
            <a:ext cx="347472" cy="347472"/>
          </a:xfrm>
          <a:custGeom>
            <a:avLst/>
            <a:gdLst/>
            <a:ahLst/>
            <a:cxnLst/>
            <a:rect l="l" t="t" r="r" b="b"/>
            <a:pathLst>
              <a:path w="320730"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1"/>
                </a:lnTo>
                <a:close/>
              </a:path>
            </a:pathLst>
          </a:custGeom>
          <a:solidFill>
            <a:srgbClr val="CD665F"/>
          </a:solidFill>
          <a:ln w="28575">
            <a:solidFill>
              <a:srgbClr val="9F4B46"/>
            </a:solidFill>
          </a:ln>
        </p:spPr>
        <p:txBody>
          <a:bodyPr wrap="square" lIns="0" tIns="0" rIns="0" bIns="0" rtlCol="0">
            <a:noAutofit/>
          </a:bodyPr>
          <a:lstStyle/>
          <a:p>
            <a:endParaRPr/>
          </a:p>
        </p:txBody>
      </p:sp>
      <p:sp>
        <p:nvSpPr>
          <p:cNvPr id="125" name="object 22"/>
          <p:cNvSpPr/>
          <p:nvPr/>
        </p:nvSpPr>
        <p:spPr>
          <a:xfrm>
            <a:off x="4776845" y="5206506"/>
            <a:ext cx="347472" cy="347472"/>
          </a:xfrm>
          <a:custGeom>
            <a:avLst/>
            <a:gdLst/>
            <a:ahLst/>
            <a:cxnLst/>
            <a:rect l="l" t="t" r="r" b="b"/>
            <a:pathLst>
              <a:path w="320730"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0"/>
                </a:lnTo>
                <a:close/>
              </a:path>
            </a:pathLst>
          </a:custGeom>
          <a:solidFill>
            <a:srgbClr val="CD665F"/>
          </a:solidFill>
          <a:ln w="28575">
            <a:solidFill>
              <a:srgbClr val="9F4B46"/>
            </a:solidFill>
          </a:ln>
        </p:spPr>
        <p:txBody>
          <a:bodyPr wrap="square" lIns="0" tIns="0" rIns="0" bIns="0" rtlCol="0">
            <a:noAutofit/>
          </a:bodyPr>
          <a:lstStyle/>
          <a:p>
            <a:endParaRPr/>
          </a:p>
        </p:txBody>
      </p:sp>
      <p:sp>
        <p:nvSpPr>
          <p:cNvPr id="126" name="object 20"/>
          <p:cNvSpPr/>
          <p:nvPr/>
        </p:nvSpPr>
        <p:spPr>
          <a:xfrm>
            <a:off x="5373401" y="4051297"/>
            <a:ext cx="347472" cy="347472"/>
          </a:xfrm>
          <a:custGeom>
            <a:avLst/>
            <a:gdLst/>
            <a:ahLst/>
            <a:cxnLst/>
            <a:rect l="l" t="t" r="r" b="b"/>
            <a:pathLst>
              <a:path w="320730"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2"/>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1"/>
                </a:lnTo>
                <a:close/>
              </a:path>
            </a:pathLst>
          </a:custGeom>
          <a:solidFill>
            <a:srgbClr val="CD665F"/>
          </a:solidFill>
          <a:ln w="28575">
            <a:solidFill>
              <a:srgbClr val="9F4B46"/>
            </a:solidFill>
          </a:ln>
        </p:spPr>
        <p:txBody>
          <a:bodyPr wrap="square" lIns="0" tIns="0" rIns="0" bIns="0" rtlCol="0">
            <a:noAutofit/>
          </a:bodyPr>
          <a:lstStyle/>
          <a:p>
            <a:endParaRPr/>
          </a:p>
        </p:txBody>
      </p:sp>
      <p:sp>
        <p:nvSpPr>
          <p:cNvPr id="127" name="object 18"/>
          <p:cNvSpPr/>
          <p:nvPr/>
        </p:nvSpPr>
        <p:spPr>
          <a:xfrm>
            <a:off x="8237687" y="2691052"/>
            <a:ext cx="347472" cy="347472"/>
          </a:xfrm>
          <a:custGeom>
            <a:avLst/>
            <a:gdLst/>
            <a:ahLst/>
            <a:cxnLst/>
            <a:rect l="l" t="t" r="r" b="b"/>
            <a:pathLst>
              <a:path w="320730"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4"/>
                </a:lnTo>
                <a:lnTo>
                  <a:pt x="308334" y="106609"/>
                </a:lnTo>
                <a:lnTo>
                  <a:pt x="313014" y="120303"/>
                </a:lnTo>
                <a:lnTo>
                  <a:pt x="316635" y="134512"/>
                </a:lnTo>
                <a:lnTo>
                  <a:pt x="319147" y="149181"/>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2"/>
                </a:lnTo>
                <a:lnTo>
                  <a:pt x="146243" y="346698"/>
                </a:lnTo>
                <a:lnTo>
                  <a:pt x="132464" y="344742"/>
                </a:lnTo>
                <a:lnTo>
                  <a:pt x="119078" y="341551"/>
                </a:lnTo>
                <a:lnTo>
                  <a:pt x="106136" y="337180"/>
                </a:lnTo>
                <a:lnTo>
                  <a:pt x="93688"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7"/>
                </a:lnTo>
                <a:lnTo>
                  <a:pt x="4094" y="212848"/>
                </a:lnTo>
                <a:lnTo>
                  <a:pt x="1582" y="198179"/>
                </a:lnTo>
                <a:lnTo>
                  <a:pt x="232" y="183106"/>
                </a:lnTo>
                <a:lnTo>
                  <a:pt x="0" y="173680"/>
                </a:lnTo>
                <a:close/>
              </a:path>
            </a:pathLst>
          </a:custGeom>
          <a:solidFill>
            <a:srgbClr val="FAA757"/>
          </a:solidFill>
          <a:ln w="28575">
            <a:solidFill>
              <a:srgbClr val="C1803F"/>
            </a:solidFill>
          </a:ln>
        </p:spPr>
        <p:txBody>
          <a:bodyPr wrap="square" lIns="0" tIns="0" rIns="0" bIns="0" rtlCol="0">
            <a:noAutofit/>
          </a:bodyPr>
          <a:lstStyle/>
          <a:p>
            <a:endParaRPr/>
          </a:p>
        </p:txBody>
      </p:sp>
      <p:sp>
        <p:nvSpPr>
          <p:cNvPr id="128" name="object 6"/>
          <p:cNvSpPr txBox="1"/>
          <p:nvPr/>
        </p:nvSpPr>
        <p:spPr>
          <a:xfrm>
            <a:off x="2856125" y="3759280"/>
            <a:ext cx="992822" cy="330200"/>
          </a:xfrm>
          <a:prstGeom prst="rect">
            <a:avLst/>
          </a:prstGeom>
        </p:spPr>
        <p:txBody>
          <a:bodyPr wrap="square" lIns="0" tIns="0" rIns="0" bIns="0" rtlCol="0">
            <a:noAutofit/>
          </a:bodyPr>
          <a:lstStyle/>
          <a:p>
            <a:pPr marL="12700">
              <a:lnSpc>
                <a:spcPts val="2600"/>
              </a:lnSpc>
              <a:spcBef>
                <a:spcPts val="130"/>
              </a:spcBef>
            </a:pPr>
            <a:r>
              <a:rPr sz="3600" baseline="2275" dirty="0">
                <a:solidFill>
                  <a:srgbClr val="7F7E7E"/>
                </a:solidFill>
                <a:cs typeface="Calibri"/>
              </a:rPr>
              <a:t>Income</a:t>
            </a:r>
            <a:endParaRPr sz="2400" dirty="0">
              <a:cs typeface="Calibri"/>
            </a:endParaRPr>
          </a:p>
        </p:txBody>
      </p:sp>
      <p:grpSp>
        <p:nvGrpSpPr>
          <p:cNvPr id="129" name="Group 128"/>
          <p:cNvGrpSpPr/>
          <p:nvPr/>
        </p:nvGrpSpPr>
        <p:grpSpPr>
          <a:xfrm>
            <a:off x="3907438" y="1888930"/>
            <a:ext cx="6303362" cy="4054670"/>
            <a:chOff x="2343901" y="1923700"/>
            <a:chExt cx="6303362" cy="4054670"/>
          </a:xfrm>
        </p:grpSpPr>
        <p:sp>
          <p:nvSpPr>
            <p:cNvPr id="130" name="object 67"/>
            <p:cNvSpPr/>
            <p:nvPr/>
          </p:nvSpPr>
          <p:spPr>
            <a:xfrm>
              <a:off x="2343901" y="1923700"/>
              <a:ext cx="0" cy="4054670"/>
            </a:xfrm>
            <a:custGeom>
              <a:avLst/>
              <a:gdLst/>
              <a:ahLst/>
              <a:cxnLst/>
              <a:rect l="l" t="t" r="r" b="b"/>
              <a:pathLst>
                <a:path h="4054670">
                  <a:moveTo>
                    <a:pt x="0" y="4054670"/>
                  </a:moveTo>
                  <a:lnTo>
                    <a:pt x="0" y="0"/>
                  </a:lnTo>
                </a:path>
              </a:pathLst>
            </a:custGeom>
            <a:ln w="25399">
              <a:solidFill>
                <a:srgbClr val="6094C9"/>
              </a:solidFill>
              <a:headEnd type="none"/>
              <a:tailEnd type="arrow"/>
            </a:ln>
            <a:effectLst>
              <a:outerShdw blurRad="50800" dist="38100" dir="5400000" algn="t" rotWithShape="0">
                <a:prstClr val="black">
                  <a:alpha val="40000"/>
                </a:prstClr>
              </a:outerShdw>
            </a:effectLst>
          </p:spPr>
          <p:txBody>
            <a:bodyPr wrap="square" lIns="0" tIns="0" rIns="0" bIns="0" rtlCol="0">
              <a:noAutofit/>
            </a:bodyPr>
            <a:lstStyle/>
            <a:p>
              <a:endParaRPr/>
            </a:p>
          </p:txBody>
        </p:sp>
        <p:sp>
          <p:nvSpPr>
            <p:cNvPr id="131" name="object 70"/>
            <p:cNvSpPr/>
            <p:nvPr/>
          </p:nvSpPr>
          <p:spPr>
            <a:xfrm>
              <a:off x="2343901" y="5978370"/>
              <a:ext cx="6303362" cy="0"/>
            </a:xfrm>
            <a:custGeom>
              <a:avLst/>
              <a:gdLst/>
              <a:ahLst/>
              <a:cxnLst/>
              <a:rect l="l" t="t" r="r" b="b"/>
              <a:pathLst>
                <a:path w="6303362">
                  <a:moveTo>
                    <a:pt x="0" y="0"/>
                  </a:moveTo>
                  <a:lnTo>
                    <a:pt x="6303362" y="0"/>
                  </a:lnTo>
                </a:path>
              </a:pathLst>
            </a:custGeom>
            <a:ln w="25399">
              <a:solidFill>
                <a:srgbClr val="6094C9"/>
              </a:solidFill>
              <a:headEnd type="none"/>
              <a:tailEnd type="arrow"/>
            </a:ln>
            <a:effectLst>
              <a:outerShdw blurRad="50800" dist="38100" algn="l" rotWithShape="0">
                <a:prstClr val="black">
                  <a:alpha val="40000"/>
                </a:prstClr>
              </a:outerShdw>
            </a:effectLst>
          </p:spPr>
          <p:txBody>
            <a:bodyPr wrap="square" lIns="0" tIns="0" rIns="0" bIns="0" rtlCol="0">
              <a:noAutofit/>
            </a:bodyPr>
            <a:lstStyle/>
            <a:p>
              <a:endParaRPr/>
            </a:p>
          </p:txBody>
        </p:sp>
      </p:grpSp>
      <p:sp>
        <p:nvSpPr>
          <p:cNvPr id="132" name="object 69"/>
          <p:cNvSpPr/>
          <p:nvPr/>
        </p:nvSpPr>
        <p:spPr>
          <a:xfrm>
            <a:off x="7006208" y="2493252"/>
            <a:ext cx="565019" cy="625840"/>
          </a:xfrm>
          <a:custGeom>
            <a:avLst/>
            <a:gdLst/>
            <a:ahLst/>
            <a:cxnLst/>
            <a:rect l="l" t="t" r="r" b="b"/>
            <a:pathLst>
              <a:path w="565019" h="625840">
                <a:moveTo>
                  <a:pt x="0" y="0"/>
                </a:moveTo>
                <a:lnTo>
                  <a:pt x="0" y="625840"/>
                </a:lnTo>
                <a:lnTo>
                  <a:pt x="565019" y="625840"/>
                </a:lnTo>
                <a:lnTo>
                  <a:pt x="565019" y="0"/>
                </a:lnTo>
                <a:lnTo>
                  <a:pt x="0" y="0"/>
                </a:lnTo>
                <a:close/>
              </a:path>
            </a:pathLst>
          </a:custGeom>
          <a:solidFill>
            <a:srgbClr val="59B9D0">
              <a:alpha val="71000"/>
            </a:srgbClr>
          </a:solidFill>
          <a:effectLst>
            <a:outerShdw blurRad="50800" dist="38100" dir="5400000" algn="t" rotWithShape="0">
              <a:prstClr val="black">
                <a:alpha val="40000"/>
              </a:prstClr>
            </a:outerShdw>
          </a:effectLst>
        </p:spPr>
        <p:txBody>
          <a:bodyPr wrap="square" lIns="0" tIns="0" rIns="0" bIns="0" rtlCol="0">
            <a:noAutofit/>
          </a:bodyPr>
          <a:lstStyle/>
          <a:p>
            <a:endParaRPr/>
          </a:p>
        </p:txBody>
      </p:sp>
      <p:sp>
        <p:nvSpPr>
          <p:cNvPr id="133" name="object 69"/>
          <p:cNvSpPr/>
          <p:nvPr/>
        </p:nvSpPr>
        <p:spPr>
          <a:xfrm>
            <a:off x="5205885" y="3841353"/>
            <a:ext cx="565019" cy="625840"/>
          </a:xfrm>
          <a:custGeom>
            <a:avLst/>
            <a:gdLst/>
            <a:ahLst/>
            <a:cxnLst/>
            <a:rect l="l" t="t" r="r" b="b"/>
            <a:pathLst>
              <a:path w="565019" h="625840">
                <a:moveTo>
                  <a:pt x="0" y="0"/>
                </a:moveTo>
                <a:lnTo>
                  <a:pt x="0" y="625840"/>
                </a:lnTo>
                <a:lnTo>
                  <a:pt x="565019" y="625840"/>
                </a:lnTo>
                <a:lnTo>
                  <a:pt x="565019" y="0"/>
                </a:lnTo>
                <a:lnTo>
                  <a:pt x="0" y="0"/>
                </a:lnTo>
                <a:close/>
              </a:path>
            </a:pathLst>
          </a:custGeom>
          <a:solidFill>
            <a:srgbClr val="CD665F">
              <a:alpha val="71000"/>
            </a:srgbClr>
          </a:solidFill>
          <a:effectLst>
            <a:outerShdw blurRad="50800" dist="38100" dir="5400000" algn="t" rotWithShape="0">
              <a:prstClr val="black">
                <a:alpha val="40000"/>
              </a:prstClr>
            </a:outerShdw>
          </a:effectLst>
        </p:spPr>
        <p:txBody>
          <a:bodyPr wrap="square" lIns="0" tIns="0" rIns="0" bIns="0" rtlCol="0">
            <a:noAutofit/>
          </a:bodyPr>
          <a:lstStyle/>
          <a:p>
            <a:endParaRPr/>
          </a:p>
        </p:txBody>
      </p:sp>
      <p:sp>
        <p:nvSpPr>
          <p:cNvPr id="134" name="object 69"/>
          <p:cNvSpPr/>
          <p:nvPr/>
        </p:nvSpPr>
        <p:spPr>
          <a:xfrm>
            <a:off x="6891303" y="5040942"/>
            <a:ext cx="565019" cy="625840"/>
          </a:xfrm>
          <a:custGeom>
            <a:avLst/>
            <a:gdLst/>
            <a:ahLst/>
            <a:cxnLst/>
            <a:rect l="l" t="t" r="r" b="b"/>
            <a:pathLst>
              <a:path w="565019" h="625840">
                <a:moveTo>
                  <a:pt x="0" y="0"/>
                </a:moveTo>
                <a:lnTo>
                  <a:pt x="0" y="625840"/>
                </a:lnTo>
                <a:lnTo>
                  <a:pt x="565019" y="625840"/>
                </a:lnTo>
                <a:lnTo>
                  <a:pt x="565019" y="0"/>
                </a:lnTo>
                <a:lnTo>
                  <a:pt x="0" y="0"/>
                </a:lnTo>
                <a:close/>
              </a:path>
            </a:pathLst>
          </a:custGeom>
          <a:solidFill>
            <a:srgbClr val="AAC56C">
              <a:alpha val="71000"/>
            </a:srgbClr>
          </a:solidFill>
          <a:effectLst>
            <a:outerShdw blurRad="50800" dist="38100" dir="5400000" algn="t" rotWithShape="0">
              <a:prstClr val="black">
                <a:alpha val="40000"/>
              </a:prstClr>
            </a:outerShdw>
          </a:effectLst>
        </p:spPr>
        <p:txBody>
          <a:bodyPr wrap="square" lIns="0" tIns="0" rIns="0" bIns="0" rtlCol="0">
            <a:noAutofit/>
          </a:bodyPr>
          <a:lstStyle/>
          <a:p>
            <a:endParaRPr/>
          </a:p>
        </p:txBody>
      </p:sp>
      <p:sp>
        <p:nvSpPr>
          <p:cNvPr id="135" name="object 69"/>
          <p:cNvSpPr/>
          <p:nvPr/>
        </p:nvSpPr>
        <p:spPr>
          <a:xfrm>
            <a:off x="8447592" y="2055341"/>
            <a:ext cx="565019" cy="625840"/>
          </a:xfrm>
          <a:custGeom>
            <a:avLst/>
            <a:gdLst/>
            <a:ahLst/>
            <a:cxnLst/>
            <a:rect l="l" t="t" r="r" b="b"/>
            <a:pathLst>
              <a:path w="565019" h="625840">
                <a:moveTo>
                  <a:pt x="0" y="0"/>
                </a:moveTo>
                <a:lnTo>
                  <a:pt x="0" y="625840"/>
                </a:lnTo>
                <a:lnTo>
                  <a:pt x="565019" y="625840"/>
                </a:lnTo>
                <a:lnTo>
                  <a:pt x="565019" y="0"/>
                </a:lnTo>
                <a:lnTo>
                  <a:pt x="0" y="0"/>
                </a:lnTo>
                <a:close/>
              </a:path>
            </a:pathLst>
          </a:custGeom>
          <a:solidFill>
            <a:srgbClr val="FAA757">
              <a:alpha val="71000"/>
            </a:srgbClr>
          </a:solidFill>
          <a:effectLst>
            <a:outerShdw blurRad="50800" dist="38100" dir="5400000" algn="t" rotWithShape="0">
              <a:prstClr val="black">
                <a:alpha val="40000"/>
              </a:prstClr>
            </a:outerShdw>
          </a:effectLst>
        </p:spPr>
        <p:txBody>
          <a:bodyPr wrap="square" lIns="0" tIns="0" rIns="0" bIns="0" rtlCol="0">
            <a:noAutofit/>
          </a:bodyPr>
          <a:lstStyle/>
          <a:p>
            <a:endParaRPr/>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666FFAB-C0FA-C044-8E77-3B98B46D0F6A}"/>
              </a:ext>
            </a:extLst>
          </p:cNvPr>
          <p:cNvSpPr>
            <a:spLocks noGrp="1"/>
          </p:cNvSpPr>
          <p:nvPr>
            <p:ph type="title"/>
          </p:nvPr>
        </p:nvSpPr>
        <p:spPr>
          <a:xfrm>
            <a:off x="388936" y="338418"/>
            <a:ext cx="10735860" cy="985557"/>
          </a:xfrm>
        </p:spPr>
        <p:txBody>
          <a:bodyPr/>
          <a:lstStyle/>
          <a:p>
            <a:r>
              <a:rPr lang="en-US" sz="4200" dirty="0" smtClean="0"/>
              <a:t>Mean shift: weighted mean</a:t>
            </a:r>
            <a:endParaRPr lang="en-US" sz="4200" dirty="0"/>
          </a:p>
        </p:txBody>
      </p:sp>
      <p:graphicFrame>
        <p:nvGraphicFramePr>
          <p:cNvPr id="3" name="Object 2"/>
          <p:cNvGraphicFramePr>
            <a:graphicFrameLocks noChangeAspect="1"/>
          </p:cNvGraphicFramePr>
          <p:nvPr>
            <p:extLst>
              <p:ext uri="{D42A27DB-BD31-4B8C-83A1-F6EECF244321}">
                <p14:modId xmlns:p14="http://schemas.microsoft.com/office/powerpoint/2010/main" val="3654752218"/>
              </p:ext>
            </p:extLst>
          </p:nvPr>
        </p:nvGraphicFramePr>
        <p:xfrm>
          <a:off x="2989263" y="1419225"/>
          <a:ext cx="5762625" cy="2955925"/>
        </p:xfrm>
        <a:graphic>
          <a:graphicData uri="http://schemas.openxmlformats.org/presentationml/2006/ole">
            <mc:AlternateContent xmlns:mc="http://schemas.openxmlformats.org/markup-compatibility/2006">
              <mc:Choice xmlns:v="urn:schemas-microsoft-com:vml" Requires="v">
                <p:oleObj spid="_x0000_s1040" name="Equation" r:id="rId4" imgW="1485900" imgH="762000" progId="Equation.DSMT4">
                  <p:embed/>
                </p:oleObj>
              </mc:Choice>
              <mc:Fallback>
                <p:oleObj name="Equation" r:id="rId4" imgW="1485900" imgH="762000" progId="Equation.DSMT4">
                  <p:embed/>
                  <p:pic>
                    <p:nvPicPr>
                      <p:cNvPr id="0" name=""/>
                      <p:cNvPicPr/>
                      <p:nvPr/>
                    </p:nvPicPr>
                    <p:blipFill>
                      <a:blip r:embed="rId5"/>
                      <a:stretch>
                        <a:fillRect/>
                      </a:stretch>
                    </p:blipFill>
                    <p:spPr>
                      <a:xfrm>
                        <a:off x="2989263" y="1419225"/>
                        <a:ext cx="5762625" cy="2955925"/>
                      </a:xfrm>
                      <a:prstGeom prst="rect">
                        <a:avLst/>
                      </a:prstGeom>
                    </p:spPr>
                  </p:pic>
                </p:oleObj>
              </mc:Fallback>
            </mc:AlternateContent>
          </a:graphicData>
        </a:graphic>
      </p:graphicFrame>
      <p:grpSp>
        <p:nvGrpSpPr>
          <p:cNvPr id="16" name="Group 15"/>
          <p:cNvGrpSpPr/>
          <p:nvPr/>
        </p:nvGrpSpPr>
        <p:grpSpPr>
          <a:xfrm>
            <a:off x="301222" y="3322332"/>
            <a:ext cx="3195387" cy="1006507"/>
            <a:chOff x="614987" y="3845272"/>
            <a:chExt cx="3195387" cy="1006507"/>
          </a:xfrm>
        </p:grpSpPr>
        <p:sp>
          <p:nvSpPr>
            <p:cNvPr id="4" name="TextBox 3"/>
            <p:cNvSpPr txBox="1"/>
            <p:nvPr/>
          </p:nvSpPr>
          <p:spPr>
            <a:xfrm>
              <a:off x="614987" y="4328559"/>
              <a:ext cx="1670399" cy="523220"/>
            </a:xfrm>
            <a:prstGeom prst="rect">
              <a:avLst/>
            </a:prstGeom>
            <a:noFill/>
          </p:spPr>
          <p:txBody>
            <a:bodyPr wrap="none" rtlCol="0">
              <a:spAutoFit/>
            </a:bodyPr>
            <a:lstStyle/>
            <a:p>
              <a:r>
                <a:rPr lang="en-US" sz="2800" dirty="0"/>
                <a:t>n</a:t>
              </a:r>
              <a:r>
                <a:rPr lang="en-US" sz="2800" dirty="0" smtClean="0"/>
                <a:t>ew mean</a:t>
              </a:r>
              <a:endParaRPr lang="en-US" sz="2800" dirty="0"/>
            </a:p>
          </p:txBody>
        </p:sp>
        <p:cxnSp>
          <p:nvCxnSpPr>
            <p:cNvPr id="9" name="Straight Arrow Connector 8"/>
            <p:cNvCxnSpPr/>
            <p:nvPr/>
          </p:nvCxnSpPr>
          <p:spPr>
            <a:xfrm flipV="1">
              <a:off x="2465294" y="3845272"/>
              <a:ext cx="1345080" cy="666962"/>
            </a:xfrm>
            <a:prstGeom prst="straightConnector1">
              <a:avLst/>
            </a:prstGeom>
            <a:ln w="38100">
              <a:solidFill>
                <a:srgbClr val="0000FF"/>
              </a:solidFill>
              <a:tailEnd type="arrow"/>
            </a:ln>
          </p:spPr>
          <p:style>
            <a:lnRef idx="2">
              <a:schemeClr val="accent1"/>
            </a:lnRef>
            <a:fillRef idx="0">
              <a:schemeClr val="accent1"/>
            </a:fillRef>
            <a:effectRef idx="1">
              <a:schemeClr val="accent1"/>
            </a:effectRef>
            <a:fontRef idx="minor">
              <a:schemeClr val="tx1"/>
            </a:fontRef>
          </p:style>
        </p:cxnSp>
      </p:grpSp>
      <p:grpSp>
        <p:nvGrpSpPr>
          <p:cNvPr id="17" name="Group 16"/>
          <p:cNvGrpSpPr/>
          <p:nvPr/>
        </p:nvGrpSpPr>
        <p:grpSpPr>
          <a:xfrm>
            <a:off x="3181724" y="4494026"/>
            <a:ext cx="2531262" cy="2190503"/>
            <a:chOff x="3136900" y="4210144"/>
            <a:chExt cx="2531262" cy="2190503"/>
          </a:xfrm>
        </p:grpSpPr>
        <p:sp>
          <p:nvSpPr>
            <p:cNvPr id="5" name="TextBox 4"/>
            <p:cNvSpPr txBox="1"/>
            <p:nvPr/>
          </p:nvSpPr>
          <p:spPr>
            <a:xfrm>
              <a:off x="3136900" y="5446540"/>
              <a:ext cx="2531262" cy="954107"/>
            </a:xfrm>
            <a:prstGeom prst="rect">
              <a:avLst/>
            </a:prstGeom>
            <a:noFill/>
          </p:spPr>
          <p:txBody>
            <a:bodyPr wrap="none" rtlCol="0">
              <a:spAutoFit/>
            </a:bodyPr>
            <a:lstStyle/>
            <a:p>
              <a:r>
                <a:rPr lang="en-US" sz="2800" dirty="0"/>
                <a:t>s</a:t>
              </a:r>
              <a:r>
                <a:rPr lang="en-US" sz="2800" dirty="0" smtClean="0"/>
                <a:t>um over points </a:t>
              </a:r>
            </a:p>
            <a:p>
              <a:r>
                <a:rPr lang="en-US" sz="2800" dirty="0"/>
                <a:t>i</a:t>
              </a:r>
              <a:r>
                <a:rPr lang="en-US" sz="2800" dirty="0" smtClean="0"/>
                <a:t>n window</a:t>
              </a:r>
              <a:endParaRPr lang="en-US" sz="2800" i="1" dirty="0"/>
            </a:p>
          </p:txBody>
        </p:sp>
        <p:cxnSp>
          <p:nvCxnSpPr>
            <p:cNvPr id="11" name="Straight Arrow Connector 10"/>
            <p:cNvCxnSpPr/>
            <p:nvPr/>
          </p:nvCxnSpPr>
          <p:spPr>
            <a:xfrm flipV="1">
              <a:off x="4945529" y="4210144"/>
              <a:ext cx="251981" cy="1198562"/>
            </a:xfrm>
            <a:prstGeom prst="straightConnector1">
              <a:avLst/>
            </a:prstGeom>
            <a:ln w="38100">
              <a:solidFill>
                <a:srgbClr val="0000FF"/>
              </a:solidFill>
              <a:tailEnd type="arrow"/>
            </a:ln>
          </p:spPr>
          <p:style>
            <a:lnRef idx="2">
              <a:schemeClr val="accent1"/>
            </a:lnRef>
            <a:fillRef idx="0">
              <a:schemeClr val="accent1"/>
            </a:fillRef>
            <a:effectRef idx="1">
              <a:schemeClr val="accent1"/>
            </a:effectRef>
            <a:fontRef idx="minor">
              <a:schemeClr val="tx1"/>
            </a:fontRef>
          </p:style>
        </p:cxnSp>
      </p:grpSp>
      <p:grpSp>
        <p:nvGrpSpPr>
          <p:cNvPr id="18" name="Group 17"/>
          <p:cNvGrpSpPr/>
          <p:nvPr/>
        </p:nvGrpSpPr>
        <p:grpSpPr>
          <a:xfrm>
            <a:off x="6159720" y="3647031"/>
            <a:ext cx="4423100" cy="2407599"/>
            <a:chOff x="6279249" y="3572326"/>
            <a:chExt cx="4423100" cy="2407599"/>
          </a:xfrm>
        </p:grpSpPr>
        <p:sp>
          <p:nvSpPr>
            <p:cNvPr id="6" name="TextBox 5"/>
            <p:cNvSpPr txBox="1"/>
            <p:nvPr/>
          </p:nvSpPr>
          <p:spPr>
            <a:xfrm>
              <a:off x="6279249" y="5456705"/>
              <a:ext cx="4423100" cy="523220"/>
            </a:xfrm>
            <a:prstGeom prst="rect">
              <a:avLst/>
            </a:prstGeom>
            <a:noFill/>
          </p:spPr>
          <p:txBody>
            <a:bodyPr wrap="none" rtlCol="0">
              <a:spAutoFit/>
            </a:bodyPr>
            <a:lstStyle/>
            <a:p>
              <a:r>
                <a:rPr lang="en-US" sz="2800" dirty="0" smtClean="0"/>
                <a:t>weighting (“kernel”) function</a:t>
              </a:r>
              <a:endParaRPr lang="en-US" sz="2800" i="1" dirty="0"/>
            </a:p>
          </p:txBody>
        </p:sp>
        <p:cxnSp>
          <p:nvCxnSpPr>
            <p:cNvPr id="13" name="Straight Arrow Connector 12"/>
            <p:cNvCxnSpPr/>
            <p:nvPr/>
          </p:nvCxnSpPr>
          <p:spPr>
            <a:xfrm flipH="1" flipV="1">
              <a:off x="6692047" y="3572326"/>
              <a:ext cx="360188" cy="1746733"/>
            </a:xfrm>
            <a:prstGeom prst="straightConnector1">
              <a:avLst/>
            </a:prstGeom>
            <a:ln w="38100">
              <a:solidFill>
                <a:srgbClr val="0000FF"/>
              </a:solidFill>
              <a:tailEnd type="arrow"/>
            </a:ln>
          </p:spPr>
          <p:style>
            <a:lnRef idx="2">
              <a:schemeClr val="accent1"/>
            </a:lnRef>
            <a:fillRef idx="0">
              <a:schemeClr val="accent1"/>
            </a:fillRef>
            <a:effectRef idx="1">
              <a:schemeClr val="accent1"/>
            </a:effectRef>
            <a:fontRef idx="minor">
              <a:schemeClr val="tx1"/>
            </a:fontRef>
          </p:style>
        </p:cxnSp>
      </p:grpSp>
      <p:grpSp>
        <p:nvGrpSpPr>
          <p:cNvPr id="19" name="Group 18"/>
          <p:cNvGrpSpPr/>
          <p:nvPr/>
        </p:nvGrpSpPr>
        <p:grpSpPr>
          <a:xfrm>
            <a:off x="8200643" y="2287383"/>
            <a:ext cx="3505241" cy="1473690"/>
            <a:chOff x="7692643" y="3378089"/>
            <a:chExt cx="3505241" cy="1473690"/>
          </a:xfrm>
        </p:grpSpPr>
        <p:sp>
          <p:nvSpPr>
            <p:cNvPr id="7" name="TextBox 6"/>
            <p:cNvSpPr txBox="1"/>
            <p:nvPr/>
          </p:nvSpPr>
          <p:spPr>
            <a:xfrm>
              <a:off x="8852076" y="4328559"/>
              <a:ext cx="2345808" cy="523220"/>
            </a:xfrm>
            <a:prstGeom prst="rect">
              <a:avLst/>
            </a:prstGeom>
            <a:noFill/>
          </p:spPr>
          <p:txBody>
            <a:bodyPr wrap="none" rtlCol="0">
              <a:spAutoFit/>
            </a:bodyPr>
            <a:lstStyle/>
            <a:p>
              <a:r>
                <a:rPr lang="en-US" sz="2800" dirty="0"/>
                <a:t>p</a:t>
              </a:r>
              <a:r>
                <a:rPr lang="en-US" sz="2800" dirty="0" smtClean="0"/>
                <a:t>revious mean</a:t>
              </a:r>
              <a:endParaRPr lang="en-US" sz="2800" i="1" dirty="0"/>
            </a:p>
          </p:txBody>
        </p:sp>
        <p:cxnSp>
          <p:nvCxnSpPr>
            <p:cNvPr id="15" name="Straight Arrow Connector 14"/>
            <p:cNvCxnSpPr/>
            <p:nvPr/>
          </p:nvCxnSpPr>
          <p:spPr>
            <a:xfrm flipH="1" flipV="1">
              <a:off x="7692643" y="3378089"/>
              <a:ext cx="2444391" cy="922385"/>
            </a:xfrm>
            <a:prstGeom prst="straightConnector1">
              <a:avLst/>
            </a:prstGeom>
            <a:ln w="38100">
              <a:solidFill>
                <a:srgbClr val="0000FF"/>
              </a:solidFill>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93587234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666FFAB-C0FA-C044-8E77-3B98B46D0F6A}"/>
              </a:ext>
            </a:extLst>
          </p:cNvPr>
          <p:cNvSpPr>
            <a:spLocks noGrp="1"/>
          </p:cNvSpPr>
          <p:nvPr>
            <p:ph type="title"/>
          </p:nvPr>
        </p:nvSpPr>
        <p:spPr>
          <a:xfrm>
            <a:off x="388936" y="338418"/>
            <a:ext cx="10735860" cy="985557"/>
          </a:xfrm>
        </p:spPr>
        <p:txBody>
          <a:bodyPr/>
          <a:lstStyle/>
          <a:p>
            <a:r>
              <a:rPr lang="en-US" dirty="0" smtClean="0"/>
              <a:t>Mean shift: strengths and weaknesses</a:t>
            </a:r>
            <a:endParaRPr lang="en-US" dirty="0"/>
          </a:p>
        </p:txBody>
      </p:sp>
      <p:sp>
        <p:nvSpPr>
          <p:cNvPr id="3" name="TextBox 2"/>
          <p:cNvSpPr txBox="1"/>
          <p:nvPr/>
        </p:nvSpPr>
        <p:spPr>
          <a:xfrm>
            <a:off x="1007523" y="1158055"/>
            <a:ext cx="9020418" cy="4154983"/>
          </a:xfrm>
          <a:prstGeom prst="rect">
            <a:avLst/>
          </a:prstGeom>
          <a:noFill/>
        </p:spPr>
        <p:txBody>
          <a:bodyPr wrap="none" rtlCol="0">
            <a:spAutoFit/>
          </a:bodyPr>
          <a:lstStyle/>
          <a:p>
            <a:r>
              <a:rPr lang="en-US" sz="3000" dirty="0" smtClean="0">
                <a:solidFill>
                  <a:srgbClr val="000000"/>
                </a:solidFill>
                <a:latin typeface="Gill Sans MT"/>
              </a:rPr>
              <a:t>Strengths:</a:t>
            </a:r>
          </a:p>
          <a:p>
            <a:pPr marL="514350" indent="-514350">
              <a:buFont typeface="+mj-lt"/>
              <a:buAutoNum type="arabicPeriod"/>
            </a:pPr>
            <a:r>
              <a:rPr lang="en-US" sz="3000" dirty="0" smtClean="0">
                <a:solidFill>
                  <a:srgbClr val="000000"/>
                </a:solidFill>
                <a:latin typeface="Gill Sans MT"/>
              </a:rPr>
              <a:t>Model-free: does assume number or shape of clusters</a:t>
            </a:r>
            <a:endParaRPr lang="en-US" sz="3000" i="1" dirty="0" smtClean="0">
              <a:solidFill>
                <a:srgbClr val="000000"/>
              </a:solidFill>
              <a:latin typeface="Gill Sans MT"/>
            </a:endParaRPr>
          </a:p>
          <a:p>
            <a:pPr marL="514350" indent="-514350">
              <a:buFont typeface="+mj-lt"/>
              <a:buAutoNum type="arabicPeriod"/>
            </a:pPr>
            <a:r>
              <a:rPr lang="en-US" sz="3000" dirty="0" smtClean="0">
                <a:solidFill>
                  <a:srgbClr val="000000"/>
                </a:solidFill>
                <a:latin typeface="Gill Sans MT"/>
              </a:rPr>
              <a:t>Can use just one parameter: window size</a:t>
            </a:r>
          </a:p>
          <a:p>
            <a:pPr marL="514350" indent="-514350">
              <a:buFontTx/>
              <a:buAutoNum type="arabicPeriod" startAt="3"/>
            </a:pPr>
            <a:r>
              <a:rPr lang="en-US" sz="3000" dirty="0" smtClean="0">
                <a:solidFill>
                  <a:srgbClr val="000000"/>
                </a:solidFill>
                <a:latin typeface="Gill Sans MT"/>
              </a:rPr>
              <a:t>Robust to outliers</a:t>
            </a:r>
          </a:p>
          <a:p>
            <a:endParaRPr lang="en-US" sz="2400" dirty="0" smtClean="0">
              <a:solidFill>
                <a:srgbClr val="000000"/>
              </a:solidFill>
              <a:latin typeface="Gill Sans MT"/>
            </a:endParaRPr>
          </a:p>
          <a:p>
            <a:r>
              <a:rPr lang="en-US" sz="3000" dirty="0" smtClean="0">
                <a:solidFill>
                  <a:srgbClr val="000000"/>
                </a:solidFill>
                <a:latin typeface="Gill Sans MT"/>
              </a:rPr>
              <a:t>Weaknesses:</a:t>
            </a:r>
          </a:p>
          <a:p>
            <a:pPr marL="514350" indent="-514350">
              <a:buFontTx/>
              <a:buAutoNum type="arabicPeriod"/>
            </a:pPr>
            <a:r>
              <a:rPr lang="en-US" sz="3000" dirty="0" smtClean="0">
                <a:solidFill>
                  <a:srgbClr val="000000"/>
                </a:solidFill>
                <a:latin typeface="Gill Sans MT"/>
              </a:rPr>
              <a:t>Result depends on window size</a:t>
            </a:r>
          </a:p>
          <a:p>
            <a:pPr marL="514350" indent="-514350">
              <a:buFontTx/>
              <a:buAutoNum type="arabicPeriod"/>
            </a:pPr>
            <a:r>
              <a:rPr lang="en-US" sz="3000" dirty="0" smtClean="0">
                <a:solidFill>
                  <a:srgbClr val="000000"/>
                </a:solidFill>
                <a:latin typeface="Gill Sans MT"/>
              </a:rPr>
              <a:t>Selection of window size is not easy</a:t>
            </a:r>
          </a:p>
          <a:p>
            <a:pPr marL="514350" indent="-514350">
              <a:buFontTx/>
              <a:buAutoNum type="arabicPeriod"/>
            </a:pPr>
            <a:r>
              <a:rPr lang="en-US" sz="3000" dirty="0" smtClean="0">
                <a:solidFill>
                  <a:srgbClr val="000000"/>
                </a:solidFill>
                <a:latin typeface="Gill Sans MT"/>
              </a:rPr>
              <a:t>Slow: </a:t>
            </a:r>
            <a:r>
              <a:rPr lang="en-US" sz="3000" i="1" dirty="0" smtClean="0">
                <a:solidFill>
                  <a:srgbClr val="000000"/>
                </a:solidFill>
                <a:latin typeface="Gill Sans MT"/>
              </a:rPr>
              <a:t>O(mn</a:t>
            </a:r>
            <a:r>
              <a:rPr lang="en-US" sz="3000" i="1" baseline="30000" dirty="0" smtClean="0">
                <a:solidFill>
                  <a:srgbClr val="000000"/>
                </a:solidFill>
              </a:rPr>
              <a:t>2</a:t>
            </a:r>
            <a:r>
              <a:rPr lang="en-US" sz="3000" i="1" dirty="0" smtClean="0">
                <a:solidFill>
                  <a:srgbClr val="000000"/>
                </a:solidFill>
                <a:latin typeface="Gill Sans MT"/>
              </a:rPr>
              <a:t>) </a:t>
            </a:r>
            <a:r>
              <a:rPr lang="en-US" sz="3000" dirty="0" smtClean="0">
                <a:solidFill>
                  <a:srgbClr val="000000"/>
                </a:solidFill>
                <a:latin typeface="Gill Sans MT"/>
              </a:rPr>
              <a:t>for </a:t>
            </a:r>
            <a:r>
              <a:rPr lang="en-US" sz="3000" i="1" dirty="0" smtClean="0">
                <a:solidFill>
                  <a:srgbClr val="000000"/>
                </a:solidFill>
                <a:latin typeface="Gill Sans MT"/>
              </a:rPr>
              <a:t>m</a:t>
            </a:r>
            <a:r>
              <a:rPr lang="en-US" sz="3000" dirty="0" smtClean="0">
                <a:solidFill>
                  <a:srgbClr val="000000"/>
                </a:solidFill>
                <a:latin typeface="Gill Sans MT"/>
              </a:rPr>
              <a:t> iterations and </a:t>
            </a:r>
            <a:r>
              <a:rPr lang="en-US" sz="3000" i="1" dirty="0" smtClean="0">
                <a:solidFill>
                  <a:srgbClr val="000000"/>
                </a:solidFill>
                <a:latin typeface="Gill Sans MT"/>
              </a:rPr>
              <a:t>n</a:t>
            </a:r>
            <a:r>
              <a:rPr lang="en-US" sz="3000" dirty="0" smtClean="0">
                <a:solidFill>
                  <a:srgbClr val="000000"/>
                </a:solidFill>
                <a:latin typeface="Gill Sans MT"/>
              </a:rPr>
              <a:t> data points</a:t>
            </a:r>
            <a:endParaRPr lang="en-US" sz="3000" baseline="30000" dirty="0" smtClean="0">
              <a:solidFill>
                <a:srgbClr val="000000"/>
              </a:solidFill>
              <a:latin typeface="Gill Sans MT"/>
            </a:endParaRPr>
          </a:p>
        </p:txBody>
      </p:sp>
    </p:spTree>
    <p:extLst>
      <p:ext uri="{BB962C8B-B14F-4D97-AF65-F5344CB8AC3E}">
        <p14:creationId xmlns:p14="http://schemas.microsoft.com/office/powerpoint/2010/main" val="1289685776"/>
      </p:ext>
    </p:extLst>
  </p:cSld>
  <p:clrMapOvr>
    <a:masterClrMapping/>
  </p:clrMapOvr>
  <p:timing>
    <p:tnLst>
      <p:par>
        <p:cTn xmlns:p14="http://schemas.microsoft.com/office/powerpoint/2010/mai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274D3E7-C8B5-D947-90AE-F1ABEF16C988}"/>
              </a:ext>
            </a:extLst>
          </p:cNvPr>
          <p:cNvSpPr>
            <a:spLocks noGrp="1"/>
          </p:cNvSpPr>
          <p:nvPr>
            <p:ph type="ctrTitle"/>
          </p:nvPr>
        </p:nvSpPr>
        <p:spPr/>
        <p:txBody>
          <a:bodyPr/>
          <a:lstStyle/>
          <a:p>
            <a:r>
              <a:rPr lang="en-US" dirty="0" smtClean="0"/>
              <a:t>Spectral Clustering</a:t>
            </a:r>
            <a:br>
              <a:rPr lang="en-US" dirty="0" smtClean="0"/>
            </a:br>
            <a:r>
              <a:rPr lang="en-US" dirty="0" smtClean="0"/>
              <a:t>Affinity Propagation</a:t>
            </a:r>
            <a:endParaRPr lang="en-US" dirty="0"/>
          </a:p>
        </p:txBody>
      </p:sp>
      <p:sp>
        <p:nvSpPr>
          <p:cNvPr id="3" name="Subtitle 2">
            <a:extLst>
              <a:ext uri="{FF2B5EF4-FFF2-40B4-BE49-F238E27FC236}">
                <a16:creationId xmlns="" xmlns:a16="http://schemas.microsoft.com/office/drawing/2014/main" id="{0BB3D410-207E-9D44-9E19-B509190D6E17}"/>
              </a:ext>
            </a:extLst>
          </p:cNvPr>
          <p:cNvSpPr>
            <a:spLocks noGrp="1"/>
          </p:cNvSpPr>
          <p:nvPr>
            <p:ph type="subTitle" idx="1"/>
          </p:nvPr>
        </p:nvSpPr>
        <p:spPr/>
        <p:txBody>
          <a:bodyPr/>
          <a:lstStyle/>
          <a:p>
            <a:r>
              <a:rPr lang="en-US" dirty="0" smtClean="0"/>
              <a:t>A brief exposition</a:t>
            </a:r>
            <a:endParaRPr lang="en-US" dirty="0"/>
          </a:p>
        </p:txBody>
      </p:sp>
    </p:spTree>
    <p:extLst>
      <p:ext uri="{BB962C8B-B14F-4D97-AF65-F5344CB8AC3E}">
        <p14:creationId xmlns:p14="http://schemas.microsoft.com/office/powerpoint/2010/main" val="261821373"/>
      </p:ext>
    </p:extLst>
  </p:cSld>
  <p:clrMapOvr>
    <a:masterClrMapping/>
  </p:clrMapOvr>
  <p:timing>
    <p:tnLst>
      <p:par>
        <p:cTn xmlns:p14="http://schemas.microsoft.com/office/powerpoint/2010/mai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666FFAB-C0FA-C044-8E77-3B98B46D0F6A}"/>
              </a:ext>
            </a:extLst>
          </p:cNvPr>
          <p:cNvSpPr>
            <a:spLocks noGrp="1"/>
          </p:cNvSpPr>
          <p:nvPr>
            <p:ph type="title"/>
          </p:nvPr>
        </p:nvSpPr>
        <p:spPr>
          <a:xfrm>
            <a:off x="388936" y="338418"/>
            <a:ext cx="11190476" cy="985557"/>
          </a:xfrm>
        </p:spPr>
        <p:txBody>
          <a:bodyPr/>
          <a:lstStyle/>
          <a:p>
            <a:r>
              <a:rPr lang="en-US" dirty="0" smtClean="0"/>
              <a:t>Spectral Clustering and Affinity Propagation</a:t>
            </a:r>
            <a:endParaRPr lang="en-US" dirty="0"/>
          </a:p>
        </p:txBody>
      </p:sp>
      <p:sp>
        <p:nvSpPr>
          <p:cNvPr id="3" name="Title 1">
            <a:extLst>
              <a:ext uri="{FF2B5EF4-FFF2-40B4-BE49-F238E27FC236}">
                <a16:creationId xmlns:a16="http://schemas.microsoft.com/office/drawing/2014/main" xmlns="" id="{D666FFAB-C0FA-C044-8E77-3B98B46D0F6A}"/>
              </a:ext>
            </a:extLst>
          </p:cNvPr>
          <p:cNvSpPr txBox="1">
            <a:spLocks/>
          </p:cNvSpPr>
          <p:nvPr/>
        </p:nvSpPr>
        <p:spPr>
          <a:xfrm>
            <a:off x="541336" y="1432317"/>
            <a:ext cx="11367008" cy="5141801"/>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spc="3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600" dirty="0" smtClean="0">
                <a:solidFill>
                  <a:srgbClr val="454551"/>
                </a:solidFill>
                <a:latin typeface="Gill Sans MT"/>
                <a:cs typeface="Abadi MT Condensed Extra Bold"/>
              </a:rPr>
              <a:t>Both methods cluster the data based on a similarity (adjacency) matrix </a:t>
            </a:r>
          </a:p>
          <a:p>
            <a:endParaRPr lang="en-US" sz="2000" dirty="0" smtClean="0">
              <a:solidFill>
                <a:srgbClr val="454551"/>
              </a:solidFill>
              <a:latin typeface="Gill Sans MT"/>
              <a:cs typeface="Abadi MT Condensed Extra Bold"/>
            </a:endParaRPr>
          </a:p>
          <a:p>
            <a:r>
              <a:rPr lang="en-US" sz="3600" b="1" dirty="0" smtClean="0">
                <a:solidFill>
                  <a:srgbClr val="454551"/>
                </a:solidFill>
                <a:latin typeface="Gill Sans MT"/>
                <a:cs typeface="Abadi MT Condensed Extra Bold"/>
              </a:rPr>
              <a:t>Spectral clustering: </a:t>
            </a:r>
            <a:r>
              <a:rPr lang="en-US" sz="3600" dirty="0" smtClean="0">
                <a:solidFill>
                  <a:srgbClr val="454551"/>
                </a:solidFill>
                <a:latin typeface="Gill Sans MT"/>
                <a:cs typeface="Abadi MT Condensed Extra Bold"/>
              </a:rPr>
              <a:t>use similarity matrix to collapse data into lower dimensional space for clustering</a:t>
            </a:r>
          </a:p>
          <a:p>
            <a:endParaRPr lang="en-US" sz="2000" dirty="0" smtClean="0">
              <a:solidFill>
                <a:srgbClr val="454551"/>
              </a:solidFill>
              <a:latin typeface="Gill Sans MT"/>
              <a:cs typeface="Abadi MT Condensed Extra Bold"/>
            </a:endParaRPr>
          </a:p>
          <a:p>
            <a:r>
              <a:rPr lang="en-US" sz="3600" b="1" dirty="0" smtClean="0">
                <a:solidFill>
                  <a:srgbClr val="454551"/>
                </a:solidFill>
                <a:latin typeface="Gill Sans MT"/>
                <a:cs typeface="Abadi MT Condensed Extra Bold"/>
              </a:rPr>
              <a:t>Affinity propagation: </a:t>
            </a:r>
            <a:r>
              <a:rPr lang="en-US" sz="3600" dirty="0" smtClean="0">
                <a:solidFill>
                  <a:srgbClr val="454551"/>
                </a:solidFill>
                <a:latin typeface="Gill Sans MT"/>
                <a:cs typeface="Abadi MT Condensed Extra Bold"/>
              </a:rPr>
              <a:t>use similarity matrix to find a subset of representative examples </a:t>
            </a:r>
            <a:r>
              <a:rPr lang="en-US" sz="3600" dirty="0">
                <a:solidFill>
                  <a:srgbClr val="454551"/>
                </a:solidFill>
                <a:latin typeface="Gill Sans MT"/>
                <a:cs typeface="Abadi MT Condensed Extra Bold"/>
              </a:rPr>
              <a:t>a</a:t>
            </a:r>
            <a:r>
              <a:rPr lang="en-US" sz="3600" dirty="0" smtClean="0">
                <a:solidFill>
                  <a:srgbClr val="454551"/>
                </a:solidFill>
                <a:latin typeface="Gill Sans MT"/>
                <a:cs typeface="Abadi MT Condensed Extra Bold"/>
              </a:rPr>
              <a:t>round which clusters are assembled </a:t>
            </a:r>
            <a:endParaRPr lang="en-US" sz="3600" dirty="0">
              <a:solidFill>
                <a:srgbClr val="454551"/>
              </a:solidFill>
              <a:latin typeface="Gill Sans MT"/>
              <a:cs typeface="Abadi MT Condensed Extra Bold"/>
            </a:endParaRPr>
          </a:p>
          <a:p>
            <a:endParaRPr lang="en-US" sz="3600" dirty="0" smtClean="0">
              <a:solidFill>
                <a:srgbClr val="454551"/>
              </a:solidFill>
              <a:latin typeface="Gill Sans MT"/>
              <a:cs typeface="Abadi MT Condensed Extra Bold"/>
            </a:endParaRPr>
          </a:p>
          <a:p>
            <a:pPr marL="571500" indent="-571500">
              <a:buFont typeface="Arial"/>
              <a:buChar char="•"/>
            </a:pPr>
            <a:endParaRPr lang="en-US" sz="3600" dirty="0" smtClean="0">
              <a:solidFill>
                <a:srgbClr val="454551"/>
              </a:solidFill>
              <a:latin typeface="Gill Sans MT"/>
              <a:cs typeface="Abadi MT Condensed Extra Bold"/>
            </a:endParaRPr>
          </a:p>
          <a:p>
            <a:pPr marL="571500" indent="-571500">
              <a:buFont typeface="Arial"/>
              <a:buChar char="•"/>
            </a:pPr>
            <a:endParaRPr lang="en-US" dirty="0" smtClean="0">
              <a:solidFill>
                <a:srgbClr val="454551"/>
              </a:solidFill>
              <a:latin typeface="Gill Sans MT"/>
            </a:endParaRPr>
          </a:p>
          <a:p>
            <a:pPr marL="571500" indent="-571500">
              <a:buFont typeface="Arial"/>
              <a:buChar char="•"/>
            </a:pPr>
            <a:endParaRPr lang="en-US" dirty="0">
              <a:solidFill>
                <a:srgbClr val="454551"/>
              </a:solidFill>
              <a:latin typeface="Gill Sans MT"/>
            </a:endParaRPr>
          </a:p>
        </p:txBody>
      </p:sp>
    </p:spTree>
    <p:extLst>
      <p:ext uri="{BB962C8B-B14F-4D97-AF65-F5344CB8AC3E}">
        <p14:creationId xmlns:p14="http://schemas.microsoft.com/office/powerpoint/2010/main" val="3417188976"/>
      </p:ext>
    </p:extLst>
  </p:cSld>
  <p:clrMapOvr>
    <a:masterClrMapping/>
  </p:clrMapOvr>
  <p:timing>
    <p:tnLst>
      <p:par>
        <p:cTn xmlns:p14="http://schemas.microsoft.com/office/powerpoint/2010/mai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666FFAB-C0FA-C044-8E77-3B98B46D0F6A}"/>
              </a:ext>
            </a:extLst>
          </p:cNvPr>
          <p:cNvSpPr>
            <a:spLocks noGrp="1"/>
          </p:cNvSpPr>
          <p:nvPr>
            <p:ph type="title"/>
          </p:nvPr>
        </p:nvSpPr>
        <p:spPr>
          <a:xfrm>
            <a:off x="388936" y="338418"/>
            <a:ext cx="11190476" cy="985557"/>
          </a:xfrm>
        </p:spPr>
        <p:txBody>
          <a:bodyPr/>
          <a:lstStyle/>
          <a:p>
            <a:r>
              <a:rPr lang="en-US" dirty="0" smtClean="0"/>
              <a:t>Similarity matrix</a:t>
            </a:r>
            <a:endParaRPr lang="en-US" dirty="0"/>
          </a:p>
        </p:txBody>
      </p:sp>
      <p:sp>
        <p:nvSpPr>
          <p:cNvPr id="3" name="Title 1">
            <a:extLst>
              <a:ext uri="{FF2B5EF4-FFF2-40B4-BE49-F238E27FC236}">
                <a16:creationId xmlns:a16="http://schemas.microsoft.com/office/drawing/2014/main" xmlns="" id="{D666FFAB-C0FA-C044-8E77-3B98B46D0F6A}"/>
              </a:ext>
            </a:extLst>
          </p:cNvPr>
          <p:cNvSpPr txBox="1">
            <a:spLocks/>
          </p:cNvSpPr>
          <p:nvPr/>
        </p:nvSpPr>
        <p:spPr>
          <a:xfrm>
            <a:off x="541336" y="1432317"/>
            <a:ext cx="11367008" cy="5141801"/>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spc="3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600" dirty="0" smtClean="0">
                <a:solidFill>
                  <a:srgbClr val="454551"/>
                </a:solidFill>
                <a:latin typeface="Gill Sans MT"/>
                <a:cs typeface="Abadi MT Condensed Extra Bold"/>
              </a:rPr>
              <a:t>For </a:t>
            </a:r>
            <a:r>
              <a:rPr lang="en-US" sz="3600" i="1" dirty="0" smtClean="0">
                <a:solidFill>
                  <a:srgbClr val="454551"/>
                </a:solidFill>
                <a:latin typeface="Gill Sans MT"/>
                <a:cs typeface="Abadi MT Condensed Extra Bold"/>
              </a:rPr>
              <a:t>n</a:t>
            </a:r>
            <a:r>
              <a:rPr lang="en-US" sz="3600" dirty="0" smtClean="0">
                <a:solidFill>
                  <a:srgbClr val="454551"/>
                </a:solidFill>
                <a:latin typeface="Gill Sans MT"/>
                <a:cs typeface="Abadi MT Condensed Extra Bold"/>
              </a:rPr>
              <a:t> data points, the similarity matrix is a symmetric </a:t>
            </a:r>
            <a:r>
              <a:rPr lang="en-US" sz="3600" i="1" dirty="0" err="1" smtClean="0">
                <a:solidFill>
                  <a:srgbClr val="454551"/>
                </a:solidFill>
                <a:latin typeface="Gill Sans MT"/>
                <a:cs typeface="Abadi MT Condensed Extra Bold"/>
              </a:rPr>
              <a:t>nxn</a:t>
            </a:r>
            <a:r>
              <a:rPr lang="en-US" sz="3600" i="1" dirty="0" smtClean="0">
                <a:solidFill>
                  <a:srgbClr val="454551"/>
                </a:solidFill>
                <a:latin typeface="Gill Sans MT"/>
                <a:cs typeface="Abadi MT Condensed Extra Bold"/>
              </a:rPr>
              <a:t> </a:t>
            </a:r>
            <a:r>
              <a:rPr lang="en-US" sz="3600" dirty="0" smtClean="0">
                <a:solidFill>
                  <a:srgbClr val="454551"/>
                </a:solidFill>
                <a:latin typeface="Gill Sans MT"/>
                <a:cs typeface="Abadi MT Condensed Extra Bold"/>
              </a:rPr>
              <a:t>matrix</a:t>
            </a:r>
          </a:p>
          <a:p>
            <a:endParaRPr lang="en-US" sz="3600" dirty="0">
              <a:solidFill>
                <a:srgbClr val="454551"/>
              </a:solidFill>
              <a:latin typeface="Gill Sans MT"/>
              <a:cs typeface="Abadi MT Condensed Extra Bold"/>
            </a:endParaRPr>
          </a:p>
          <a:p>
            <a:r>
              <a:rPr lang="en-US" sz="3600" dirty="0">
                <a:solidFill>
                  <a:srgbClr val="454551"/>
                </a:solidFill>
                <a:latin typeface="Gill Sans MT"/>
                <a:cs typeface="Abadi MT Condensed Extra Bold"/>
              </a:rPr>
              <a:t>E</a:t>
            </a:r>
            <a:r>
              <a:rPr lang="en-US" sz="3600" dirty="0" smtClean="0">
                <a:solidFill>
                  <a:srgbClr val="454551"/>
                </a:solidFill>
                <a:latin typeface="Gill Sans MT"/>
                <a:cs typeface="Abadi MT Condensed Extra Bold"/>
              </a:rPr>
              <a:t>ntry (</a:t>
            </a:r>
            <a:r>
              <a:rPr lang="en-US" sz="3600" i="1" dirty="0" err="1" smtClean="0">
                <a:solidFill>
                  <a:srgbClr val="454551"/>
                </a:solidFill>
                <a:latin typeface="Gill Sans MT"/>
                <a:cs typeface="Abadi MT Condensed Extra Bold"/>
              </a:rPr>
              <a:t>i</a:t>
            </a:r>
            <a:r>
              <a:rPr lang="en-US" sz="3600" i="1" dirty="0" smtClean="0">
                <a:solidFill>
                  <a:srgbClr val="454551"/>
                </a:solidFill>
                <a:latin typeface="Gill Sans MT"/>
                <a:cs typeface="Abadi MT Condensed Extra Bold"/>
              </a:rPr>
              <a:t>, j</a:t>
            </a:r>
            <a:r>
              <a:rPr lang="en-US" sz="3600" dirty="0" smtClean="0">
                <a:solidFill>
                  <a:srgbClr val="454551"/>
                </a:solidFill>
                <a:latin typeface="Gill Sans MT"/>
                <a:cs typeface="Abadi MT Condensed Extra Bold"/>
              </a:rPr>
              <a:t>) of matrix is similarity function </a:t>
            </a:r>
            <a:r>
              <a:rPr lang="en-US" sz="3600" i="1" dirty="0" smtClean="0">
                <a:solidFill>
                  <a:srgbClr val="454551"/>
                </a:solidFill>
                <a:latin typeface="Gill Sans MT"/>
                <a:cs typeface="Abadi MT Condensed Extra Bold"/>
              </a:rPr>
              <a:t>s(</a:t>
            </a:r>
            <a:r>
              <a:rPr lang="en-US" sz="3600" i="1" dirty="0" err="1" smtClean="0">
                <a:solidFill>
                  <a:srgbClr val="454551"/>
                </a:solidFill>
                <a:latin typeface="Gill Sans MT"/>
                <a:cs typeface="Abadi MT Condensed Extra Bold"/>
              </a:rPr>
              <a:t>i</a:t>
            </a:r>
            <a:r>
              <a:rPr lang="en-US" sz="3600" i="1" dirty="0" smtClean="0">
                <a:solidFill>
                  <a:srgbClr val="454551"/>
                </a:solidFill>
                <a:latin typeface="Gill Sans MT"/>
                <a:cs typeface="Abadi MT Condensed Extra Bold"/>
              </a:rPr>
              <a:t>, j)</a:t>
            </a:r>
            <a:r>
              <a:rPr lang="en-US" sz="3600" dirty="0" smtClean="0">
                <a:solidFill>
                  <a:srgbClr val="454551"/>
                </a:solidFill>
                <a:latin typeface="Gill Sans MT"/>
                <a:cs typeface="Abadi MT Condensed Extra Bold"/>
              </a:rPr>
              <a:t>: measures how similar are points </a:t>
            </a:r>
            <a:r>
              <a:rPr lang="en-US" sz="3600" i="1" dirty="0" err="1" smtClean="0">
                <a:solidFill>
                  <a:srgbClr val="454551"/>
                </a:solidFill>
                <a:latin typeface="Gill Sans MT"/>
                <a:cs typeface="Abadi MT Condensed Extra Bold"/>
              </a:rPr>
              <a:t>i</a:t>
            </a:r>
            <a:r>
              <a:rPr lang="en-US" sz="3600" dirty="0" smtClean="0">
                <a:solidFill>
                  <a:srgbClr val="454551"/>
                </a:solidFill>
                <a:latin typeface="Gill Sans MT"/>
                <a:cs typeface="Abadi MT Condensed Extra Bold"/>
              </a:rPr>
              <a:t> and </a:t>
            </a:r>
            <a:r>
              <a:rPr lang="en-US" sz="3600" i="1" dirty="0" smtClean="0">
                <a:solidFill>
                  <a:srgbClr val="454551"/>
                </a:solidFill>
                <a:latin typeface="Gill Sans MT"/>
                <a:cs typeface="Abadi MT Condensed Extra Bold"/>
              </a:rPr>
              <a:t>j</a:t>
            </a:r>
          </a:p>
          <a:p>
            <a:endParaRPr lang="en-US" sz="3600" i="1" dirty="0">
              <a:solidFill>
                <a:srgbClr val="454551"/>
              </a:solidFill>
              <a:latin typeface="Gill Sans MT"/>
              <a:cs typeface="Abadi MT Condensed Extra Bold"/>
            </a:endParaRPr>
          </a:p>
          <a:p>
            <a:r>
              <a:rPr lang="en-US" sz="3600" i="1" dirty="0" smtClean="0">
                <a:solidFill>
                  <a:srgbClr val="454551"/>
                </a:solidFill>
                <a:latin typeface="Gill Sans MT"/>
                <a:cs typeface="Abadi MT Condensed Extra Bold"/>
              </a:rPr>
              <a:t>Examples: s(</a:t>
            </a:r>
            <a:r>
              <a:rPr lang="en-US" sz="3600" i="1" dirty="0" err="1" smtClean="0">
                <a:solidFill>
                  <a:srgbClr val="454551"/>
                </a:solidFill>
                <a:latin typeface="Gill Sans MT"/>
                <a:cs typeface="Abadi MT Condensed Extra Bold"/>
              </a:rPr>
              <a:t>i</a:t>
            </a:r>
            <a:r>
              <a:rPr lang="en-US" sz="3600" i="1" dirty="0" smtClean="0">
                <a:solidFill>
                  <a:srgbClr val="454551"/>
                </a:solidFill>
                <a:latin typeface="Gill Sans MT"/>
                <a:cs typeface="Abadi MT Condensed Extra Bold"/>
              </a:rPr>
              <a:t>, j) = -|</a:t>
            </a:r>
            <a:r>
              <a:rPr lang="en-US" sz="3600" b="1" i="1" dirty="0" smtClean="0">
                <a:solidFill>
                  <a:srgbClr val="454551"/>
                </a:solidFill>
                <a:latin typeface="Gill Sans MT"/>
                <a:cs typeface="Abadi MT Condensed Extra Bold"/>
              </a:rPr>
              <a:t>r</a:t>
            </a:r>
            <a:r>
              <a:rPr lang="en-US" sz="3600" i="1" baseline="-25000" dirty="0" smtClean="0">
                <a:solidFill>
                  <a:srgbClr val="454551"/>
                </a:solidFill>
                <a:latin typeface="Gill Sans MT"/>
                <a:cs typeface="Abadi MT Condensed Extra Bold"/>
              </a:rPr>
              <a:t>i</a:t>
            </a:r>
            <a:r>
              <a:rPr lang="en-US" sz="3600" i="1" dirty="0" smtClean="0">
                <a:solidFill>
                  <a:srgbClr val="454551"/>
                </a:solidFill>
                <a:latin typeface="Gill Sans MT"/>
                <a:cs typeface="Abadi MT Condensed Extra Bold"/>
              </a:rPr>
              <a:t>-</a:t>
            </a:r>
            <a:r>
              <a:rPr lang="en-US" sz="3600" b="1" i="1" dirty="0" smtClean="0">
                <a:solidFill>
                  <a:srgbClr val="454551"/>
                </a:solidFill>
                <a:latin typeface="Gill Sans MT"/>
                <a:cs typeface="Abadi MT Condensed Extra Bold"/>
              </a:rPr>
              <a:t>r</a:t>
            </a:r>
            <a:r>
              <a:rPr lang="en-US" sz="3600" i="1" baseline="-25000" dirty="0" smtClean="0">
                <a:solidFill>
                  <a:srgbClr val="454551"/>
                </a:solidFill>
                <a:latin typeface="Gill Sans MT"/>
                <a:cs typeface="Abadi MT Condensed Extra Bold"/>
              </a:rPr>
              <a:t>j</a:t>
            </a:r>
            <a:r>
              <a:rPr lang="en-US" sz="3600" i="1" dirty="0" smtClean="0">
                <a:solidFill>
                  <a:srgbClr val="454551"/>
                </a:solidFill>
                <a:latin typeface="Gill Sans MT"/>
                <a:cs typeface="Abadi MT Condensed Extra Bold"/>
              </a:rPr>
              <a:t>|</a:t>
            </a:r>
            <a:r>
              <a:rPr lang="en-US" sz="3600" i="1" baseline="30000" dirty="0" smtClean="0">
                <a:solidFill>
                  <a:srgbClr val="454551"/>
                </a:solidFill>
                <a:latin typeface="Gill Sans MT"/>
                <a:cs typeface="Abadi MT Condensed Extra Bold"/>
              </a:rPr>
              <a:t>2</a:t>
            </a:r>
          </a:p>
          <a:p>
            <a:r>
              <a:rPr lang="en-US" sz="3600" i="1" dirty="0" smtClean="0">
                <a:solidFill>
                  <a:srgbClr val="454551"/>
                </a:solidFill>
                <a:cs typeface="Abadi MT Condensed Extra Bold"/>
              </a:rPr>
              <a:t>							 = (</a:t>
            </a:r>
            <a:r>
              <a:rPr lang="en-US" sz="3600" b="1" i="1" dirty="0" err="1" smtClean="0">
                <a:solidFill>
                  <a:srgbClr val="454551"/>
                </a:solidFill>
                <a:cs typeface="Abadi MT Condensed Extra Bold"/>
              </a:rPr>
              <a:t>r</a:t>
            </a:r>
            <a:r>
              <a:rPr lang="en-US" sz="3600" i="1" baseline="-25000" dirty="0" err="1" smtClean="0">
                <a:solidFill>
                  <a:srgbClr val="454551"/>
                </a:solidFill>
                <a:cs typeface="Abadi MT Condensed Extra Bold"/>
              </a:rPr>
              <a:t>i</a:t>
            </a:r>
            <a:r>
              <a:rPr lang="en-US" sz="3600" i="1" baseline="-25000" dirty="0" smtClean="0">
                <a:solidFill>
                  <a:srgbClr val="454551"/>
                </a:solidFill>
                <a:cs typeface="Abadi MT Condensed Extra Bold"/>
              </a:rPr>
              <a:t> * </a:t>
            </a:r>
            <a:r>
              <a:rPr lang="en-US" sz="3600" b="1" i="1" dirty="0" err="1" smtClean="0">
                <a:solidFill>
                  <a:srgbClr val="454551"/>
                </a:solidFill>
                <a:cs typeface="Abadi MT Condensed Extra Bold"/>
              </a:rPr>
              <a:t>r</a:t>
            </a:r>
            <a:r>
              <a:rPr lang="en-US" sz="3600" i="1" baseline="-25000" dirty="0" err="1" smtClean="0">
                <a:solidFill>
                  <a:srgbClr val="454551"/>
                </a:solidFill>
                <a:cs typeface="Abadi MT Condensed Extra Bold"/>
              </a:rPr>
              <a:t>j</a:t>
            </a:r>
            <a:r>
              <a:rPr lang="en-US" sz="3600" i="1" dirty="0" smtClean="0">
                <a:solidFill>
                  <a:srgbClr val="454551"/>
                </a:solidFill>
                <a:cs typeface="Abadi MT Condensed Extra Bold"/>
              </a:rPr>
              <a:t>)/|</a:t>
            </a:r>
            <a:r>
              <a:rPr lang="en-US" sz="3600" b="1" i="1" dirty="0" err="1" smtClean="0">
                <a:solidFill>
                  <a:srgbClr val="454551"/>
                </a:solidFill>
                <a:cs typeface="Abadi MT Condensed Extra Bold"/>
              </a:rPr>
              <a:t>r</a:t>
            </a:r>
            <a:r>
              <a:rPr lang="en-US" sz="3600" i="1" baseline="-25000" dirty="0" err="1" smtClean="0">
                <a:solidFill>
                  <a:srgbClr val="454551"/>
                </a:solidFill>
                <a:cs typeface="Abadi MT Condensed Extra Bold"/>
              </a:rPr>
              <a:t>i</a:t>
            </a:r>
            <a:r>
              <a:rPr lang="en-US" sz="3600" i="1" dirty="0" smtClean="0">
                <a:solidFill>
                  <a:srgbClr val="454551"/>
                </a:solidFill>
                <a:cs typeface="Abadi MT Condensed Extra Bold"/>
              </a:rPr>
              <a:t>|</a:t>
            </a:r>
            <a:r>
              <a:rPr lang="en-US" sz="3600" i="1" dirty="0">
                <a:solidFill>
                  <a:srgbClr val="454551"/>
                </a:solidFill>
                <a:cs typeface="Abadi MT Condensed Extra Bold"/>
              </a:rPr>
              <a:t>|</a:t>
            </a:r>
            <a:r>
              <a:rPr lang="en-US" sz="3600" b="1" i="1" dirty="0" err="1" smtClean="0">
                <a:solidFill>
                  <a:srgbClr val="454551"/>
                </a:solidFill>
                <a:cs typeface="Abadi MT Condensed Extra Bold"/>
              </a:rPr>
              <a:t>r</a:t>
            </a:r>
            <a:r>
              <a:rPr lang="en-US" sz="3600" i="1" baseline="-25000" dirty="0" err="1" smtClean="0">
                <a:solidFill>
                  <a:srgbClr val="454551"/>
                </a:solidFill>
                <a:cs typeface="Abadi MT Condensed Extra Bold"/>
              </a:rPr>
              <a:t>j</a:t>
            </a:r>
            <a:r>
              <a:rPr lang="en-US" sz="3600" i="1" dirty="0">
                <a:solidFill>
                  <a:srgbClr val="454551"/>
                </a:solidFill>
                <a:cs typeface="Abadi MT Condensed Extra Bold"/>
              </a:rPr>
              <a:t>|</a:t>
            </a:r>
            <a:endParaRPr lang="en-US" sz="3600" i="1" baseline="30000" dirty="0">
              <a:solidFill>
                <a:srgbClr val="454551"/>
              </a:solidFill>
              <a:cs typeface="Abadi MT Condensed Extra Bold"/>
            </a:endParaRPr>
          </a:p>
          <a:p>
            <a:endParaRPr lang="en-US" sz="3600" i="1" baseline="30000" dirty="0" smtClean="0">
              <a:solidFill>
                <a:srgbClr val="454551"/>
              </a:solidFill>
              <a:latin typeface="Gill Sans MT"/>
              <a:cs typeface="Abadi MT Condensed Extra Bold"/>
            </a:endParaRPr>
          </a:p>
          <a:p>
            <a:r>
              <a:rPr lang="en-US" sz="3600" i="1" baseline="30000" dirty="0">
                <a:solidFill>
                  <a:srgbClr val="454551"/>
                </a:solidFill>
                <a:latin typeface="Gill Sans MT"/>
                <a:cs typeface="Abadi MT Condensed Extra Bold"/>
              </a:rPr>
              <a:t>	</a:t>
            </a:r>
            <a:r>
              <a:rPr lang="en-US" sz="3600" i="1" baseline="30000" dirty="0" smtClean="0">
                <a:solidFill>
                  <a:srgbClr val="454551"/>
                </a:solidFill>
                <a:latin typeface="Gill Sans MT"/>
                <a:cs typeface="Abadi MT Condensed Extra Bold"/>
              </a:rPr>
              <a:t>						</a:t>
            </a:r>
            <a:endParaRPr lang="en-US" sz="3600" i="1" dirty="0">
              <a:solidFill>
                <a:srgbClr val="454551"/>
              </a:solidFill>
              <a:latin typeface="Gill Sans MT"/>
              <a:cs typeface="Abadi MT Condensed Extra Bold"/>
            </a:endParaRPr>
          </a:p>
          <a:p>
            <a:endParaRPr lang="en-US" sz="3600" i="1" dirty="0" smtClean="0">
              <a:solidFill>
                <a:srgbClr val="454551"/>
              </a:solidFill>
              <a:latin typeface="Gill Sans MT"/>
              <a:cs typeface="Abadi MT Condensed Extra Bold"/>
            </a:endParaRPr>
          </a:p>
          <a:p>
            <a:endParaRPr lang="en-US" sz="2000" dirty="0" smtClean="0">
              <a:solidFill>
                <a:srgbClr val="454551"/>
              </a:solidFill>
              <a:latin typeface="Gill Sans MT"/>
              <a:cs typeface="Abadi MT Condensed Extra Bold"/>
            </a:endParaRPr>
          </a:p>
          <a:p>
            <a:endParaRPr lang="en-US" sz="3600" dirty="0" smtClean="0">
              <a:solidFill>
                <a:srgbClr val="454551"/>
              </a:solidFill>
              <a:latin typeface="Gill Sans MT"/>
              <a:cs typeface="Abadi MT Condensed Extra Bold"/>
            </a:endParaRPr>
          </a:p>
          <a:p>
            <a:pPr marL="571500" indent="-571500">
              <a:buFont typeface="Arial"/>
              <a:buChar char="•"/>
            </a:pPr>
            <a:endParaRPr lang="en-US" sz="3600" dirty="0" smtClean="0">
              <a:solidFill>
                <a:srgbClr val="454551"/>
              </a:solidFill>
              <a:latin typeface="Gill Sans MT"/>
              <a:cs typeface="Abadi MT Condensed Extra Bold"/>
            </a:endParaRPr>
          </a:p>
          <a:p>
            <a:pPr marL="571500" indent="-571500">
              <a:buFont typeface="Arial"/>
              <a:buChar char="•"/>
            </a:pPr>
            <a:endParaRPr lang="en-US" dirty="0" smtClean="0">
              <a:solidFill>
                <a:srgbClr val="454551"/>
              </a:solidFill>
              <a:latin typeface="Gill Sans MT"/>
            </a:endParaRPr>
          </a:p>
          <a:p>
            <a:pPr marL="571500" indent="-571500">
              <a:buFont typeface="Arial"/>
              <a:buChar char="•"/>
            </a:pPr>
            <a:endParaRPr lang="en-US" dirty="0">
              <a:solidFill>
                <a:srgbClr val="454551"/>
              </a:solidFill>
              <a:latin typeface="Gill Sans MT"/>
            </a:endParaRPr>
          </a:p>
        </p:txBody>
      </p:sp>
    </p:spTree>
    <p:extLst>
      <p:ext uri="{BB962C8B-B14F-4D97-AF65-F5344CB8AC3E}">
        <p14:creationId xmlns:p14="http://schemas.microsoft.com/office/powerpoint/2010/main" val="2645353779"/>
      </p:ext>
    </p:extLst>
  </p:cSld>
  <p:clrMapOvr>
    <a:masterClrMapping/>
  </p:clrMapOvr>
  <p:timing>
    <p:tnLst>
      <p:par>
        <p:cTn xmlns:p14="http://schemas.microsoft.com/office/powerpoint/2010/mai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274D3E7-C8B5-D947-90AE-F1ABEF16C988}"/>
              </a:ext>
            </a:extLst>
          </p:cNvPr>
          <p:cNvSpPr>
            <a:spLocks noGrp="1"/>
          </p:cNvSpPr>
          <p:nvPr>
            <p:ph type="ctrTitle"/>
          </p:nvPr>
        </p:nvSpPr>
        <p:spPr/>
        <p:txBody>
          <a:bodyPr/>
          <a:lstStyle/>
          <a:p>
            <a:r>
              <a:rPr lang="en-US" dirty="0" smtClean="0"/>
              <a:t>Comparing algorithms</a:t>
            </a:r>
            <a:endParaRPr lang="en-US" dirty="0"/>
          </a:p>
        </p:txBody>
      </p:sp>
      <p:sp>
        <p:nvSpPr>
          <p:cNvPr id="4" name="Subtitle 3"/>
          <p:cNvSpPr>
            <a:spLocks noGrp="1"/>
          </p:cNvSpPr>
          <p:nvPr>
            <p:ph type="subTitle" idx="1"/>
          </p:nvPr>
        </p:nvSpPr>
        <p:spPr/>
        <p:txBody>
          <a:bodyPr/>
          <a:lstStyle/>
          <a:p>
            <a:r>
              <a:rPr lang="en-US" dirty="0" smtClean="0"/>
              <a:t>A note of CAUTION</a:t>
            </a:r>
            <a:endParaRPr lang="en-US" dirty="0"/>
          </a:p>
        </p:txBody>
      </p:sp>
    </p:spTree>
    <p:extLst>
      <p:ext uri="{BB962C8B-B14F-4D97-AF65-F5344CB8AC3E}">
        <p14:creationId xmlns:p14="http://schemas.microsoft.com/office/powerpoint/2010/main" val="2035286146"/>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666FFAB-C0FA-C044-8E77-3B98B46D0F6A}"/>
              </a:ext>
            </a:extLst>
          </p:cNvPr>
          <p:cNvSpPr>
            <a:spLocks noGrp="1"/>
          </p:cNvSpPr>
          <p:nvPr>
            <p:ph type="title"/>
          </p:nvPr>
        </p:nvSpPr>
        <p:spPr>
          <a:xfrm>
            <a:off x="388936" y="338418"/>
            <a:ext cx="10735860" cy="985557"/>
          </a:xfrm>
        </p:spPr>
        <p:txBody>
          <a:bodyPr/>
          <a:lstStyle/>
          <a:p>
            <a:r>
              <a:rPr lang="en-US" dirty="0" smtClean="0"/>
              <a:t>HAC: toy example</a:t>
            </a:r>
            <a:endParaRPr lang="en-US" dirty="0"/>
          </a:p>
        </p:txBody>
      </p:sp>
      <p:sp>
        <p:nvSpPr>
          <p:cNvPr id="7" name="Oval 6"/>
          <p:cNvSpPr/>
          <p:nvPr/>
        </p:nvSpPr>
        <p:spPr>
          <a:xfrm>
            <a:off x="2179562" y="4285102"/>
            <a:ext cx="802032" cy="802032"/>
          </a:xfrm>
          <a:prstGeom prst="ellipse">
            <a:avLst/>
          </a:prstGeom>
          <a:solidFill>
            <a:srgbClr val="3366FF"/>
          </a:solidFill>
          <a:ln>
            <a:solidFill>
              <a:srgbClr val="3366FF"/>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t>A</a:t>
            </a:r>
            <a:endParaRPr lang="en-US" sz="3600" dirty="0"/>
          </a:p>
        </p:txBody>
      </p:sp>
      <p:sp>
        <p:nvSpPr>
          <p:cNvPr id="13" name="Oval 12"/>
          <p:cNvSpPr/>
          <p:nvPr/>
        </p:nvSpPr>
        <p:spPr>
          <a:xfrm>
            <a:off x="8192106" y="4165359"/>
            <a:ext cx="802032" cy="802032"/>
          </a:xfrm>
          <a:prstGeom prst="ellipse">
            <a:avLst/>
          </a:prstGeom>
          <a:solidFill>
            <a:srgbClr val="800000"/>
          </a:solidFill>
          <a:ln>
            <a:solidFill>
              <a:srgbClr val="8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t>D</a:t>
            </a:r>
            <a:endParaRPr lang="en-US" sz="3600" dirty="0"/>
          </a:p>
        </p:txBody>
      </p:sp>
      <p:sp>
        <p:nvSpPr>
          <p:cNvPr id="14" name="Oval 13"/>
          <p:cNvSpPr/>
          <p:nvPr/>
        </p:nvSpPr>
        <p:spPr>
          <a:xfrm>
            <a:off x="9886648" y="3537617"/>
            <a:ext cx="802032" cy="80203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a:t>E</a:t>
            </a:r>
          </a:p>
        </p:txBody>
      </p:sp>
      <p:sp>
        <p:nvSpPr>
          <p:cNvPr id="15" name="Oval 14"/>
          <p:cNvSpPr/>
          <p:nvPr/>
        </p:nvSpPr>
        <p:spPr>
          <a:xfrm>
            <a:off x="2219475" y="5177730"/>
            <a:ext cx="802032" cy="802032"/>
          </a:xfrm>
          <a:prstGeom prst="ellips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a:t>B</a:t>
            </a:r>
          </a:p>
        </p:txBody>
      </p:sp>
      <p:sp>
        <p:nvSpPr>
          <p:cNvPr id="16" name="Oval 15"/>
          <p:cNvSpPr/>
          <p:nvPr/>
        </p:nvSpPr>
        <p:spPr>
          <a:xfrm>
            <a:off x="8105020" y="3007845"/>
            <a:ext cx="802032" cy="802032"/>
          </a:xfrm>
          <a:prstGeom prst="ellipse">
            <a:avLst/>
          </a:prstGeom>
          <a:solidFill>
            <a:srgbClr val="008000"/>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t>C</a:t>
            </a:r>
            <a:endParaRPr lang="en-US" sz="3600" dirty="0"/>
          </a:p>
        </p:txBody>
      </p:sp>
      <p:sp>
        <p:nvSpPr>
          <p:cNvPr id="17" name="Oval 16"/>
          <p:cNvSpPr/>
          <p:nvPr/>
        </p:nvSpPr>
        <p:spPr>
          <a:xfrm>
            <a:off x="4991704" y="1218960"/>
            <a:ext cx="802032" cy="802032"/>
          </a:xfrm>
          <a:prstGeom prst="ellipse">
            <a:avLst/>
          </a:prstGeom>
          <a:solidFill>
            <a:srgbClr val="000090"/>
          </a:solidFill>
          <a:ln>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a:t>F</a:t>
            </a:r>
          </a:p>
        </p:txBody>
      </p:sp>
    </p:spTree>
    <p:extLst>
      <p:ext uri="{BB962C8B-B14F-4D97-AF65-F5344CB8AC3E}">
        <p14:creationId xmlns:p14="http://schemas.microsoft.com/office/powerpoint/2010/main" val="1146392064"/>
      </p:ext>
    </p:extLst>
  </p:cSld>
  <p:clrMapOvr>
    <a:masterClrMapping/>
  </p:clrMapOvr>
  <p:timing>
    <p:tnLst>
      <p:par>
        <p:cTn xmlns:p14="http://schemas.microsoft.com/office/powerpoint/2010/mai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1" name="Object 160" hidden="1"/>
          <p:cNvGraphicFramePr>
            <a:graphicFrameLocks noChangeAspect="1"/>
          </p:cNvGraphicFramePr>
          <p:nvPr>
            <p:custDataLst>
              <p:tags r:id="rId2"/>
            </p:custDataLst>
            <p:extLst>
              <p:ext uri="{D42A27DB-BD31-4B8C-83A1-F6EECF244321}">
                <p14:modId xmlns:p14="http://schemas.microsoft.com/office/powerpoint/2010/main" val="3462409143"/>
              </p:ext>
            </p:extLst>
          </p:nvPr>
        </p:nvGraphicFramePr>
        <p:xfrm>
          <a:off x="1525589" y="1589"/>
          <a:ext cx="1587" cy="1587"/>
        </p:xfrm>
        <a:graphic>
          <a:graphicData uri="http://schemas.openxmlformats.org/presentationml/2006/ole">
            <mc:AlternateContent xmlns:mc="http://schemas.openxmlformats.org/markup-compatibility/2006">
              <mc:Choice xmlns:v="urn:schemas-microsoft-com:vml" Requires="v">
                <p:oleObj spid="_x0000_s10371"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1525589" y="1589"/>
                        <a:ext cx="1587" cy="1587"/>
                      </a:xfrm>
                      <a:prstGeom prst="rect">
                        <a:avLst/>
                      </a:prstGeom>
                    </p:spPr>
                  </p:pic>
                </p:oleObj>
              </mc:Fallback>
            </mc:AlternateContent>
          </a:graphicData>
        </a:graphic>
      </p:graphicFrame>
      <p:sp>
        <p:nvSpPr>
          <p:cNvPr id="23" name="Rectangle 22"/>
          <p:cNvSpPr/>
          <p:nvPr/>
        </p:nvSpPr>
        <p:spPr>
          <a:xfrm>
            <a:off x="1638300" y="381000"/>
            <a:ext cx="1422040" cy="1524000"/>
          </a:xfrm>
          <a:prstGeom prst="rect">
            <a:avLst/>
          </a:prstGeom>
          <a:no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30" name="TextBox 29"/>
          <p:cNvSpPr txBox="1"/>
          <p:nvPr/>
        </p:nvSpPr>
        <p:spPr>
          <a:xfrm>
            <a:off x="1667926" y="1719329"/>
            <a:ext cx="1362788" cy="153888"/>
          </a:xfrm>
          <a:prstGeom prst="rect">
            <a:avLst/>
          </a:prstGeom>
          <a:noFill/>
        </p:spPr>
        <p:txBody>
          <a:bodyPr wrap="square" lIns="0" tIns="0" rIns="0" bIns="0" rtlCol="0">
            <a:spAutoFit/>
          </a:bodyPr>
          <a:lstStyle/>
          <a:p>
            <a:pPr algn="r"/>
            <a:r>
              <a:rPr lang="en-US" sz="1000" dirty="0">
                <a:solidFill>
                  <a:srgbClr val="7F7E7E"/>
                </a:solidFill>
              </a:rPr>
              <a:t>.01s</a:t>
            </a:r>
          </a:p>
        </p:txBody>
      </p:sp>
      <p:sp>
        <p:nvSpPr>
          <p:cNvPr id="34" name="Rectangle 33"/>
          <p:cNvSpPr/>
          <p:nvPr/>
        </p:nvSpPr>
        <p:spPr>
          <a:xfrm>
            <a:off x="3136972" y="381000"/>
            <a:ext cx="1422040" cy="1524000"/>
          </a:xfrm>
          <a:prstGeom prst="rect">
            <a:avLst/>
          </a:prstGeom>
          <a:no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35" name="TextBox 34"/>
          <p:cNvSpPr txBox="1"/>
          <p:nvPr/>
        </p:nvSpPr>
        <p:spPr>
          <a:xfrm>
            <a:off x="3166598" y="1719329"/>
            <a:ext cx="1362788" cy="153888"/>
          </a:xfrm>
          <a:prstGeom prst="rect">
            <a:avLst/>
          </a:prstGeom>
          <a:noFill/>
        </p:spPr>
        <p:txBody>
          <a:bodyPr wrap="square" lIns="0" tIns="0" rIns="0" bIns="0" rtlCol="0">
            <a:spAutoFit/>
          </a:bodyPr>
          <a:lstStyle/>
          <a:p>
            <a:pPr algn="r"/>
            <a:r>
              <a:rPr lang="en-US" sz="1000" dirty="0">
                <a:solidFill>
                  <a:srgbClr val="7F7E7E"/>
                </a:solidFill>
              </a:rPr>
              <a:t>8.17s</a:t>
            </a:r>
          </a:p>
        </p:txBody>
      </p:sp>
      <p:sp>
        <p:nvSpPr>
          <p:cNvPr id="37" name="Rectangle 36"/>
          <p:cNvSpPr/>
          <p:nvPr/>
        </p:nvSpPr>
        <p:spPr>
          <a:xfrm>
            <a:off x="4635644" y="381000"/>
            <a:ext cx="1422040" cy="1524000"/>
          </a:xfrm>
          <a:prstGeom prst="rect">
            <a:avLst/>
          </a:prstGeom>
          <a:no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38" name="TextBox 37"/>
          <p:cNvSpPr txBox="1"/>
          <p:nvPr/>
        </p:nvSpPr>
        <p:spPr>
          <a:xfrm>
            <a:off x="4665270" y="1719329"/>
            <a:ext cx="1362788" cy="153888"/>
          </a:xfrm>
          <a:prstGeom prst="rect">
            <a:avLst/>
          </a:prstGeom>
          <a:noFill/>
        </p:spPr>
        <p:txBody>
          <a:bodyPr wrap="square" lIns="0" tIns="0" rIns="0" bIns="0" rtlCol="0">
            <a:spAutoFit/>
          </a:bodyPr>
          <a:lstStyle/>
          <a:p>
            <a:pPr algn="r"/>
            <a:r>
              <a:rPr lang="en-US" sz="1000" dirty="0">
                <a:solidFill>
                  <a:srgbClr val="7F7E7E"/>
                </a:solidFill>
              </a:rPr>
              <a:t>.02s</a:t>
            </a:r>
          </a:p>
        </p:txBody>
      </p:sp>
      <p:sp>
        <p:nvSpPr>
          <p:cNvPr id="40" name="Rectangle 39"/>
          <p:cNvSpPr/>
          <p:nvPr/>
        </p:nvSpPr>
        <p:spPr>
          <a:xfrm>
            <a:off x="6134317" y="381000"/>
            <a:ext cx="1422040" cy="1524000"/>
          </a:xfrm>
          <a:prstGeom prst="rect">
            <a:avLst/>
          </a:prstGeom>
          <a:no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41" name="TextBox 40"/>
          <p:cNvSpPr txBox="1"/>
          <p:nvPr/>
        </p:nvSpPr>
        <p:spPr>
          <a:xfrm>
            <a:off x="6163943" y="1719329"/>
            <a:ext cx="1362788" cy="153888"/>
          </a:xfrm>
          <a:prstGeom prst="rect">
            <a:avLst/>
          </a:prstGeom>
          <a:noFill/>
        </p:spPr>
        <p:txBody>
          <a:bodyPr wrap="square" lIns="0" tIns="0" rIns="0" bIns="0" rtlCol="0">
            <a:spAutoFit/>
          </a:bodyPr>
          <a:lstStyle/>
          <a:p>
            <a:pPr algn="r"/>
            <a:r>
              <a:rPr lang="en-US" sz="1000" dirty="0">
                <a:solidFill>
                  <a:srgbClr val="7F7E7E"/>
                </a:solidFill>
              </a:rPr>
              <a:t>.31s</a:t>
            </a:r>
          </a:p>
        </p:txBody>
      </p:sp>
      <p:sp>
        <p:nvSpPr>
          <p:cNvPr id="43" name="Rectangle 42"/>
          <p:cNvSpPr/>
          <p:nvPr/>
        </p:nvSpPr>
        <p:spPr>
          <a:xfrm>
            <a:off x="7632989" y="381000"/>
            <a:ext cx="1422040" cy="1524000"/>
          </a:xfrm>
          <a:prstGeom prst="rect">
            <a:avLst/>
          </a:prstGeom>
          <a:no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44" name="TextBox 43"/>
          <p:cNvSpPr txBox="1"/>
          <p:nvPr/>
        </p:nvSpPr>
        <p:spPr>
          <a:xfrm>
            <a:off x="7662615" y="1719329"/>
            <a:ext cx="1362788" cy="153888"/>
          </a:xfrm>
          <a:prstGeom prst="rect">
            <a:avLst/>
          </a:prstGeom>
          <a:noFill/>
        </p:spPr>
        <p:txBody>
          <a:bodyPr wrap="square" lIns="0" tIns="0" rIns="0" bIns="0" rtlCol="0">
            <a:spAutoFit/>
          </a:bodyPr>
          <a:lstStyle/>
          <a:p>
            <a:pPr algn="r"/>
            <a:r>
              <a:rPr lang="en-US" sz="1000" dirty="0">
                <a:solidFill>
                  <a:srgbClr val="7F7E7E"/>
                </a:solidFill>
              </a:rPr>
              <a:t>.21s</a:t>
            </a:r>
          </a:p>
        </p:txBody>
      </p:sp>
      <p:sp>
        <p:nvSpPr>
          <p:cNvPr id="46" name="Rectangle 45"/>
          <p:cNvSpPr/>
          <p:nvPr/>
        </p:nvSpPr>
        <p:spPr>
          <a:xfrm>
            <a:off x="9131660" y="381000"/>
            <a:ext cx="1422040" cy="1524000"/>
          </a:xfrm>
          <a:prstGeom prst="rect">
            <a:avLst/>
          </a:prstGeom>
          <a:no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47" name="TextBox 46"/>
          <p:cNvSpPr txBox="1"/>
          <p:nvPr/>
        </p:nvSpPr>
        <p:spPr>
          <a:xfrm>
            <a:off x="9161286" y="1719329"/>
            <a:ext cx="1362788" cy="153888"/>
          </a:xfrm>
          <a:prstGeom prst="rect">
            <a:avLst/>
          </a:prstGeom>
          <a:noFill/>
        </p:spPr>
        <p:txBody>
          <a:bodyPr wrap="square" lIns="0" tIns="0" rIns="0" bIns="0" rtlCol="0">
            <a:spAutoFit/>
          </a:bodyPr>
          <a:lstStyle/>
          <a:p>
            <a:pPr algn="r"/>
            <a:r>
              <a:rPr lang="en-US" sz="1000" dirty="0">
                <a:solidFill>
                  <a:srgbClr val="7F7E7E"/>
                </a:solidFill>
              </a:rPr>
              <a:t>.10s</a:t>
            </a:r>
          </a:p>
        </p:txBody>
      </p:sp>
      <p:sp>
        <p:nvSpPr>
          <p:cNvPr id="67" name="Rectangle 66"/>
          <p:cNvSpPr/>
          <p:nvPr/>
        </p:nvSpPr>
        <p:spPr>
          <a:xfrm>
            <a:off x="1638300" y="1981200"/>
            <a:ext cx="1422040" cy="1524000"/>
          </a:xfrm>
          <a:prstGeom prst="rect">
            <a:avLst/>
          </a:prstGeom>
          <a:no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68" name="TextBox 67"/>
          <p:cNvSpPr txBox="1"/>
          <p:nvPr/>
        </p:nvSpPr>
        <p:spPr>
          <a:xfrm>
            <a:off x="1667926" y="3319529"/>
            <a:ext cx="1362788" cy="153888"/>
          </a:xfrm>
          <a:prstGeom prst="rect">
            <a:avLst/>
          </a:prstGeom>
          <a:noFill/>
        </p:spPr>
        <p:txBody>
          <a:bodyPr wrap="square" lIns="0" tIns="0" rIns="0" bIns="0" rtlCol="0">
            <a:spAutoFit/>
          </a:bodyPr>
          <a:lstStyle/>
          <a:p>
            <a:pPr algn="r"/>
            <a:r>
              <a:rPr lang="en-US" sz="1000" dirty="0">
                <a:solidFill>
                  <a:srgbClr val="7F7E7E"/>
                </a:solidFill>
              </a:rPr>
              <a:t>0.1s</a:t>
            </a:r>
          </a:p>
        </p:txBody>
      </p:sp>
      <p:sp>
        <p:nvSpPr>
          <p:cNvPr id="65" name="Rectangle 64"/>
          <p:cNvSpPr/>
          <p:nvPr/>
        </p:nvSpPr>
        <p:spPr>
          <a:xfrm>
            <a:off x="3136972" y="1981200"/>
            <a:ext cx="1422040" cy="1524000"/>
          </a:xfrm>
          <a:prstGeom prst="rect">
            <a:avLst/>
          </a:prstGeom>
          <a:no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66" name="TextBox 65"/>
          <p:cNvSpPr txBox="1"/>
          <p:nvPr/>
        </p:nvSpPr>
        <p:spPr>
          <a:xfrm>
            <a:off x="3166598" y="3319529"/>
            <a:ext cx="1362788" cy="153888"/>
          </a:xfrm>
          <a:prstGeom prst="rect">
            <a:avLst/>
          </a:prstGeom>
          <a:noFill/>
        </p:spPr>
        <p:txBody>
          <a:bodyPr wrap="square" lIns="0" tIns="0" rIns="0" bIns="0" rtlCol="0">
            <a:spAutoFit/>
          </a:bodyPr>
          <a:lstStyle/>
          <a:p>
            <a:pPr algn="r"/>
            <a:r>
              <a:rPr lang="en-US" sz="1000" dirty="0">
                <a:solidFill>
                  <a:srgbClr val="7F7E7E"/>
                </a:solidFill>
              </a:rPr>
              <a:t>8.17s</a:t>
            </a:r>
          </a:p>
        </p:txBody>
      </p:sp>
      <p:sp>
        <p:nvSpPr>
          <p:cNvPr id="63" name="Rectangle 62"/>
          <p:cNvSpPr/>
          <p:nvPr/>
        </p:nvSpPr>
        <p:spPr>
          <a:xfrm>
            <a:off x="4635644" y="1981200"/>
            <a:ext cx="1422040" cy="1524000"/>
          </a:xfrm>
          <a:prstGeom prst="rect">
            <a:avLst/>
          </a:prstGeom>
          <a:no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64" name="TextBox 63"/>
          <p:cNvSpPr txBox="1"/>
          <p:nvPr/>
        </p:nvSpPr>
        <p:spPr>
          <a:xfrm>
            <a:off x="4665270" y="3319529"/>
            <a:ext cx="1362788" cy="153888"/>
          </a:xfrm>
          <a:prstGeom prst="rect">
            <a:avLst/>
          </a:prstGeom>
          <a:noFill/>
        </p:spPr>
        <p:txBody>
          <a:bodyPr wrap="square" lIns="0" tIns="0" rIns="0" bIns="0" rtlCol="0">
            <a:spAutoFit/>
          </a:bodyPr>
          <a:lstStyle/>
          <a:p>
            <a:pPr algn="r"/>
            <a:r>
              <a:rPr lang="en-US" sz="1000" dirty="0">
                <a:solidFill>
                  <a:srgbClr val="7F7E7E"/>
                </a:solidFill>
              </a:rPr>
              <a:t>.03s</a:t>
            </a:r>
          </a:p>
        </p:txBody>
      </p:sp>
      <p:sp>
        <p:nvSpPr>
          <p:cNvPr id="61" name="Rectangle 60"/>
          <p:cNvSpPr/>
          <p:nvPr/>
        </p:nvSpPr>
        <p:spPr>
          <a:xfrm>
            <a:off x="6134317" y="1981200"/>
            <a:ext cx="1422040" cy="1524000"/>
          </a:xfrm>
          <a:prstGeom prst="rect">
            <a:avLst/>
          </a:prstGeom>
          <a:no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62" name="TextBox 61"/>
          <p:cNvSpPr txBox="1"/>
          <p:nvPr/>
        </p:nvSpPr>
        <p:spPr>
          <a:xfrm>
            <a:off x="6163943" y="3319529"/>
            <a:ext cx="1362788" cy="153888"/>
          </a:xfrm>
          <a:prstGeom prst="rect">
            <a:avLst/>
          </a:prstGeom>
          <a:noFill/>
        </p:spPr>
        <p:txBody>
          <a:bodyPr wrap="square" lIns="0" tIns="0" rIns="0" bIns="0" rtlCol="0">
            <a:spAutoFit/>
          </a:bodyPr>
          <a:lstStyle/>
          <a:p>
            <a:pPr algn="r"/>
            <a:r>
              <a:rPr lang="en-US" sz="1000" dirty="0">
                <a:solidFill>
                  <a:srgbClr val="7F7E7E"/>
                </a:solidFill>
              </a:rPr>
              <a:t>.03s</a:t>
            </a:r>
          </a:p>
        </p:txBody>
      </p:sp>
      <p:sp>
        <p:nvSpPr>
          <p:cNvPr id="59" name="Rectangle 58"/>
          <p:cNvSpPr/>
          <p:nvPr/>
        </p:nvSpPr>
        <p:spPr>
          <a:xfrm>
            <a:off x="7632989" y="1981200"/>
            <a:ext cx="1422040" cy="1524000"/>
          </a:xfrm>
          <a:prstGeom prst="rect">
            <a:avLst/>
          </a:prstGeom>
          <a:no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60" name="TextBox 59"/>
          <p:cNvSpPr txBox="1"/>
          <p:nvPr/>
        </p:nvSpPr>
        <p:spPr>
          <a:xfrm>
            <a:off x="7662615" y="3319529"/>
            <a:ext cx="1362788" cy="153888"/>
          </a:xfrm>
          <a:prstGeom prst="rect">
            <a:avLst/>
          </a:prstGeom>
          <a:noFill/>
        </p:spPr>
        <p:txBody>
          <a:bodyPr wrap="square" lIns="0" tIns="0" rIns="0" bIns="0" rtlCol="0">
            <a:spAutoFit/>
          </a:bodyPr>
          <a:lstStyle/>
          <a:p>
            <a:pPr algn="r"/>
            <a:r>
              <a:rPr lang="en-US" sz="1000" dirty="0">
                <a:solidFill>
                  <a:srgbClr val="7F7E7E"/>
                </a:solidFill>
              </a:rPr>
              <a:t>.26s</a:t>
            </a:r>
          </a:p>
        </p:txBody>
      </p:sp>
      <p:sp>
        <p:nvSpPr>
          <p:cNvPr id="57" name="Rectangle 56"/>
          <p:cNvSpPr/>
          <p:nvPr/>
        </p:nvSpPr>
        <p:spPr>
          <a:xfrm>
            <a:off x="9131660" y="1981200"/>
            <a:ext cx="1422040" cy="1524000"/>
          </a:xfrm>
          <a:prstGeom prst="rect">
            <a:avLst/>
          </a:prstGeom>
          <a:no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58" name="TextBox 57"/>
          <p:cNvSpPr txBox="1"/>
          <p:nvPr/>
        </p:nvSpPr>
        <p:spPr>
          <a:xfrm>
            <a:off x="9161286" y="3319529"/>
            <a:ext cx="1362788" cy="153888"/>
          </a:xfrm>
          <a:prstGeom prst="rect">
            <a:avLst/>
          </a:prstGeom>
          <a:noFill/>
        </p:spPr>
        <p:txBody>
          <a:bodyPr wrap="square" lIns="0" tIns="0" rIns="0" bIns="0" rtlCol="0">
            <a:spAutoFit/>
          </a:bodyPr>
          <a:lstStyle/>
          <a:p>
            <a:pPr algn="r"/>
            <a:r>
              <a:rPr lang="en-US" sz="1000" dirty="0">
                <a:solidFill>
                  <a:srgbClr val="7F7E7E"/>
                </a:solidFill>
              </a:rPr>
              <a:t>.10s</a:t>
            </a:r>
          </a:p>
        </p:txBody>
      </p:sp>
      <p:sp>
        <p:nvSpPr>
          <p:cNvPr id="86" name="Rectangle 85"/>
          <p:cNvSpPr/>
          <p:nvPr/>
        </p:nvSpPr>
        <p:spPr>
          <a:xfrm>
            <a:off x="1638300" y="3581400"/>
            <a:ext cx="1422040" cy="1524000"/>
          </a:xfrm>
          <a:prstGeom prst="rect">
            <a:avLst/>
          </a:prstGeom>
          <a:no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87" name="TextBox 86"/>
          <p:cNvSpPr txBox="1"/>
          <p:nvPr/>
        </p:nvSpPr>
        <p:spPr>
          <a:xfrm>
            <a:off x="1667926" y="4919729"/>
            <a:ext cx="1362788" cy="153888"/>
          </a:xfrm>
          <a:prstGeom prst="rect">
            <a:avLst/>
          </a:prstGeom>
          <a:noFill/>
        </p:spPr>
        <p:txBody>
          <a:bodyPr wrap="square" lIns="0" tIns="0" rIns="0" bIns="0" rtlCol="0">
            <a:spAutoFit/>
          </a:bodyPr>
          <a:lstStyle/>
          <a:p>
            <a:pPr algn="r"/>
            <a:r>
              <a:rPr lang="en-US" sz="1000" dirty="0">
                <a:solidFill>
                  <a:srgbClr val="7F7E7E"/>
                </a:solidFill>
              </a:rPr>
              <a:t>.01s</a:t>
            </a:r>
          </a:p>
        </p:txBody>
      </p:sp>
      <p:sp>
        <p:nvSpPr>
          <p:cNvPr id="84" name="Rectangle 83"/>
          <p:cNvSpPr/>
          <p:nvPr/>
        </p:nvSpPr>
        <p:spPr>
          <a:xfrm>
            <a:off x="3136972" y="3581400"/>
            <a:ext cx="1422040" cy="1524000"/>
          </a:xfrm>
          <a:prstGeom prst="rect">
            <a:avLst/>
          </a:prstGeom>
          <a:no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85" name="TextBox 84"/>
          <p:cNvSpPr txBox="1"/>
          <p:nvPr/>
        </p:nvSpPr>
        <p:spPr>
          <a:xfrm>
            <a:off x="3166598" y="4919729"/>
            <a:ext cx="1362788" cy="153888"/>
          </a:xfrm>
          <a:prstGeom prst="rect">
            <a:avLst/>
          </a:prstGeom>
          <a:noFill/>
        </p:spPr>
        <p:txBody>
          <a:bodyPr wrap="square" lIns="0" tIns="0" rIns="0" bIns="0" rtlCol="0">
            <a:spAutoFit/>
          </a:bodyPr>
          <a:lstStyle/>
          <a:p>
            <a:pPr algn="r"/>
            <a:r>
              <a:rPr lang="en-US" sz="1000" dirty="0">
                <a:solidFill>
                  <a:srgbClr val="7F7E7E"/>
                </a:solidFill>
              </a:rPr>
              <a:t>8.45s</a:t>
            </a:r>
          </a:p>
        </p:txBody>
      </p:sp>
      <p:sp>
        <p:nvSpPr>
          <p:cNvPr id="82" name="Rectangle 81"/>
          <p:cNvSpPr/>
          <p:nvPr/>
        </p:nvSpPr>
        <p:spPr>
          <a:xfrm>
            <a:off x="4635644" y="3581400"/>
            <a:ext cx="1422040" cy="1524000"/>
          </a:xfrm>
          <a:prstGeom prst="rect">
            <a:avLst/>
          </a:prstGeom>
          <a:no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83" name="TextBox 82"/>
          <p:cNvSpPr txBox="1"/>
          <p:nvPr/>
        </p:nvSpPr>
        <p:spPr>
          <a:xfrm>
            <a:off x="4665270" y="4919729"/>
            <a:ext cx="1362788" cy="153888"/>
          </a:xfrm>
          <a:prstGeom prst="rect">
            <a:avLst/>
          </a:prstGeom>
          <a:noFill/>
        </p:spPr>
        <p:txBody>
          <a:bodyPr wrap="square" lIns="0" tIns="0" rIns="0" bIns="0" rtlCol="0">
            <a:spAutoFit/>
          </a:bodyPr>
          <a:lstStyle/>
          <a:p>
            <a:pPr algn="r"/>
            <a:r>
              <a:rPr lang="en-US" sz="1000" dirty="0">
                <a:solidFill>
                  <a:srgbClr val="7F7E7E"/>
                </a:solidFill>
              </a:rPr>
              <a:t>.03s</a:t>
            </a:r>
          </a:p>
        </p:txBody>
      </p:sp>
      <p:sp>
        <p:nvSpPr>
          <p:cNvPr id="80" name="Rectangle 79"/>
          <p:cNvSpPr/>
          <p:nvPr/>
        </p:nvSpPr>
        <p:spPr>
          <a:xfrm>
            <a:off x="6134317" y="3581400"/>
            <a:ext cx="1422040" cy="1524000"/>
          </a:xfrm>
          <a:prstGeom prst="rect">
            <a:avLst/>
          </a:prstGeom>
          <a:no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81" name="TextBox 80"/>
          <p:cNvSpPr txBox="1"/>
          <p:nvPr/>
        </p:nvSpPr>
        <p:spPr>
          <a:xfrm>
            <a:off x="6163943" y="4919729"/>
            <a:ext cx="1362788" cy="153888"/>
          </a:xfrm>
          <a:prstGeom prst="rect">
            <a:avLst/>
          </a:prstGeom>
          <a:noFill/>
        </p:spPr>
        <p:txBody>
          <a:bodyPr wrap="square" lIns="0" tIns="0" rIns="0" bIns="0" rtlCol="0">
            <a:spAutoFit/>
          </a:bodyPr>
          <a:lstStyle/>
          <a:p>
            <a:pPr algn="r"/>
            <a:r>
              <a:rPr lang="en-US" sz="1000" dirty="0">
                <a:solidFill>
                  <a:srgbClr val="7F7E7E"/>
                </a:solidFill>
              </a:rPr>
              <a:t>.04s</a:t>
            </a:r>
          </a:p>
        </p:txBody>
      </p:sp>
      <p:sp>
        <p:nvSpPr>
          <p:cNvPr id="78" name="Rectangle 77"/>
          <p:cNvSpPr/>
          <p:nvPr/>
        </p:nvSpPr>
        <p:spPr>
          <a:xfrm>
            <a:off x="7632989" y="3581400"/>
            <a:ext cx="1422040" cy="1524000"/>
          </a:xfrm>
          <a:prstGeom prst="rect">
            <a:avLst/>
          </a:prstGeom>
          <a:no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79" name="TextBox 78"/>
          <p:cNvSpPr txBox="1"/>
          <p:nvPr/>
        </p:nvSpPr>
        <p:spPr>
          <a:xfrm>
            <a:off x="7662615" y="4919729"/>
            <a:ext cx="1362788" cy="153888"/>
          </a:xfrm>
          <a:prstGeom prst="rect">
            <a:avLst/>
          </a:prstGeom>
          <a:noFill/>
        </p:spPr>
        <p:txBody>
          <a:bodyPr wrap="square" lIns="0" tIns="0" rIns="0" bIns="0" rtlCol="0">
            <a:spAutoFit/>
          </a:bodyPr>
          <a:lstStyle/>
          <a:p>
            <a:pPr algn="r"/>
            <a:r>
              <a:rPr lang="en-US" sz="1000" dirty="0">
                <a:solidFill>
                  <a:srgbClr val="7F7E7E"/>
                </a:solidFill>
              </a:rPr>
              <a:t>.31s</a:t>
            </a:r>
          </a:p>
        </p:txBody>
      </p:sp>
      <p:sp>
        <p:nvSpPr>
          <p:cNvPr id="76" name="Rectangle 75"/>
          <p:cNvSpPr/>
          <p:nvPr/>
        </p:nvSpPr>
        <p:spPr>
          <a:xfrm>
            <a:off x="9131660" y="3581400"/>
            <a:ext cx="1422040" cy="1524000"/>
          </a:xfrm>
          <a:prstGeom prst="rect">
            <a:avLst/>
          </a:prstGeom>
          <a:no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77" name="TextBox 76"/>
          <p:cNvSpPr txBox="1"/>
          <p:nvPr/>
        </p:nvSpPr>
        <p:spPr>
          <a:xfrm>
            <a:off x="9161286" y="4919729"/>
            <a:ext cx="1362788" cy="153888"/>
          </a:xfrm>
          <a:prstGeom prst="rect">
            <a:avLst/>
          </a:prstGeom>
          <a:noFill/>
        </p:spPr>
        <p:txBody>
          <a:bodyPr wrap="square" lIns="0" tIns="0" rIns="0" bIns="0" rtlCol="0">
            <a:spAutoFit/>
          </a:bodyPr>
          <a:lstStyle/>
          <a:p>
            <a:pPr algn="r"/>
            <a:r>
              <a:rPr lang="en-US" sz="1000" dirty="0">
                <a:solidFill>
                  <a:srgbClr val="7F7E7E"/>
                </a:solidFill>
              </a:rPr>
              <a:t>.11s</a:t>
            </a:r>
          </a:p>
        </p:txBody>
      </p:sp>
      <p:sp>
        <p:nvSpPr>
          <p:cNvPr id="105" name="Rectangle 104"/>
          <p:cNvSpPr/>
          <p:nvPr/>
        </p:nvSpPr>
        <p:spPr>
          <a:xfrm>
            <a:off x="1638300" y="5181600"/>
            <a:ext cx="1422040" cy="1524000"/>
          </a:xfrm>
          <a:prstGeom prst="rect">
            <a:avLst/>
          </a:prstGeom>
          <a:no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106" name="TextBox 105"/>
          <p:cNvSpPr txBox="1"/>
          <p:nvPr/>
        </p:nvSpPr>
        <p:spPr>
          <a:xfrm>
            <a:off x="1667926" y="6519929"/>
            <a:ext cx="1362788" cy="153888"/>
          </a:xfrm>
          <a:prstGeom prst="rect">
            <a:avLst/>
          </a:prstGeom>
          <a:noFill/>
        </p:spPr>
        <p:txBody>
          <a:bodyPr wrap="square" lIns="0" tIns="0" rIns="0" bIns="0" rtlCol="0">
            <a:spAutoFit/>
          </a:bodyPr>
          <a:lstStyle/>
          <a:p>
            <a:pPr algn="r"/>
            <a:r>
              <a:rPr lang="en-US" sz="1000" dirty="0">
                <a:solidFill>
                  <a:srgbClr val="7F7E7E"/>
                </a:solidFill>
              </a:rPr>
              <a:t>.02s</a:t>
            </a:r>
          </a:p>
        </p:txBody>
      </p:sp>
      <p:sp>
        <p:nvSpPr>
          <p:cNvPr id="103" name="Rectangle 102"/>
          <p:cNvSpPr/>
          <p:nvPr/>
        </p:nvSpPr>
        <p:spPr>
          <a:xfrm>
            <a:off x="3136972" y="5181600"/>
            <a:ext cx="1422040" cy="1524000"/>
          </a:xfrm>
          <a:prstGeom prst="rect">
            <a:avLst/>
          </a:prstGeom>
          <a:no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104" name="TextBox 103"/>
          <p:cNvSpPr txBox="1"/>
          <p:nvPr/>
        </p:nvSpPr>
        <p:spPr>
          <a:xfrm>
            <a:off x="3166598" y="6519929"/>
            <a:ext cx="1362788" cy="153888"/>
          </a:xfrm>
          <a:prstGeom prst="rect">
            <a:avLst/>
          </a:prstGeom>
          <a:noFill/>
        </p:spPr>
        <p:txBody>
          <a:bodyPr wrap="square" lIns="0" tIns="0" rIns="0" bIns="0" rtlCol="0">
            <a:spAutoFit/>
          </a:bodyPr>
          <a:lstStyle/>
          <a:p>
            <a:pPr algn="r"/>
            <a:r>
              <a:rPr lang="en-US" sz="1000" dirty="0">
                <a:solidFill>
                  <a:srgbClr val="7F7E7E"/>
                </a:solidFill>
              </a:rPr>
              <a:t>8.53s</a:t>
            </a:r>
          </a:p>
        </p:txBody>
      </p:sp>
      <p:sp>
        <p:nvSpPr>
          <p:cNvPr id="101" name="Rectangle 100"/>
          <p:cNvSpPr/>
          <p:nvPr/>
        </p:nvSpPr>
        <p:spPr>
          <a:xfrm>
            <a:off x="4635644" y="5181600"/>
            <a:ext cx="1422040" cy="1524000"/>
          </a:xfrm>
          <a:prstGeom prst="rect">
            <a:avLst/>
          </a:prstGeom>
          <a:no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102" name="TextBox 101"/>
          <p:cNvSpPr txBox="1"/>
          <p:nvPr/>
        </p:nvSpPr>
        <p:spPr>
          <a:xfrm>
            <a:off x="4665270" y="6519929"/>
            <a:ext cx="1362788" cy="153888"/>
          </a:xfrm>
          <a:prstGeom prst="rect">
            <a:avLst/>
          </a:prstGeom>
          <a:noFill/>
        </p:spPr>
        <p:txBody>
          <a:bodyPr wrap="square" lIns="0" tIns="0" rIns="0" bIns="0" rtlCol="0">
            <a:spAutoFit/>
          </a:bodyPr>
          <a:lstStyle/>
          <a:p>
            <a:pPr algn="r"/>
            <a:r>
              <a:rPr lang="en-US" sz="1000" dirty="0">
                <a:solidFill>
                  <a:srgbClr val="7F7E7E"/>
                </a:solidFill>
              </a:rPr>
              <a:t>.06s</a:t>
            </a:r>
          </a:p>
        </p:txBody>
      </p:sp>
      <p:sp>
        <p:nvSpPr>
          <p:cNvPr id="99" name="Rectangle 98"/>
          <p:cNvSpPr/>
          <p:nvPr/>
        </p:nvSpPr>
        <p:spPr>
          <a:xfrm>
            <a:off x="6134317" y="5181600"/>
            <a:ext cx="1422040" cy="1524000"/>
          </a:xfrm>
          <a:prstGeom prst="rect">
            <a:avLst/>
          </a:prstGeom>
          <a:no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100" name="TextBox 99"/>
          <p:cNvSpPr txBox="1"/>
          <p:nvPr/>
        </p:nvSpPr>
        <p:spPr>
          <a:xfrm>
            <a:off x="6163943" y="6519929"/>
            <a:ext cx="1362788" cy="153888"/>
          </a:xfrm>
          <a:prstGeom prst="rect">
            <a:avLst/>
          </a:prstGeom>
          <a:noFill/>
        </p:spPr>
        <p:txBody>
          <a:bodyPr wrap="square" lIns="0" tIns="0" rIns="0" bIns="0" rtlCol="0">
            <a:spAutoFit/>
          </a:bodyPr>
          <a:lstStyle/>
          <a:p>
            <a:pPr algn="r"/>
            <a:r>
              <a:rPr lang="en-US" sz="1000" dirty="0">
                <a:solidFill>
                  <a:srgbClr val="7F7E7E"/>
                </a:solidFill>
              </a:rPr>
              <a:t>.08s</a:t>
            </a:r>
          </a:p>
        </p:txBody>
      </p:sp>
      <p:sp>
        <p:nvSpPr>
          <p:cNvPr id="97" name="Rectangle 96"/>
          <p:cNvSpPr/>
          <p:nvPr/>
        </p:nvSpPr>
        <p:spPr>
          <a:xfrm>
            <a:off x="7632989" y="5181600"/>
            <a:ext cx="1422040" cy="1524000"/>
          </a:xfrm>
          <a:prstGeom prst="rect">
            <a:avLst/>
          </a:prstGeom>
          <a:no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98" name="TextBox 97"/>
          <p:cNvSpPr txBox="1"/>
          <p:nvPr/>
        </p:nvSpPr>
        <p:spPr>
          <a:xfrm>
            <a:off x="7662615" y="6519929"/>
            <a:ext cx="1362788" cy="153888"/>
          </a:xfrm>
          <a:prstGeom prst="rect">
            <a:avLst/>
          </a:prstGeom>
          <a:noFill/>
        </p:spPr>
        <p:txBody>
          <a:bodyPr wrap="square" lIns="0" tIns="0" rIns="0" bIns="0" rtlCol="0">
            <a:spAutoFit/>
          </a:bodyPr>
          <a:lstStyle/>
          <a:p>
            <a:pPr algn="r"/>
            <a:r>
              <a:rPr lang="en-US" sz="1000" dirty="0">
                <a:solidFill>
                  <a:srgbClr val="7F7E7E"/>
                </a:solidFill>
              </a:rPr>
              <a:t>.21s</a:t>
            </a:r>
          </a:p>
        </p:txBody>
      </p:sp>
      <p:sp>
        <p:nvSpPr>
          <p:cNvPr id="95" name="Rectangle 94"/>
          <p:cNvSpPr/>
          <p:nvPr/>
        </p:nvSpPr>
        <p:spPr>
          <a:xfrm>
            <a:off x="9131660" y="5181600"/>
            <a:ext cx="1422040" cy="1524000"/>
          </a:xfrm>
          <a:prstGeom prst="rect">
            <a:avLst/>
          </a:prstGeom>
          <a:no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96" name="TextBox 95"/>
          <p:cNvSpPr txBox="1"/>
          <p:nvPr/>
        </p:nvSpPr>
        <p:spPr>
          <a:xfrm>
            <a:off x="9161286" y="6519929"/>
            <a:ext cx="1362788" cy="153888"/>
          </a:xfrm>
          <a:prstGeom prst="rect">
            <a:avLst/>
          </a:prstGeom>
          <a:noFill/>
        </p:spPr>
        <p:txBody>
          <a:bodyPr wrap="square" lIns="0" tIns="0" rIns="0" bIns="0" rtlCol="0">
            <a:spAutoFit/>
          </a:bodyPr>
          <a:lstStyle/>
          <a:p>
            <a:pPr algn="r"/>
            <a:r>
              <a:rPr lang="en-US" sz="1000" dirty="0">
                <a:solidFill>
                  <a:srgbClr val="7F7E7E"/>
                </a:solidFill>
              </a:rPr>
              <a:t>.10s</a:t>
            </a:r>
          </a:p>
        </p:txBody>
      </p:sp>
      <p:sp>
        <p:nvSpPr>
          <p:cNvPr id="108" name="TextBox 107"/>
          <p:cNvSpPr txBox="1"/>
          <p:nvPr/>
        </p:nvSpPr>
        <p:spPr>
          <a:xfrm>
            <a:off x="1667926" y="228600"/>
            <a:ext cx="1362788" cy="153888"/>
          </a:xfrm>
          <a:prstGeom prst="rect">
            <a:avLst/>
          </a:prstGeom>
          <a:noFill/>
        </p:spPr>
        <p:txBody>
          <a:bodyPr wrap="square" lIns="0" tIns="0" rIns="0" bIns="0" rtlCol="0">
            <a:spAutoFit/>
          </a:bodyPr>
          <a:lstStyle/>
          <a:p>
            <a:r>
              <a:rPr lang="en-US" sz="1000" b="1" dirty="0" err="1">
                <a:solidFill>
                  <a:srgbClr val="7F7E7E"/>
                </a:solidFill>
              </a:rPr>
              <a:t>MiniBatchKMeans</a:t>
            </a:r>
            <a:endParaRPr lang="en-US" sz="1000" b="1" dirty="0">
              <a:solidFill>
                <a:srgbClr val="7F7E7E"/>
              </a:solidFill>
            </a:endParaRPr>
          </a:p>
        </p:txBody>
      </p:sp>
      <p:sp>
        <p:nvSpPr>
          <p:cNvPr id="109" name="TextBox 108"/>
          <p:cNvSpPr txBox="1"/>
          <p:nvPr/>
        </p:nvSpPr>
        <p:spPr>
          <a:xfrm>
            <a:off x="3166598" y="228600"/>
            <a:ext cx="1362788" cy="153888"/>
          </a:xfrm>
          <a:prstGeom prst="rect">
            <a:avLst/>
          </a:prstGeom>
          <a:noFill/>
        </p:spPr>
        <p:txBody>
          <a:bodyPr wrap="square" lIns="0" tIns="0" rIns="0" bIns="0" rtlCol="0">
            <a:spAutoFit/>
          </a:bodyPr>
          <a:lstStyle/>
          <a:p>
            <a:r>
              <a:rPr lang="en-US" sz="1000" b="1" dirty="0" err="1">
                <a:solidFill>
                  <a:srgbClr val="7F7E7E"/>
                </a:solidFill>
              </a:rPr>
              <a:t>AffinityPropagation</a:t>
            </a:r>
            <a:endParaRPr lang="en-US" sz="1000" b="1" dirty="0">
              <a:solidFill>
                <a:srgbClr val="7F7E7E"/>
              </a:solidFill>
            </a:endParaRPr>
          </a:p>
        </p:txBody>
      </p:sp>
      <p:sp>
        <p:nvSpPr>
          <p:cNvPr id="110" name="TextBox 109"/>
          <p:cNvSpPr txBox="1"/>
          <p:nvPr/>
        </p:nvSpPr>
        <p:spPr>
          <a:xfrm>
            <a:off x="4665270" y="228600"/>
            <a:ext cx="1362788" cy="153888"/>
          </a:xfrm>
          <a:prstGeom prst="rect">
            <a:avLst/>
          </a:prstGeom>
          <a:noFill/>
        </p:spPr>
        <p:txBody>
          <a:bodyPr wrap="square" lIns="0" tIns="0" rIns="0" bIns="0" rtlCol="0">
            <a:spAutoFit/>
          </a:bodyPr>
          <a:lstStyle/>
          <a:p>
            <a:r>
              <a:rPr lang="en-US" sz="1000" b="1" dirty="0" err="1">
                <a:solidFill>
                  <a:srgbClr val="7F7E7E"/>
                </a:solidFill>
              </a:rPr>
              <a:t>MeanShift</a:t>
            </a:r>
            <a:endParaRPr lang="en-US" sz="1000" b="1" dirty="0">
              <a:solidFill>
                <a:srgbClr val="7F7E7E"/>
              </a:solidFill>
            </a:endParaRPr>
          </a:p>
        </p:txBody>
      </p:sp>
      <p:sp>
        <p:nvSpPr>
          <p:cNvPr id="111" name="TextBox 110"/>
          <p:cNvSpPr txBox="1"/>
          <p:nvPr/>
        </p:nvSpPr>
        <p:spPr>
          <a:xfrm>
            <a:off x="6163943" y="228600"/>
            <a:ext cx="1362788" cy="153888"/>
          </a:xfrm>
          <a:prstGeom prst="rect">
            <a:avLst/>
          </a:prstGeom>
          <a:noFill/>
        </p:spPr>
        <p:txBody>
          <a:bodyPr wrap="square" lIns="0" tIns="0" rIns="0" bIns="0" rtlCol="0">
            <a:spAutoFit/>
          </a:bodyPr>
          <a:lstStyle/>
          <a:p>
            <a:r>
              <a:rPr lang="en-US" sz="1000" b="1" dirty="0" err="1">
                <a:solidFill>
                  <a:srgbClr val="7F7E7E"/>
                </a:solidFill>
              </a:rPr>
              <a:t>SpectralClustering</a:t>
            </a:r>
            <a:endParaRPr lang="en-US" sz="1000" b="1" dirty="0">
              <a:solidFill>
                <a:srgbClr val="7F7E7E"/>
              </a:solidFill>
            </a:endParaRPr>
          </a:p>
        </p:txBody>
      </p:sp>
      <p:sp>
        <p:nvSpPr>
          <p:cNvPr id="112" name="TextBox 111"/>
          <p:cNvSpPr txBox="1"/>
          <p:nvPr/>
        </p:nvSpPr>
        <p:spPr>
          <a:xfrm>
            <a:off x="7662615" y="228600"/>
            <a:ext cx="1362788" cy="153888"/>
          </a:xfrm>
          <a:prstGeom prst="rect">
            <a:avLst/>
          </a:prstGeom>
          <a:noFill/>
        </p:spPr>
        <p:txBody>
          <a:bodyPr wrap="square" lIns="0" tIns="0" rIns="0" bIns="0" rtlCol="0">
            <a:spAutoFit/>
          </a:bodyPr>
          <a:lstStyle/>
          <a:p>
            <a:r>
              <a:rPr lang="en-US" sz="1000" b="1" dirty="0">
                <a:solidFill>
                  <a:srgbClr val="7F7E7E"/>
                </a:solidFill>
              </a:rPr>
              <a:t>Ward</a:t>
            </a:r>
          </a:p>
        </p:txBody>
      </p:sp>
      <p:sp>
        <p:nvSpPr>
          <p:cNvPr id="113" name="TextBox 112"/>
          <p:cNvSpPr txBox="1"/>
          <p:nvPr/>
        </p:nvSpPr>
        <p:spPr>
          <a:xfrm>
            <a:off x="9161286" y="228600"/>
            <a:ext cx="1362788" cy="153888"/>
          </a:xfrm>
          <a:prstGeom prst="rect">
            <a:avLst/>
          </a:prstGeom>
          <a:noFill/>
        </p:spPr>
        <p:txBody>
          <a:bodyPr wrap="square" lIns="0" tIns="0" rIns="0" bIns="0" rtlCol="0">
            <a:spAutoFit/>
          </a:bodyPr>
          <a:lstStyle/>
          <a:p>
            <a:r>
              <a:rPr lang="en-US" sz="1000" b="1" dirty="0">
                <a:solidFill>
                  <a:srgbClr val="7F7E7E"/>
                </a:solidFill>
              </a:rPr>
              <a:t>DBSCAN</a:t>
            </a:r>
          </a:p>
        </p:txBody>
      </p:sp>
      <p:grpSp>
        <p:nvGrpSpPr>
          <p:cNvPr id="118" name="Group 117"/>
          <p:cNvGrpSpPr/>
          <p:nvPr/>
        </p:nvGrpSpPr>
        <p:grpSpPr>
          <a:xfrm>
            <a:off x="3276601" y="457201"/>
            <a:ext cx="1185755" cy="1245801"/>
            <a:chOff x="1752600" y="457200"/>
            <a:chExt cx="1185755" cy="1245801"/>
          </a:xfrm>
        </p:grpSpPr>
        <p:pic>
          <p:nvPicPr>
            <p:cNvPr id="115" name="Picture 114"/>
            <p:cNvPicPr>
              <a:picLocks noChangeAspect="1"/>
            </p:cNvPicPr>
            <p:nvPr/>
          </p:nvPicPr>
          <p:blipFill rotWithShape="1">
            <a:blip r:embed="rId7"/>
            <a:srcRect l="3497"/>
            <a:stretch/>
          </p:blipFill>
          <p:spPr>
            <a:xfrm>
              <a:off x="1752600" y="457200"/>
              <a:ext cx="1185755" cy="1219200"/>
            </a:xfrm>
            <a:prstGeom prst="rect">
              <a:avLst/>
            </a:prstGeom>
          </p:spPr>
        </p:pic>
        <p:sp>
          <p:nvSpPr>
            <p:cNvPr id="117" name="Rectangle 116"/>
            <p:cNvSpPr/>
            <p:nvPr/>
          </p:nvSpPr>
          <p:spPr>
            <a:xfrm>
              <a:off x="2631502" y="1569651"/>
              <a:ext cx="306853" cy="1333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grpSp>
      <p:grpSp>
        <p:nvGrpSpPr>
          <p:cNvPr id="121" name="Group 120"/>
          <p:cNvGrpSpPr/>
          <p:nvPr/>
        </p:nvGrpSpPr>
        <p:grpSpPr>
          <a:xfrm>
            <a:off x="4736254" y="457200"/>
            <a:ext cx="1220823" cy="1219200"/>
            <a:chOff x="3198777" y="457200"/>
            <a:chExt cx="1220823" cy="1219200"/>
          </a:xfrm>
        </p:grpSpPr>
        <p:pic>
          <p:nvPicPr>
            <p:cNvPr id="119" name="Picture 118"/>
            <p:cNvPicPr>
              <a:picLocks noChangeAspect="1"/>
            </p:cNvPicPr>
            <p:nvPr/>
          </p:nvPicPr>
          <p:blipFill rotWithShape="1">
            <a:blip r:embed="rId8"/>
            <a:srcRect r="2160"/>
            <a:stretch/>
          </p:blipFill>
          <p:spPr>
            <a:xfrm>
              <a:off x="3198777" y="457200"/>
              <a:ext cx="1220823" cy="1219200"/>
            </a:xfrm>
            <a:prstGeom prst="rect">
              <a:avLst/>
            </a:prstGeom>
          </p:spPr>
        </p:pic>
        <p:sp>
          <p:nvSpPr>
            <p:cNvPr id="120" name="Rectangle 119"/>
            <p:cNvSpPr/>
            <p:nvPr/>
          </p:nvSpPr>
          <p:spPr>
            <a:xfrm>
              <a:off x="4121113" y="1543050"/>
              <a:ext cx="298487" cy="1333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grpSp>
      <p:grpSp>
        <p:nvGrpSpPr>
          <p:cNvPr id="125" name="Group 124"/>
          <p:cNvGrpSpPr/>
          <p:nvPr/>
        </p:nvGrpSpPr>
        <p:grpSpPr>
          <a:xfrm>
            <a:off x="6235737" y="494527"/>
            <a:ext cx="1219200" cy="1219200"/>
            <a:chOff x="4724400" y="494527"/>
            <a:chExt cx="1219200" cy="1219200"/>
          </a:xfrm>
        </p:grpSpPr>
        <p:pic>
          <p:nvPicPr>
            <p:cNvPr id="122" name="Picture 121"/>
            <p:cNvPicPr>
              <a:picLocks noChangeAspect="1"/>
            </p:cNvPicPr>
            <p:nvPr/>
          </p:nvPicPr>
          <p:blipFill rotWithShape="1">
            <a:blip r:embed="rId9"/>
            <a:srcRect l="596" r="943"/>
            <a:stretch/>
          </p:blipFill>
          <p:spPr>
            <a:xfrm>
              <a:off x="4724400" y="494527"/>
              <a:ext cx="1219200" cy="1219200"/>
            </a:xfrm>
            <a:prstGeom prst="rect">
              <a:avLst/>
            </a:prstGeom>
          </p:spPr>
        </p:pic>
        <p:sp>
          <p:nvSpPr>
            <p:cNvPr id="123" name="Rectangle 122"/>
            <p:cNvSpPr/>
            <p:nvPr/>
          </p:nvSpPr>
          <p:spPr>
            <a:xfrm>
              <a:off x="5645113" y="1580377"/>
              <a:ext cx="298487" cy="1333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grpSp>
      <p:grpSp>
        <p:nvGrpSpPr>
          <p:cNvPr id="128" name="Group 127"/>
          <p:cNvGrpSpPr/>
          <p:nvPr/>
        </p:nvGrpSpPr>
        <p:grpSpPr>
          <a:xfrm>
            <a:off x="7730944" y="509201"/>
            <a:ext cx="1226130" cy="1200150"/>
            <a:chOff x="6206944" y="509201"/>
            <a:chExt cx="1226130" cy="1200150"/>
          </a:xfrm>
        </p:grpSpPr>
        <p:pic>
          <p:nvPicPr>
            <p:cNvPr id="126" name="Picture 125"/>
            <p:cNvPicPr>
              <a:picLocks noChangeAspect="1"/>
            </p:cNvPicPr>
            <p:nvPr/>
          </p:nvPicPr>
          <p:blipFill rotWithShape="1">
            <a:blip r:embed="rId10"/>
            <a:srcRect l="1734" r="-1"/>
            <a:stretch/>
          </p:blipFill>
          <p:spPr>
            <a:xfrm>
              <a:off x="6206944" y="509201"/>
              <a:ext cx="1226130" cy="1200150"/>
            </a:xfrm>
            <a:prstGeom prst="rect">
              <a:avLst/>
            </a:prstGeom>
          </p:spPr>
        </p:pic>
        <p:sp>
          <p:nvSpPr>
            <p:cNvPr id="127" name="Rectangle 126"/>
            <p:cNvSpPr/>
            <p:nvPr/>
          </p:nvSpPr>
          <p:spPr>
            <a:xfrm>
              <a:off x="7134587" y="1576001"/>
              <a:ext cx="298487" cy="1333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grpSp>
      <p:grpSp>
        <p:nvGrpSpPr>
          <p:cNvPr id="131" name="Group 130"/>
          <p:cNvGrpSpPr/>
          <p:nvPr/>
        </p:nvGrpSpPr>
        <p:grpSpPr>
          <a:xfrm>
            <a:off x="9242605" y="458401"/>
            <a:ext cx="1200150" cy="1219200"/>
            <a:chOff x="7698581" y="452051"/>
            <a:chExt cx="1200150" cy="1219200"/>
          </a:xfrm>
        </p:grpSpPr>
        <p:pic>
          <p:nvPicPr>
            <p:cNvPr id="129" name="Picture 128"/>
            <p:cNvPicPr>
              <a:picLocks noChangeAspect="1"/>
            </p:cNvPicPr>
            <p:nvPr/>
          </p:nvPicPr>
          <p:blipFill rotWithShape="1">
            <a:blip r:embed="rId11"/>
            <a:srcRect l="1563"/>
            <a:stretch/>
          </p:blipFill>
          <p:spPr>
            <a:xfrm>
              <a:off x="7698581" y="452051"/>
              <a:ext cx="1200150" cy="1219200"/>
            </a:xfrm>
            <a:prstGeom prst="rect">
              <a:avLst/>
            </a:prstGeom>
          </p:spPr>
        </p:pic>
        <p:sp>
          <p:nvSpPr>
            <p:cNvPr id="130" name="Rectangle 129"/>
            <p:cNvSpPr/>
            <p:nvPr/>
          </p:nvSpPr>
          <p:spPr>
            <a:xfrm>
              <a:off x="8600244" y="1537901"/>
              <a:ext cx="298487" cy="1333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grpSp>
      <p:grpSp>
        <p:nvGrpSpPr>
          <p:cNvPr id="134" name="Group 133"/>
          <p:cNvGrpSpPr/>
          <p:nvPr/>
        </p:nvGrpSpPr>
        <p:grpSpPr>
          <a:xfrm>
            <a:off x="1739720" y="2061777"/>
            <a:ext cx="1219200" cy="1228725"/>
            <a:chOff x="215720" y="2061776"/>
            <a:chExt cx="1219200" cy="1228725"/>
          </a:xfrm>
        </p:grpSpPr>
        <p:pic>
          <p:nvPicPr>
            <p:cNvPr id="132" name="Picture 131"/>
            <p:cNvPicPr>
              <a:picLocks noChangeAspect="1"/>
            </p:cNvPicPr>
            <p:nvPr/>
          </p:nvPicPr>
          <p:blipFill>
            <a:blip r:embed="rId12"/>
            <a:stretch>
              <a:fillRect/>
            </a:stretch>
          </p:blipFill>
          <p:spPr>
            <a:xfrm>
              <a:off x="215720" y="2061776"/>
              <a:ext cx="1219200" cy="1228725"/>
            </a:xfrm>
            <a:prstGeom prst="rect">
              <a:avLst/>
            </a:prstGeom>
          </p:spPr>
        </p:pic>
        <p:sp>
          <p:nvSpPr>
            <p:cNvPr id="133" name="Rectangle 132"/>
            <p:cNvSpPr/>
            <p:nvPr/>
          </p:nvSpPr>
          <p:spPr>
            <a:xfrm>
              <a:off x="1204913" y="3190875"/>
              <a:ext cx="230007" cy="996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grpSp>
      <p:grpSp>
        <p:nvGrpSpPr>
          <p:cNvPr id="137" name="Group 136"/>
          <p:cNvGrpSpPr/>
          <p:nvPr/>
        </p:nvGrpSpPr>
        <p:grpSpPr>
          <a:xfrm>
            <a:off x="3244850" y="2041525"/>
            <a:ext cx="1222267" cy="1231900"/>
            <a:chOff x="1720849" y="2041525"/>
            <a:chExt cx="1222267" cy="1231900"/>
          </a:xfrm>
        </p:grpSpPr>
        <p:pic>
          <p:nvPicPr>
            <p:cNvPr id="135" name="Picture 134"/>
            <p:cNvPicPr>
              <a:picLocks noChangeAspect="1"/>
            </p:cNvPicPr>
            <p:nvPr/>
          </p:nvPicPr>
          <p:blipFill rotWithShape="1">
            <a:blip r:embed="rId13"/>
            <a:srcRect l="1291" t="1272" b="1"/>
            <a:stretch/>
          </p:blipFill>
          <p:spPr>
            <a:xfrm>
              <a:off x="1720849" y="2041525"/>
              <a:ext cx="1222267" cy="1231900"/>
            </a:xfrm>
            <a:prstGeom prst="rect">
              <a:avLst/>
            </a:prstGeom>
          </p:spPr>
        </p:pic>
        <p:sp>
          <p:nvSpPr>
            <p:cNvPr id="136" name="Rectangle 135"/>
            <p:cNvSpPr/>
            <p:nvPr/>
          </p:nvSpPr>
          <p:spPr>
            <a:xfrm>
              <a:off x="2631502" y="3169851"/>
              <a:ext cx="311614" cy="1035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grpSp>
      <p:grpSp>
        <p:nvGrpSpPr>
          <p:cNvPr id="140" name="Group 139"/>
          <p:cNvGrpSpPr/>
          <p:nvPr/>
        </p:nvGrpSpPr>
        <p:grpSpPr>
          <a:xfrm>
            <a:off x="1768296" y="3642927"/>
            <a:ext cx="1190625" cy="1171575"/>
            <a:chOff x="244295" y="3642926"/>
            <a:chExt cx="1190625" cy="1171575"/>
          </a:xfrm>
        </p:grpSpPr>
        <p:pic>
          <p:nvPicPr>
            <p:cNvPr id="138" name="Picture 137"/>
            <p:cNvPicPr>
              <a:picLocks noChangeAspect="1"/>
            </p:cNvPicPr>
            <p:nvPr/>
          </p:nvPicPr>
          <p:blipFill>
            <a:blip r:embed="rId14"/>
            <a:stretch>
              <a:fillRect/>
            </a:stretch>
          </p:blipFill>
          <p:spPr>
            <a:xfrm>
              <a:off x="244295" y="3642926"/>
              <a:ext cx="1190625" cy="1171575"/>
            </a:xfrm>
            <a:prstGeom prst="rect">
              <a:avLst/>
            </a:prstGeom>
          </p:spPr>
        </p:pic>
        <p:sp>
          <p:nvSpPr>
            <p:cNvPr id="139" name="Rectangle 138"/>
            <p:cNvSpPr/>
            <p:nvPr/>
          </p:nvSpPr>
          <p:spPr>
            <a:xfrm>
              <a:off x="1136433" y="4681151"/>
              <a:ext cx="298487" cy="1333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grpSp>
      <p:pic>
        <p:nvPicPr>
          <p:cNvPr id="141" name="Picture 140"/>
          <p:cNvPicPr>
            <a:picLocks noChangeAspect="1"/>
          </p:cNvPicPr>
          <p:nvPr/>
        </p:nvPicPr>
        <p:blipFill rotWithShape="1">
          <a:blip r:embed="rId15"/>
          <a:srcRect r="4809" b="6589"/>
          <a:stretch/>
        </p:blipFill>
        <p:spPr>
          <a:xfrm>
            <a:off x="1635289" y="5232656"/>
            <a:ext cx="1428062" cy="1234566"/>
          </a:xfrm>
          <a:prstGeom prst="rect">
            <a:avLst/>
          </a:prstGeom>
        </p:spPr>
      </p:pic>
      <p:pic>
        <p:nvPicPr>
          <p:cNvPr id="142" name="Picture 141"/>
          <p:cNvPicPr>
            <a:picLocks noChangeAspect="1"/>
          </p:cNvPicPr>
          <p:nvPr/>
        </p:nvPicPr>
        <p:blipFill>
          <a:blip r:embed="rId16"/>
          <a:stretch>
            <a:fillRect/>
          </a:stretch>
        </p:blipFill>
        <p:spPr>
          <a:xfrm>
            <a:off x="3143696" y="5232475"/>
            <a:ext cx="1408594" cy="1239690"/>
          </a:xfrm>
          <a:prstGeom prst="rect">
            <a:avLst/>
          </a:prstGeom>
        </p:spPr>
      </p:pic>
      <p:pic>
        <p:nvPicPr>
          <p:cNvPr id="143" name="Picture 142"/>
          <p:cNvPicPr>
            <a:picLocks noChangeAspect="1"/>
          </p:cNvPicPr>
          <p:nvPr/>
        </p:nvPicPr>
        <p:blipFill>
          <a:blip r:embed="rId17"/>
          <a:stretch>
            <a:fillRect/>
          </a:stretch>
        </p:blipFill>
        <p:spPr>
          <a:xfrm>
            <a:off x="4648093" y="5232834"/>
            <a:ext cx="1397142" cy="1229446"/>
          </a:xfrm>
          <a:prstGeom prst="rect">
            <a:avLst/>
          </a:prstGeom>
        </p:spPr>
      </p:pic>
      <p:pic>
        <p:nvPicPr>
          <p:cNvPr id="144" name="Picture 143"/>
          <p:cNvPicPr>
            <a:picLocks noChangeAspect="1"/>
          </p:cNvPicPr>
          <p:nvPr/>
        </p:nvPicPr>
        <p:blipFill>
          <a:blip r:embed="rId18"/>
          <a:stretch>
            <a:fillRect/>
          </a:stretch>
        </p:blipFill>
        <p:spPr>
          <a:xfrm>
            <a:off x="6163945" y="5232114"/>
            <a:ext cx="1362786" cy="1249936"/>
          </a:xfrm>
          <a:prstGeom prst="rect">
            <a:avLst/>
          </a:prstGeom>
        </p:spPr>
      </p:pic>
      <p:pic>
        <p:nvPicPr>
          <p:cNvPr id="145" name="Picture 144"/>
          <p:cNvPicPr>
            <a:picLocks noChangeAspect="1"/>
          </p:cNvPicPr>
          <p:nvPr/>
        </p:nvPicPr>
        <p:blipFill>
          <a:blip r:embed="rId19"/>
          <a:stretch>
            <a:fillRect/>
          </a:stretch>
        </p:blipFill>
        <p:spPr>
          <a:xfrm>
            <a:off x="7645438" y="5233196"/>
            <a:ext cx="1397142" cy="1219198"/>
          </a:xfrm>
          <a:prstGeom prst="rect">
            <a:avLst/>
          </a:prstGeom>
        </p:spPr>
      </p:pic>
      <p:pic>
        <p:nvPicPr>
          <p:cNvPr id="146" name="Picture 145"/>
          <p:cNvPicPr>
            <a:picLocks noChangeAspect="1"/>
          </p:cNvPicPr>
          <p:nvPr/>
        </p:nvPicPr>
        <p:blipFill>
          <a:blip r:embed="rId20"/>
          <a:stretch>
            <a:fillRect/>
          </a:stretch>
        </p:blipFill>
        <p:spPr>
          <a:xfrm>
            <a:off x="9149836" y="5233196"/>
            <a:ext cx="1385690" cy="1219198"/>
          </a:xfrm>
          <a:prstGeom prst="rect">
            <a:avLst/>
          </a:prstGeom>
        </p:spPr>
      </p:pic>
      <p:grpSp>
        <p:nvGrpSpPr>
          <p:cNvPr id="149" name="Group 148"/>
          <p:cNvGrpSpPr/>
          <p:nvPr/>
        </p:nvGrpSpPr>
        <p:grpSpPr>
          <a:xfrm>
            <a:off x="3290781" y="3642926"/>
            <a:ext cx="1114425" cy="1162050"/>
            <a:chOff x="1766780" y="3642926"/>
            <a:chExt cx="1114425" cy="1162050"/>
          </a:xfrm>
        </p:grpSpPr>
        <p:pic>
          <p:nvPicPr>
            <p:cNvPr id="147" name="Picture 146"/>
            <p:cNvPicPr>
              <a:picLocks noChangeAspect="1"/>
            </p:cNvPicPr>
            <p:nvPr/>
          </p:nvPicPr>
          <p:blipFill>
            <a:blip r:embed="rId21"/>
            <a:stretch>
              <a:fillRect/>
            </a:stretch>
          </p:blipFill>
          <p:spPr>
            <a:xfrm>
              <a:off x="1766780" y="3642926"/>
              <a:ext cx="1114425" cy="1162050"/>
            </a:xfrm>
            <a:prstGeom prst="rect">
              <a:avLst/>
            </a:prstGeom>
          </p:spPr>
        </p:pic>
        <p:sp>
          <p:nvSpPr>
            <p:cNvPr id="148" name="Rectangle 147"/>
            <p:cNvSpPr/>
            <p:nvPr/>
          </p:nvSpPr>
          <p:spPr>
            <a:xfrm>
              <a:off x="2582718" y="4671626"/>
              <a:ext cx="298487" cy="1333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grpSp>
      <p:grpSp>
        <p:nvGrpSpPr>
          <p:cNvPr id="152" name="Group 151"/>
          <p:cNvGrpSpPr/>
          <p:nvPr/>
        </p:nvGrpSpPr>
        <p:grpSpPr>
          <a:xfrm>
            <a:off x="4798977" y="3642926"/>
            <a:ext cx="1095375" cy="1200150"/>
            <a:chOff x="3274976" y="3664934"/>
            <a:chExt cx="1095375" cy="1200150"/>
          </a:xfrm>
        </p:grpSpPr>
        <p:pic>
          <p:nvPicPr>
            <p:cNvPr id="150" name="Picture 149"/>
            <p:cNvPicPr>
              <a:picLocks noChangeAspect="1"/>
            </p:cNvPicPr>
            <p:nvPr/>
          </p:nvPicPr>
          <p:blipFill>
            <a:blip r:embed="rId22"/>
            <a:stretch>
              <a:fillRect/>
            </a:stretch>
          </p:blipFill>
          <p:spPr>
            <a:xfrm>
              <a:off x="3274976" y="3664934"/>
              <a:ext cx="1095375" cy="1200150"/>
            </a:xfrm>
            <a:prstGeom prst="rect">
              <a:avLst/>
            </a:prstGeom>
          </p:spPr>
        </p:pic>
        <p:sp>
          <p:nvSpPr>
            <p:cNvPr id="151" name="Rectangle 150"/>
            <p:cNvSpPr/>
            <p:nvPr/>
          </p:nvSpPr>
          <p:spPr>
            <a:xfrm>
              <a:off x="4071864" y="4731734"/>
              <a:ext cx="298487" cy="1333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grpSp>
      <p:grpSp>
        <p:nvGrpSpPr>
          <p:cNvPr id="155" name="Group 154"/>
          <p:cNvGrpSpPr/>
          <p:nvPr/>
        </p:nvGrpSpPr>
        <p:grpSpPr>
          <a:xfrm>
            <a:off x="6302412" y="3642926"/>
            <a:ext cx="1085850" cy="1200150"/>
            <a:chOff x="4778412" y="3654756"/>
            <a:chExt cx="1085850" cy="1200150"/>
          </a:xfrm>
        </p:grpSpPr>
        <p:pic>
          <p:nvPicPr>
            <p:cNvPr id="153" name="Picture 152"/>
            <p:cNvPicPr>
              <a:picLocks noChangeAspect="1"/>
            </p:cNvPicPr>
            <p:nvPr/>
          </p:nvPicPr>
          <p:blipFill>
            <a:blip r:embed="rId23"/>
            <a:stretch>
              <a:fillRect/>
            </a:stretch>
          </p:blipFill>
          <p:spPr>
            <a:xfrm>
              <a:off x="4778412" y="3654756"/>
              <a:ext cx="1085850" cy="1200150"/>
            </a:xfrm>
            <a:prstGeom prst="rect">
              <a:avLst/>
            </a:prstGeom>
          </p:spPr>
        </p:pic>
        <p:sp>
          <p:nvSpPr>
            <p:cNvPr id="154" name="Rectangle 153"/>
            <p:cNvSpPr/>
            <p:nvPr/>
          </p:nvSpPr>
          <p:spPr>
            <a:xfrm>
              <a:off x="5565775" y="4721556"/>
              <a:ext cx="298487" cy="1333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grpSp>
      <p:grpSp>
        <p:nvGrpSpPr>
          <p:cNvPr id="158" name="Group 157"/>
          <p:cNvGrpSpPr/>
          <p:nvPr/>
        </p:nvGrpSpPr>
        <p:grpSpPr>
          <a:xfrm>
            <a:off x="7829659" y="3642927"/>
            <a:ext cx="1028700" cy="1171575"/>
            <a:chOff x="6305659" y="3718289"/>
            <a:chExt cx="1028700" cy="1171575"/>
          </a:xfrm>
        </p:grpSpPr>
        <p:pic>
          <p:nvPicPr>
            <p:cNvPr id="156" name="Picture 155"/>
            <p:cNvPicPr>
              <a:picLocks noChangeAspect="1"/>
            </p:cNvPicPr>
            <p:nvPr/>
          </p:nvPicPr>
          <p:blipFill>
            <a:blip r:embed="rId24"/>
            <a:stretch>
              <a:fillRect/>
            </a:stretch>
          </p:blipFill>
          <p:spPr>
            <a:xfrm>
              <a:off x="6305659" y="3718289"/>
              <a:ext cx="1028700" cy="1171575"/>
            </a:xfrm>
            <a:prstGeom prst="rect">
              <a:avLst/>
            </a:prstGeom>
          </p:spPr>
        </p:pic>
        <p:sp>
          <p:nvSpPr>
            <p:cNvPr id="157" name="Rectangle 156"/>
            <p:cNvSpPr/>
            <p:nvPr/>
          </p:nvSpPr>
          <p:spPr>
            <a:xfrm>
              <a:off x="7035872" y="4756514"/>
              <a:ext cx="298487" cy="1333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grpSp>
      <p:pic>
        <p:nvPicPr>
          <p:cNvPr id="159" name="Picture 158"/>
          <p:cNvPicPr>
            <a:picLocks noChangeAspect="1"/>
          </p:cNvPicPr>
          <p:nvPr/>
        </p:nvPicPr>
        <p:blipFill rotWithShape="1">
          <a:blip r:embed="rId25"/>
          <a:srcRect r="1655"/>
          <a:stretch/>
        </p:blipFill>
        <p:spPr>
          <a:xfrm>
            <a:off x="9408678" y="3642927"/>
            <a:ext cx="1011673" cy="1190625"/>
          </a:xfrm>
          <a:prstGeom prst="rect">
            <a:avLst/>
          </a:prstGeom>
        </p:spPr>
      </p:pic>
      <p:grpSp>
        <p:nvGrpSpPr>
          <p:cNvPr id="173" name="Group 172"/>
          <p:cNvGrpSpPr/>
          <p:nvPr/>
        </p:nvGrpSpPr>
        <p:grpSpPr>
          <a:xfrm>
            <a:off x="1733153" y="452051"/>
            <a:ext cx="1279760" cy="1257300"/>
            <a:chOff x="209153" y="452051"/>
            <a:chExt cx="1279760" cy="1257300"/>
          </a:xfrm>
        </p:grpSpPr>
        <p:pic>
          <p:nvPicPr>
            <p:cNvPr id="114" name="Picture 113"/>
            <p:cNvPicPr>
              <a:picLocks noChangeAspect="1"/>
            </p:cNvPicPr>
            <p:nvPr/>
          </p:nvPicPr>
          <p:blipFill rotWithShape="1">
            <a:blip r:embed="rId26"/>
            <a:srcRect r="2020"/>
            <a:stretch/>
          </p:blipFill>
          <p:spPr>
            <a:xfrm>
              <a:off x="209153" y="452051"/>
              <a:ext cx="1232334" cy="1257300"/>
            </a:xfrm>
            <a:prstGeom prst="rect">
              <a:avLst/>
            </a:prstGeom>
          </p:spPr>
        </p:pic>
        <p:sp>
          <p:nvSpPr>
            <p:cNvPr id="116" name="Rectangle 115"/>
            <p:cNvSpPr/>
            <p:nvPr/>
          </p:nvSpPr>
          <p:spPr>
            <a:xfrm>
              <a:off x="1190426" y="1576001"/>
              <a:ext cx="298487" cy="1333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grpSp>
      <p:grpSp>
        <p:nvGrpSpPr>
          <p:cNvPr id="163" name="Group 162"/>
          <p:cNvGrpSpPr/>
          <p:nvPr/>
        </p:nvGrpSpPr>
        <p:grpSpPr>
          <a:xfrm>
            <a:off x="4741828" y="2041525"/>
            <a:ext cx="1209675" cy="1200150"/>
            <a:chOff x="3217827" y="2041525"/>
            <a:chExt cx="1209675" cy="1200150"/>
          </a:xfrm>
        </p:grpSpPr>
        <p:pic>
          <p:nvPicPr>
            <p:cNvPr id="160" name="Picture 159"/>
            <p:cNvPicPr>
              <a:picLocks noChangeAspect="1"/>
            </p:cNvPicPr>
            <p:nvPr/>
          </p:nvPicPr>
          <p:blipFill>
            <a:blip r:embed="rId27"/>
            <a:stretch>
              <a:fillRect/>
            </a:stretch>
          </p:blipFill>
          <p:spPr>
            <a:xfrm>
              <a:off x="3217827" y="2041525"/>
              <a:ext cx="1209675" cy="1200150"/>
            </a:xfrm>
            <a:prstGeom prst="rect">
              <a:avLst/>
            </a:prstGeom>
          </p:spPr>
        </p:pic>
        <p:sp>
          <p:nvSpPr>
            <p:cNvPr id="162" name="Rectangle 161"/>
            <p:cNvSpPr/>
            <p:nvPr/>
          </p:nvSpPr>
          <p:spPr>
            <a:xfrm>
              <a:off x="4198144" y="3138101"/>
              <a:ext cx="229358" cy="1035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grpSp>
      <p:grpSp>
        <p:nvGrpSpPr>
          <p:cNvPr id="166" name="Group 165"/>
          <p:cNvGrpSpPr/>
          <p:nvPr/>
        </p:nvGrpSpPr>
        <p:grpSpPr>
          <a:xfrm>
            <a:off x="6236494" y="2041526"/>
            <a:ext cx="1208882" cy="1209675"/>
            <a:chOff x="4712494" y="2041525"/>
            <a:chExt cx="1208882" cy="1209675"/>
          </a:xfrm>
        </p:grpSpPr>
        <p:pic>
          <p:nvPicPr>
            <p:cNvPr id="164" name="Picture 163"/>
            <p:cNvPicPr>
              <a:picLocks noChangeAspect="1"/>
            </p:cNvPicPr>
            <p:nvPr/>
          </p:nvPicPr>
          <p:blipFill rotWithShape="1">
            <a:blip r:embed="rId28"/>
            <a:srcRect l="1575" r="2275"/>
            <a:stretch/>
          </p:blipFill>
          <p:spPr>
            <a:xfrm>
              <a:off x="4712494" y="2041525"/>
              <a:ext cx="1208882" cy="1209675"/>
            </a:xfrm>
            <a:prstGeom prst="rect">
              <a:avLst/>
            </a:prstGeom>
          </p:spPr>
        </p:pic>
        <p:sp>
          <p:nvSpPr>
            <p:cNvPr id="165" name="Rectangle 164"/>
            <p:cNvSpPr/>
            <p:nvPr/>
          </p:nvSpPr>
          <p:spPr>
            <a:xfrm>
              <a:off x="5622889" y="3117850"/>
              <a:ext cx="298487" cy="1333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grpSp>
      <p:grpSp>
        <p:nvGrpSpPr>
          <p:cNvPr id="169" name="Group 168"/>
          <p:cNvGrpSpPr/>
          <p:nvPr/>
        </p:nvGrpSpPr>
        <p:grpSpPr>
          <a:xfrm>
            <a:off x="7750970" y="2041526"/>
            <a:ext cx="1207403" cy="1209675"/>
            <a:chOff x="6226969" y="2041525"/>
            <a:chExt cx="1207403" cy="1209675"/>
          </a:xfrm>
        </p:grpSpPr>
        <p:pic>
          <p:nvPicPr>
            <p:cNvPr id="167" name="Picture 166"/>
            <p:cNvPicPr>
              <a:picLocks noChangeAspect="1"/>
            </p:cNvPicPr>
            <p:nvPr/>
          </p:nvPicPr>
          <p:blipFill rotWithShape="1">
            <a:blip r:embed="rId29"/>
            <a:srcRect l="1735"/>
            <a:stretch/>
          </p:blipFill>
          <p:spPr>
            <a:xfrm>
              <a:off x="6226969" y="2041525"/>
              <a:ext cx="1207403" cy="1209675"/>
            </a:xfrm>
            <a:prstGeom prst="rect">
              <a:avLst/>
            </a:prstGeom>
          </p:spPr>
        </p:pic>
        <p:sp>
          <p:nvSpPr>
            <p:cNvPr id="168" name="Rectangle 167"/>
            <p:cNvSpPr/>
            <p:nvPr/>
          </p:nvSpPr>
          <p:spPr>
            <a:xfrm>
              <a:off x="7239000" y="3169852"/>
              <a:ext cx="195372" cy="813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grpSp>
      <p:grpSp>
        <p:nvGrpSpPr>
          <p:cNvPr id="170" name="Group 169"/>
          <p:cNvGrpSpPr/>
          <p:nvPr/>
        </p:nvGrpSpPr>
        <p:grpSpPr>
          <a:xfrm>
            <a:off x="9238980" y="2041526"/>
            <a:ext cx="1207403" cy="1209675"/>
            <a:chOff x="6226969" y="2041525"/>
            <a:chExt cx="1207403" cy="1209675"/>
          </a:xfrm>
        </p:grpSpPr>
        <p:pic>
          <p:nvPicPr>
            <p:cNvPr id="171" name="Picture 170"/>
            <p:cNvPicPr>
              <a:picLocks noChangeAspect="1"/>
            </p:cNvPicPr>
            <p:nvPr/>
          </p:nvPicPr>
          <p:blipFill rotWithShape="1">
            <a:blip r:embed="rId29"/>
            <a:srcRect l="1735"/>
            <a:stretch/>
          </p:blipFill>
          <p:spPr>
            <a:xfrm>
              <a:off x="6226969" y="2041525"/>
              <a:ext cx="1207403" cy="1209675"/>
            </a:xfrm>
            <a:prstGeom prst="rect">
              <a:avLst/>
            </a:prstGeom>
          </p:spPr>
        </p:pic>
        <p:sp>
          <p:nvSpPr>
            <p:cNvPr id="172" name="Rectangle 171"/>
            <p:cNvSpPr/>
            <p:nvPr/>
          </p:nvSpPr>
          <p:spPr>
            <a:xfrm>
              <a:off x="7239000" y="3169852"/>
              <a:ext cx="195372" cy="813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gr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950750" y="1094945"/>
            <a:ext cx="10255132" cy="4373526"/>
            <a:chOff x="1667927" y="-55526"/>
            <a:chExt cx="8679631" cy="3157254"/>
          </a:xfrm>
        </p:grpSpPr>
        <p:sp>
          <p:nvSpPr>
            <p:cNvPr id="4" name="TextBox 3"/>
            <p:cNvSpPr txBox="1"/>
            <p:nvPr/>
          </p:nvSpPr>
          <p:spPr>
            <a:xfrm>
              <a:off x="1667927" y="129140"/>
              <a:ext cx="1270537" cy="184666"/>
            </a:xfrm>
            <a:prstGeom prst="rect">
              <a:avLst/>
            </a:prstGeom>
            <a:noFill/>
          </p:spPr>
          <p:txBody>
            <a:bodyPr wrap="square" lIns="0" tIns="0" rIns="0" bIns="0" rtlCol="0" anchor="b" anchorCtr="0">
              <a:spAutoFit/>
            </a:bodyPr>
            <a:lstStyle/>
            <a:p>
              <a:r>
                <a:rPr lang="en-US" sz="1200" b="1" dirty="0">
                  <a:solidFill>
                    <a:srgbClr val="7F7E7E"/>
                  </a:solidFill>
                </a:rPr>
                <a:t>Method name</a:t>
              </a:r>
            </a:p>
          </p:txBody>
        </p:sp>
        <p:sp>
          <p:nvSpPr>
            <p:cNvPr id="5" name="TextBox 4"/>
            <p:cNvSpPr txBox="1"/>
            <p:nvPr/>
          </p:nvSpPr>
          <p:spPr>
            <a:xfrm>
              <a:off x="2986475" y="129140"/>
              <a:ext cx="1228466" cy="184666"/>
            </a:xfrm>
            <a:prstGeom prst="rect">
              <a:avLst/>
            </a:prstGeom>
            <a:noFill/>
          </p:spPr>
          <p:txBody>
            <a:bodyPr wrap="square" lIns="0" tIns="0" rIns="0" bIns="0" rtlCol="0" anchor="b" anchorCtr="0">
              <a:spAutoFit/>
            </a:bodyPr>
            <a:lstStyle/>
            <a:p>
              <a:r>
                <a:rPr lang="en-US" sz="1200" b="1" dirty="0">
                  <a:solidFill>
                    <a:srgbClr val="7F7E7E"/>
                  </a:solidFill>
                </a:rPr>
                <a:t>Parameters</a:t>
              </a:r>
            </a:p>
          </p:txBody>
        </p:sp>
        <p:sp>
          <p:nvSpPr>
            <p:cNvPr id="6" name="TextBox 5"/>
            <p:cNvSpPr txBox="1"/>
            <p:nvPr/>
          </p:nvSpPr>
          <p:spPr>
            <a:xfrm>
              <a:off x="4262954" y="129140"/>
              <a:ext cx="2114057" cy="184666"/>
            </a:xfrm>
            <a:prstGeom prst="rect">
              <a:avLst/>
            </a:prstGeom>
            <a:noFill/>
          </p:spPr>
          <p:txBody>
            <a:bodyPr wrap="square" lIns="0" tIns="0" rIns="0" bIns="0" rtlCol="0" anchor="b" anchorCtr="0">
              <a:spAutoFit/>
            </a:bodyPr>
            <a:lstStyle/>
            <a:p>
              <a:r>
                <a:rPr lang="en-US" sz="1200" b="1" dirty="0">
                  <a:solidFill>
                    <a:srgbClr val="7F7E7E"/>
                  </a:solidFill>
                </a:rPr>
                <a:t>Scalability</a:t>
              </a:r>
            </a:p>
          </p:txBody>
        </p:sp>
        <p:sp>
          <p:nvSpPr>
            <p:cNvPr id="7" name="TextBox 6"/>
            <p:cNvSpPr txBox="1"/>
            <p:nvPr/>
          </p:nvSpPr>
          <p:spPr>
            <a:xfrm>
              <a:off x="6425023" y="129140"/>
              <a:ext cx="2277711" cy="184666"/>
            </a:xfrm>
            <a:prstGeom prst="rect">
              <a:avLst/>
            </a:prstGeom>
            <a:noFill/>
          </p:spPr>
          <p:txBody>
            <a:bodyPr wrap="square" lIns="0" tIns="0" rIns="0" bIns="0" rtlCol="0" anchor="b" anchorCtr="0">
              <a:spAutoFit/>
            </a:bodyPr>
            <a:lstStyle/>
            <a:p>
              <a:r>
                <a:rPr lang="en-US" sz="1200" b="1" dirty="0" err="1">
                  <a:solidFill>
                    <a:srgbClr val="7F7E7E"/>
                  </a:solidFill>
                </a:rPr>
                <a:t>Usecase</a:t>
              </a:r>
              <a:endParaRPr lang="en-US" sz="1200" b="1" dirty="0">
                <a:solidFill>
                  <a:srgbClr val="7F7E7E"/>
                </a:solidFill>
              </a:endParaRPr>
            </a:p>
          </p:txBody>
        </p:sp>
        <p:sp>
          <p:nvSpPr>
            <p:cNvPr id="8" name="TextBox 7"/>
            <p:cNvSpPr txBox="1"/>
            <p:nvPr/>
          </p:nvSpPr>
          <p:spPr>
            <a:xfrm>
              <a:off x="8750745" y="-55526"/>
              <a:ext cx="1596812" cy="369332"/>
            </a:xfrm>
            <a:prstGeom prst="rect">
              <a:avLst/>
            </a:prstGeom>
            <a:noFill/>
          </p:spPr>
          <p:txBody>
            <a:bodyPr wrap="square" lIns="0" tIns="0" rIns="0" bIns="0" rtlCol="0" anchor="b" anchorCtr="0">
              <a:spAutoFit/>
            </a:bodyPr>
            <a:lstStyle/>
            <a:p>
              <a:r>
                <a:rPr lang="en-US" sz="1200" b="1" dirty="0">
                  <a:solidFill>
                    <a:srgbClr val="7F7E7E"/>
                  </a:solidFill>
                </a:rPr>
                <a:t>Geometry (metric used)</a:t>
              </a:r>
            </a:p>
          </p:txBody>
        </p:sp>
        <p:cxnSp>
          <p:nvCxnSpPr>
            <p:cNvPr id="13" name="Straight Connector 12"/>
            <p:cNvCxnSpPr/>
            <p:nvPr/>
          </p:nvCxnSpPr>
          <p:spPr>
            <a:xfrm>
              <a:off x="1667927" y="346258"/>
              <a:ext cx="8679631" cy="0"/>
            </a:xfrm>
            <a:prstGeom prst="line">
              <a:avLst/>
            </a:prstGeom>
            <a:ln>
              <a:solidFill>
                <a:srgbClr val="7F7E7E"/>
              </a:solidFill>
            </a:ln>
          </p:spPr>
          <p:style>
            <a:lnRef idx="1">
              <a:schemeClr val="accent1"/>
            </a:lnRef>
            <a:fillRef idx="0">
              <a:schemeClr val="accent1"/>
            </a:fillRef>
            <a:effectRef idx="0">
              <a:schemeClr val="accent1"/>
            </a:effectRef>
            <a:fontRef idx="minor">
              <a:schemeClr val="tx1"/>
            </a:fontRef>
          </p:style>
        </p:cxnSp>
        <p:grpSp>
          <p:nvGrpSpPr>
            <p:cNvPr id="82" name="Group 81"/>
            <p:cNvGrpSpPr/>
            <p:nvPr/>
          </p:nvGrpSpPr>
          <p:grpSpPr>
            <a:xfrm>
              <a:off x="1667927" y="389791"/>
              <a:ext cx="8679631" cy="369332"/>
              <a:chOff x="143926" y="389791"/>
              <a:chExt cx="8679631" cy="369332"/>
            </a:xfrm>
          </p:grpSpPr>
          <p:sp>
            <p:nvSpPr>
              <p:cNvPr id="14" name="TextBox 13"/>
              <p:cNvSpPr txBox="1"/>
              <p:nvPr/>
            </p:nvSpPr>
            <p:spPr>
              <a:xfrm>
                <a:off x="143926" y="389791"/>
                <a:ext cx="1270537" cy="184666"/>
              </a:xfrm>
              <a:prstGeom prst="rect">
                <a:avLst/>
              </a:prstGeom>
              <a:noFill/>
            </p:spPr>
            <p:txBody>
              <a:bodyPr wrap="square" lIns="0" tIns="0" rIns="0" bIns="0" rtlCol="0">
                <a:spAutoFit/>
              </a:bodyPr>
              <a:lstStyle/>
              <a:p>
                <a:r>
                  <a:rPr lang="en-US" sz="1200" i="1" dirty="0">
                    <a:solidFill>
                      <a:srgbClr val="6094C9"/>
                    </a:solidFill>
                  </a:rPr>
                  <a:t>K-means</a:t>
                </a:r>
              </a:p>
            </p:txBody>
          </p:sp>
          <p:sp>
            <p:nvSpPr>
              <p:cNvPr id="15" name="TextBox 14"/>
              <p:cNvSpPr txBox="1"/>
              <p:nvPr/>
            </p:nvSpPr>
            <p:spPr>
              <a:xfrm>
                <a:off x="1462475" y="389791"/>
                <a:ext cx="1228466" cy="184666"/>
              </a:xfrm>
              <a:prstGeom prst="rect">
                <a:avLst/>
              </a:prstGeom>
              <a:noFill/>
            </p:spPr>
            <p:txBody>
              <a:bodyPr wrap="square" lIns="0" tIns="0" rIns="0" bIns="0" rtlCol="0">
                <a:spAutoFit/>
              </a:bodyPr>
              <a:lstStyle/>
              <a:p>
                <a:r>
                  <a:rPr lang="en-US" sz="1200" dirty="0">
                    <a:solidFill>
                      <a:srgbClr val="7F7E7E"/>
                    </a:solidFill>
                  </a:rPr>
                  <a:t>Number of clusters</a:t>
                </a:r>
              </a:p>
            </p:txBody>
          </p:sp>
          <p:sp>
            <p:nvSpPr>
              <p:cNvPr id="16" name="TextBox 15"/>
              <p:cNvSpPr txBox="1"/>
              <p:nvPr/>
            </p:nvSpPr>
            <p:spPr>
              <a:xfrm>
                <a:off x="2738953" y="389791"/>
                <a:ext cx="2114057" cy="369332"/>
              </a:xfrm>
              <a:prstGeom prst="rect">
                <a:avLst/>
              </a:prstGeom>
              <a:noFill/>
            </p:spPr>
            <p:txBody>
              <a:bodyPr wrap="square" lIns="0" tIns="0" rIns="0" bIns="0" rtlCol="0">
                <a:spAutoFit/>
              </a:bodyPr>
              <a:lstStyle/>
              <a:p>
                <a:r>
                  <a:rPr lang="en-US" sz="1200" dirty="0">
                    <a:solidFill>
                      <a:srgbClr val="7F7E7E"/>
                    </a:solidFill>
                  </a:rPr>
                  <a:t>Very large </a:t>
                </a:r>
                <a:r>
                  <a:rPr lang="en-US" sz="1200" i="1" dirty="0" err="1">
                    <a:solidFill>
                      <a:srgbClr val="7F7E7E"/>
                    </a:solidFill>
                  </a:rPr>
                  <a:t>n_sample</a:t>
                </a:r>
                <a:r>
                  <a:rPr lang="en-US" sz="1200" dirty="0" err="1">
                    <a:solidFill>
                      <a:srgbClr val="7F7E7E"/>
                    </a:solidFill>
                  </a:rPr>
                  <a:t>s</a:t>
                </a:r>
                <a:r>
                  <a:rPr lang="en-US" sz="1200" dirty="0">
                    <a:solidFill>
                      <a:srgbClr val="7F7E7E"/>
                    </a:solidFill>
                  </a:rPr>
                  <a:t> medium </a:t>
                </a:r>
                <a:r>
                  <a:rPr lang="en-US" sz="1200" i="1" dirty="0" err="1">
                    <a:solidFill>
                      <a:srgbClr val="7F7E7E"/>
                    </a:solidFill>
                  </a:rPr>
                  <a:t>n_clusters</a:t>
                </a:r>
                <a:r>
                  <a:rPr lang="en-US" sz="1200" dirty="0">
                    <a:solidFill>
                      <a:srgbClr val="7F7E7E"/>
                    </a:solidFill>
                  </a:rPr>
                  <a:t> with </a:t>
                </a:r>
                <a:r>
                  <a:rPr lang="en-US" sz="1200" i="1" dirty="0" err="1">
                    <a:solidFill>
                      <a:srgbClr val="6094C9"/>
                    </a:solidFill>
                  </a:rPr>
                  <a:t>MiniBatch</a:t>
                </a:r>
                <a:r>
                  <a:rPr lang="en-US" sz="1200" i="1" dirty="0">
                    <a:solidFill>
                      <a:srgbClr val="6094C9"/>
                    </a:solidFill>
                  </a:rPr>
                  <a:t> code</a:t>
                </a:r>
              </a:p>
            </p:txBody>
          </p:sp>
          <p:sp>
            <p:nvSpPr>
              <p:cNvPr id="17" name="TextBox 16"/>
              <p:cNvSpPr txBox="1"/>
              <p:nvPr/>
            </p:nvSpPr>
            <p:spPr>
              <a:xfrm>
                <a:off x="4901022" y="389791"/>
                <a:ext cx="2277711" cy="369332"/>
              </a:xfrm>
              <a:prstGeom prst="rect">
                <a:avLst/>
              </a:prstGeom>
              <a:noFill/>
            </p:spPr>
            <p:txBody>
              <a:bodyPr wrap="square" lIns="0" tIns="0" rIns="0" bIns="0" rtlCol="0">
                <a:spAutoFit/>
              </a:bodyPr>
              <a:lstStyle/>
              <a:p>
                <a:r>
                  <a:rPr lang="en-US" sz="1200" dirty="0">
                    <a:solidFill>
                      <a:srgbClr val="7F7E7E"/>
                    </a:solidFill>
                  </a:rPr>
                  <a:t>General purpose, even cluster size, flat geometry, not too many clusters</a:t>
                </a:r>
              </a:p>
            </p:txBody>
          </p:sp>
          <p:sp>
            <p:nvSpPr>
              <p:cNvPr id="18" name="TextBox 17"/>
              <p:cNvSpPr txBox="1"/>
              <p:nvPr/>
            </p:nvSpPr>
            <p:spPr>
              <a:xfrm>
                <a:off x="7226745" y="389791"/>
                <a:ext cx="1596812" cy="184666"/>
              </a:xfrm>
              <a:prstGeom prst="rect">
                <a:avLst/>
              </a:prstGeom>
              <a:noFill/>
            </p:spPr>
            <p:txBody>
              <a:bodyPr wrap="square" lIns="0" tIns="0" rIns="0" bIns="0" rtlCol="0">
                <a:spAutoFit/>
              </a:bodyPr>
              <a:lstStyle/>
              <a:p>
                <a:r>
                  <a:rPr lang="en-US" sz="1200" dirty="0">
                    <a:solidFill>
                      <a:srgbClr val="7F7E7E"/>
                    </a:solidFill>
                  </a:rPr>
                  <a:t>Distances between points</a:t>
                </a:r>
              </a:p>
            </p:txBody>
          </p:sp>
        </p:grpSp>
        <p:grpSp>
          <p:nvGrpSpPr>
            <p:cNvPr id="83" name="Group 82"/>
            <p:cNvGrpSpPr/>
            <p:nvPr/>
          </p:nvGrpSpPr>
          <p:grpSpPr>
            <a:xfrm>
              <a:off x="1667927" y="858311"/>
              <a:ext cx="8679631" cy="369332"/>
              <a:chOff x="143926" y="1006045"/>
              <a:chExt cx="8679631" cy="369332"/>
            </a:xfrm>
          </p:grpSpPr>
          <p:sp>
            <p:nvSpPr>
              <p:cNvPr id="22" name="TextBox 21"/>
              <p:cNvSpPr txBox="1"/>
              <p:nvPr/>
            </p:nvSpPr>
            <p:spPr>
              <a:xfrm>
                <a:off x="143926" y="1006045"/>
                <a:ext cx="1270537" cy="184666"/>
              </a:xfrm>
              <a:prstGeom prst="rect">
                <a:avLst/>
              </a:prstGeom>
              <a:noFill/>
            </p:spPr>
            <p:txBody>
              <a:bodyPr wrap="square" lIns="0" tIns="0" rIns="0" bIns="0" rtlCol="0">
                <a:spAutoFit/>
              </a:bodyPr>
              <a:lstStyle/>
              <a:p>
                <a:r>
                  <a:rPr lang="en-US" sz="1200" i="1" dirty="0">
                    <a:solidFill>
                      <a:srgbClr val="6094C9"/>
                    </a:solidFill>
                  </a:rPr>
                  <a:t>Affinity propagation</a:t>
                </a:r>
              </a:p>
            </p:txBody>
          </p:sp>
          <p:sp>
            <p:nvSpPr>
              <p:cNvPr id="23" name="TextBox 22"/>
              <p:cNvSpPr txBox="1"/>
              <p:nvPr/>
            </p:nvSpPr>
            <p:spPr>
              <a:xfrm>
                <a:off x="1462475" y="1006045"/>
                <a:ext cx="1228466" cy="369332"/>
              </a:xfrm>
              <a:prstGeom prst="rect">
                <a:avLst/>
              </a:prstGeom>
              <a:noFill/>
            </p:spPr>
            <p:txBody>
              <a:bodyPr wrap="square" lIns="0" tIns="0" rIns="0" bIns="0" rtlCol="0">
                <a:spAutoFit/>
              </a:bodyPr>
              <a:lstStyle/>
              <a:p>
                <a:r>
                  <a:rPr lang="en-US" sz="1200" dirty="0">
                    <a:solidFill>
                      <a:srgbClr val="7F7E7E"/>
                    </a:solidFill>
                  </a:rPr>
                  <a:t>Damping, sample preferences</a:t>
                </a:r>
              </a:p>
            </p:txBody>
          </p:sp>
          <p:sp>
            <p:nvSpPr>
              <p:cNvPr id="24" name="TextBox 23"/>
              <p:cNvSpPr txBox="1"/>
              <p:nvPr/>
            </p:nvSpPr>
            <p:spPr>
              <a:xfrm>
                <a:off x="2738953" y="1006045"/>
                <a:ext cx="2114057" cy="184666"/>
              </a:xfrm>
              <a:prstGeom prst="rect">
                <a:avLst/>
              </a:prstGeom>
              <a:noFill/>
            </p:spPr>
            <p:txBody>
              <a:bodyPr wrap="square" lIns="0" tIns="0" rIns="0" bIns="0" rtlCol="0">
                <a:spAutoFit/>
              </a:bodyPr>
              <a:lstStyle/>
              <a:p>
                <a:r>
                  <a:rPr lang="en-US" sz="1200" dirty="0">
                    <a:solidFill>
                      <a:srgbClr val="7F7E7E"/>
                    </a:solidFill>
                  </a:rPr>
                  <a:t>Not scalable with </a:t>
                </a:r>
                <a:r>
                  <a:rPr lang="en-US" sz="1200" dirty="0" err="1">
                    <a:solidFill>
                      <a:srgbClr val="7F7E7E"/>
                    </a:solidFill>
                  </a:rPr>
                  <a:t>n_samples</a:t>
                </a:r>
                <a:endParaRPr lang="en-US" sz="1200" i="1" dirty="0">
                  <a:solidFill>
                    <a:srgbClr val="6094C9"/>
                  </a:solidFill>
                </a:endParaRPr>
              </a:p>
            </p:txBody>
          </p:sp>
          <p:sp>
            <p:nvSpPr>
              <p:cNvPr id="25" name="TextBox 24"/>
              <p:cNvSpPr txBox="1"/>
              <p:nvPr/>
            </p:nvSpPr>
            <p:spPr>
              <a:xfrm>
                <a:off x="4901022" y="1006045"/>
                <a:ext cx="2277711" cy="369332"/>
              </a:xfrm>
              <a:prstGeom prst="rect">
                <a:avLst/>
              </a:prstGeom>
              <a:noFill/>
            </p:spPr>
            <p:txBody>
              <a:bodyPr wrap="square" lIns="0" tIns="0" rIns="0" bIns="0" rtlCol="0">
                <a:spAutoFit/>
              </a:bodyPr>
              <a:lstStyle/>
              <a:p>
                <a:r>
                  <a:rPr lang="en-US" sz="1200" dirty="0">
                    <a:solidFill>
                      <a:srgbClr val="7F7E7E"/>
                    </a:solidFill>
                  </a:rPr>
                  <a:t>Many clusters, uneven cluster size, non-flat geometry</a:t>
                </a:r>
              </a:p>
            </p:txBody>
          </p:sp>
          <p:sp>
            <p:nvSpPr>
              <p:cNvPr id="26" name="TextBox 25"/>
              <p:cNvSpPr txBox="1"/>
              <p:nvPr/>
            </p:nvSpPr>
            <p:spPr>
              <a:xfrm>
                <a:off x="7226745" y="1006045"/>
                <a:ext cx="1596812" cy="369332"/>
              </a:xfrm>
              <a:prstGeom prst="rect">
                <a:avLst/>
              </a:prstGeom>
              <a:noFill/>
            </p:spPr>
            <p:txBody>
              <a:bodyPr wrap="square" lIns="0" tIns="0" rIns="0" bIns="0" rtlCol="0">
                <a:spAutoFit/>
              </a:bodyPr>
              <a:lstStyle/>
              <a:p>
                <a:r>
                  <a:rPr lang="en-US" sz="1200" dirty="0">
                    <a:solidFill>
                      <a:srgbClr val="7F7E7E"/>
                    </a:solidFill>
                  </a:rPr>
                  <a:t>Graph distance (e.g. nearest-neighbor graph)</a:t>
                </a:r>
              </a:p>
            </p:txBody>
          </p:sp>
        </p:grpSp>
        <p:grpSp>
          <p:nvGrpSpPr>
            <p:cNvPr id="84" name="Group 83"/>
            <p:cNvGrpSpPr/>
            <p:nvPr/>
          </p:nvGrpSpPr>
          <p:grpSpPr>
            <a:xfrm>
              <a:off x="1667927" y="1326831"/>
              <a:ext cx="8679631" cy="369332"/>
              <a:chOff x="143926" y="1437633"/>
              <a:chExt cx="8679631" cy="369332"/>
            </a:xfrm>
          </p:grpSpPr>
          <p:sp>
            <p:nvSpPr>
              <p:cNvPr id="30" name="TextBox 29"/>
              <p:cNvSpPr txBox="1"/>
              <p:nvPr/>
            </p:nvSpPr>
            <p:spPr>
              <a:xfrm>
                <a:off x="143926" y="1437633"/>
                <a:ext cx="1270537" cy="184666"/>
              </a:xfrm>
              <a:prstGeom prst="rect">
                <a:avLst/>
              </a:prstGeom>
              <a:noFill/>
            </p:spPr>
            <p:txBody>
              <a:bodyPr wrap="square" lIns="0" tIns="0" rIns="0" bIns="0" rtlCol="0">
                <a:spAutoFit/>
              </a:bodyPr>
              <a:lstStyle/>
              <a:p>
                <a:r>
                  <a:rPr lang="en-US" sz="1200" i="1" dirty="0">
                    <a:solidFill>
                      <a:srgbClr val="6094C9"/>
                    </a:solidFill>
                  </a:rPr>
                  <a:t>Mean-shift</a:t>
                </a:r>
              </a:p>
            </p:txBody>
          </p:sp>
          <p:sp>
            <p:nvSpPr>
              <p:cNvPr id="31" name="TextBox 30"/>
              <p:cNvSpPr txBox="1"/>
              <p:nvPr/>
            </p:nvSpPr>
            <p:spPr>
              <a:xfrm>
                <a:off x="1462475" y="1437633"/>
                <a:ext cx="1228466" cy="184666"/>
              </a:xfrm>
              <a:prstGeom prst="rect">
                <a:avLst/>
              </a:prstGeom>
              <a:noFill/>
            </p:spPr>
            <p:txBody>
              <a:bodyPr wrap="square" lIns="0" tIns="0" rIns="0" bIns="0" rtlCol="0">
                <a:spAutoFit/>
              </a:bodyPr>
              <a:lstStyle/>
              <a:p>
                <a:r>
                  <a:rPr lang="en-US" sz="1200" dirty="0">
                    <a:solidFill>
                      <a:srgbClr val="7F7E7E"/>
                    </a:solidFill>
                  </a:rPr>
                  <a:t>Bandwidth</a:t>
                </a:r>
              </a:p>
            </p:txBody>
          </p:sp>
          <p:sp>
            <p:nvSpPr>
              <p:cNvPr id="32" name="TextBox 31"/>
              <p:cNvSpPr txBox="1"/>
              <p:nvPr/>
            </p:nvSpPr>
            <p:spPr>
              <a:xfrm>
                <a:off x="2738953" y="1437633"/>
                <a:ext cx="2114057" cy="184666"/>
              </a:xfrm>
              <a:prstGeom prst="rect">
                <a:avLst/>
              </a:prstGeom>
              <a:noFill/>
            </p:spPr>
            <p:txBody>
              <a:bodyPr wrap="square" lIns="0" tIns="0" rIns="0" bIns="0" rtlCol="0">
                <a:spAutoFit/>
              </a:bodyPr>
              <a:lstStyle/>
              <a:p>
                <a:r>
                  <a:rPr lang="en-US" sz="1200" dirty="0">
                    <a:solidFill>
                      <a:srgbClr val="7F7E7E"/>
                    </a:solidFill>
                  </a:rPr>
                  <a:t>Not scalable with </a:t>
                </a:r>
                <a:r>
                  <a:rPr lang="en-US" sz="1200" dirty="0" err="1">
                    <a:solidFill>
                      <a:srgbClr val="7F7E7E"/>
                    </a:solidFill>
                  </a:rPr>
                  <a:t>n_samples</a:t>
                </a:r>
                <a:endParaRPr lang="en-US" sz="1200" i="1" dirty="0">
                  <a:solidFill>
                    <a:srgbClr val="6094C9"/>
                  </a:solidFill>
                </a:endParaRPr>
              </a:p>
            </p:txBody>
          </p:sp>
          <p:sp>
            <p:nvSpPr>
              <p:cNvPr id="33" name="TextBox 32"/>
              <p:cNvSpPr txBox="1"/>
              <p:nvPr/>
            </p:nvSpPr>
            <p:spPr>
              <a:xfrm>
                <a:off x="4901022" y="1437633"/>
                <a:ext cx="2277711" cy="369332"/>
              </a:xfrm>
              <a:prstGeom prst="rect">
                <a:avLst/>
              </a:prstGeom>
              <a:noFill/>
            </p:spPr>
            <p:txBody>
              <a:bodyPr wrap="square" lIns="0" tIns="0" rIns="0" bIns="0" rtlCol="0">
                <a:spAutoFit/>
              </a:bodyPr>
              <a:lstStyle/>
              <a:p>
                <a:r>
                  <a:rPr lang="en-US" sz="1200" dirty="0">
                    <a:solidFill>
                      <a:srgbClr val="7F7E7E"/>
                    </a:solidFill>
                  </a:rPr>
                  <a:t>Many clusters, uneven cluster size, non-flat geometry</a:t>
                </a:r>
              </a:p>
            </p:txBody>
          </p:sp>
          <p:sp>
            <p:nvSpPr>
              <p:cNvPr id="34" name="TextBox 33"/>
              <p:cNvSpPr txBox="1"/>
              <p:nvPr/>
            </p:nvSpPr>
            <p:spPr>
              <a:xfrm>
                <a:off x="7226745" y="1437633"/>
                <a:ext cx="1596812" cy="184666"/>
              </a:xfrm>
              <a:prstGeom prst="rect">
                <a:avLst/>
              </a:prstGeom>
              <a:noFill/>
            </p:spPr>
            <p:txBody>
              <a:bodyPr wrap="square" lIns="0" tIns="0" rIns="0" bIns="0" rtlCol="0">
                <a:spAutoFit/>
              </a:bodyPr>
              <a:lstStyle/>
              <a:p>
                <a:r>
                  <a:rPr lang="en-US" sz="1200" dirty="0">
                    <a:solidFill>
                      <a:srgbClr val="7F7E7E"/>
                    </a:solidFill>
                  </a:rPr>
                  <a:t>Distances between points</a:t>
                </a:r>
              </a:p>
            </p:txBody>
          </p:sp>
        </p:grpSp>
        <p:grpSp>
          <p:nvGrpSpPr>
            <p:cNvPr id="85" name="Group 84"/>
            <p:cNvGrpSpPr/>
            <p:nvPr/>
          </p:nvGrpSpPr>
          <p:grpSpPr>
            <a:xfrm>
              <a:off x="1667927" y="1795351"/>
              <a:ext cx="8679631" cy="369332"/>
              <a:chOff x="143926" y="1869221"/>
              <a:chExt cx="8679631" cy="369332"/>
            </a:xfrm>
          </p:grpSpPr>
          <p:sp>
            <p:nvSpPr>
              <p:cNvPr id="37" name="TextBox 36"/>
              <p:cNvSpPr txBox="1"/>
              <p:nvPr/>
            </p:nvSpPr>
            <p:spPr>
              <a:xfrm>
                <a:off x="143926" y="1869221"/>
                <a:ext cx="1270537" cy="184666"/>
              </a:xfrm>
              <a:prstGeom prst="rect">
                <a:avLst/>
              </a:prstGeom>
              <a:noFill/>
            </p:spPr>
            <p:txBody>
              <a:bodyPr wrap="square" lIns="0" tIns="0" rIns="0" bIns="0" rtlCol="0">
                <a:spAutoFit/>
              </a:bodyPr>
              <a:lstStyle/>
              <a:p>
                <a:r>
                  <a:rPr lang="en-US" sz="1200" i="1" dirty="0">
                    <a:solidFill>
                      <a:srgbClr val="6094C9"/>
                    </a:solidFill>
                  </a:rPr>
                  <a:t>Spectral clustering</a:t>
                </a:r>
              </a:p>
            </p:txBody>
          </p:sp>
          <p:sp>
            <p:nvSpPr>
              <p:cNvPr id="38" name="TextBox 37"/>
              <p:cNvSpPr txBox="1"/>
              <p:nvPr/>
            </p:nvSpPr>
            <p:spPr>
              <a:xfrm>
                <a:off x="1462475" y="1869221"/>
                <a:ext cx="1228466" cy="184666"/>
              </a:xfrm>
              <a:prstGeom prst="rect">
                <a:avLst/>
              </a:prstGeom>
              <a:noFill/>
            </p:spPr>
            <p:txBody>
              <a:bodyPr wrap="square" lIns="0" tIns="0" rIns="0" bIns="0" rtlCol="0">
                <a:spAutoFit/>
              </a:bodyPr>
              <a:lstStyle/>
              <a:p>
                <a:r>
                  <a:rPr lang="en-US" sz="1200" dirty="0">
                    <a:solidFill>
                      <a:srgbClr val="7F7E7E"/>
                    </a:solidFill>
                  </a:rPr>
                  <a:t>Number of clusters</a:t>
                </a:r>
              </a:p>
            </p:txBody>
          </p:sp>
          <p:sp>
            <p:nvSpPr>
              <p:cNvPr id="39" name="TextBox 38"/>
              <p:cNvSpPr txBox="1"/>
              <p:nvPr/>
            </p:nvSpPr>
            <p:spPr>
              <a:xfrm>
                <a:off x="2738953" y="1869221"/>
                <a:ext cx="2114057" cy="369332"/>
              </a:xfrm>
              <a:prstGeom prst="rect">
                <a:avLst/>
              </a:prstGeom>
              <a:noFill/>
            </p:spPr>
            <p:txBody>
              <a:bodyPr wrap="square" lIns="0" tIns="0" rIns="0" bIns="0" rtlCol="0">
                <a:spAutoFit/>
              </a:bodyPr>
              <a:lstStyle/>
              <a:p>
                <a:r>
                  <a:rPr lang="en-US" sz="1200" dirty="0">
                    <a:solidFill>
                      <a:srgbClr val="7F7E7E"/>
                    </a:solidFill>
                  </a:rPr>
                  <a:t>Medium </a:t>
                </a:r>
                <a:r>
                  <a:rPr lang="en-US" sz="1200" i="1" dirty="0" err="1">
                    <a:solidFill>
                      <a:srgbClr val="7F7E7E"/>
                    </a:solidFill>
                  </a:rPr>
                  <a:t>n_samples</a:t>
                </a:r>
                <a:r>
                  <a:rPr lang="en-US" sz="1200" dirty="0">
                    <a:solidFill>
                      <a:srgbClr val="7F7E7E"/>
                    </a:solidFill>
                  </a:rPr>
                  <a:t>, small </a:t>
                </a:r>
                <a:r>
                  <a:rPr lang="en-US" sz="1200" i="1" dirty="0" err="1">
                    <a:solidFill>
                      <a:srgbClr val="7F7E7E"/>
                    </a:solidFill>
                  </a:rPr>
                  <a:t>n_clusters</a:t>
                </a:r>
                <a:endParaRPr lang="en-US" sz="1200" i="1" dirty="0">
                  <a:solidFill>
                    <a:srgbClr val="6094C9"/>
                  </a:solidFill>
                </a:endParaRPr>
              </a:p>
            </p:txBody>
          </p:sp>
          <p:sp>
            <p:nvSpPr>
              <p:cNvPr id="40" name="TextBox 39"/>
              <p:cNvSpPr txBox="1"/>
              <p:nvPr/>
            </p:nvSpPr>
            <p:spPr>
              <a:xfrm>
                <a:off x="4901022" y="1869221"/>
                <a:ext cx="2277711" cy="369332"/>
              </a:xfrm>
              <a:prstGeom prst="rect">
                <a:avLst/>
              </a:prstGeom>
              <a:noFill/>
            </p:spPr>
            <p:txBody>
              <a:bodyPr wrap="square" lIns="0" tIns="0" rIns="0" bIns="0" rtlCol="0">
                <a:spAutoFit/>
              </a:bodyPr>
              <a:lstStyle/>
              <a:p>
                <a:r>
                  <a:rPr lang="en-US" sz="1200" dirty="0">
                    <a:solidFill>
                      <a:srgbClr val="7F7E7E"/>
                    </a:solidFill>
                  </a:rPr>
                  <a:t>Few clusters, even cluster size, non-flat geometry</a:t>
                </a:r>
              </a:p>
            </p:txBody>
          </p:sp>
          <p:sp>
            <p:nvSpPr>
              <p:cNvPr id="41" name="TextBox 40"/>
              <p:cNvSpPr txBox="1"/>
              <p:nvPr/>
            </p:nvSpPr>
            <p:spPr>
              <a:xfrm>
                <a:off x="7226745" y="1869221"/>
                <a:ext cx="1596812" cy="369332"/>
              </a:xfrm>
              <a:prstGeom prst="rect">
                <a:avLst/>
              </a:prstGeom>
              <a:noFill/>
            </p:spPr>
            <p:txBody>
              <a:bodyPr wrap="square" lIns="0" tIns="0" rIns="0" bIns="0" rtlCol="0">
                <a:spAutoFit/>
              </a:bodyPr>
              <a:lstStyle/>
              <a:p>
                <a:r>
                  <a:rPr lang="en-US" sz="1200" dirty="0">
                    <a:solidFill>
                      <a:srgbClr val="7F7E7E"/>
                    </a:solidFill>
                  </a:rPr>
                  <a:t>Graph distance (e.g. nearest-neighbor graph)</a:t>
                </a:r>
              </a:p>
            </p:txBody>
          </p:sp>
        </p:grpSp>
        <p:cxnSp>
          <p:nvCxnSpPr>
            <p:cNvPr id="56" name="Straight Connector 55"/>
            <p:cNvCxnSpPr/>
            <p:nvPr/>
          </p:nvCxnSpPr>
          <p:spPr>
            <a:xfrm>
              <a:off x="1667927" y="808717"/>
              <a:ext cx="8679631" cy="0"/>
            </a:xfrm>
            <a:prstGeom prst="line">
              <a:avLst/>
            </a:prstGeom>
            <a:ln>
              <a:solidFill>
                <a:srgbClr val="7F7E7E"/>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1667927" y="1277237"/>
              <a:ext cx="8679631" cy="0"/>
            </a:xfrm>
            <a:prstGeom prst="line">
              <a:avLst/>
            </a:prstGeom>
            <a:ln>
              <a:solidFill>
                <a:srgbClr val="7F7E7E"/>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1667927" y="1745757"/>
              <a:ext cx="8679631" cy="0"/>
            </a:xfrm>
            <a:prstGeom prst="line">
              <a:avLst/>
            </a:prstGeom>
            <a:ln>
              <a:solidFill>
                <a:srgbClr val="7F7E7E"/>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1667927" y="2214277"/>
              <a:ext cx="8679631" cy="0"/>
            </a:xfrm>
            <a:prstGeom prst="line">
              <a:avLst/>
            </a:prstGeom>
            <a:ln>
              <a:solidFill>
                <a:srgbClr val="7F7E7E"/>
              </a:solidFill>
            </a:ln>
          </p:spPr>
          <p:style>
            <a:lnRef idx="1">
              <a:schemeClr val="accent1"/>
            </a:lnRef>
            <a:fillRef idx="0">
              <a:schemeClr val="accent1"/>
            </a:fillRef>
            <a:effectRef idx="0">
              <a:schemeClr val="accent1"/>
            </a:effectRef>
            <a:fontRef idx="minor">
              <a:schemeClr val="tx1"/>
            </a:fontRef>
          </p:style>
        </p:cxnSp>
        <p:grpSp>
          <p:nvGrpSpPr>
            <p:cNvPr id="81" name="Group 80"/>
            <p:cNvGrpSpPr/>
            <p:nvPr/>
          </p:nvGrpSpPr>
          <p:grpSpPr>
            <a:xfrm>
              <a:off x="1667927" y="2263871"/>
              <a:ext cx="8679631" cy="369332"/>
              <a:chOff x="143926" y="2300809"/>
              <a:chExt cx="8679631" cy="369332"/>
            </a:xfrm>
          </p:grpSpPr>
          <p:sp>
            <p:nvSpPr>
              <p:cNvPr id="61" name="TextBox 60"/>
              <p:cNvSpPr txBox="1"/>
              <p:nvPr/>
            </p:nvSpPr>
            <p:spPr>
              <a:xfrm>
                <a:off x="143926" y="2300809"/>
                <a:ext cx="1270537" cy="184666"/>
              </a:xfrm>
              <a:prstGeom prst="rect">
                <a:avLst/>
              </a:prstGeom>
              <a:noFill/>
            </p:spPr>
            <p:txBody>
              <a:bodyPr wrap="square" lIns="0" tIns="0" rIns="0" bIns="0" rtlCol="0">
                <a:spAutoFit/>
              </a:bodyPr>
              <a:lstStyle/>
              <a:p>
                <a:r>
                  <a:rPr lang="en-US" sz="1200" i="1" dirty="0">
                    <a:solidFill>
                      <a:srgbClr val="6094C9"/>
                    </a:solidFill>
                  </a:rPr>
                  <a:t>Hierarchical clustering</a:t>
                </a:r>
              </a:p>
            </p:txBody>
          </p:sp>
          <p:sp>
            <p:nvSpPr>
              <p:cNvPr id="62" name="TextBox 61"/>
              <p:cNvSpPr txBox="1"/>
              <p:nvPr/>
            </p:nvSpPr>
            <p:spPr>
              <a:xfrm>
                <a:off x="1462475" y="2300809"/>
                <a:ext cx="1228466" cy="184666"/>
              </a:xfrm>
              <a:prstGeom prst="rect">
                <a:avLst/>
              </a:prstGeom>
              <a:noFill/>
            </p:spPr>
            <p:txBody>
              <a:bodyPr wrap="square" lIns="0" tIns="0" rIns="0" bIns="0" rtlCol="0">
                <a:spAutoFit/>
              </a:bodyPr>
              <a:lstStyle/>
              <a:p>
                <a:r>
                  <a:rPr lang="en-US" sz="1200" dirty="0">
                    <a:solidFill>
                      <a:srgbClr val="7F7E7E"/>
                    </a:solidFill>
                  </a:rPr>
                  <a:t>Number of clusters</a:t>
                </a:r>
              </a:p>
            </p:txBody>
          </p:sp>
          <p:sp>
            <p:nvSpPr>
              <p:cNvPr id="63" name="TextBox 62"/>
              <p:cNvSpPr txBox="1"/>
              <p:nvPr/>
            </p:nvSpPr>
            <p:spPr>
              <a:xfrm>
                <a:off x="2738953" y="2300809"/>
                <a:ext cx="2114057" cy="184666"/>
              </a:xfrm>
              <a:prstGeom prst="rect">
                <a:avLst/>
              </a:prstGeom>
              <a:noFill/>
            </p:spPr>
            <p:txBody>
              <a:bodyPr wrap="square" lIns="0" tIns="0" rIns="0" bIns="0" rtlCol="0">
                <a:spAutoFit/>
              </a:bodyPr>
              <a:lstStyle/>
              <a:p>
                <a:r>
                  <a:rPr lang="en-US" sz="1200" dirty="0">
                    <a:solidFill>
                      <a:srgbClr val="7F7E7E"/>
                    </a:solidFill>
                  </a:rPr>
                  <a:t>Large </a:t>
                </a:r>
                <a:r>
                  <a:rPr lang="en-US" sz="1200" i="1" dirty="0" err="1">
                    <a:solidFill>
                      <a:srgbClr val="7F7E7E"/>
                    </a:solidFill>
                  </a:rPr>
                  <a:t>n_samples</a:t>
                </a:r>
                <a:r>
                  <a:rPr lang="en-US" sz="1200" dirty="0">
                    <a:solidFill>
                      <a:srgbClr val="7F7E7E"/>
                    </a:solidFill>
                  </a:rPr>
                  <a:t> and </a:t>
                </a:r>
                <a:r>
                  <a:rPr lang="en-US" sz="1200" i="1" dirty="0" err="1">
                    <a:solidFill>
                      <a:srgbClr val="7F7E7E"/>
                    </a:solidFill>
                  </a:rPr>
                  <a:t>n_clusters</a:t>
                </a:r>
                <a:endParaRPr lang="en-US" sz="1200" i="1" dirty="0">
                  <a:solidFill>
                    <a:srgbClr val="6094C9"/>
                  </a:solidFill>
                </a:endParaRPr>
              </a:p>
            </p:txBody>
          </p:sp>
          <p:sp>
            <p:nvSpPr>
              <p:cNvPr id="64" name="TextBox 63"/>
              <p:cNvSpPr txBox="1"/>
              <p:nvPr/>
            </p:nvSpPr>
            <p:spPr>
              <a:xfrm>
                <a:off x="4901022" y="2300809"/>
                <a:ext cx="2277711" cy="369332"/>
              </a:xfrm>
              <a:prstGeom prst="rect">
                <a:avLst/>
              </a:prstGeom>
              <a:noFill/>
            </p:spPr>
            <p:txBody>
              <a:bodyPr wrap="square" lIns="0" tIns="0" rIns="0" bIns="0" rtlCol="0">
                <a:spAutoFit/>
              </a:bodyPr>
              <a:lstStyle/>
              <a:p>
                <a:r>
                  <a:rPr lang="en-US" sz="1200" dirty="0">
                    <a:solidFill>
                      <a:srgbClr val="7F7E7E"/>
                    </a:solidFill>
                  </a:rPr>
                  <a:t>Many clusters, possibly connectivity constraints</a:t>
                </a:r>
              </a:p>
            </p:txBody>
          </p:sp>
          <p:sp>
            <p:nvSpPr>
              <p:cNvPr id="65" name="TextBox 64"/>
              <p:cNvSpPr txBox="1"/>
              <p:nvPr/>
            </p:nvSpPr>
            <p:spPr>
              <a:xfrm>
                <a:off x="7226745" y="2300809"/>
                <a:ext cx="1596812" cy="184666"/>
              </a:xfrm>
              <a:prstGeom prst="rect">
                <a:avLst/>
              </a:prstGeom>
              <a:noFill/>
            </p:spPr>
            <p:txBody>
              <a:bodyPr wrap="square" lIns="0" tIns="0" rIns="0" bIns="0" rtlCol="0">
                <a:spAutoFit/>
              </a:bodyPr>
              <a:lstStyle/>
              <a:p>
                <a:r>
                  <a:rPr lang="en-US" sz="1200" dirty="0">
                    <a:solidFill>
                      <a:srgbClr val="7F7E7E"/>
                    </a:solidFill>
                  </a:rPr>
                  <a:t>Distances between points</a:t>
                </a:r>
              </a:p>
            </p:txBody>
          </p:sp>
        </p:grpSp>
        <p:cxnSp>
          <p:nvCxnSpPr>
            <p:cNvPr id="73" name="Straight Connector 72"/>
            <p:cNvCxnSpPr/>
            <p:nvPr/>
          </p:nvCxnSpPr>
          <p:spPr>
            <a:xfrm>
              <a:off x="1667927" y="2682797"/>
              <a:ext cx="8679631" cy="0"/>
            </a:xfrm>
            <a:prstGeom prst="line">
              <a:avLst/>
            </a:prstGeom>
            <a:ln>
              <a:solidFill>
                <a:srgbClr val="7F7E7E"/>
              </a:solidFill>
            </a:ln>
          </p:spPr>
          <p:style>
            <a:lnRef idx="1">
              <a:schemeClr val="accent1"/>
            </a:lnRef>
            <a:fillRef idx="0">
              <a:schemeClr val="accent1"/>
            </a:fillRef>
            <a:effectRef idx="0">
              <a:schemeClr val="accent1"/>
            </a:effectRef>
            <a:fontRef idx="minor">
              <a:schemeClr val="tx1"/>
            </a:fontRef>
          </p:style>
        </p:cxnSp>
        <p:grpSp>
          <p:nvGrpSpPr>
            <p:cNvPr id="80" name="Group 79"/>
            <p:cNvGrpSpPr/>
            <p:nvPr/>
          </p:nvGrpSpPr>
          <p:grpSpPr>
            <a:xfrm>
              <a:off x="1667927" y="2732396"/>
              <a:ext cx="8679631" cy="369332"/>
              <a:chOff x="143926" y="2732396"/>
              <a:chExt cx="8679631" cy="369332"/>
            </a:xfrm>
          </p:grpSpPr>
          <p:sp>
            <p:nvSpPr>
              <p:cNvPr id="75" name="TextBox 74"/>
              <p:cNvSpPr txBox="1"/>
              <p:nvPr/>
            </p:nvSpPr>
            <p:spPr>
              <a:xfrm>
                <a:off x="143926" y="2732396"/>
                <a:ext cx="1270537" cy="184666"/>
              </a:xfrm>
              <a:prstGeom prst="rect">
                <a:avLst/>
              </a:prstGeom>
              <a:noFill/>
            </p:spPr>
            <p:txBody>
              <a:bodyPr wrap="square" lIns="0" tIns="0" rIns="0" bIns="0" rtlCol="0">
                <a:spAutoFit/>
              </a:bodyPr>
              <a:lstStyle/>
              <a:p>
                <a:r>
                  <a:rPr lang="en-US" sz="1200" i="1" dirty="0">
                    <a:solidFill>
                      <a:srgbClr val="6094C9"/>
                    </a:solidFill>
                  </a:rPr>
                  <a:t>DBSCAN</a:t>
                </a:r>
              </a:p>
            </p:txBody>
          </p:sp>
          <p:sp>
            <p:nvSpPr>
              <p:cNvPr id="76" name="TextBox 75"/>
              <p:cNvSpPr txBox="1"/>
              <p:nvPr/>
            </p:nvSpPr>
            <p:spPr>
              <a:xfrm>
                <a:off x="1462475" y="2732396"/>
                <a:ext cx="1228466" cy="184666"/>
              </a:xfrm>
              <a:prstGeom prst="rect">
                <a:avLst/>
              </a:prstGeom>
              <a:noFill/>
            </p:spPr>
            <p:txBody>
              <a:bodyPr wrap="square" lIns="0" tIns="0" rIns="0" bIns="0" rtlCol="0">
                <a:spAutoFit/>
              </a:bodyPr>
              <a:lstStyle/>
              <a:p>
                <a:r>
                  <a:rPr lang="en-US" sz="1200" dirty="0">
                    <a:solidFill>
                      <a:srgbClr val="7F7E7E"/>
                    </a:solidFill>
                  </a:rPr>
                  <a:t>Neighborhood size </a:t>
                </a:r>
              </a:p>
            </p:txBody>
          </p:sp>
          <p:sp>
            <p:nvSpPr>
              <p:cNvPr id="77" name="TextBox 76"/>
              <p:cNvSpPr txBox="1"/>
              <p:nvPr/>
            </p:nvSpPr>
            <p:spPr>
              <a:xfrm>
                <a:off x="2738953" y="2732396"/>
                <a:ext cx="2114057" cy="369332"/>
              </a:xfrm>
              <a:prstGeom prst="rect">
                <a:avLst/>
              </a:prstGeom>
              <a:noFill/>
            </p:spPr>
            <p:txBody>
              <a:bodyPr wrap="square" lIns="0" tIns="0" rIns="0" bIns="0" rtlCol="0">
                <a:spAutoFit/>
              </a:bodyPr>
              <a:lstStyle/>
              <a:p>
                <a:r>
                  <a:rPr lang="en-US" sz="1200" dirty="0">
                    <a:solidFill>
                      <a:srgbClr val="7F7E7E"/>
                    </a:solidFill>
                  </a:rPr>
                  <a:t>Very large </a:t>
                </a:r>
                <a:r>
                  <a:rPr lang="en-US" sz="1200" i="1" dirty="0" err="1">
                    <a:solidFill>
                      <a:srgbClr val="7F7E7E"/>
                    </a:solidFill>
                  </a:rPr>
                  <a:t>n_samples</a:t>
                </a:r>
                <a:r>
                  <a:rPr lang="en-US" sz="1200" dirty="0">
                    <a:solidFill>
                      <a:srgbClr val="7F7E7E"/>
                    </a:solidFill>
                  </a:rPr>
                  <a:t>, medium </a:t>
                </a:r>
                <a:r>
                  <a:rPr lang="en-US" sz="1200" i="1" dirty="0" err="1">
                    <a:solidFill>
                      <a:srgbClr val="7F7E7E"/>
                    </a:solidFill>
                  </a:rPr>
                  <a:t>n_clusters</a:t>
                </a:r>
                <a:endParaRPr lang="en-US" sz="1200" i="1" dirty="0">
                  <a:solidFill>
                    <a:srgbClr val="6094C9"/>
                  </a:solidFill>
                </a:endParaRPr>
              </a:p>
            </p:txBody>
          </p:sp>
          <p:sp>
            <p:nvSpPr>
              <p:cNvPr id="78" name="TextBox 77"/>
              <p:cNvSpPr txBox="1"/>
              <p:nvPr/>
            </p:nvSpPr>
            <p:spPr>
              <a:xfrm>
                <a:off x="4901022" y="2732396"/>
                <a:ext cx="2277711" cy="369332"/>
              </a:xfrm>
              <a:prstGeom prst="rect">
                <a:avLst/>
              </a:prstGeom>
              <a:noFill/>
            </p:spPr>
            <p:txBody>
              <a:bodyPr wrap="square" lIns="0" tIns="0" rIns="0" bIns="0" rtlCol="0">
                <a:spAutoFit/>
              </a:bodyPr>
              <a:lstStyle/>
              <a:p>
                <a:r>
                  <a:rPr lang="en-US" sz="1200" dirty="0">
                    <a:solidFill>
                      <a:srgbClr val="7F7E7E"/>
                    </a:solidFill>
                  </a:rPr>
                  <a:t>Non-flat geometry, uneven cluster sizes</a:t>
                </a:r>
              </a:p>
            </p:txBody>
          </p:sp>
          <p:sp>
            <p:nvSpPr>
              <p:cNvPr id="79" name="TextBox 78"/>
              <p:cNvSpPr txBox="1"/>
              <p:nvPr/>
            </p:nvSpPr>
            <p:spPr>
              <a:xfrm>
                <a:off x="7226745" y="2732396"/>
                <a:ext cx="1596812" cy="369332"/>
              </a:xfrm>
              <a:prstGeom prst="rect">
                <a:avLst/>
              </a:prstGeom>
              <a:noFill/>
            </p:spPr>
            <p:txBody>
              <a:bodyPr wrap="square" lIns="0" tIns="0" rIns="0" bIns="0" rtlCol="0">
                <a:spAutoFit/>
              </a:bodyPr>
              <a:lstStyle/>
              <a:p>
                <a:r>
                  <a:rPr lang="en-US" sz="1200" dirty="0">
                    <a:solidFill>
                      <a:srgbClr val="7F7E7E"/>
                    </a:solidFill>
                  </a:rPr>
                  <a:t>Distances between nearest points</a:t>
                </a:r>
              </a:p>
            </p:txBody>
          </p:sp>
        </p:grpSp>
      </p:grpSp>
    </p:spTree>
    <p:extLst>
      <p:ext uri="{BB962C8B-B14F-4D97-AF65-F5344CB8AC3E}">
        <p14:creationId xmlns:p14="http://schemas.microsoft.com/office/powerpoint/2010/main" val="1454875792"/>
      </p:ext>
    </p:extLst>
  </p:cSld>
  <p:clrMapOvr>
    <a:masterClrMapping/>
  </p:clrMapOvr>
  <p:transition xmlns:p14="http://schemas.microsoft.com/office/powerpoint/2010/main" spd="med"/>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667927" y="129140"/>
            <a:ext cx="1270537" cy="184666"/>
          </a:xfrm>
          <a:prstGeom prst="rect">
            <a:avLst/>
          </a:prstGeom>
          <a:noFill/>
        </p:spPr>
        <p:txBody>
          <a:bodyPr wrap="square" lIns="0" tIns="0" rIns="0" bIns="0" rtlCol="0" anchor="b" anchorCtr="0">
            <a:spAutoFit/>
          </a:bodyPr>
          <a:lstStyle/>
          <a:p>
            <a:r>
              <a:rPr lang="en-US" sz="1200" b="1" dirty="0">
                <a:solidFill>
                  <a:srgbClr val="7F7E7E"/>
                </a:solidFill>
              </a:rPr>
              <a:t>Method name</a:t>
            </a:r>
          </a:p>
        </p:txBody>
      </p:sp>
      <p:sp>
        <p:nvSpPr>
          <p:cNvPr id="5" name="TextBox 4"/>
          <p:cNvSpPr txBox="1"/>
          <p:nvPr/>
        </p:nvSpPr>
        <p:spPr>
          <a:xfrm>
            <a:off x="2986475" y="129140"/>
            <a:ext cx="1228466" cy="184666"/>
          </a:xfrm>
          <a:prstGeom prst="rect">
            <a:avLst/>
          </a:prstGeom>
          <a:noFill/>
        </p:spPr>
        <p:txBody>
          <a:bodyPr wrap="square" lIns="0" tIns="0" rIns="0" bIns="0" rtlCol="0" anchor="b" anchorCtr="0">
            <a:spAutoFit/>
          </a:bodyPr>
          <a:lstStyle/>
          <a:p>
            <a:r>
              <a:rPr lang="en-US" sz="1200" b="1" dirty="0">
                <a:solidFill>
                  <a:srgbClr val="7F7E7E"/>
                </a:solidFill>
              </a:rPr>
              <a:t>Parameters</a:t>
            </a:r>
          </a:p>
        </p:txBody>
      </p:sp>
      <p:sp>
        <p:nvSpPr>
          <p:cNvPr id="6" name="TextBox 5"/>
          <p:cNvSpPr txBox="1"/>
          <p:nvPr/>
        </p:nvSpPr>
        <p:spPr>
          <a:xfrm>
            <a:off x="4262954" y="129140"/>
            <a:ext cx="2114057" cy="184666"/>
          </a:xfrm>
          <a:prstGeom prst="rect">
            <a:avLst/>
          </a:prstGeom>
          <a:noFill/>
        </p:spPr>
        <p:txBody>
          <a:bodyPr wrap="square" lIns="0" tIns="0" rIns="0" bIns="0" rtlCol="0" anchor="b" anchorCtr="0">
            <a:spAutoFit/>
          </a:bodyPr>
          <a:lstStyle/>
          <a:p>
            <a:r>
              <a:rPr lang="en-US" sz="1200" b="1" dirty="0">
                <a:solidFill>
                  <a:srgbClr val="7F7E7E"/>
                </a:solidFill>
              </a:rPr>
              <a:t>Scalability</a:t>
            </a:r>
          </a:p>
        </p:txBody>
      </p:sp>
      <p:sp>
        <p:nvSpPr>
          <p:cNvPr id="7" name="TextBox 6"/>
          <p:cNvSpPr txBox="1"/>
          <p:nvPr/>
        </p:nvSpPr>
        <p:spPr>
          <a:xfrm>
            <a:off x="6425023" y="129140"/>
            <a:ext cx="2277711" cy="184666"/>
          </a:xfrm>
          <a:prstGeom prst="rect">
            <a:avLst/>
          </a:prstGeom>
          <a:noFill/>
        </p:spPr>
        <p:txBody>
          <a:bodyPr wrap="square" lIns="0" tIns="0" rIns="0" bIns="0" rtlCol="0" anchor="b" anchorCtr="0">
            <a:spAutoFit/>
          </a:bodyPr>
          <a:lstStyle/>
          <a:p>
            <a:r>
              <a:rPr lang="en-US" sz="1200" b="1" dirty="0" err="1">
                <a:solidFill>
                  <a:srgbClr val="7F7E7E"/>
                </a:solidFill>
              </a:rPr>
              <a:t>Usecase</a:t>
            </a:r>
            <a:endParaRPr lang="en-US" sz="1200" b="1" dirty="0">
              <a:solidFill>
                <a:srgbClr val="7F7E7E"/>
              </a:solidFill>
            </a:endParaRPr>
          </a:p>
        </p:txBody>
      </p:sp>
      <p:sp>
        <p:nvSpPr>
          <p:cNvPr id="8" name="TextBox 7"/>
          <p:cNvSpPr txBox="1"/>
          <p:nvPr/>
        </p:nvSpPr>
        <p:spPr>
          <a:xfrm>
            <a:off x="8750745" y="-55526"/>
            <a:ext cx="1596812" cy="369332"/>
          </a:xfrm>
          <a:prstGeom prst="rect">
            <a:avLst/>
          </a:prstGeom>
          <a:noFill/>
        </p:spPr>
        <p:txBody>
          <a:bodyPr wrap="square" lIns="0" tIns="0" rIns="0" bIns="0" rtlCol="0" anchor="b" anchorCtr="0">
            <a:spAutoFit/>
          </a:bodyPr>
          <a:lstStyle/>
          <a:p>
            <a:r>
              <a:rPr lang="en-US" sz="1200" b="1" dirty="0">
                <a:solidFill>
                  <a:srgbClr val="7F7E7E"/>
                </a:solidFill>
              </a:rPr>
              <a:t>Geometry (metric used)</a:t>
            </a:r>
          </a:p>
        </p:txBody>
      </p:sp>
      <p:cxnSp>
        <p:nvCxnSpPr>
          <p:cNvPr id="9" name="Straight Connector 8"/>
          <p:cNvCxnSpPr/>
          <p:nvPr/>
        </p:nvCxnSpPr>
        <p:spPr>
          <a:xfrm>
            <a:off x="1667927" y="346258"/>
            <a:ext cx="8679631" cy="0"/>
          </a:xfrm>
          <a:prstGeom prst="line">
            <a:avLst/>
          </a:prstGeom>
          <a:ln>
            <a:solidFill>
              <a:srgbClr val="7F7E7E"/>
            </a:solidFill>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667927" y="389791"/>
            <a:ext cx="1270537" cy="184666"/>
          </a:xfrm>
          <a:prstGeom prst="rect">
            <a:avLst/>
          </a:prstGeom>
          <a:noFill/>
        </p:spPr>
        <p:txBody>
          <a:bodyPr wrap="square" lIns="0" tIns="0" rIns="0" bIns="0" rtlCol="0">
            <a:spAutoFit/>
          </a:bodyPr>
          <a:lstStyle/>
          <a:p>
            <a:r>
              <a:rPr lang="en-US" sz="1200" i="1" dirty="0">
                <a:solidFill>
                  <a:srgbClr val="4E81BC"/>
                </a:solidFill>
              </a:rPr>
              <a:t>K-means</a:t>
            </a:r>
          </a:p>
        </p:txBody>
      </p:sp>
      <p:sp>
        <p:nvSpPr>
          <p:cNvPr id="12" name="TextBox 11"/>
          <p:cNvSpPr txBox="1"/>
          <p:nvPr/>
        </p:nvSpPr>
        <p:spPr>
          <a:xfrm>
            <a:off x="2986475" y="389791"/>
            <a:ext cx="1228466" cy="184666"/>
          </a:xfrm>
          <a:prstGeom prst="rect">
            <a:avLst/>
          </a:prstGeom>
          <a:noFill/>
        </p:spPr>
        <p:txBody>
          <a:bodyPr wrap="square" lIns="0" tIns="0" rIns="0" bIns="0" rtlCol="0">
            <a:spAutoFit/>
          </a:bodyPr>
          <a:lstStyle/>
          <a:p>
            <a:r>
              <a:rPr lang="en-US" sz="1200" dirty="0">
                <a:solidFill>
                  <a:srgbClr val="7F7E7E"/>
                </a:solidFill>
              </a:rPr>
              <a:t>Number of clusters</a:t>
            </a:r>
          </a:p>
        </p:txBody>
      </p:sp>
      <p:sp>
        <p:nvSpPr>
          <p:cNvPr id="13" name="TextBox 12"/>
          <p:cNvSpPr txBox="1"/>
          <p:nvPr/>
        </p:nvSpPr>
        <p:spPr>
          <a:xfrm>
            <a:off x="4262954" y="389791"/>
            <a:ext cx="2114057" cy="369332"/>
          </a:xfrm>
          <a:prstGeom prst="rect">
            <a:avLst/>
          </a:prstGeom>
          <a:noFill/>
        </p:spPr>
        <p:txBody>
          <a:bodyPr wrap="square" lIns="0" tIns="0" rIns="0" bIns="0" rtlCol="0">
            <a:spAutoFit/>
          </a:bodyPr>
          <a:lstStyle/>
          <a:p>
            <a:r>
              <a:rPr lang="en-US" sz="1200" dirty="0">
                <a:solidFill>
                  <a:srgbClr val="7F7E7E"/>
                </a:solidFill>
              </a:rPr>
              <a:t>Very large </a:t>
            </a:r>
            <a:r>
              <a:rPr lang="en-US" sz="1200" i="1" dirty="0" err="1">
                <a:solidFill>
                  <a:srgbClr val="7F7E7E"/>
                </a:solidFill>
              </a:rPr>
              <a:t>n_sample</a:t>
            </a:r>
            <a:r>
              <a:rPr lang="en-US" sz="1200" dirty="0" err="1">
                <a:solidFill>
                  <a:srgbClr val="7F7E7E"/>
                </a:solidFill>
              </a:rPr>
              <a:t>s</a:t>
            </a:r>
            <a:r>
              <a:rPr lang="en-US" sz="1200" dirty="0">
                <a:solidFill>
                  <a:srgbClr val="7F7E7E"/>
                </a:solidFill>
              </a:rPr>
              <a:t> medium </a:t>
            </a:r>
            <a:r>
              <a:rPr lang="en-US" sz="1200" i="1" dirty="0" err="1">
                <a:solidFill>
                  <a:srgbClr val="7F7E7E"/>
                </a:solidFill>
              </a:rPr>
              <a:t>n_clusters</a:t>
            </a:r>
            <a:r>
              <a:rPr lang="en-US" sz="1200" dirty="0">
                <a:solidFill>
                  <a:srgbClr val="7F7E7E"/>
                </a:solidFill>
              </a:rPr>
              <a:t> with </a:t>
            </a:r>
            <a:r>
              <a:rPr lang="en-US" sz="1200" i="1" dirty="0" err="1">
                <a:solidFill>
                  <a:srgbClr val="4E81BC"/>
                </a:solidFill>
              </a:rPr>
              <a:t>MiniBatch</a:t>
            </a:r>
            <a:r>
              <a:rPr lang="en-US" sz="1200" i="1" dirty="0">
                <a:solidFill>
                  <a:srgbClr val="4E81BC"/>
                </a:solidFill>
              </a:rPr>
              <a:t> code</a:t>
            </a:r>
          </a:p>
        </p:txBody>
      </p:sp>
      <p:sp>
        <p:nvSpPr>
          <p:cNvPr id="14" name="TextBox 13"/>
          <p:cNvSpPr txBox="1"/>
          <p:nvPr/>
        </p:nvSpPr>
        <p:spPr>
          <a:xfrm>
            <a:off x="6425023" y="389791"/>
            <a:ext cx="2277711" cy="369332"/>
          </a:xfrm>
          <a:prstGeom prst="rect">
            <a:avLst/>
          </a:prstGeom>
          <a:noFill/>
        </p:spPr>
        <p:txBody>
          <a:bodyPr wrap="square" lIns="0" tIns="0" rIns="0" bIns="0" rtlCol="0">
            <a:spAutoFit/>
          </a:bodyPr>
          <a:lstStyle/>
          <a:p>
            <a:r>
              <a:rPr lang="en-US" sz="1200" dirty="0">
                <a:solidFill>
                  <a:srgbClr val="7F7E7E"/>
                </a:solidFill>
              </a:rPr>
              <a:t>General purpose, even cluster size, flat geometry, not too many clusters</a:t>
            </a:r>
          </a:p>
        </p:txBody>
      </p:sp>
      <p:sp>
        <p:nvSpPr>
          <p:cNvPr id="15" name="TextBox 14"/>
          <p:cNvSpPr txBox="1"/>
          <p:nvPr/>
        </p:nvSpPr>
        <p:spPr>
          <a:xfrm>
            <a:off x="8750745" y="389791"/>
            <a:ext cx="1596812" cy="184666"/>
          </a:xfrm>
          <a:prstGeom prst="rect">
            <a:avLst/>
          </a:prstGeom>
          <a:noFill/>
        </p:spPr>
        <p:txBody>
          <a:bodyPr wrap="square" lIns="0" tIns="0" rIns="0" bIns="0" rtlCol="0">
            <a:spAutoFit/>
          </a:bodyPr>
          <a:lstStyle/>
          <a:p>
            <a:r>
              <a:rPr lang="en-US" sz="1200" dirty="0">
                <a:solidFill>
                  <a:srgbClr val="7F7E7E"/>
                </a:solidFill>
              </a:rPr>
              <a:t>Distances between points</a:t>
            </a:r>
          </a:p>
        </p:txBody>
      </p:sp>
      <p:sp>
        <p:nvSpPr>
          <p:cNvPr id="17" name="TextBox 16"/>
          <p:cNvSpPr txBox="1"/>
          <p:nvPr/>
        </p:nvSpPr>
        <p:spPr>
          <a:xfrm>
            <a:off x="1667927" y="858311"/>
            <a:ext cx="1270537" cy="184666"/>
          </a:xfrm>
          <a:prstGeom prst="rect">
            <a:avLst/>
          </a:prstGeom>
          <a:noFill/>
        </p:spPr>
        <p:txBody>
          <a:bodyPr wrap="square" lIns="0" tIns="0" rIns="0" bIns="0" rtlCol="0">
            <a:spAutoFit/>
          </a:bodyPr>
          <a:lstStyle/>
          <a:p>
            <a:r>
              <a:rPr lang="en-US" sz="1200" i="1" dirty="0">
                <a:solidFill>
                  <a:srgbClr val="4E81BC"/>
                </a:solidFill>
              </a:rPr>
              <a:t>Affinity propagation</a:t>
            </a:r>
          </a:p>
        </p:txBody>
      </p:sp>
      <p:sp>
        <p:nvSpPr>
          <p:cNvPr id="18" name="TextBox 17"/>
          <p:cNvSpPr txBox="1"/>
          <p:nvPr/>
        </p:nvSpPr>
        <p:spPr>
          <a:xfrm>
            <a:off x="2986475" y="858311"/>
            <a:ext cx="1228466" cy="369332"/>
          </a:xfrm>
          <a:prstGeom prst="rect">
            <a:avLst/>
          </a:prstGeom>
          <a:noFill/>
        </p:spPr>
        <p:txBody>
          <a:bodyPr wrap="square" lIns="0" tIns="0" rIns="0" bIns="0" rtlCol="0">
            <a:spAutoFit/>
          </a:bodyPr>
          <a:lstStyle/>
          <a:p>
            <a:r>
              <a:rPr lang="en-US" sz="1200" dirty="0">
                <a:solidFill>
                  <a:srgbClr val="7F7E7E"/>
                </a:solidFill>
              </a:rPr>
              <a:t>Damping, sample preferences</a:t>
            </a:r>
          </a:p>
        </p:txBody>
      </p:sp>
      <p:sp>
        <p:nvSpPr>
          <p:cNvPr id="19" name="TextBox 18"/>
          <p:cNvSpPr txBox="1"/>
          <p:nvPr/>
        </p:nvSpPr>
        <p:spPr>
          <a:xfrm>
            <a:off x="4262954" y="858311"/>
            <a:ext cx="2114057" cy="184666"/>
          </a:xfrm>
          <a:prstGeom prst="rect">
            <a:avLst/>
          </a:prstGeom>
          <a:noFill/>
        </p:spPr>
        <p:txBody>
          <a:bodyPr wrap="square" lIns="0" tIns="0" rIns="0" bIns="0" rtlCol="0">
            <a:spAutoFit/>
          </a:bodyPr>
          <a:lstStyle/>
          <a:p>
            <a:r>
              <a:rPr lang="en-US" sz="1200" dirty="0">
                <a:solidFill>
                  <a:srgbClr val="7F7E7E"/>
                </a:solidFill>
              </a:rPr>
              <a:t>Not scalable with </a:t>
            </a:r>
            <a:r>
              <a:rPr lang="en-US" sz="1200" dirty="0" err="1">
                <a:solidFill>
                  <a:srgbClr val="7F7E7E"/>
                </a:solidFill>
              </a:rPr>
              <a:t>n_samples</a:t>
            </a:r>
            <a:endParaRPr lang="en-US" sz="1200" i="1" dirty="0">
              <a:solidFill>
                <a:srgbClr val="6094C9"/>
              </a:solidFill>
            </a:endParaRPr>
          </a:p>
        </p:txBody>
      </p:sp>
      <p:sp>
        <p:nvSpPr>
          <p:cNvPr id="20" name="TextBox 19"/>
          <p:cNvSpPr txBox="1"/>
          <p:nvPr/>
        </p:nvSpPr>
        <p:spPr>
          <a:xfrm>
            <a:off x="6425023" y="858311"/>
            <a:ext cx="2277711" cy="369332"/>
          </a:xfrm>
          <a:prstGeom prst="rect">
            <a:avLst/>
          </a:prstGeom>
          <a:noFill/>
        </p:spPr>
        <p:txBody>
          <a:bodyPr wrap="square" lIns="0" tIns="0" rIns="0" bIns="0" rtlCol="0">
            <a:spAutoFit/>
          </a:bodyPr>
          <a:lstStyle/>
          <a:p>
            <a:r>
              <a:rPr lang="en-US" sz="1200" dirty="0">
                <a:solidFill>
                  <a:srgbClr val="7F7E7E"/>
                </a:solidFill>
              </a:rPr>
              <a:t>Many clusters, uneven cluster size, non-flat geometry</a:t>
            </a:r>
          </a:p>
        </p:txBody>
      </p:sp>
      <p:sp>
        <p:nvSpPr>
          <p:cNvPr id="21" name="TextBox 20"/>
          <p:cNvSpPr txBox="1"/>
          <p:nvPr/>
        </p:nvSpPr>
        <p:spPr>
          <a:xfrm>
            <a:off x="8750745" y="858311"/>
            <a:ext cx="1596812" cy="369332"/>
          </a:xfrm>
          <a:prstGeom prst="rect">
            <a:avLst/>
          </a:prstGeom>
          <a:noFill/>
        </p:spPr>
        <p:txBody>
          <a:bodyPr wrap="square" lIns="0" tIns="0" rIns="0" bIns="0" rtlCol="0">
            <a:spAutoFit/>
          </a:bodyPr>
          <a:lstStyle/>
          <a:p>
            <a:r>
              <a:rPr lang="en-US" sz="1200" dirty="0">
                <a:solidFill>
                  <a:srgbClr val="7F7E7E"/>
                </a:solidFill>
              </a:rPr>
              <a:t>Graph distance (e.g. nearest-neighbor graph)</a:t>
            </a:r>
          </a:p>
        </p:txBody>
      </p:sp>
      <p:sp>
        <p:nvSpPr>
          <p:cNvPr id="23" name="TextBox 22"/>
          <p:cNvSpPr txBox="1"/>
          <p:nvPr/>
        </p:nvSpPr>
        <p:spPr>
          <a:xfrm>
            <a:off x="1667927" y="1326831"/>
            <a:ext cx="1270537" cy="184666"/>
          </a:xfrm>
          <a:prstGeom prst="rect">
            <a:avLst/>
          </a:prstGeom>
          <a:noFill/>
        </p:spPr>
        <p:txBody>
          <a:bodyPr wrap="square" lIns="0" tIns="0" rIns="0" bIns="0" rtlCol="0">
            <a:spAutoFit/>
          </a:bodyPr>
          <a:lstStyle/>
          <a:p>
            <a:r>
              <a:rPr lang="en-US" sz="1200" i="1" dirty="0">
                <a:solidFill>
                  <a:srgbClr val="4E81BC"/>
                </a:solidFill>
              </a:rPr>
              <a:t>Mean-shift</a:t>
            </a:r>
          </a:p>
        </p:txBody>
      </p:sp>
      <p:sp>
        <p:nvSpPr>
          <p:cNvPr id="24" name="TextBox 23"/>
          <p:cNvSpPr txBox="1"/>
          <p:nvPr/>
        </p:nvSpPr>
        <p:spPr>
          <a:xfrm>
            <a:off x="2986475" y="1326831"/>
            <a:ext cx="1228466" cy="184666"/>
          </a:xfrm>
          <a:prstGeom prst="rect">
            <a:avLst/>
          </a:prstGeom>
          <a:noFill/>
        </p:spPr>
        <p:txBody>
          <a:bodyPr wrap="square" lIns="0" tIns="0" rIns="0" bIns="0" rtlCol="0">
            <a:spAutoFit/>
          </a:bodyPr>
          <a:lstStyle/>
          <a:p>
            <a:r>
              <a:rPr lang="en-US" sz="1200" dirty="0">
                <a:solidFill>
                  <a:srgbClr val="7F7E7E"/>
                </a:solidFill>
              </a:rPr>
              <a:t>Bandwidth</a:t>
            </a:r>
          </a:p>
        </p:txBody>
      </p:sp>
      <p:sp>
        <p:nvSpPr>
          <p:cNvPr id="25" name="TextBox 24"/>
          <p:cNvSpPr txBox="1"/>
          <p:nvPr/>
        </p:nvSpPr>
        <p:spPr>
          <a:xfrm>
            <a:off x="4262954" y="1326831"/>
            <a:ext cx="2114057" cy="184666"/>
          </a:xfrm>
          <a:prstGeom prst="rect">
            <a:avLst/>
          </a:prstGeom>
          <a:noFill/>
        </p:spPr>
        <p:txBody>
          <a:bodyPr wrap="square" lIns="0" tIns="0" rIns="0" bIns="0" rtlCol="0">
            <a:spAutoFit/>
          </a:bodyPr>
          <a:lstStyle/>
          <a:p>
            <a:r>
              <a:rPr lang="en-US" sz="1200" dirty="0">
                <a:solidFill>
                  <a:srgbClr val="7F7E7E"/>
                </a:solidFill>
              </a:rPr>
              <a:t>Not scalable with </a:t>
            </a:r>
            <a:r>
              <a:rPr lang="en-US" sz="1200" dirty="0" err="1">
                <a:solidFill>
                  <a:srgbClr val="7F7E7E"/>
                </a:solidFill>
              </a:rPr>
              <a:t>n_samples</a:t>
            </a:r>
            <a:endParaRPr lang="en-US" sz="1200" i="1" dirty="0">
              <a:solidFill>
                <a:srgbClr val="6094C9"/>
              </a:solidFill>
            </a:endParaRPr>
          </a:p>
        </p:txBody>
      </p:sp>
      <p:sp>
        <p:nvSpPr>
          <p:cNvPr id="26" name="TextBox 25"/>
          <p:cNvSpPr txBox="1"/>
          <p:nvPr/>
        </p:nvSpPr>
        <p:spPr>
          <a:xfrm>
            <a:off x="6425023" y="1326831"/>
            <a:ext cx="2277711" cy="369332"/>
          </a:xfrm>
          <a:prstGeom prst="rect">
            <a:avLst/>
          </a:prstGeom>
          <a:noFill/>
        </p:spPr>
        <p:txBody>
          <a:bodyPr wrap="square" lIns="0" tIns="0" rIns="0" bIns="0" rtlCol="0">
            <a:spAutoFit/>
          </a:bodyPr>
          <a:lstStyle/>
          <a:p>
            <a:r>
              <a:rPr lang="en-US" sz="1200" dirty="0">
                <a:solidFill>
                  <a:srgbClr val="7F7E7E"/>
                </a:solidFill>
              </a:rPr>
              <a:t>Many clusters, uneven cluster size, non-flat geometry</a:t>
            </a:r>
          </a:p>
        </p:txBody>
      </p:sp>
      <p:sp>
        <p:nvSpPr>
          <p:cNvPr id="27" name="TextBox 26"/>
          <p:cNvSpPr txBox="1"/>
          <p:nvPr/>
        </p:nvSpPr>
        <p:spPr>
          <a:xfrm>
            <a:off x="8750745" y="1326831"/>
            <a:ext cx="1596812" cy="184666"/>
          </a:xfrm>
          <a:prstGeom prst="rect">
            <a:avLst/>
          </a:prstGeom>
          <a:noFill/>
        </p:spPr>
        <p:txBody>
          <a:bodyPr wrap="square" lIns="0" tIns="0" rIns="0" bIns="0" rtlCol="0">
            <a:spAutoFit/>
          </a:bodyPr>
          <a:lstStyle/>
          <a:p>
            <a:r>
              <a:rPr lang="en-US" sz="1200" dirty="0">
                <a:solidFill>
                  <a:srgbClr val="7F7E7E"/>
                </a:solidFill>
              </a:rPr>
              <a:t>Distances between points</a:t>
            </a:r>
          </a:p>
        </p:txBody>
      </p:sp>
      <p:sp>
        <p:nvSpPr>
          <p:cNvPr id="29" name="TextBox 28"/>
          <p:cNvSpPr txBox="1"/>
          <p:nvPr/>
        </p:nvSpPr>
        <p:spPr>
          <a:xfrm>
            <a:off x="1667927" y="1795351"/>
            <a:ext cx="1270537" cy="184666"/>
          </a:xfrm>
          <a:prstGeom prst="rect">
            <a:avLst/>
          </a:prstGeom>
          <a:noFill/>
        </p:spPr>
        <p:txBody>
          <a:bodyPr wrap="square" lIns="0" tIns="0" rIns="0" bIns="0" rtlCol="0">
            <a:spAutoFit/>
          </a:bodyPr>
          <a:lstStyle/>
          <a:p>
            <a:r>
              <a:rPr lang="en-US" sz="1200" i="1" dirty="0">
                <a:solidFill>
                  <a:srgbClr val="4E81BC"/>
                </a:solidFill>
              </a:rPr>
              <a:t>Spectral clustering</a:t>
            </a:r>
          </a:p>
        </p:txBody>
      </p:sp>
      <p:sp>
        <p:nvSpPr>
          <p:cNvPr id="30" name="TextBox 29"/>
          <p:cNvSpPr txBox="1"/>
          <p:nvPr/>
        </p:nvSpPr>
        <p:spPr>
          <a:xfrm>
            <a:off x="2986475" y="1795351"/>
            <a:ext cx="1228466" cy="184666"/>
          </a:xfrm>
          <a:prstGeom prst="rect">
            <a:avLst/>
          </a:prstGeom>
          <a:noFill/>
        </p:spPr>
        <p:txBody>
          <a:bodyPr wrap="square" lIns="0" tIns="0" rIns="0" bIns="0" rtlCol="0">
            <a:spAutoFit/>
          </a:bodyPr>
          <a:lstStyle/>
          <a:p>
            <a:r>
              <a:rPr lang="en-US" sz="1200" dirty="0">
                <a:solidFill>
                  <a:srgbClr val="7F7E7E"/>
                </a:solidFill>
              </a:rPr>
              <a:t>Number of clusters</a:t>
            </a:r>
          </a:p>
        </p:txBody>
      </p:sp>
      <p:sp>
        <p:nvSpPr>
          <p:cNvPr id="31" name="TextBox 30"/>
          <p:cNvSpPr txBox="1"/>
          <p:nvPr/>
        </p:nvSpPr>
        <p:spPr>
          <a:xfrm>
            <a:off x="4262954" y="1795351"/>
            <a:ext cx="2114057" cy="369332"/>
          </a:xfrm>
          <a:prstGeom prst="rect">
            <a:avLst/>
          </a:prstGeom>
          <a:noFill/>
        </p:spPr>
        <p:txBody>
          <a:bodyPr wrap="square" lIns="0" tIns="0" rIns="0" bIns="0" rtlCol="0">
            <a:spAutoFit/>
          </a:bodyPr>
          <a:lstStyle/>
          <a:p>
            <a:r>
              <a:rPr lang="en-US" sz="1200" dirty="0">
                <a:solidFill>
                  <a:srgbClr val="7F7E7E"/>
                </a:solidFill>
              </a:rPr>
              <a:t>Medium </a:t>
            </a:r>
            <a:r>
              <a:rPr lang="en-US" sz="1200" i="1" dirty="0" err="1">
                <a:solidFill>
                  <a:srgbClr val="7F7E7E"/>
                </a:solidFill>
              </a:rPr>
              <a:t>n_samples</a:t>
            </a:r>
            <a:r>
              <a:rPr lang="en-US" sz="1200" dirty="0">
                <a:solidFill>
                  <a:srgbClr val="7F7E7E"/>
                </a:solidFill>
              </a:rPr>
              <a:t>, small </a:t>
            </a:r>
            <a:r>
              <a:rPr lang="en-US" sz="1200" i="1" dirty="0" err="1">
                <a:solidFill>
                  <a:srgbClr val="7F7E7E"/>
                </a:solidFill>
              </a:rPr>
              <a:t>n_clusters</a:t>
            </a:r>
            <a:endParaRPr lang="en-US" sz="1200" i="1" dirty="0">
              <a:solidFill>
                <a:srgbClr val="6094C9"/>
              </a:solidFill>
            </a:endParaRPr>
          </a:p>
        </p:txBody>
      </p:sp>
      <p:sp>
        <p:nvSpPr>
          <p:cNvPr id="32" name="TextBox 31"/>
          <p:cNvSpPr txBox="1"/>
          <p:nvPr/>
        </p:nvSpPr>
        <p:spPr>
          <a:xfrm>
            <a:off x="6425023" y="1795351"/>
            <a:ext cx="2277711" cy="369332"/>
          </a:xfrm>
          <a:prstGeom prst="rect">
            <a:avLst/>
          </a:prstGeom>
          <a:noFill/>
        </p:spPr>
        <p:txBody>
          <a:bodyPr wrap="square" lIns="0" tIns="0" rIns="0" bIns="0" rtlCol="0">
            <a:spAutoFit/>
          </a:bodyPr>
          <a:lstStyle/>
          <a:p>
            <a:r>
              <a:rPr lang="en-US" sz="1200" dirty="0">
                <a:solidFill>
                  <a:srgbClr val="7F7E7E"/>
                </a:solidFill>
              </a:rPr>
              <a:t>Few clusters, even cluster size, non-flat geometry</a:t>
            </a:r>
          </a:p>
        </p:txBody>
      </p:sp>
      <p:sp>
        <p:nvSpPr>
          <p:cNvPr id="33" name="TextBox 32"/>
          <p:cNvSpPr txBox="1"/>
          <p:nvPr/>
        </p:nvSpPr>
        <p:spPr>
          <a:xfrm>
            <a:off x="8750745" y="1795351"/>
            <a:ext cx="1596812" cy="369332"/>
          </a:xfrm>
          <a:prstGeom prst="rect">
            <a:avLst/>
          </a:prstGeom>
          <a:noFill/>
        </p:spPr>
        <p:txBody>
          <a:bodyPr wrap="square" lIns="0" tIns="0" rIns="0" bIns="0" rtlCol="0">
            <a:spAutoFit/>
          </a:bodyPr>
          <a:lstStyle/>
          <a:p>
            <a:r>
              <a:rPr lang="en-US" sz="1200" dirty="0">
                <a:solidFill>
                  <a:srgbClr val="7F7E7E"/>
                </a:solidFill>
              </a:rPr>
              <a:t>Graph distance (e.g. nearest-neighbor graph)</a:t>
            </a:r>
          </a:p>
        </p:txBody>
      </p:sp>
      <p:cxnSp>
        <p:nvCxnSpPr>
          <p:cNvPr id="34" name="Straight Connector 33"/>
          <p:cNvCxnSpPr/>
          <p:nvPr/>
        </p:nvCxnSpPr>
        <p:spPr>
          <a:xfrm>
            <a:off x="1667927" y="808717"/>
            <a:ext cx="8679631" cy="0"/>
          </a:xfrm>
          <a:prstGeom prst="line">
            <a:avLst/>
          </a:prstGeom>
          <a:ln>
            <a:solidFill>
              <a:srgbClr val="7F7E7E"/>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1667927" y="1277237"/>
            <a:ext cx="8679631" cy="0"/>
          </a:xfrm>
          <a:prstGeom prst="line">
            <a:avLst/>
          </a:prstGeom>
          <a:ln>
            <a:solidFill>
              <a:srgbClr val="7F7E7E"/>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1667927" y="1745757"/>
            <a:ext cx="8679631" cy="0"/>
          </a:xfrm>
          <a:prstGeom prst="line">
            <a:avLst/>
          </a:prstGeom>
          <a:ln>
            <a:solidFill>
              <a:srgbClr val="7F7E7E"/>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1667927" y="2214277"/>
            <a:ext cx="8679631" cy="0"/>
          </a:xfrm>
          <a:prstGeom prst="line">
            <a:avLst/>
          </a:prstGeom>
          <a:ln>
            <a:solidFill>
              <a:srgbClr val="7F7E7E"/>
            </a:solidFill>
          </a:ln>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1667927" y="2263871"/>
            <a:ext cx="1270537" cy="184666"/>
          </a:xfrm>
          <a:prstGeom prst="rect">
            <a:avLst/>
          </a:prstGeom>
          <a:noFill/>
        </p:spPr>
        <p:txBody>
          <a:bodyPr wrap="square" lIns="0" tIns="0" rIns="0" bIns="0" rtlCol="0">
            <a:spAutoFit/>
          </a:bodyPr>
          <a:lstStyle/>
          <a:p>
            <a:r>
              <a:rPr lang="en-US" sz="1200" i="1" dirty="0">
                <a:solidFill>
                  <a:srgbClr val="4E81BC"/>
                </a:solidFill>
              </a:rPr>
              <a:t>Hierarchical clustering</a:t>
            </a:r>
          </a:p>
        </p:txBody>
      </p:sp>
      <p:sp>
        <p:nvSpPr>
          <p:cNvPr id="40" name="TextBox 39"/>
          <p:cNvSpPr txBox="1"/>
          <p:nvPr/>
        </p:nvSpPr>
        <p:spPr>
          <a:xfrm>
            <a:off x="2986475" y="2263871"/>
            <a:ext cx="1228466" cy="184666"/>
          </a:xfrm>
          <a:prstGeom prst="rect">
            <a:avLst/>
          </a:prstGeom>
          <a:noFill/>
        </p:spPr>
        <p:txBody>
          <a:bodyPr wrap="square" lIns="0" tIns="0" rIns="0" bIns="0" rtlCol="0">
            <a:spAutoFit/>
          </a:bodyPr>
          <a:lstStyle/>
          <a:p>
            <a:r>
              <a:rPr lang="en-US" sz="1200" dirty="0">
                <a:solidFill>
                  <a:srgbClr val="7F7E7E"/>
                </a:solidFill>
              </a:rPr>
              <a:t>Number of clusters</a:t>
            </a:r>
          </a:p>
        </p:txBody>
      </p:sp>
      <p:sp>
        <p:nvSpPr>
          <p:cNvPr id="41" name="TextBox 40"/>
          <p:cNvSpPr txBox="1"/>
          <p:nvPr/>
        </p:nvSpPr>
        <p:spPr>
          <a:xfrm>
            <a:off x="4262954" y="2263871"/>
            <a:ext cx="2114057" cy="184666"/>
          </a:xfrm>
          <a:prstGeom prst="rect">
            <a:avLst/>
          </a:prstGeom>
          <a:noFill/>
        </p:spPr>
        <p:txBody>
          <a:bodyPr wrap="square" lIns="0" tIns="0" rIns="0" bIns="0" rtlCol="0">
            <a:spAutoFit/>
          </a:bodyPr>
          <a:lstStyle/>
          <a:p>
            <a:r>
              <a:rPr lang="en-US" sz="1200" dirty="0">
                <a:solidFill>
                  <a:srgbClr val="7F7E7E"/>
                </a:solidFill>
              </a:rPr>
              <a:t>Large </a:t>
            </a:r>
            <a:r>
              <a:rPr lang="en-US" sz="1200" i="1" dirty="0" err="1">
                <a:solidFill>
                  <a:srgbClr val="7F7E7E"/>
                </a:solidFill>
              </a:rPr>
              <a:t>n_samples</a:t>
            </a:r>
            <a:r>
              <a:rPr lang="en-US" sz="1200" dirty="0">
                <a:solidFill>
                  <a:srgbClr val="7F7E7E"/>
                </a:solidFill>
              </a:rPr>
              <a:t> and </a:t>
            </a:r>
            <a:r>
              <a:rPr lang="en-US" sz="1200" i="1" dirty="0" err="1">
                <a:solidFill>
                  <a:srgbClr val="7F7E7E"/>
                </a:solidFill>
              </a:rPr>
              <a:t>n_clusters</a:t>
            </a:r>
            <a:endParaRPr lang="en-US" sz="1200" i="1" dirty="0">
              <a:solidFill>
                <a:srgbClr val="6094C9"/>
              </a:solidFill>
            </a:endParaRPr>
          </a:p>
        </p:txBody>
      </p:sp>
      <p:sp>
        <p:nvSpPr>
          <p:cNvPr id="42" name="TextBox 41"/>
          <p:cNvSpPr txBox="1"/>
          <p:nvPr/>
        </p:nvSpPr>
        <p:spPr>
          <a:xfrm>
            <a:off x="6425023" y="2263871"/>
            <a:ext cx="2277711" cy="369332"/>
          </a:xfrm>
          <a:prstGeom prst="rect">
            <a:avLst/>
          </a:prstGeom>
          <a:noFill/>
        </p:spPr>
        <p:txBody>
          <a:bodyPr wrap="square" lIns="0" tIns="0" rIns="0" bIns="0" rtlCol="0">
            <a:spAutoFit/>
          </a:bodyPr>
          <a:lstStyle/>
          <a:p>
            <a:r>
              <a:rPr lang="en-US" sz="1200" dirty="0">
                <a:solidFill>
                  <a:srgbClr val="7F7E7E"/>
                </a:solidFill>
              </a:rPr>
              <a:t>Many clusters, possibly connectivity constraints</a:t>
            </a:r>
          </a:p>
        </p:txBody>
      </p:sp>
      <p:sp>
        <p:nvSpPr>
          <p:cNvPr id="43" name="TextBox 42"/>
          <p:cNvSpPr txBox="1"/>
          <p:nvPr/>
        </p:nvSpPr>
        <p:spPr>
          <a:xfrm>
            <a:off x="8750745" y="2263871"/>
            <a:ext cx="1596812" cy="184666"/>
          </a:xfrm>
          <a:prstGeom prst="rect">
            <a:avLst/>
          </a:prstGeom>
          <a:noFill/>
        </p:spPr>
        <p:txBody>
          <a:bodyPr wrap="square" lIns="0" tIns="0" rIns="0" bIns="0" rtlCol="0">
            <a:spAutoFit/>
          </a:bodyPr>
          <a:lstStyle/>
          <a:p>
            <a:r>
              <a:rPr lang="en-US" sz="1200" dirty="0">
                <a:solidFill>
                  <a:srgbClr val="7F7E7E"/>
                </a:solidFill>
              </a:rPr>
              <a:t>Distances between points</a:t>
            </a:r>
          </a:p>
        </p:txBody>
      </p:sp>
      <p:cxnSp>
        <p:nvCxnSpPr>
          <p:cNvPr id="44" name="Straight Connector 43"/>
          <p:cNvCxnSpPr/>
          <p:nvPr/>
        </p:nvCxnSpPr>
        <p:spPr>
          <a:xfrm>
            <a:off x="1667927" y="2682797"/>
            <a:ext cx="8679631" cy="0"/>
          </a:xfrm>
          <a:prstGeom prst="line">
            <a:avLst/>
          </a:prstGeom>
          <a:ln>
            <a:solidFill>
              <a:srgbClr val="7F7E7E"/>
            </a:solidFill>
          </a:ln>
        </p:spPr>
        <p:style>
          <a:lnRef idx="1">
            <a:schemeClr val="accent1"/>
          </a:lnRef>
          <a:fillRef idx="0">
            <a:schemeClr val="accent1"/>
          </a:fillRef>
          <a:effectRef idx="0">
            <a:schemeClr val="accent1"/>
          </a:effectRef>
          <a:fontRef idx="minor">
            <a:schemeClr val="tx1"/>
          </a:fontRef>
        </p:style>
      </p:cxnSp>
      <p:sp>
        <p:nvSpPr>
          <p:cNvPr id="46" name="TextBox 45"/>
          <p:cNvSpPr txBox="1"/>
          <p:nvPr/>
        </p:nvSpPr>
        <p:spPr>
          <a:xfrm>
            <a:off x="1667927" y="2732396"/>
            <a:ext cx="1270537" cy="184666"/>
          </a:xfrm>
          <a:prstGeom prst="rect">
            <a:avLst/>
          </a:prstGeom>
          <a:noFill/>
        </p:spPr>
        <p:txBody>
          <a:bodyPr wrap="square" lIns="0" tIns="0" rIns="0" bIns="0" rtlCol="0">
            <a:spAutoFit/>
          </a:bodyPr>
          <a:lstStyle/>
          <a:p>
            <a:r>
              <a:rPr lang="en-US" sz="1200" i="1" dirty="0">
                <a:solidFill>
                  <a:srgbClr val="4E81BC"/>
                </a:solidFill>
              </a:rPr>
              <a:t>DBSCAN</a:t>
            </a:r>
          </a:p>
        </p:txBody>
      </p:sp>
      <p:sp>
        <p:nvSpPr>
          <p:cNvPr id="47" name="TextBox 46"/>
          <p:cNvSpPr txBox="1"/>
          <p:nvPr/>
        </p:nvSpPr>
        <p:spPr>
          <a:xfrm>
            <a:off x="2986475" y="2732396"/>
            <a:ext cx="1228466" cy="184666"/>
          </a:xfrm>
          <a:prstGeom prst="rect">
            <a:avLst/>
          </a:prstGeom>
          <a:noFill/>
        </p:spPr>
        <p:txBody>
          <a:bodyPr wrap="square" lIns="0" tIns="0" rIns="0" bIns="0" rtlCol="0">
            <a:spAutoFit/>
          </a:bodyPr>
          <a:lstStyle/>
          <a:p>
            <a:r>
              <a:rPr lang="en-US" sz="1200" dirty="0">
                <a:solidFill>
                  <a:srgbClr val="7F7E7E"/>
                </a:solidFill>
              </a:rPr>
              <a:t>Neighborhood size </a:t>
            </a:r>
          </a:p>
        </p:txBody>
      </p:sp>
      <p:sp>
        <p:nvSpPr>
          <p:cNvPr id="48" name="TextBox 47"/>
          <p:cNvSpPr txBox="1"/>
          <p:nvPr/>
        </p:nvSpPr>
        <p:spPr>
          <a:xfrm>
            <a:off x="4262954" y="2732396"/>
            <a:ext cx="2114057" cy="369332"/>
          </a:xfrm>
          <a:prstGeom prst="rect">
            <a:avLst/>
          </a:prstGeom>
          <a:noFill/>
        </p:spPr>
        <p:txBody>
          <a:bodyPr wrap="square" lIns="0" tIns="0" rIns="0" bIns="0" rtlCol="0">
            <a:spAutoFit/>
          </a:bodyPr>
          <a:lstStyle/>
          <a:p>
            <a:r>
              <a:rPr lang="en-US" sz="1200" dirty="0">
                <a:solidFill>
                  <a:srgbClr val="7F7E7E"/>
                </a:solidFill>
              </a:rPr>
              <a:t>Very large </a:t>
            </a:r>
            <a:r>
              <a:rPr lang="en-US" sz="1200" i="1" dirty="0" err="1">
                <a:solidFill>
                  <a:srgbClr val="7F7E7E"/>
                </a:solidFill>
              </a:rPr>
              <a:t>n_samples</a:t>
            </a:r>
            <a:r>
              <a:rPr lang="en-US" sz="1200" dirty="0">
                <a:solidFill>
                  <a:srgbClr val="7F7E7E"/>
                </a:solidFill>
              </a:rPr>
              <a:t>, medium </a:t>
            </a:r>
            <a:r>
              <a:rPr lang="en-US" sz="1200" i="1" dirty="0" err="1">
                <a:solidFill>
                  <a:srgbClr val="7F7E7E"/>
                </a:solidFill>
              </a:rPr>
              <a:t>n_clusters</a:t>
            </a:r>
            <a:endParaRPr lang="en-US" sz="1200" i="1" dirty="0">
              <a:solidFill>
                <a:srgbClr val="6094C9"/>
              </a:solidFill>
            </a:endParaRPr>
          </a:p>
        </p:txBody>
      </p:sp>
      <p:sp>
        <p:nvSpPr>
          <p:cNvPr id="49" name="TextBox 48"/>
          <p:cNvSpPr txBox="1"/>
          <p:nvPr/>
        </p:nvSpPr>
        <p:spPr>
          <a:xfrm>
            <a:off x="6425023" y="2732396"/>
            <a:ext cx="2277711" cy="369332"/>
          </a:xfrm>
          <a:prstGeom prst="rect">
            <a:avLst/>
          </a:prstGeom>
          <a:noFill/>
        </p:spPr>
        <p:txBody>
          <a:bodyPr wrap="square" lIns="0" tIns="0" rIns="0" bIns="0" rtlCol="0">
            <a:spAutoFit/>
          </a:bodyPr>
          <a:lstStyle/>
          <a:p>
            <a:r>
              <a:rPr lang="en-US" sz="1200" dirty="0">
                <a:solidFill>
                  <a:srgbClr val="7F7E7E"/>
                </a:solidFill>
              </a:rPr>
              <a:t>Non-flat geometry, uneven cluster sizes</a:t>
            </a:r>
          </a:p>
        </p:txBody>
      </p:sp>
      <p:sp>
        <p:nvSpPr>
          <p:cNvPr id="50" name="TextBox 49"/>
          <p:cNvSpPr txBox="1"/>
          <p:nvPr/>
        </p:nvSpPr>
        <p:spPr>
          <a:xfrm>
            <a:off x="8750745" y="2732396"/>
            <a:ext cx="1596812" cy="369332"/>
          </a:xfrm>
          <a:prstGeom prst="rect">
            <a:avLst/>
          </a:prstGeom>
          <a:noFill/>
        </p:spPr>
        <p:txBody>
          <a:bodyPr wrap="square" lIns="0" tIns="0" rIns="0" bIns="0" rtlCol="0">
            <a:spAutoFit/>
          </a:bodyPr>
          <a:lstStyle/>
          <a:p>
            <a:r>
              <a:rPr lang="en-US" sz="1200" dirty="0">
                <a:solidFill>
                  <a:srgbClr val="7F7E7E"/>
                </a:solidFill>
              </a:rPr>
              <a:t>Distances between nearest points</a:t>
            </a:r>
          </a:p>
        </p:txBody>
      </p:sp>
      <p:sp>
        <p:nvSpPr>
          <p:cNvPr id="51" name="object 5"/>
          <p:cNvSpPr txBox="1"/>
          <p:nvPr/>
        </p:nvSpPr>
        <p:spPr>
          <a:xfrm>
            <a:off x="1667927" y="3515233"/>
            <a:ext cx="8679631" cy="2235099"/>
          </a:xfrm>
          <a:prstGeom prst="rect">
            <a:avLst/>
          </a:prstGeom>
        </p:spPr>
        <p:txBody>
          <a:bodyPr wrap="square" lIns="0" tIns="0" rIns="0" bIns="0" rtlCol="0">
            <a:spAutoFit/>
          </a:bodyPr>
          <a:lstStyle/>
          <a:p>
            <a:pPr marL="12700" marR="41909">
              <a:lnSpc>
                <a:spcPts val="3454"/>
              </a:lnSpc>
              <a:spcBef>
                <a:spcPts val="172"/>
              </a:spcBef>
            </a:pPr>
            <a:r>
              <a:rPr lang="en-US" sz="4400" baseline="2560" dirty="0">
                <a:solidFill>
                  <a:srgbClr val="4E81BC"/>
                </a:solidFill>
                <a:cs typeface="Calibri"/>
              </a:rPr>
              <a:t>K Means:</a:t>
            </a:r>
            <a:endParaRPr sz="4400" dirty="0">
              <a:cs typeface="Calibri"/>
            </a:endParaRPr>
          </a:p>
          <a:p>
            <a:pPr marL="12700">
              <a:lnSpc>
                <a:spcPts val="2770"/>
              </a:lnSpc>
            </a:pPr>
            <a:endParaRPr lang="en-US" sz="4400" baseline="1137" dirty="0">
              <a:solidFill>
                <a:srgbClr val="F69545"/>
              </a:solidFill>
              <a:cs typeface="Calibri"/>
            </a:endParaRPr>
          </a:p>
          <a:p>
            <a:pPr marL="12700">
              <a:lnSpc>
                <a:spcPts val="2770"/>
              </a:lnSpc>
            </a:pPr>
            <a:r>
              <a:rPr lang="en-US" sz="4400" baseline="1137" dirty="0">
                <a:solidFill>
                  <a:srgbClr val="F69545"/>
                </a:solidFill>
                <a:cs typeface="Calibri"/>
              </a:rPr>
              <a:t>- </a:t>
            </a:r>
            <a:r>
              <a:rPr lang="en-US" sz="4400" baseline="1137" dirty="0" err="1">
                <a:solidFill>
                  <a:srgbClr val="F69545"/>
                </a:solidFill>
                <a:cs typeface="Calibri"/>
              </a:rPr>
              <a:t>MiniBatch</a:t>
            </a:r>
            <a:r>
              <a:rPr lang="en-US" sz="4400" baseline="1137" dirty="0">
                <a:solidFill>
                  <a:srgbClr val="F69545"/>
                </a:solidFill>
                <a:cs typeface="Calibri"/>
              </a:rPr>
              <a:t> </a:t>
            </a:r>
            <a:r>
              <a:rPr lang="en-US" sz="4400" baseline="1137" dirty="0">
                <a:solidFill>
                  <a:srgbClr val="7F7E7E"/>
                </a:solidFill>
                <a:cs typeface="Calibri"/>
              </a:rPr>
              <a:t>version </a:t>
            </a:r>
            <a:r>
              <a:rPr lang="en-US" sz="4400" baseline="1137" dirty="0" smtClean="0">
                <a:solidFill>
                  <a:srgbClr val="7F7E7E"/>
                </a:solidFill>
                <a:cs typeface="Calibri"/>
              </a:rPr>
              <a:t>is</a:t>
            </a:r>
            <a:r>
              <a:rPr lang="en-US" sz="4400" baseline="1137" dirty="0" smtClean="0">
                <a:solidFill>
                  <a:srgbClr val="F69545"/>
                </a:solidFill>
                <a:cs typeface="Calibri"/>
              </a:rPr>
              <a:t> </a:t>
            </a:r>
            <a:r>
              <a:rPr lang="en-US" sz="4400" baseline="1137" dirty="0">
                <a:solidFill>
                  <a:srgbClr val="F69545"/>
                </a:solidFill>
                <a:cs typeface="Calibri"/>
              </a:rPr>
              <a:t>fast </a:t>
            </a:r>
            <a:r>
              <a:rPr lang="en-US" sz="4400" baseline="1137" dirty="0">
                <a:solidFill>
                  <a:srgbClr val="7F7E7E"/>
                </a:solidFill>
                <a:cs typeface="Calibri"/>
              </a:rPr>
              <a:t>(big data).</a:t>
            </a:r>
          </a:p>
          <a:p>
            <a:pPr marL="12700">
              <a:lnSpc>
                <a:spcPts val="2770"/>
              </a:lnSpc>
            </a:pPr>
            <a:r>
              <a:rPr lang="en-US" sz="4400" baseline="1137" dirty="0">
                <a:solidFill>
                  <a:srgbClr val="7F7E7E"/>
                </a:solidFill>
                <a:cs typeface="Calibri"/>
              </a:rPr>
              <a:t>- Have to try k values (k not too big). </a:t>
            </a:r>
            <a:br>
              <a:rPr lang="en-US" sz="4400" baseline="1137" dirty="0">
                <a:solidFill>
                  <a:srgbClr val="7F7E7E"/>
                </a:solidFill>
                <a:cs typeface="Calibri"/>
              </a:rPr>
            </a:br>
            <a:r>
              <a:rPr lang="en-US" sz="4400" baseline="1137" dirty="0">
                <a:solidFill>
                  <a:srgbClr val="7F7E7E"/>
                </a:solidFill>
                <a:cs typeface="Calibri"/>
              </a:rPr>
              <a:t>- Tends to ﬁnd </a:t>
            </a:r>
            <a:r>
              <a:rPr lang="en-US" sz="4400" baseline="1137" dirty="0">
                <a:solidFill>
                  <a:srgbClr val="418FA2"/>
                </a:solidFill>
                <a:cs typeface="Calibri"/>
              </a:rPr>
              <a:t>even </a:t>
            </a:r>
            <a:r>
              <a:rPr lang="en-US" sz="4400" baseline="1137" dirty="0" smtClean="0">
                <a:solidFill>
                  <a:srgbClr val="418FA2"/>
                </a:solidFill>
                <a:cs typeface="Calibri"/>
              </a:rPr>
              <a:t>sized clusters</a:t>
            </a:r>
            <a:r>
              <a:rPr lang="en-US" sz="4400" baseline="1137" dirty="0" smtClean="0">
                <a:solidFill>
                  <a:srgbClr val="7F7E7E"/>
                </a:solidFill>
                <a:cs typeface="Calibri"/>
              </a:rPr>
              <a:t>.</a:t>
            </a:r>
            <a:endParaRPr lang="en-US" sz="4400" baseline="1137" dirty="0">
              <a:solidFill>
                <a:srgbClr val="7F7E7E"/>
              </a:solidFill>
              <a:cs typeface="Calibri"/>
            </a:endParaRPr>
          </a:p>
          <a:p>
            <a:pPr marL="12700">
              <a:lnSpc>
                <a:spcPts val="2770"/>
              </a:lnSpc>
            </a:pPr>
            <a:r>
              <a:rPr lang="en-US" sz="4400" baseline="1137" dirty="0">
                <a:solidFill>
                  <a:srgbClr val="7F7E7E"/>
                </a:solidFill>
                <a:cs typeface="Calibri"/>
              </a:rPr>
              <a:t>- Bad with non‐spherical cluster shapes. </a:t>
            </a:r>
          </a:p>
        </p:txBody>
      </p:sp>
    </p:spTree>
    <p:extLst>
      <p:ext uri="{BB962C8B-B14F-4D97-AF65-F5344CB8AC3E}">
        <p14:creationId xmlns:p14="http://schemas.microsoft.com/office/powerpoint/2010/main" val="514753450"/>
      </p:ext>
    </p:extLst>
  </p:cSld>
  <p:clrMapOvr>
    <a:masterClrMapping/>
  </p:clrMapOvr>
  <p:transition xmlns:p14="http://schemas.microsoft.com/office/powerpoint/2010/main" spd="med"/>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1" name="Object 160" hidden="1"/>
          <p:cNvGraphicFramePr>
            <a:graphicFrameLocks noChangeAspect="1"/>
          </p:cNvGraphicFramePr>
          <p:nvPr>
            <p:custDataLst>
              <p:tags r:id="rId2"/>
            </p:custDataLst>
          </p:nvPr>
        </p:nvGraphicFramePr>
        <p:xfrm>
          <a:off x="1525589" y="1589"/>
          <a:ext cx="1587" cy="1587"/>
        </p:xfrm>
        <a:graphic>
          <a:graphicData uri="http://schemas.openxmlformats.org/presentationml/2006/ole">
            <mc:AlternateContent xmlns:mc="http://schemas.openxmlformats.org/markup-compatibility/2006">
              <mc:Choice xmlns:v="urn:schemas-microsoft-com:vml" Requires="v">
                <p:oleObj spid="_x0000_s19460"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1525589" y="1589"/>
                        <a:ext cx="1587" cy="1587"/>
                      </a:xfrm>
                      <a:prstGeom prst="rect">
                        <a:avLst/>
                      </a:prstGeom>
                    </p:spPr>
                  </p:pic>
                </p:oleObj>
              </mc:Fallback>
            </mc:AlternateContent>
          </a:graphicData>
        </a:graphic>
      </p:graphicFrame>
      <p:sp>
        <p:nvSpPr>
          <p:cNvPr id="23" name="Rectangle 22"/>
          <p:cNvSpPr/>
          <p:nvPr/>
        </p:nvSpPr>
        <p:spPr>
          <a:xfrm>
            <a:off x="1638300" y="381000"/>
            <a:ext cx="1422040" cy="1524000"/>
          </a:xfrm>
          <a:prstGeom prst="rect">
            <a:avLst/>
          </a:prstGeom>
          <a:no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30" name="TextBox 29"/>
          <p:cNvSpPr txBox="1"/>
          <p:nvPr/>
        </p:nvSpPr>
        <p:spPr>
          <a:xfrm>
            <a:off x="1667926" y="1719329"/>
            <a:ext cx="1362788" cy="153888"/>
          </a:xfrm>
          <a:prstGeom prst="rect">
            <a:avLst/>
          </a:prstGeom>
          <a:noFill/>
        </p:spPr>
        <p:txBody>
          <a:bodyPr wrap="square" lIns="0" tIns="0" rIns="0" bIns="0" rtlCol="0">
            <a:spAutoFit/>
          </a:bodyPr>
          <a:lstStyle/>
          <a:p>
            <a:pPr algn="r"/>
            <a:r>
              <a:rPr lang="en-US" sz="1000" dirty="0">
                <a:solidFill>
                  <a:srgbClr val="7F7E7E"/>
                </a:solidFill>
              </a:rPr>
              <a:t>.01s</a:t>
            </a:r>
          </a:p>
        </p:txBody>
      </p:sp>
      <p:sp>
        <p:nvSpPr>
          <p:cNvPr id="34" name="Rectangle 33"/>
          <p:cNvSpPr/>
          <p:nvPr/>
        </p:nvSpPr>
        <p:spPr>
          <a:xfrm>
            <a:off x="3136972" y="381000"/>
            <a:ext cx="1422040" cy="1524000"/>
          </a:xfrm>
          <a:prstGeom prst="rect">
            <a:avLst/>
          </a:prstGeom>
          <a:no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35" name="TextBox 34"/>
          <p:cNvSpPr txBox="1"/>
          <p:nvPr/>
        </p:nvSpPr>
        <p:spPr>
          <a:xfrm>
            <a:off x="3166598" y="1719329"/>
            <a:ext cx="1362788" cy="153888"/>
          </a:xfrm>
          <a:prstGeom prst="rect">
            <a:avLst/>
          </a:prstGeom>
          <a:noFill/>
        </p:spPr>
        <p:txBody>
          <a:bodyPr wrap="square" lIns="0" tIns="0" rIns="0" bIns="0" rtlCol="0">
            <a:spAutoFit/>
          </a:bodyPr>
          <a:lstStyle/>
          <a:p>
            <a:pPr algn="r"/>
            <a:r>
              <a:rPr lang="en-US" sz="1000" dirty="0">
                <a:solidFill>
                  <a:srgbClr val="7F7E7E"/>
                </a:solidFill>
              </a:rPr>
              <a:t>8.17s</a:t>
            </a:r>
          </a:p>
        </p:txBody>
      </p:sp>
      <p:sp>
        <p:nvSpPr>
          <p:cNvPr id="37" name="Rectangle 36"/>
          <p:cNvSpPr/>
          <p:nvPr/>
        </p:nvSpPr>
        <p:spPr>
          <a:xfrm>
            <a:off x="4635644" y="381000"/>
            <a:ext cx="1422040" cy="1524000"/>
          </a:xfrm>
          <a:prstGeom prst="rect">
            <a:avLst/>
          </a:prstGeom>
          <a:no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38" name="TextBox 37"/>
          <p:cNvSpPr txBox="1"/>
          <p:nvPr/>
        </p:nvSpPr>
        <p:spPr>
          <a:xfrm>
            <a:off x="4665270" y="1719329"/>
            <a:ext cx="1362788" cy="153888"/>
          </a:xfrm>
          <a:prstGeom prst="rect">
            <a:avLst/>
          </a:prstGeom>
          <a:noFill/>
        </p:spPr>
        <p:txBody>
          <a:bodyPr wrap="square" lIns="0" tIns="0" rIns="0" bIns="0" rtlCol="0">
            <a:spAutoFit/>
          </a:bodyPr>
          <a:lstStyle/>
          <a:p>
            <a:pPr algn="r"/>
            <a:r>
              <a:rPr lang="en-US" sz="1000" dirty="0">
                <a:solidFill>
                  <a:srgbClr val="7F7E7E"/>
                </a:solidFill>
              </a:rPr>
              <a:t>.02s</a:t>
            </a:r>
          </a:p>
        </p:txBody>
      </p:sp>
      <p:sp>
        <p:nvSpPr>
          <p:cNvPr id="40" name="Rectangle 39"/>
          <p:cNvSpPr/>
          <p:nvPr/>
        </p:nvSpPr>
        <p:spPr>
          <a:xfrm>
            <a:off x="6134317" y="381000"/>
            <a:ext cx="1422040" cy="1524000"/>
          </a:xfrm>
          <a:prstGeom prst="rect">
            <a:avLst/>
          </a:prstGeom>
          <a:no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41" name="TextBox 40"/>
          <p:cNvSpPr txBox="1"/>
          <p:nvPr/>
        </p:nvSpPr>
        <p:spPr>
          <a:xfrm>
            <a:off x="6163943" y="1719329"/>
            <a:ext cx="1362788" cy="153888"/>
          </a:xfrm>
          <a:prstGeom prst="rect">
            <a:avLst/>
          </a:prstGeom>
          <a:noFill/>
        </p:spPr>
        <p:txBody>
          <a:bodyPr wrap="square" lIns="0" tIns="0" rIns="0" bIns="0" rtlCol="0">
            <a:spAutoFit/>
          </a:bodyPr>
          <a:lstStyle/>
          <a:p>
            <a:pPr algn="r"/>
            <a:r>
              <a:rPr lang="en-US" sz="1000" dirty="0">
                <a:solidFill>
                  <a:srgbClr val="7F7E7E"/>
                </a:solidFill>
              </a:rPr>
              <a:t>.31s</a:t>
            </a:r>
          </a:p>
        </p:txBody>
      </p:sp>
      <p:sp>
        <p:nvSpPr>
          <p:cNvPr id="43" name="Rectangle 42"/>
          <p:cNvSpPr/>
          <p:nvPr/>
        </p:nvSpPr>
        <p:spPr>
          <a:xfrm>
            <a:off x="7632989" y="381000"/>
            <a:ext cx="1422040" cy="1524000"/>
          </a:xfrm>
          <a:prstGeom prst="rect">
            <a:avLst/>
          </a:prstGeom>
          <a:no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44" name="TextBox 43"/>
          <p:cNvSpPr txBox="1"/>
          <p:nvPr/>
        </p:nvSpPr>
        <p:spPr>
          <a:xfrm>
            <a:off x="7662615" y="1719329"/>
            <a:ext cx="1362788" cy="153888"/>
          </a:xfrm>
          <a:prstGeom prst="rect">
            <a:avLst/>
          </a:prstGeom>
          <a:noFill/>
        </p:spPr>
        <p:txBody>
          <a:bodyPr wrap="square" lIns="0" tIns="0" rIns="0" bIns="0" rtlCol="0">
            <a:spAutoFit/>
          </a:bodyPr>
          <a:lstStyle/>
          <a:p>
            <a:pPr algn="r"/>
            <a:r>
              <a:rPr lang="en-US" sz="1000" dirty="0">
                <a:solidFill>
                  <a:srgbClr val="7F7E7E"/>
                </a:solidFill>
              </a:rPr>
              <a:t>.21s</a:t>
            </a:r>
          </a:p>
        </p:txBody>
      </p:sp>
      <p:sp>
        <p:nvSpPr>
          <p:cNvPr id="46" name="Rectangle 45"/>
          <p:cNvSpPr/>
          <p:nvPr/>
        </p:nvSpPr>
        <p:spPr>
          <a:xfrm>
            <a:off x="9131660" y="381000"/>
            <a:ext cx="1422040" cy="1524000"/>
          </a:xfrm>
          <a:prstGeom prst="rect">
            <a:avLst/>
          </a:prstGeom>
          <a:no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47" name="TextBox 46"/>
          <p:cNvSpPr txBox="1"/>
          <p:nvPr/>
        </p:nvSpPr>
        <p:spPr>
          <a:xfrm>
            <a:off x="9161286" y="1719329"/>
            <a:ext cx="1362788" cy="153888"/>
          </a:xfrm>
          <a:prstGeom prst="rect">
            <a:avLst/>
          </a:prstGeom>
          <a:noFill/>
        </p:spPr>
        <p:txBody>
          <a:bodyPr wrap="square" lIns="0" tIns="0" rIns="0" bIns="0" rtlCol="0">
            <a:spAutoFit/>
          </a:bodyPr>
          <a:lstStyle/>
          <a:p>
            <a:pPr algn="r"/>
            <a:r>
              <a:rPr lang="en-US" sz="1000" dirty="0">
                <a:solidFill>
                  <a:srgbClr val="7F7E7E"/>
                </a:solidFill>
              </a:rPr>
              <a:t>.10s</a:t>
            </a:r>
          </a:p>
        </p:txBody>
      </p:sp>
      <p:sp>
        <p:nvSpPr>
          <p:cNvPr id="67" name="Rectangle 66"/>
          <p:cNvSpPr/>
          <p:nvPr/>
        </p:nvSpPr>
        <p:spPr>
          <a:xfrm>
            <a:off x="1638300" y="1981200"/>
            <a:ext cx="1422040" cy="1524000"/>
          </a:xfrm>
          <a:prstGeom prst="rect">
            <a:avLst/>
          </a:prstGeom>
          <a:no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68" name="TextBox 67"/>
          <p:cNvSpPr txBox="1"/>
          <p:nvPr/>
        </p:nvSpPr>
        <p:spPr>
          <a:xfrm>
            <a:off x="1667926" y="3319529"/>
            <a:ext cx="1362788" cy="153888"/>
          </a:xfrm>
          <a:prstGeom prst="rect">
            <a:avLst/>
          </a:prstGeom>
          <a:noFill/>
        </p:spPr>
        <p:txBody>
          <a:bodyPr wrap="square" lIns="0" tIns="0" rIns="0" bIns="0" rtlCol="0">
            <a:spAutoFit/>
          </a:bodyPr>
          <a:lstStyle/>
          <a:p>
            <a:pPr algn="r"/>
            <a:r>
              <a:rPr lang="en-US" sz="1000" dirty="0">
                <a:solidFill>
                  <a:srgbClr val="7F7E7E"/>
                </a:solidFill>
              </a:rPr>
              <a:t>0.1s</a:t>
            </a:r>
          </a:p>
        </p:txBody>
      </p:sp>
      <p:sp>
        <p:nvSpPr>
          <p:cNvPr id="65" name="Rectangle 64"/>
          <p:cNvSpPr/>
          <p:nvPr/>
        </p:nvSpPr>
        <p:spPr>
          <a:xfrm>
            <a:off x="3136972" y="1981200"/>
            <a:ext cx="1422040" cy="1524000"/>
          </a:xfrm>
          <a:prstGeom prst="rect">
            <a:avLst/>
          </a:prstGeom>
          <a:no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66" name="TextBox 65"/>
          <p:cNvSpPr txBox="1"/>
          <p:nvPr/>
        </p:nvSpPr>
        <p:spPr>
          <a:xfrm>
            <a:off x="3166598" y="3319529"/>
            <a:ext cx="1362788" cy="153888"/>
          </a:xfrm>
          <a:prstGeom prst="rect">
            <a:avLst/>
          </a:prstGeom>
          <a:noFill/>
        </p:spPr>
        <p:txBody>
          <a:bodyPr wrap="square" lIns="0" tIns="0" rIns="0" bIns="0" rtlCol="0">
            <a:spAutoFit/>
          </a:bodyPr>
          <a:lstStyle/>
          <a:p>
            <a:pPr algn="r"/>
            <a:r>
              <a:rPr lang="en-US" sz="1000" dirty="0">
                <a:solidFill>
                  <a:srgbClr val="7F7E7E"/>
                </a:solidFill>
              </a:rPr>
              <a:t>8.17s</a:t>
            </a:r>
          </a:p>
        </p:txBody>
      </p:sp>
      <p:sp>
        <p:nvSpPr>
          <p:cNvPr id="63" name="Rectangle 62"/>
          <p:cNvSpPr/>
          <p:nvPr/>
        </p:nvSpPr>
        <p:spPr>
          <a:xfrm>
            <a:off x="4635644" y="1981200"/>
            <a:ext cx="1422040" cy="1524000"/>
          </a:xfrm>
          <a:prstGeom prst="rect">
            <a:avLst/>
          </a:prstGeom>
          <a:no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64" name="TextBox 63"/>
          <p:cNvSpPr txBox="1"/>
          <p:nvPr/>
        </p:nvSpPr>
        <p:spPr>
          <a:xfrm>
            <a:off x="4665270" y="3319529"/>
            <a:ext cx="1362788" cy="153888"/>
          </a:xfrm>
          <a:prstGeom prst="rect">
            <a:avLst/>
          </a:prstGeom>
          <a:noFill/>
        </p:spPr>
        <p:txBody>
          <a:bodyPr wrap="square" lIns="0" tIns="0" rIns="0" bIns="0" rtlCol="0">
            <a:spAutoFit/>
          </a:bodyPr>
          <a:lstStyle/>
          <a:p>
            <a:pPr algn="r"/>
            <a:r>
              <a:rPr lang="en-US" sz="1000" dirty="0">
                <a:solidFill>
                  <a:srgbClr val="7F7E7E"/>
                </a:solidFill>
              </a:rPr>
              <a:t>.03s</a:t>
            </a:r>
          </a:p>
        </p:txBody>
      </p:sp>
      <p:sp>
        <p:nvSpPr>
          <p:cNvPr id="61" name="Rectangle 60"/>
          <p:cNvSpPr/>
          <p:nvPr/>
        </p:nvSpPr>
        <p:spPr>
          <a:xfrm>
            <a:off x="6134317" y="1981200"/>
            <a:ext cx="1422040" cy="1524000"/>
          </a:xfrm>
          <a:prstGeom prst="rect">
            <a:avLst/>
          </a:prstGeom>
          <a:no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62" name="TextBox 61"/>
          <p:cNvSpPr txBox="1"/>
          <p:nvPr/>
        </p:nvSpPr>
        <p:spPr>
          <a:xfrm>
            <a:off x="6163943" y="3319529"/>
            <a:ext cx="1362788" cy="153888"/>
          </a:xfrm>
          <a:prstGeom prst="rect">
            <a:avLst/>
          </a:prstGeom>
          <a:noFill/>
        </p:spPr>
        <p:txBody>
          <a:bodyPr wrap="square" lIns="0" tIns="0" rIns="0" bIns="0" rtlCol="0">
            <a:spAutoFit/>
          </a:bodyPr>
          <a:lstStyle/>
          <a:p>
            <a:pPr algn="r"/>
            <a:r>
              <a:rPr lang="en-US" sz="1000" dirty="0">
                <a:solidFill>
                  <a:srgbClr val="7F7E7E"/>
                </a:solidFill>
              </a:rPr>
              <a:t>.03s</a:t>
            </a:r>
          </a:p>
        </p:txBody>
      </p:sp>
      <p:sp>
        <p:nvSpPr>
          <p:cNvPr id="59" name="Rectangle 58"/>
          <p:cNvSpPr/>
          <p:nvPr/>
        </p:nvSpPr>
        <p:spPr>
          <a:xfrm>
            <a:off x="7632989" y="1981200"/>
            <a:ext cx="1422040" cy="1524000"/>
          </a:xfrm>
          <a:prstGeom prst="rect">
            <a:avLst/>
          </a:prstGeom>
          <a:no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60" name="TextBox 59"/>
          <p:cNvSpPr txBox="1"/>
          <p:nvPr/>
        </p:nvSpPr>
        <p:spPr>
          <a:xfrm>
            <a:off x="7662615" y="3319529"/>
            <a:ext cx="1362788" cy="153888"/>
          </a:xfrm>
          <a:prstGeom prst="rect">
            <a:avLst/>
          </a:prstGeom>
          <a:noFill/>
        </p:spPr>
        <p:txBody>
          <a:bodyPr wrap="square" lIns="0" tIns="0" rIns="0" bIns="0" rtlCol="0">
            <a:spAutoFit/>
          </a:bodyPr>
          <a:lstStyle/>
          <a:p>
            <a:pPr algn="r"/>
            <a:r>
              <a:rPr lang="en-US" sz="1000" dirty="0">
                <a:solidFill>
                  <a:srgbClr val="7F7E7E"/>
                </a:solidFill>
              </a:rPr>
              <a:t>.26s</a:t>
            </a:r>
          </a:p>
        </p:txBody>
      </p:sp>
      <p:sp>
        <p:nvSpPr>
          <p:cNvPr id="57" name="Rectangle 56"/>
          <p:cNvSpPr/>
          <p:nvPr/>
        </p:nvSpPr>
        <p:spPr>
          <a:xfrm>
            <a:off x="9131660" y="1981200"/>
            <a:ext cx="1422040" cy="1524000"/>
          </a:xfrm>
          <a:prstGeom prst="rect">
            <a:avLst/>
          </a:prstGeom>
          <a:no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58" name="TextBox 57"/>
          <p:cNvSpPr txBox="1"/>
          <p:nvPr/>
        </p:nvSpPr>
        <p:spPr>
          <a:xfrm>
            <a:off x="9161286" y="3319529"/>
            <a:ext cx="1362788" cy="153888"/>
          </a:xfrm>
          <a:prstGeom prst="rect">
            <a:avLst/>
          </a:prstGeom>
          <a:noFill/>
        </p:spPr>
        <p:txBody>
          <a:bodyPr wrap="square" lIns="0" tIns="0" rIns="0" bIns="0" rtlCol="0">
            <a:spAutoFit/>
          </a:bodyPr>
          <a:lstStyle/>
          <a:p>
            <a:pPr algn="r"/>
            <a:r>
              <a:rPr lang="en-US" sz="1000" dirty="0">
                <a:solidFill>
                  <a:srgbClr val="7F7E7E"/>
                </a:solidFill>
              </a:rPr>
              <a:t>.10s</a:t>
            </a:r>
          </a:p>
        </p:txBody>
      </p:sp>
      <p:sp>
        <p:nvSpPr>
          <p:cNvPr id="86" name="Rectangle 85"/>
          <p:cNvSpPr/>
          <p:nvPr/>
        </p:nvSpPr>
        <p:spPr>
          <a:xfrm>
            <a:off x="1638300" y="3581400"/>
            <a:ext cx="1422040" cy="1524000"/>
          </a:xfrm>
          <a:prstGeom prst="rect">
            <a:avLst/>
          </a:prstGeom>
          <a:no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87" name="TextBox 86"/>
          <p:cNvSpPr txBox="1"/>
          <p:nvPr/>
        </p:nvSpPr>
        <p:spPr>
          <a:xfrm>
            <a:off x="1667926" y="4919729"/>
            <a:ext cx="1362788" cy="153888"/>
          </a:xfrm>
          <a:prstGeom prst="rect">
            <a:avLst/>
          </a:prstGeom>
          <a:noFill/>
        </p:spPr>
        <p:txBody>
          <a:bodyPr wrap="square" lIns="0" tIns="0" rIns="0" bIns="0" rtlCol="0">
            <a:spAutoFit/>
          </a:bodyPr>
          <a:lstStyle/>
          <a:p>
            <a:pPr algn="r"/>
            <a:r>
              <a:rPr lang="en-US" sz="1000" dirty="0">
                <a:solidFill>
                  <a:srgbClr val="7F7E7E"/>
                </a:solidFill>
              </a:rPr>
              <a:t>.01s</a:t>
            </a:r>
          </a:p>
        </p:txBody>
      </p:sp>
      <p:sp>
        <p:nvSpPr>
          <p:cNvPr id="84" name="Rectangle 83"/>
          <p:cNvSpPr/>
          <p:nvPr/>
        </p:nvSpPr>
        <p:spPr>
          <a:xfrm>
            <a:off x="3136972" y="3581400"/>
            <a:ext cx="1422040" cy="1524000"/>
          </a:xfrm>
          <a:prstGeom prst="rect">
            <a:avLst/>
          </a:prstGeom>
          <a:no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85" name="TextBox 84"/>
          <p:cNvSpPr txBox="1"/>
          <p:nvPr/>
        </p:nvSpPr>
        <p:spPr>
          <a:xfrm>
            <a:off x="3166598" y="4919729"/>
            <a:ext cx="1362788" cy="153888"/>
          </a:xfrm>
          <a:prstGeom prst="rect">
            <a:avLst/>
          </a:prstGeom>
          <a:noFill/>
        </p:spPr>
        <p:txBody>
          <a:bodyPr wrap="square" lIns="0" tIns="0" rIns="0" bIns="0" rtlCol="0">
            <a:spAutoFit/>
          </a:bodyPr>
          <a:lstStyle/>
          <a:p>
            <a:pPr algn="r"/>
            <a:r>
              <a:rPr lang="en-US" sz="1000" dirty="0">
                <a:solidFill>
                  <a:srgbClr val="7F7E7E"/>
                </a:solidFill>
              </a:rPr>
              <a:t>8.45s</a:t>
            </a:r>
          </a:p>
        </p:txBody>
      </p:sp>
      <p:sp>
        <p:nvSpPr>
          <p:cNvPr id="82" name="Rectangle 81"/>
          <p:cNvSpPr/>
          <p:nvPr/>
        </p:nvSpPr>
        <p:spPr>
          <a:xfrm>
            <a:off x="4635644" y="3581400"/>
            <a:ext cx="1422040" cy="1524000"/>
          </a:xfrm>
          <a:prstGeom prst="rect">
            <a:avLst/>
          </a:prstGeom>
          <a:no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83" name="TextBox 82"/>
          <p:cNvSpPr txBox="1"/>
          <p:nvPr/>
        </p:nvSpPr>
        <p:spPr>
          <a:xfrm>
            <a:off x="4665270" y="4919729"/>
            <a:ext cx="1362788" cy="153888"/>
          </a:xfrm>
          <a:prstGeom prst="rect">
            <a:avLst/>
          </a:prstGeom>
          <a:noFill/>
        </p:spPr>
        <p:txBody>
          <a:bodyPr wrap="square" lIns="0" tIns="0" rIns="0" bIns="0" rtlCol="0">
            <a:spAutoFit/>
          </a:bodyPr>
          <a:lstStyle/>
          <a:p>
            <a:pPr algn="r"/>
            <a:r>
              <a:rPr lang="en-US" sz="1000" dirty="0">
                <a:solidFill>
                  <a:srgbClr val="7F7E7E"/>
                </a:solidFill>
              </a:rPr>
              <a:t>.03s</a:t>
            </a:r>
          </a:p>
        </p:txBody>
      </p:sp>
      <p:sp>
        <p:nvSpPr>
          <p:cNvPr id="80" name="Rectangle 79"/>
          <p:cNvSpPr/>
          <p:nvPr/>
        </p:nvSpPr>
        <p:spPr>
          <a:xfrm>
            <a:off x="6134317" y="3581400"/>
            <a:ext cx="1422040" cy="1524000"/>
          </a:xfrm>
          <a:prstGeom prst="rect">
            <a:avLst/>
          </a:prstGeom>
          <a:no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81" name="TextBox 80"/>
          <p:cNvSpPr txBox="1"/>
          <p:nvPr/>
        </p:nvSpPr>
        <p:spPr>
          <a:xfrm>
            <a:off x="6163943" y="4919729"/>
            <a:ext cx="1362788" cy="153888"/>
          </a:xfrm>
          <a:prstGeom prst="rect">
            <a:avLst/>
          </a:prstGeom>
          <a:noFill/>
        </p:spPr>
        <p:txBody>
          <a:bodyPr wrap="square" lIns="0" tIns="0" rIns="0" bIns="0" rtlCol="0">
            <a:spAutoFit/>
          </a:bodyPr>
          <a:lstStyle/>
          <a:p>
            <a:pPr algn="r"/>
            <a:r>
              <a:rPr lang="en-US" sz="1000" dirty="0">
                <a:solidFill>
                  <a:srgbClr val="7F7E7E"/>
                </a:solidFill>
              </a:rPr>
              <a:t>.04s</a:t>
            </a:r>
          </a:p>
        </p:txBody>
      </p:sp>
      <p:sp>
        <p:nvSpPr>
          <p:cNvPr id="78" name="Rectangle 77"/>
          <p:cNvSpPr/>
          <p:nvPr/>
        </p:nvSpPr>
        <p:spPr>
          <a:xfrm>
            <a:off x="7632989" y="3581400"/>
            <a:ext cx="1422040" cy="1524000"/>
          </a:xfrm>
          <a:prstGeom prst="rect">
            <a:avLst/>
          </a:prstGeom>
          <a:no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79" name="TextBox 78"/>
          <p:cNvSpPr txBox="1"/>
          <p:nvPr/>
        </p:nvSpPr>
        <p:spPr>
          <a:xfrm>
            <a:off x="7662615" y="4919729"/>
            <a:ext cx="1362788" cy="153888"/>
          </a:xfrm>
          <a:prstGeom prst="rect">
            <a:avLst/>
          </a:prstGeom>
          <a:noFill/>
        </p:spPr>
        <p:txBody>
          <a:bodyPr wrap="square" lIns="0" tIns="0" rIns="0" bIns="0" rtlCol="0">
            <a:spAutoFit/>
          </a:bodyPr>
          <a:lstStyle/>
          <a:p>
            <a:pPr algn="r"/>
            <a:r>
              <a:rPr lang="en-US" sz="1000" dirty="0">
                <a:solidFill>
                  <a:srgbClr val="7F7E7E"/>
                </a:solidFill>
              </a:rPr>
              <a:t>.31s</a:t>
            </a:r>
          </a:p>
        </p:txBody>
      </p:sp>
      <p:sp>
        <p:nvSpPr>
          <p:cNvPr id="76" name="Rectangle 75"/>
          <p:cNvSpPr/>
          <p:nvPr/>
        </p:nvSpPr>
        <p:spPr>
          <a:xfrm>
            <a:off x="9131660" y="3581400"/>
            <a:ext cx="1422040" cy="1524000"/>
          </a:xfrm>
          <a:prstGeom prst="rect">
            <a:avLst/>
          </a:prstGeom>
          <a:no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77" name="TextBox 76"/>
          <p:cNvSpPr txBox="1"/>
          <p:nvPr/>
        </p:nvSpPr>
        <p:spPr>
          <a:xfrm>
            <a:off x="9161286" y="4919729"/>
            <a:ext cx="1362788" cy="153888"/>
          </a:xfrm>
          <a:prstGeom prst="rect">
            <a:avLst/>
          </a:prstGeom>
          <a:noFill/>
        </p:spPr>
        <p:txBody>
          <a:bodyPr wrap="square" lIns="0" tIns="0" rIns="0" bIns="0" rtlCol="0">
            <a:spAutoFit/>
          </a:bodyPr>
          <a:lstStyle/>
          <a:p>
            <a:pPr algn="r"/>
            <a:r>
              <a:rPr lang="en-US" sz="1000" dirty="0">
                <a:solidFill>
                  <a:srgbClr val="7F7E7E"/>
                </a:solidFill>
              </a:rPr>
              <a:t>.11s</a:t>
            </a:r>
          </a:p>
        </p:txBody>
      </p:sp>
      <p:sp>
        <p:nvSpPr>
          <p:cNvPr id="105" name="Rectangle 104"/>
          <p:cNvSpPr/>
          <p:nvPr/>
        </p:nvSpPr>
        <p:spPr>
          <a:xfrm>
            <a:off x="1638300" y="5181600"/>
            <a:ext cx="1422040" cy="1524000"/>
          </a:xfrm>
          <a:prstGeom prst="rect">
            <a:avLst/>
          </a:prstGeom>
          <a:no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106" name="TextBox 105"/>
          <p:cNvSpPr txBox="1"/>
          <p:nvPr/>
        </p:nvSpPr>
        <p:spPr>
          <a:xfrm>
            <a:off x="1667926" y="6519929"/>
            <a:ext cx="1362788" cy="153888"/>
          </a:xfrm>
          <a:prstGeom prst="rect">
            <a:avLst/>
          </a:prstGeom>
          <a:noFill/>
        </p:spPr>
        <p:txBody>
          <a:bodyPr wrap="square" lIns="0" tIns="0" rIns="0" bIns="0" rtlCol="0">
            <a:spAutoFit/>
          </a:bodyPr>
          <a:lstStyle/>
          <a:p>
            <a:pPr algn="r"/>
            <a:r>
              <a:rPr lang="en-US" sz="1000" dirty="0">
                <a:solidFill>
                  <a:srgbClr val="7F7E7E"/>
                </a:solidFill>
              </a:rPr>
              <a:t>.02s</a:t>
            </a:r>
          </a:p>
        </p:txBody>
      </p:sp>
      <p:sp>
        <p:nvSpPr>
          <p:cNvPr id="103" name="Rectangle 102"/>
          <p:cNvSpPr/>
          <p:nvPr/>
        </p:nvSpPr>
        <p:spPr>
          <a:xfrm>
            <a:off x="3136972" y="5181600"/>
            <a:ext cx="1422040" cy="1524000"/>
          </a:xfrm>
          <a:prstGeom prst="rect">
            <a:avLst/>
          </a:prstGeom>
          <a:no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104" name="TextBox 103"/>
          <p:cNvSpPr txBox="1"/>
          <p:nvPr/>
        </p:nvSpPr>
        <p:spPr>
          <a:xfrm>
            <a:off x="3166598" y="6519929"/>
            <a:ext cx="1362788" cy="153888"/>
          </a:xfrm>
          <a:prstGeom prst="rect">
            <a:avLst/>
          </a:prstGeom>
          <a:noFill/>
        </p:spPr>
        <p:txBody>
          <a:bodyPr wrap="square" lIns="0" tIns="0" rIns="0" bIns="0" rtlCol="0">
            <a:spAutoFit/>
          </a:bodyPr>
          <a:lstStyle/>
          <a:p>
            <a:pPr algn="r"/>
            <a:r>
              <a:rPr lang="en-US" sz="1000" dirty="0">
                <a:solidFill>
                  <a:srgbClr val="7F7E7E"/>
                </a:solidFill>
              </a:rPr>
              <a:t>8.53s</a:t>
            </a:r>
          </a:p>
        </p:txBody>
      </p:sp>
      <p:sp>
        <p:nvSpPr>
          <p:cNvPr id="101" name="Rectangle 100"/>
          <p:cNvSpPr/>
          <p:nvPr/>
        </p:nvSpPr>
        <p:spPr>
          <a:xfrm>
            <a:off x="4635644" y="5181600"/>
            <a:ext cx="1422040" cy="1524000"/>
          </a:xfrm>
          <a:prstGeom prst="rect">
            <a:avLst/>
          </a:prstGeom>
          <a:no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102" name="TextBox 101"/>
          <p:cNvSpPr txBox="1"/>
          <p:nvPr/>
        </p:nvSpPr>
        <p:spPr>
          <a:xfrm>
            <a:off x="4665270" y="6519929"/>
            <a:ext cx="1362788" cy="153888"/>
          </a:xfrm>
          <a:prstGeom prst="rect">
            <a:avLst/>
          </a:prstGeom>
          <a:noFill/>
        </p:spPr>
        <p:txBody>
          <a:bodyPr wrap="square" lIns="0" tIns="0" rIns="0" bIns="0" rtlCol="0">
            <a:spAutoFit/>
          </a:bodyPr>
          <a:lstStyle/>
          <a:p>
            <a:pPr algn="r"/>
            <a:r>
              <a:rPr lang="en-US" sz="1000" dirty="0">
                <a:solidFill>
                  <a:srgbClr val="7F7E7E"/>
                </a:solidFill>
              </a:rPr>
              <a:t>.06s</a:t>
            </a:r>
          </a:p>
        </p:txBody>
      </p:sp>
      <p:sp>
        <p:nvSpPr>
          <p:cNvPr id="99" name="Rectangle 98"/>
          <p:cNvSpPr/>
          <p:nvPr/>
        </p:nvSpPr>
        <p:spPr>
          <a:xfrm>
            <a:off x="6134317" y="5181600"/>
            <a:ext cx="1422040" cy="1524000"/>
          </a:xfrm>
          <a:prstGeom prst="rect">
            <a:avLst/>
          </a:prstGeom>
          <a:no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100" name="TextBox 99"/>
          <p:cNvSpPr txBox="1"/>
          <p:nvPr/>
        </p:nvSpPr>
        <p:spPr>
          <a:xfrm>
            <a:off x="6163943" y="6519929"/>
            <a:ext cx="1362788" cy="153888"/>
          </a:xfrm>
          <a:prstGeom prst="rect">
            <a:avLst/>
          </a:prstGeom>
          <a:noFill/>
        </p:spPr>
        <p:txBody>
          <a:bodyPr wrap="square" lIns="0" tIns="0" rIns="0" bIns="0" rtlCol="0">
            <a:spAutoFit/>
          </a:bodyPr>
          <a:lstStyle/>
          <a:p>
            <a:pPr algn="r"/>
            <a:r>
              <a:rPr lang="en-US" sz="1000" dirty="0">
                <a:solidFill>
                  <a:srgbClr val="7F7E7E"/>
                </a:solidFill>
              </a:rPr>
              <a:t>.08s</a:t>
            </a:r>
          </a:p>
        </p:txBody>
      </p:sp>
      <p:sp>
        <p:nvSpPr>
          <p:cNvPr id="97" name="Rectangle 96"/>
          <p:cNvSpPr/>
          <p:nvPr/>
        </p:nvSpPr>
        <p:spPr>
          <a:xfrm>
            <a:off x="7632989" y="5181600"/>
            <a:ext cx="1422040" cy="1524000"/>
          </a:xfrm>
          <a:prstGeom prst="rect">
            <a:avLst/>
          </a:prstGeom>
          <a:no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98" name="TextBox 97"/>
          <p:cNvSpPr txBox="1"/>
          <p:nvPr/>
        </p:nvSpPr>
        <p:spPr>
          <a:xfrm>
            <a:off x="7662615" y="6519929"/>
            <a:ext cx="1362788" cy="153888"/>
          </a:xfrm>
          <a:prstGeom prst="rect">
            <a:avLst/>
          </a:prstGeom>
          <a:noFill/>
        </p:spPr>
        <p:txBody>
          <a:bodyPr wrap="square" lIns="0" tIns="0" rIns="0" bIns="0" rtlCol="0">
            <a:spAutoFit/>
          </a:bodyPr>
          <a:lstStyle/>
          <a:p>
            <a:pPr algn="r"/>
            <a:r>
              <a:rPr lang="en-US" sz="1000" dirty="0">
                <a:solidFill>
                  <a:srgbClr val="7F7E7E"/>
                </a:solidFill>
              </a:rPr>
              <a:t>.21s</a:t>
            </a:r>
          </a:p>
        </p:txBody>
      </p:sp>
      <p:sp>
        <p:nvSpPr>
          <p:cNvPr id="95" name="Rectangle 94"/>
          <p:cNvSpPr/>
          <p:nvPr/>
        </p:nvSpPr>
        <p:spPr>
          <a:xfrm>
            <a:off x="9131660" y="5181600"/>
            <a:ext cx="1422040" cy="1524000"/>
          </a:xfrm>
          <a:prstGeom prst="rect">
            <a:avLst/>
          </a:prstGeom>
          <a:no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96" name="TextBox 95"/>
          <p:cNvSpPr txBox="1"/>
          <p:nvPr/>
        </p:nvSpPr>
        <p:spPr>
          <a:xfrm>
            <a:off x="9161286" y="6519929"/>
            <a:ext cx="1362788" cy="153888"/>
          </a:xfrm>
          <a:prstGeom prst="rect">
            <a:avLst/>
          </a:prstGeom>
          <a:noFill/>
        </p:spPr>
        <p:txBody>
          <a:bodyPr wrap="square" lIns="0" tIns="0" rIns="0" bIns="0" rtlCol="0">
            <a:spAutoFit/>
          </a:bodyPr>
          <a:lstStyle/>
          <a:p>
            <a:pPr algn="r"/>
            <a:r>
              <a:rPr lang="en-US" sz="1000" dirty="0">
                <a:solidFill>
                  <a:srgbClr val="7F7E7E"/>
                </a:solidFill>
              </a:rPr>
              <a:t>.10s</a:t>
            </a:r>
          </a:p>
        </p:txBody>
      </p:sp>
      <p:sp>
        <p:nvSpPr>
          <p:cNvPr id="108" name="TextBox 107"/>
          <p:cNvSpPr txBox="1"/>
          <p:nvPr/>
        </p:nvSpPr>
        <p:spPr>
          <a:xfrm>
            <a:off x="1667926" y="228600"/>
            <a:ext cx="1362788" cy="153888"/>
          </a:xfrm>
          <a:prstGeom prst="rect">
            <a:avLst/>
          </a:prstGeom>
          <a:noFill/>
        </p:spPr>
        <p:txBody>
          <a:bodyPr wrap="square" lIns="0" tIns="0" rIns="0" bIns="0" rtlCol="0">
            <a:spAutoFit/>
          </a:bodyPr>
          <a:lstStyle/>
          <a:p>
            <a:r>
              <a:rPr lang="en-US" sz="1000" b="1" dirty="0" err="1">
                <a:solidFill>
                  <a:srgbClr val="7F7E7E"/>
                </a:solidFill>
              </a:rPr>
              <a:t>MiniBatchKMeans</a:t>
            </a:r>
            <a:endParaRPr lang="en-US" sz="1000" b="1" dirty="0">
              <a:solidFill>
                <a:srgbClr val="7F7E7E"/>
              </a:solidFill>
            </a:endParaRPr>
          </a:p>
        </p:txBody>
      </p:sp>
      <p:sp>
        <p:nvSpPr>
          <p:cNvPr id="109" name="TextBox 108"/>
          <p:cNvSpPr txBox="1"/>
          <p:nvPr/>
        </p:nvSpPr>
        <p:spPr>
          <a:xfrm>
            <a:off x="3166598" y="228600"/>
            <a:ext cx="1362788" cy="153888"/>
          </a:xfrm>
          <a:prstGeom prst="rect">
            <a:avLst/>
          </a:prstGeom>
          <a:noFill/>
        </p:spPr>
        <p:txBody>
          <a:bodyPr wrap="square" lIns="0" tIns="0" rIns="0" bIns="0" rtlCol="0">
            <a:spAutoFit/>
          </a:bodyPr>
          <a:lstStyle/>
          <a:p>
            <a:r>
              <a:rPr lang="en-US" sz="1000" b="1" dirty="0" err="1">
                <a:solidFill>
                  <a:srgbClr val="7F7E7E"/>
                </a:solidFill>
              </a:rPr>
              <a:t>AffinityPropagation</a:t>
            </a:r>
            <a:endParaRPr lang="en-US" sz="1000" b="1" dirty="0">
              <a:solidFill>
                <a:srgbClr val="7F7E7E"/>
              </a:solidFill>
            </a:endParaRPr>
          </a:p>
        </p:txBody>
      </p:sp>
      <p:sp>
        <p:nvSpPr>
          <p:cNvPr id="110" name="TextBox 109"/>
          <p:cNvSpPr txBox="1"/>
          <p:nvPr/>
        </p:nvSpPr>
        <p:spPr>
          <a:xfrm>
            <a:off x="4665270" y="228600"/>
            <a:ext cx="1362788" cy="153888"/>
          </a:xfrm>
          <a:prstGeom prst="rect">
            <a:avLst/>
          </a:prstGeom>
          <a:noFill/>
        </p:spPr>
        <p:txBody>
          <a:bodyPr wrap="square" lIns="0" tIns="0" rIns="0" bIns="0" rtlCol="0">
            <a:spAutoFit/>
          </a:bodyPr>
          <a:lstStyle/>
          <a:p>
            <a:r>
              <a:rPr lang="en-US" sz="1000" b="1" dirty="0" err="1">
                <a:solidFill>
                  <a:srgbClr val="7F7E7E"/>
                </a:solidFill>
              </a:rPr>
              <a:t>MeanShift</a:t>
            </a:r>
            <a:endParaRPr lang="en-US" sz="1000" b="1" dirty="0">
              <a:solidFill>
                <a:srgbClr val="7F7E7E"/>
              </a:solidFill>
            </a:endParaRPr>
          </a:p>
        </p:txBody>
      </p:sp>
      <p:sp>
        <p:nvSpPr>
          <p:cNvPr id="111" name="TextBox 110"/>
          <p:cNvSpPr txBox="1"/>
          <p:nvPr/>
        </p:nvSpPr>
        <p:spPr>
          <a:xfrm>
            <a:off x="6163943" y="228600"/>
            <a:ext cx="1362788" cy="153888"/>
          </a:xfrm>
          <a:prstGeom prst="rect">
            <a:avLst/>
          </a:prstGeom>
          <a:noFill/>
        </p:spPr>
        <p:txBody>
          <a:bodyPr wrap="square" lIns="0" tIns="0" rIns="0" bIns="0" rtlCol="0">
            <a:spAutoFit/>
          </a:bodyPr>
          <a:lstStyle/>
          <a:p>
            <a:r>
              <a:rPr lang="en-US" sz="1000" b="1" dirty="0" err="1">
                <a:solidFill>
                  <a:srgbClr val="7F7E7E"/>
                </a:solidFill>
              </a:rPr>
              <a:t>SpectralClustering</a:t>
            </a:r>
            <a:endParaRPr lang="en-US" sz="1000" b="1" dirty="0">
              <a:solidFill>
                <a:srgbClr val="7F7E7E"/>
              </a:solidFill>
            </a:endParaRPr>
          </a:p>
        </p:txBody>
      </p:sp>
      <p:sp>
        <p:nvSpPr>
          <p:cNvPr id="112" name="TextBox 111"/>
          <p:cNvSpPr txBox="1"/>
          <p:nvPr/>
        </p:nvSpPr>
        <p:spPr>
          <a:xfrm>
            <a:off x="7662615" y="228600"/>
            <a:ext cx="1362788" cy="153888"/>
          </a:xfrm>
          <a:prstGeom prst="rect">
            <a:avLst/>
          </a:prstGeom>
          <a:noFill/>
        </p:spPr>
        <p:txBody>
          <a:bodyPr wrap="square" lIns="0" tIns="0" rIns="0" bIns="0" rtlCol="0">
            <a:spAutoFit/>
          </a:bodyPr>
          <a:lstStyle/>
          <a:p>
            <a:r>
              <a:rPr lang="en-US" sz="1000" b="1" dirty="0">
                <a:solidFill>
                  <a:srgbClr val="7F7E7E"/>
                </a:solidFill>
              </a:rPr>
              <a:t>Ward</a:t>
            </a:r>
          </a:p>
        </p:txBody>
      </p:sp>
      <p:sp>
        <p:nvSpPr>
          <p:cNvPr id="113" name="TextBox 112"/>
          <p:cNvSpPr txBox="1"/>
          <p:nvPr/>
        </p:nvSpPr>
        <p:spPr>
          <a:xfrm>
            <a:off x="9161286" y="228600"/>
            <a:ext cx="1362788" cy="153888"/>
          </a:xfrm>
          <a:prstGeom prst="rect">
            <a:avLst/>
          </a:prstGeom>
          <a:noFill/>
        </p:spPr>
        <p:txBody>
          <a:bodyPr wrap="square" lIns="0" tIns="0" rIns="0" bIns="0" rtlCol="0">
            <a:spAutoFit/>
          </a:bodyPr>
          <a:lstStyle/>
          <a:p>
            <a:r>
              <a:rPr lang="en-US" sz="1000" b="1" dirty="0">
                <a:solidFill>
                  <a:srgbClr val="7F7E7E"/>
                </a:solidFill>
              </a:rPr>
              <a:t>DBSCAN</a:t>
            </a:r>
          </a:p>
        </p:txBody>
      </p:sp>
      <p:grpSp>
        <p:nvGrpSpPr>
          <p:cNvPr id="118" name="Group 117"/>
          <p:cNvGrpSpPr/>
          <p:nvPr/>
        </p:nvGrpSpPr>
        <p:grpSpPr>
          <a:xfrm>
            <a:off x="3276601" y="457201"/>
            <a:ext cx="1185755" cy="1245801"/>
            <a:chOff x="1752600" y="457200"/>
            <a:chExt cx="1185755" cy="1245801"/>
          </a:xfrm>
        </p:grpSpPr>
        <p:pic>
          <p:nvPicPr>
            <p:cNvPr id="115" name="Picture 114"/>
            <p:cNvPicPr>
              <a:picLocks noChangeAspect="1"/>
            </p:cNvPicPr>
            <p:nvPr/>
          </p:nvPicPr>
          <p:blipFill rotWithShape="1">
            <a:blip r:embed="rId6"/>
            <a:srcRect l="3497"/>
            <a:stretch/>
          </p:blipFill>
          <p:spPr>
            <a:xfrm>
              <a:off x="1752600" y="457200"/>
              <a:ext cx="1185755" cy="1219200"/>
            </a:xfrm>
            <a:prstGeom prst="rect">
              <a:avLst/>
            </a:prstGeom>
          </p:spPr>
        </p:pic>
        <p:sp>
          <p:nvSpPr>
            <p:cNvPr id="117" name="Rectangle 116"/>
            <p:cNvSpPr/>
            <p:nvPr/>
          </p:nvSpPr>
          <p:spPr>
            <a:xfrm>
              <a:off x="2631502" y="1569651"/>
              <a:ext cx="306853" cy="1333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grpSp>
      <p:grpSp>
        <p:nvGrpSpPr>
          <p:cNvPr id="121" name="Group 120"/>
          <p:cNvGrpSpPr/>
          <p:nvPr/>
        </p:nvGrpSpPr>
        <p:grpSpPr>
          <a:xfrm>
            <a:off x="4736254" y="457200"/>
            <a:ext cx="1220823" cy="1219200"/>
            <a:chOff x="3198777" y="457200"/>
            <a:chExt cx="1220823" cy="1219200"/>
          </a:xfrm>
        </p:grpSpPr>
        <p:pic>
          <p:nvPicPr>
            <p:cNvPr id="119" name="Picture 118"/>
            <p:cNvPicPr>
              <a:picLocks noChangeAspect="1"/>
            </p:cNvPicPr>
            <p:nvPr/>
          </p:nvPicPr>
          <p:blipFill rotWithShape="1">
            <a:blip r:embed="rId7"/>
            <a:srcRect r="2160"/>
            <a:stretch/>
          </p:blipFill>
          <p:spPr>
            <a:xfrm>
              <a:off x="3198777" y="457200"/>
              <a:ext cx="1220823" cy="1219200"/>
            </a:xfrm>
            <a:prstGeom prst="rect">
              <a:avLst/>
            </a:prstGeom>
          </p:spPr>
        </p:pic>
        <p:sp>
          <p:nvSpPr>
            <p:cNvPr id="120" name="Rectangle 119"/>
            <p:cNvSpPr/>
            <p:nvPr/>
          </p:nvSpPr>
          <p:spPr>
            <a:xfrm>
              <a:off x="4121113" y="1543050"/>
              <a:ext cx="298487" cy="1333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grpSp>
      <p:grpSp>
        <p:nvGrpSpPr>
          <p:cNvPr id="125" name="Group 124"/>
          <p:cNvGrpSpPr/>
          <p:nvPr/>
        </p:nvGrpSpPr>
        <p:grpSpPr>
          <a:xfrm>
            <a:off x="6235737" y="494527"/>
            <a:ext cx="1219200" cy="1219200"/>
            <a:chOff x="4724400" y="494527"/>
            <a:chExt cx="1219200" cy="1219200"/>
          </a:xfrm>
        </p:grpSpPr>
        <p:pic>
          <p:nvPicPr>
            <p:cNvPr id="122" name="Picture 121"/>
            <p:cNvPicPr>
              <a:picLocks noChangeAspect="1"/>
            </p:cNvPicPr>
            <p:nvPr/>
          </p:nvPicPr>
          <p:blipFill rotWithShape="1">
            <a:blip r:embed="rId8"/>
            <a:srcRect l="596" r="943"/>
            <a:stretch/>
          </p:blipFill>
          <p:spPr>
            <a:xfrm>
              <a:off x="4724400" y="494527"/>
              <a:ext cx="1219200" cy="1219200"/>
            </a:xfrm>
            <a:prstGeom prst="rect">
              <a:avLst/>
            </a:prstGeom>
          </p:spPr>
        </p:pic>
        <p:sp>
          <p:nvSpPr>
            <p:cNvPr id="123" name="Rectangle 122"/>
            <p:cNvSpPr/>
            <p:nvPr/>
          </p:nvSpPr>
          <p:spPr>
            <a:xfrm>
              <a:off x="5645113" y="1580377"/>
              <a:ext cx="298487" cy="1333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grpSp>
      <p:grpSp>
        <p:nvGrpSpPr>
          <p:cNvPr id="128" name="Group 127"/>
          <p:cNvGrpSpPr/>
          <p:nvPr/>
        </p:nvGrpSpPr>
        <p:grpSpPr>
          <a:xfrm>
            <a:off x="7730944" y="509201"/>
            <a:ext cx="1226130" cy="1200150"/>
            <a:chOff x="6206944" y="509201"/>
            <a:chExt cx="1226130" cy="1200150"/>
          </a:xfrm>
        </p:grpSpPr>
        <p:pic>
          <p:nvPicPr>
            <p:cNvPr id="126" name="Picture 125"/>
            <p:cNvPicPr>
              <a:picLocks noChangeAspect="1"/>
            </p:cNvPicPr>
            <p:nvPr/>
          </p:nvPicPr>
          <p:blipFill rotWithShape="1">
            <a:blip r:embed="rId9"/>
            <a:srcRect l="1734" r="-1"/>
            <a:stretch/>
          </p:blipFill>
          <p:spPr>
            <a:xfrm>
              <a:off x="6206944" y="509201"/>
              <a:ext cx="1226130" cy="1200150"/>
            </a:xfrm>
            <a:prstGeom prst="rect">
              <a:avLst/>
            </a:prstGeom>
          </p:spPr>
        </p:pic>
        <p:sp>
          <p:nvSpPr>
            <p:cNvPr id="127" name="Rectangle 126"/>
            <p:cNvSpPr/>
            <p:nvPr/>
          </p:nvSpPr>
          <p:spPr>
            <a:xfrm>
              <a:off x="7134587" y="1576001"/>
              <a:ext cx="298487" cy="1333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grpSp>
      <p:grpSp>
        <p:nvGrpSpPr>
          <p:cNvPr id="131" name="Group 130"/>
          <p:cNvGrpSpPr/>
          <p:nvPr/>
        </p:nvGrpSpPr>
        <p:grpSpPr>
          <a:xfrm>
            <a:off x="9242605" y="458401"/>
            <a:ext cx="1200150" cy="1219200"/>
            <a:chOff x="7698581" y="452051"/>
            <a:chExt cx="1200150" cy="1219200"/>
          </a:xfrm>
        </p:grpSpPr>
        <p:pic>
          <p:nvPicPr>
            <p:cNvPr id="129" name="Picture 128"/>
            <p:cNvPicPr>
              <a:picLocks noChangeAspect="1"/>
            </p:cNvPicPr>
            <p:nvPr/>
          </p:nvPicPr>
          <p:blipFill rotWithShape="1">
            <a:blip r:embed="rId10"/>
            <a:srcRect l="1563"/>
            <a:stretch/>
          </p:blipFill>
          <p:spPr>
            <a:xfrm>
              <a:off x="7698581" y="452051"/>
              <a:ext cx="1200150" cy="1219200"/>
            </a:xfrm>
            <a:prstGeom prst="rect">
              <a:avLst/>
            </a:prstGeom>
          </p:spPr>
        </p:pic>
        <p:sp>
          <p:nvSpPr>
            <p:cNvPr id="130" name="Rectangle 129"/>
            <p:cNvSpPr/>
            <p:nvPr/>
          </p:nvSpPr>
          <p:spPr>
            <a:xfrm>
              <a:off x="8600244" y="1537901"/>
              <a:ext cx="298487" cy="1333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grpSp>
      <p:grpSp>
        <p:nvGrpSpPr>
          <p:cNvPr id="134" name="Group 133"/>
          <p:cNvGrpSpPr/>
          <p:nvPr/>
        </p:nvGrpSpPr>
        <p:grpSpPr>
          <a:xfrm>
            <a:off x="1739720" y="2061777"/>
            <a:ext cx="1219200" cy="1228725"/>
            <a:chOff x="215720" y="2061776"/>
            <a:chExt cx="1219200" cy="1228725"/>
          </a:xfrm>
        </p:grpSpPr>
        <p:pic>
          <p:nvPicPr>
            <p:cNvPr id="132" name="Picture 131"/>
            <p:cNvPicPr>
              <a:picLocks noChangeAspect="1"/>
            </p:cNvPicPr>
            <p:nvPr/>
          </p:nvPicPr>
          <p:blipFill>
            <a:blip r:embed="rId11"/>
            <a:stretch>
              <a:fillRect/>
            </a:stretch>
          </p:blipFill>
          <p:spPr>
            <a:xfrm>
              <a:off x="215720" y="2061776"/>
              <a:ext cx="1219200" cy="1228725"/>
            </a:xfrm>
            <a:prstGeom prst="rect">
              <a:avLst/>
            </a:prstGeom>
          </p:spPr>
        </p:pic>
        <p:sp>
          <p:nvSpPr>
            <p:cNvPr id="133" name="Rectangle 132"/>
            <p:cNvSpPr/>
            <p:nvPr/>
          </p:nvSpPr>
          <p:spPr>
            <a:xfrm>
              <a:off x="1204913" y="3190875"/>
              <a:ext cx="230007" cy="996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grpSp>
      <p:grpSp>
        <p:nvGrpSpPr>
          <p:cNvPr id="137" name="Group 136"/>
          <p:cNvGrpSpPr/>
          <p:nvPr/>
        </p:nvGrpSpPr>
        <p:grpSpPr>
          <a:xfrm>
            <a:off x="3244850" y="2041525"/>
            <a:ext cx="1222267" cy="1231900"/>
            <a:chOff x="1720849" y="2041525"/>
            <a:chExt cx="1222267" cy="1231900"/>
          </a:xfrm>
        </p:grpSpPr>
        <p:pic>
          <p:nvPicPr>
            <p:cNvPr id="135" name="Picture 134"/>
            <p:cNvPicPr>
              <a:picLocks noChangeAspect="1"/>
            </p:cNvPicPr>
            <p:nvPr/>
          </p:nvPicPr>
          <p:blipFill rotWithShape="1">
            <a:blip r:embed="rId12"/>
            <a:srcRect l="1291" t="1272" b="1"/>
            <a:stretch/>
          </p:blipFill>
          <p:spPr>
            <a:xfrm>
              <a:off x="1720849" y="2041525"/>
              <a:ext cx="1222267" cy="1231900"/>
            </a:xfrm>
            <a:prstGeom prst="rect">
              <a:avLst/>
            </a:prstGeom>
          </p:spPr>
        </p:pic>
        <p:sp>
          <p:nvSpPr>
            <p:cNvPr id="136" name="Rectangle 135"/>
            <p:cNvSpPr/>
            <p:nvPr/>
          </p:nvSpPr>
          <p:spPr>
            <a:xfrm>
              <a:off x="2631502" y="3169851"/>
              <a:ext cx="311614" cy="1035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grpSp>
      <p:grpSp>
        <p:nvGrpSpPr>
          <p:cNvPr id="140" name="Group 139"/>
          <p:cNvGrpSpPr/>
          <p:nvPr/>
        </p:nvGrpSpPr>
        <p:grpSpPr>
          <a:xfrm>
            <a:off x="1768296" y="3642927"/>
            <a:ext cx="1190625" cy="1171575"/>
            <a:chOff x="244295" y="3642926"/>
            <a:chExt cx="1190625" cy="1171575"/>
          </a:xfrm>
        </p:grpSpPr>
        <p:pic>
          <p:nvPicPr>
            <p:cNvPr id="138" name="Picture 137"/>
            <p:cNvPicPr>
              <a:picLocks noChangeAspect="1"/>
            </p:cNvPicPr>
            <p:nvPr/>
          </p:nvPicPr>
          <p:blipFill>
            <a:blip r:embed="rId13"/>
            <a:stretch>
              <a:fillRect/>
            </a:stretch>
          </p:blipFill>
          <p:spPr>
            <a:xfrm>
              <a:off x="244295" y="3642926"/>
              <a:ext cx="1190625" cy="1171575"/>
            </a:xfrm>
            <a:prstGeom prst="rect">
              <a:avLst/>
            </a:prstGeom>
          </p:spPr>
        </p:pic>
        <p:sp>
          <p:nvSpPr>
            <p:cNvPr id="139" name="Rectangle 138"/>
            <p:cNvSpPr/>
            <p:nvPr/>
          </p:nvSpPr>
          <p:spPr>
            <a:xfrm>
              <a:off x="1136433" y="4681151"/>
              <a:ext cx="298487" cy="1333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grpSp>
      <p:pic>
        <p:nvPicPr>
          <p:cNvPr id="141" name="Picture 140"/>
          <p:cNvPicPr>
            <a:picLocks noChangeAspect="1"/>
          </p:cNvPicPr>
          <p:nvPr/>
        </p:nvPicPr>
        <p:blipFill rotWithShape="1">
          <a:blip r:embed="rId14"/>
          <a:srcRect r="4809" b="6589"/>
          <a:stretch/>
        </p:blipFill>
        <p:spPr>
          <a:xfrm>
            <a:off x="1635289" y="5232656"/>
            <a:ext cx="1428062" cy="1234566"/>
          </a:xfrm>
          <a:prstGeom prst="rect">
            <a:avLst/>
          </a:prstGeom>
        </p:spPr>
      </p:pic>
      <p:pic>
        <p:nvPicPr>
          <p:cNvPr id="142" name="Picture 141"/>
          <p:cNvPicPr>
            <a:picLocks noChangeAspect="1"/>
          </p:cNvPicPr>
          <p:nvPr/>
        </p:nvPicPr>
        <p:blipFill>
          <a:blip r:embed="rId15"/>
          <a:stretch>
            <a:fillRect/>
          </a:stretch>
        </p:blipFill>
        <p:spPr>
          <a:xfrm>
            <a:off x="3143696" y="5232475"/>
            <a:ext cx="1408594" cy="1239690"/>
          </a:xfrm>
          <a:prstGeom prst="rect">
            <a:avLst/>
          </a:prstGeom>
        </p:spPr>
      </p:pic>
      <p:pic>
        <p:nvPicPr>
          <p:cNvPr id="143" name="Picture 142"/>
          <p:cNvPicPr>
            <a:picLocks noChangeAspect="1"/>
          </p:cNvPicPr>
          <p:nvPr/>
        </p:nvPicPr>
        <p:blipFill>
          <a:blip r:embed="rId16"/>
          <a:stretch>
            <a:fillRect/>
          </a:stretch>
        </p:blipFill>
        <p:spPr>
          <a:xfrm>
            <a:off x="4648093" y="5232834"/>
            <a:ext cx="1397142" cy="1229446"/>
          </a:xfrm>
          <a:prstGeom prst="rect">
            <a:avLst/>
          </a:prstGeom>
        </p:spPr>
      </p:pic>
      <p:pic>
        <p:nvPicPr>
          <p:cNvPr id="144" name="Picture 143"/>
          <p:cNvPicPr>
            <a:picLocks noChangeAspect="1"/>
          </p:cNvPicPr>
          <p:nvPr/>
        </p:nvPicPr>
        <p:blipFill>
          <a:blip r:embed="rId17"/>
          <a:stretch>
            <a:fillRect/>
          </a:stretch>
        </p:blipFill>
        <p:spPr>
          <a:xfrm>
            <a:off x="6163945" y="5232114"/>
            <a:ext cx="1362786" cy="1249936"/>
          </a:xfrm>
          <a:prstGeom prst="rect">
            <a:avLst/>
          </a:prstGeom>
        </p:spPr>
      </p:pic>
      <p:pic>
        <p:nvPicPr>
          <p:cNvPr id="145" name="Picture 144"/>
          <p:cNvPicPr>
            <a:picLocks noChangeAspect="1"/>
          </p:cNvPicPr>
          <p:nvPr/>
        </p:nvPicPr>
        <p:blipFill>
          <a:blip r:embed="rId18"/>
          <a:stretch>
            <a:fillRect/>
          </a:stretch>
        </p:blipFill>
        <p:spPr>
          <a:xfrm>
            <a:off x="7645438" y="5233196"/>
            <a:ext cx="1397142" cy="1219198"/>
          </a:xfrm>
          <a:prstGeom prst="rect">
            <a:avLst/>
          </a:prstGeom>
        </p:spPr>
      </p:pic>
      <p:pic>
        <p:nvPicPr>
          <p:cNvPr id="146" name="Picture 145"/>
          <p:cNvPicPr>
            <a:picLocks noChangeAspect="1"/>
          </p:cNvPicPr>
          <p:nvPr/>
        </p:nvPicPr>
        <p:blipFill>
          <a:blip r:embed="rId19"/>
          <a:stretch>
            <a:fillRect/>
          </a:stretch>
        </p:blipFill>
        <p:spPr>
          <a:xfrm>
            <a:off x="9149836" y="5233196"/>
            <a:ext cx="1385690" cy="1219198"/>
          </a:xfrm>
          <a:prstGeom prst="rect">
            <a:avLst/>
          </a:prstGeom>
        </p:spPr>
      </p:pic>
      <p:grpSp>
        <p:nvGrpSpPr>
          <p:cNvPr id="149" name="Group 148"/>
          <p:cNvGrpSpPr/>
          <p:nvPr/>
        </p:nvGrpSpPr>
        <p:grpSpPr>
          <a:xfrm>
            <a:off x="3290781" y="3642926"/>
            <a:ext cx="1114425" cy="1162050"/>
            <a:chOff x="1766780" y="3642926"/>
            <a:chExt cx="1114425" cy="1162050"/>
          </a:xfrm>
        </p:grpSpPr>
        <p:pic>
          <p:nvPicPr>
            <p:cNvPr id="147" name="Picture 146"/>
            <p:cNvPicPr>
              <a:picLocks noChangeAspect="1"/>
            </p:cNvPicPr>
            <p:nvPr/>
          </p:nvPicPr>
          <p:blipFill>
            <a:blip r:embed="rId20"/>
            <a:stretch>
              <a:fillRect/>
            </a:stretch>
          </p:blipFill>
          <p:spPr>
            <a:xfrm>
              <a:off x="1766780" y="3642926"/>
              <a:ext cx="1114425" cy="1162050"/>
            </a:xfrm>
            <a:prstGeom prst="rect">
              <a:avLst/>
            </a:prstGeom>
          </p:spPr>
        </p:pic>
        <p:sp>
          <p:nvSpPr>
            <p:cNvPr id="148" name="Rectangle 147"/>
            <p:cNvSpPr/>
            <p:nvPr/>
          </p:nvSpPr>
          <p:spPr>
            <a:xfrm>
              <a:off x="2582718" y="4671626"/>
              <a:ext cx="298487" cy="1333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grpSp>
      <p:grpSp>
        <p:nvGrpSpPr>
          <p:cNvPr id="152" name="Group 151"/>
          <p:cNvGrpSpPr/>
          <p:nvPr/>
        </p:nvGrpSpPr>
        <p:grpSpPr>
          <a:xfrm>
            <a:off x="4798977" y="3642926"/>
            <a:ext cx="1095375" cy="1200150"/>
            <a:chOff x="3274976" y="3664934"/>
            <a:chExt cx="1095375" cy="1200150"/>
          </a:xfrm>
        </p:grpSpPr>
        <p:pic>
          <p:nvPicPr>
            <p:cNvPr id="150" name="Picture 149"/>
            <p:cNvPicPr>
              <a:picLocks noChangeAspect="1"/>
            </p:cNvPicPr>
            <p:nvPr/>
          </p:nvPicPr>
          <p:blipFill>
            <a:blip r:embed="rId21"/>
            <a:stretch>
              <a:fillRect/>
            </a:stretch>
          </p:blipFill>
          <p:spPr>
            <a:xfrm>
              <a:off x="3274976" y="3664934"/>
              <a:ext cx="1095375" cy="1200150"/>
            </a:xfrm>
            <a:prstGeom prst="rect">
              <a:avLst/>
            </a:prstGeom>
          </p:spPr>
        </p:pic>
        <p:sp>
          <p:nvSpPr>
            <p:cNvPr id="151" name="Rectangle 150"/>
            <p:cNvSpPr/>
            <p:nvPr/>
          </p:nvSpPr>
          <p:spPr>
            <a:xfrm>
              <a:off x="4071864" y="4731734"/>
              <a:ext cx="298487" cy="1333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grpSp>
      <p:grpSp>
        <p:nvGrpSpPr>
          <p:cNvPr id="155" name="Group 154"/>
          <p:cNvGrpSpPr/>
          <p:nvPr/>
        </p:nvGrpSpPr>
        <p:grpSpPr>
          <a:xfrm>
            <a:off x="6302412" y="3642926"/>
            <a:ext cx="1085850" cy="1200150"/>
            <a:chOff x="4778412" y="3654756"/>
            <a:chExt cx="1085850" cy="1200150"/>
          </a:xfrm>
        </p:grpSpPr>
        <p:pic>
          <p:nvPicPr>
            <p:cNvPr id="153" name="Picture 152"/>
            <p:cNvPicPr>
              <a:picLocks noChangeAspect="1"/>
            </p:cNvPicPr>
            <p:nvPr/>
          </p:nvPicPr>
          <p:blipFill>
            <a:blip r:embed="rId22"/>
            <a:stretch>
              <a:fillRect/>
            </a:stretch>
          </p:blipFill>
          <p:spPr>
            <a:xfrm>
              <a:off x="4778412" y="3654756"/>
              <a:ext cx="1085850" cy="1200150"/>
            </a:xfrm>
            <a:prstGeom prst="rect">
              <a:avLst/>
            </a:prstGeom>
          </p:spPr>
        </p:pic>
        <p:sp>
          <p:nvSpPr>
            <p:cNvPr id="154" name="Rectangle 153"/>
            <p:cNvSpPr/>
            <p:nvPr/>
          </p:nvSpPr>
          <p:spPr>
            <a:xfrm>
              <a:off x="5565775" y="4721556"/>
              <a:ext cx="298487" cy="1333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grpSp>
      <p:grpSp>
        <p:nvGrpSpPr>
          <p:cNvPr id="158" name="Group 157"/>
          <p:cNvGrpSpPr/>
          <p:nvPr/>
        </p:nvGrpSpPr>
        <p:grpSpPr>
          <a:xfrm>
            <a:off x="7829659" y="3642927"/>
            <a:ext cx="1028700" cy="1171575"/>
            <a:chOff x="6305659" y="3718289"/>
            <a:chExt cx="1028700" cy="1171575"/>
          </a:xfrm>
        </p:grpSpPr>
        <p:pic>
          <p:nvPicPr>
            <p:cNvPr id="156" name="Picture 155"/>
            <p:cNvPicPr>
              <a:picLocks noChangeAspect="1"/>
            </p:cNvPicPr>
            <p:nvPr/>
          </p:nvPicPr>
          <p:blipFill>
            <a:blip r:embed="rId23"/>
            <a:stretch>
              <a:fillRect/>
            </a:stretch>
          </p:blipFill>
          <p:spPr>
            <a:xfrm>
              <a:off x="6305659" y="3718289"/>
              <a:ext cx="1028700" cy="1171575"/>
            </a:xfrm>
            <a:prstGeom prst="rect">
              <a:avLst/>
            </a:prstGeom>
          </p:spPr>
        </p:pic>
        <p:sp>
          <p:nvSpPr>
            <p:cNvPr id="157" name="Rectangle 156"/>
            <p:cNvSpPr/>
            <p:nvPr/>
          </p:nvSpPr>
          <p:spPr>
            <a:xfrm>
              <a:off x="7035872" y="4756514"/>
              <a:ext cx="298487" cy="1333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grpSp>
      <p:pic>
        <p:nvPicPr>
          <p:cNvPr id="159" name="Picture 158"/>
          <p:cNvPicPr>
            <a:picLocks noChangeAspect="1"/>
          </p:cNvPicPr>
          <p:nvPr/>
        </p:nvPicPr>
        <p:blipFill rotWithShape="1">
          <a:blip r:embed="rId24"/>
          <a:srcRect r="1655"/>
          <a:stretch/>
        </p:blipFill>
        <p:spPr>
          <a:xfrm>
            <a:off x="9408678" y="3642927"/>
            <a:ext cx="1011673" cy="1190625"/>
          </a:xfrm>
          <a:prstGeom prst="rect">
            <a:avLst/>
          </a:prstGeom>
        </p:spPr>
      </p:pic>
      <p:grpSp>
        <p:nvGrpSpPr>
          <p:cNvPr id="173" name="Group 172"/>
          <p:cNvGrpSpPr/>
          <p:nvPr/>
        </p:nvGrpSpPr>
        <p:grpSpPr>
          <a:xfrm>
            <a:off x="1733153" y="452051"/>
            <a:ext cx="1279760" cy="1257300"/>
            <a:chOff x="209153" y="452051"/>
            <a:chExt cx="1279760" cy="1257300"/>
          </a:xfrm>
        </p:grpSpPr>
        <p:pic>
          <p:nvPicPr>
            <p:cNvPr id="114" name="Picture 113"/>
            <p:cNvPicPr>
              <a:picLocks noChangeAspect="1"/>
            </p:cNvPicPr>
            <p:nvPr/>
          </p:nvPicPr>
          <p:blipFill rotWithShape="1">
            <a:blip r:embed="rId25"/>
            <a:srcRect r="2020"/>
            <a:stretch/>
          </p:blipFill>
          <p:spPr>
            <a:xfrm>
              <a:off x="209153" y="452051"/>
              <a:ext cx="1232334" cy="1257300"/>
            </a:xfrm>
            <a:prstGeom prst="rect">
              <a:avLst/>
            </a:prstGeom>
          </p:spPr>
        </p:pic>
        <p:sp>
          <p:nvSpPr>
            <p:cNvPr id="116" name="Rectangle 115"/>
            <p:cNvSpPr/>
            <p:nvPr/>
          </p:nvSpPr>
          <p:spPr>
            <a:xfrm>
              <a:off x="1190426" y="1576001"/>
              <a:ext cx="298487" cy="1333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grpSp>
      <p:grpSp>
        <p:nvGrpSpPr>
          <p:cNvPr id="163" name="Group 162"/>
          <p:cNvGrpSpPr/>
          <p:nvPr/>
        </p:nvGrpSpPr>
        <p:grpSpPr>
          <a:xfrm>
            <a:off x="4741828" y="2041525"/>
            <a:ext cx="1209675" cy="1200150"/>
            <a:chOff x="3217827" y="2041525"/>
            <a:chExt cx="1209675" cy="1200150"/>
          </a:xfrm>
        </p:grpSpPr>
        <p:pic>
          <p:nvPicPr>
            <p:cNvPr id="160" name="Picture 159"/>
            <p:cNvPicPr>
              <a:picLocks noChangeAspect="1"/>
            </p:cNvPicPr>
            <p:nvPr/>
          </p:nvPicPr>
          <p:blipFill>
            <a:blip r:embed="rId26"/>
            <a:stretch>
              <a:fillRect/>
            </a:stretch>
          </p:blipFill>
          <p:spPr>
            <a:xfrm>
              <a:off x="3217827" y="2041525"/>
              <a:ext cx="1209675" cy="1200150"/>
            </a:xfrm>
            <a:prstGeom prst="rect">
              <a:avLst/>
            </a:prstGeom>
          </p:spPr>
        </p:pic>
        <p:sp>
          <p:nvSpPr>
            <p:cNvPr id="162" name="Rectangle 161"/>
            <p:cNvSpPr/>
            <p:nvPr/>
          </p:nvSpPr>
          <p:spPr>
            <a:xfrm>
              <a:off x="4198144" y="3138101"/>
              <a:ext cx="229358" cy="1035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grpSp>
      <p:grpSp>
        <p:nvGrpSpPr>
          <p:cNvPr id="166" name="Group 165"/>
          <p:cNvGrpSpPr/>
          <p:nvPr/>
        </p:nvGrpSpPr>
        <p:grpSpPr>
          <a:xfrm>
            <a:off x="6236494" y="2041526"/>
            <a:ext cx="1208882" cy="1209675"/>
            <a:chOff x="4712494" y="2041525"/>
            <a:chExt cx="1208882" cy="1209675"/>
          </a:xfrm>
        </p:grpSpPr>
        <p:pic>
          <p:nvPicPr>
            <p:cNvPr id="164" name="Picture 163"/>
            <p:cNvPicPr>
              <a:picLocks noChangeAspect="1"/>
            </p:cNvPicPr>
            <p:nvPr/>
          </p:nvPicPr>
          <p:blipFill rotWithShape="1">
            <a:blip r:embed="rId27"/>
            <a:srcRect l="1575" r="2275"/>
            <a:stretch/>
          </p:blipFill>
          <p:spPr>
            <a:xfrm>
              <a:off x="4712494" y="2041525"/>
              <a:ext cx="1208882" cy="1209675"/>
            </a:xfrm>
            <a:prstGeom prst="rect">
              <a:avLst/>
            </a:prstGeom>
          </p:spPr>
        </p:pic>
        <p:sp>
          <p:nvSpPr>
            <p:cNvPr id="165" name="Rectangle 164"/>
            <p:cNvSpPr/>
            <p:nvPr/>
          </p:nvSpPr>
          <p:spPr>
            <a:xfrm>
              <a:off x="5622889" y="3117850"/>
              <a:ext cx="298487" cy="1333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grpSp>
      <p:grpSp>
        <p:nvGrpSpPr>
          <p:cNvPr id="169" name="Group 168"/>
          <p:cNvGrpSpPr/>
          <p:nvPr/>
        </p:nvGrpSpPr>
        <p:grpSpPr>
          <a:xfrm>
            <a:off x="7750970" y="2041526"/>
            <a:ext cx="1207403" cy="1209675"/>
            <a:chOff x="6226969" y="2041525"/>
            <a:chExt cx="1207403" cy="1209675"/>
          </a:xfrm>
        </p:grpSpPr>
        <p:pic>
          <p:nvPicPr>
            <p:cNvPr id="167" name="Picture 166"/>
            <p:cNvPicPr>
              <a:picLocks noChangeAspect="1"/>
            </p:cNvPicPr>
            <p:nvPr/>
          </p:nvPicPr>
          <p:blipFill rotWithShape="1">
            <a:blip r:embed="rId28"/>
            <a:srcRect l="1735"/>
            <a:stretch/>
          </p:blipFill>
          <p:spPr>
            <a:xfrm>
              <a:off x="6226969" y="2041525"/>
              <a:ext cx="1207403" cy="1209675"/>
            </a:xfrm>
            <a:prstGeom prst="rect">
              <a:avLst/>
            </a:prstGeom>
          </p:spPr>
        </p:pic>
        <p:sp>
          <p:nvSpPr>
            <p:cNvPr id="168" name="Rectangle 167"/>
            <p:cNvSpPr/>
            <p:nvPr/>
          </p:nvSpPr>
          <p:spPr>
            <a:xfrm>
              <a:off x="7239000" y="3169852"/>
              <a:ext cx="195372" cy="813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grpSp>
      <p:grpSp>
        <p:nvGrpSpPr>
          <p:cNvPr id="170" name="Group 169"/>
          <p:cNvGrpSpPr/>
          <p:nvPr/>
        </p:nvGrpSpPr>
        <p:grpSpPr>
          <a:xfrm>
            <a:off x="9238980" y="2041526"/>
            <a:ext cx="1207403" cy="1209675"/>
            <a:chOff x="6226969" y="2041525"/>
            <a:chExt cx="1207403" cy="1209675"/>
          </a:xfrm>
        </p:grpSpPr>
        <p:pic>
          <p:nvPicPr>
            <p:cNvPr id="171" name="Picture 170"/>
            <p:cNvPicPr>
              <a:picLocks noChangeAspect="1"/>
            </p:cNvPicPr>
            <p:nvPr/>
          </p:nvPicPr>
          <p:blipFill rotWithShape="1">
            <a:blip r:embed="rId28"/>
            <a:srcRect l="1735"/>
            <a:stretch/>
          </p:blipFill>
          <p:spPr>
            <a:xfrm>
              <a:off x="6226969" y="2041525"/>
              <a:ext cx="1207403" cy="1209675"/>
            </a:xfrm>
            <a:prstGeom prst="rect">
              <a:avLst/>
            </a:prstGeom>
          </p:spPr>
        </p:pic>
        <p:sp>
          <p:nvSpPr>
            <p:cNvPr id="172" name="Rectangle 171"/>
            <p:cNvSpPr/>
            <p:nvPr/>
          </p:nvSpPr>
          <p:spPr>
            <a:xfrm>
              <a:off x="7239000" y="3169852"/>
              <a:ext cx="195372" cy="813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grpSp>
      <p:sp>
        <p:nvSpPr>
          <p:cNvPr id="174" name="Rectangle 173"/>
          <p:cNvSpPr/>
          <p:nvPr/>
        </p:nvSpPr>
        <p:spPr>
          <a:xfrm>
            <a:off x="1627149" y="381000"/>
            <a:ext cx="1469046" cy="6324600"/>
          </a:xfrm>
          <a:prstGeom prst="rect">
            <a:avLst/>
          </a:prstGeom>
          <a:noFill/>
          <a:ln w="76200">
            <a:solidFill>
              <a:srgbClr val="F695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Tree>
    <p:extLst>
      <p:ext uri="{BB962C8B-B14F-4D97-AF65-F5344CB8AC3E}">
        <p14:creationId xmlns:p14="http://schemas.microsoft.com/office/powerpoint/2010/main" val="1483589034"/>
      </p:ext>
    </p:extLst>
  </p:cSld>
  <p:clrMapOvr>
    <a:masterClrMapping/>
  </p:clrMapOvr>
  <p:transition xmlns:p14="http://schemas.microsoft.com/office/powerpoint/2010/main" spd="med"/>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667927" y="129140"/>
            <a:ext cx="1270537" cy="184666"/>
          </a:xfrm>
          <a:prstGeom prst="rect">
            <a:avLst/>
          </a:prstGeom>
          <a:noFill/>
        </p:spPr>
        <p:txBody>
          <a:bodyPr wrap="square" lIns="0" tIns="0" rIns="0" bIns="0" rtlCol="0" anchor="b" anchorCtr="0">
            <a:spAutoFit/>
          </a:bodyPr>
          <a:lstStyle/>
          <a:p>
            <a:r>
              <a:rPr lang="en-US" sz="1200" b="1" dirty="0">
                <a:solidFill>
                  <a:srgbClr val="7F7E7E"/>
                </a:solidFill>
              </a:rPr>
              <a:t>Method name</a:t>
            </a:r>
          </a:p>
        </p:txBody>
      </p:sp>
      <p:sp>
        <p:nvSpPr>
          <p:cNvPr id="5" name="TextBox 4"/>
          <p:cNvSpPr txBox="1"/>
          <p:nvPr/>
        </p:nvSpPr>
        <p:spPr>
          <a:xfrm>
            <a:off x="2986475" y="129140"/>
            <a:ext cx="1228466" cy="184666"/>
          </a:xfrm>
          <a:prstGeom prst="rect">
            <a:avLst/>
          </a:prstGeom>
          <a:noFill/>
        </p:spPr>
        <p:txBody>
          <a:bodyPr wrap="square" lIns="0" tIns="0" rIns="0" bIns="0" rtlCol="0" anchor="b" anchorCtr="0">
            <a:spAutoFit/>
          </a:bodyPr>
          <a:lstStyle/>
          <a:p>
            <a:r>
              <a:rPr lang="en-US" sz="1200" b="1" dirty="0">
                <a:solidFill>
                  <a:srgbClr val="7F7E7E"/>
                </a:solidFill>
              </a:rPr>
              <a:t>Parameters</a:t>
            </a:r>
          </a:p>
        </p:txBody>
      </p:sp>
      <p:sp>
        <p:nvSpPr>
          <p:cNvPr id="6" name="TextBox 5"/>
          <p:cNvSpPr txBox="1"/>
          <p:nvPr/>
        </p:nvSpPr>
        <p:spPr>
          <a:xfrm>
            <a:off x="4262954" y="129140"/>
            <a:ext cx="2114057" cy="184666"/>
          </a:xfrm>
          <a:prstGeom prst="rect">
            <a:avLst/>
          </a:prstGeom>
          <a:noFill/>
        </p:spPr>
        <p:txBody>
          <a:bodyPr wrap="square" lIns="0" tIns="0" rIns="0" bIns="0" rtlCol="0" anchor="b" anchorCtr="0">
            <a:spAutoFit/>
          </a:bodyPr>
          <a:lstStyle/>
          <a:p>
            <a:r>
              <a:rPr lang="en-US" sz="1200" b="1" dirty="0">
                <a:solidFill>
                  <a:srgbClr val="7F7E7E"/>
                </a:solidFill>
              </a:rPr>
              <a:t>Scalability</a:t>
            </a:r>
          </a:p>
        </p:txBody>
      </p:sp>
      <p:sp>
        <p:nvSpPr>
          <p:cNvPr id="7" name="TextBox 6"/>
          <p:cNvSpPr txBox="1"/>
          <p:nvPr/>
        </p:nvSpPr>
        <p:spPr>
          <a:xfrm>
            <a:off x="6425023" y="129140"/>
            <a:ext cx="2277711" cy="184666"/>
          </a:xfrm>
          <a:prstGeom prst="rect">
            <a:avLst/>
          </a:prstGeom>
          <a:noFill/>
        </p:spPr>
        <p:txBody>
          <a:bodyPr wrap="square" lIns="0" tIns="0" rIns="0" bIns="0" rtlCol="0" anchor="b" anchorCtr="0">
            <a:spAutoFit/>
          </a:bodyPr>
          <a:lstStyle/>
          <a:p>
            <a:r>
              <a:rPr lang="en-US" sz="1200" b="1" dirty="0" err="1">
                <a:solidFill>
                  <a:srgbClr val="7F7E7E"/>
                </a:solidFill>
              </a:rPr>
              <a:t>Usecase</a:t>
            </a:r>
            <a:endParaRPr lang="en-US" sz="1200" b="1" dirty="0">
              <a:solidFill>
                <a:srgbClr val="7F7E7E"/>
              </a:solidFill>
            </a:endParaRPr>
          </a:p>
        </p:txBody>
      </p:sp>
      <p:sp>
        <p:nvSpPr>
          <p:cNvPr id="8" name="TextBox 7"/>
          <p:cNvSpPr txBox="1"/>
          <p:nvPr/>
        </p:nvSpPr>
        <p:spPr>
          <a:xfrm>
            <a:off x="8750745" y="-55526"/>
            <a:ext cx="1596812" cy="369332"/>
          </a:xfrm>
          <a:prstGeom prst="rect">
            <a:avLst/>
          </a:prstGeom>
          <a:noFill/>
        </p:spPr>
        <p:txBody>
          <a:bodyPr wrap="square" lIns="0" tIns="0" rIns="0" bIns="0" rtlCol="0" anchor="b" anchorCtr="0">
            <a:spAutoFit/>
          </a:bodyPr>
          <a:lstStyle/>
          <a:p>
            <a:r>
              <a:rPr lang="en-US" sz="1200" b="1" dirty="0">
                <a:solidFill>
                  <a:srgbClr val="7F7E7E"/>
                </a:solidFill>
              </a:rPr>
              <a:t>Geometry (metric used)</a:t>
            </a:r>
          </a:p>
        </p:txBody>
      </p:sp>
      <p:cxnSp>
        <p:nvCxnSpPr>
          <p:cNvPr id="9" name="Straight Connector 8"/>
          <p:cNvCxnSpPr/>
          <p:nvPr/>
        </p:nvCxnSpPr>
        <p:spPr>
          <a:xfrm>
            <a:off x="1667927" y="346258"/>
            <a:ext cx="8679631" cy="0"/>
          </a:xfrm>
          <a:prstGeom prst="line">
            <a:avLst/>
          </a:prstGeom>
          <a:ln>
            <a:solidFill>
              <a:srgbClr val="7F7E7E"/>
            </a:solidFill>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1667927" y="389791"/>
            <a:ext cx="1270537" cy="184666"/>
          </a:xfrm>
          <a:prstGeom prst="rect">
            <a:avLst/>
          </a:prstGeom>
          <a:noFill/>
        </p:spPr>
        <p:txBody>
          <a:bodyPr wrap="square" lIns="0" tIns="0" rIns="0" bIns="0" rtlCol="0">
            <a:spAutoFit/>
          </a:bodyPr>
          <a:lstStyle/>
          <a:p>
            <a:r>
              <a:rPr lang="en-US" sz="1200" i="1" dirty="0">
                <a:solidFill>
                  <a:srgbClr val="4E81BC"/>
                </a:solidFill>
              </a:rPr>
              <a:t>K-means</a:t>
            </a:r>
          </a:p>
        </p:txBody>
      </p:sp>
      <p:sp>
        <p:nvSpPr>
          <p:cNvPr id="11" name="TextBox 10"/>
          <p:cNvSpPr txBox="1"/>
          <p:nvPr/>
        </p:nvSpPr>
        <p:spPr>
          <a:xfrm>
            <a:off x="2986475" y="389791"/>
            <a:ext cx="1228466" cy="184666"/>
          </a:xfrm>
          <a:prstGeom prst="rect">
            <a:avLst/>
          </a:prstGeom>
          <a:noFill/>
        </p:spPr>
        <p:txBody>
          <a:bodyPr wrap="square" lIns="0" tIns="0" rIns="0" bIns="0" rtlCol="0">
            <a:spAutoFit/>
          </a:bodyPr>
          <a:lstStyle/>
          <a:p>
            <a:r>
              <a:rPr lang="en-US" sz="1200" dirty="0">
                <a:solidFill>
                  <a:srgbClr val="7F7E7E"/>
                </a:solidFill>
              </a:rPr>
              <a:t>Number of clusters</a:t>
            </a:r>
          </a:p>
        </p:txBody>
      </p:sp>
      <p:sp>
        <p:nvSpPr>
          <p:cNvPr id="12" name="TextBox 11"/>
          <p:cNvSpPr txBox="1"/>
          <p:nvPr/>
        </p:nvSpPr>
        <p:spPr>
          <a:xfrm>
            <a:off x="4262954" y="389791"/>
            <a:ext cx="2114057" cy="369332"/>
          </a:xfrm>
          <a:prstGeom prst="rect">
            <a:avLst/>
          </a:prstGeom>
          <a:noFill/>
        </p:spPr>
        <p:txBody>
          <a:bodyPr wrap="square" lIns="0" tIns="0" rIns="0" bIns="0" rtlCol="0">
            <a:spAutoFit/>
          </a:bodyPr>
          <a:lstStyle/>
          <a:p>
            <a:r>
              <a:rPr lang="en-US" sz="1200" dirty="0">
                <a:solidFill>
                  <a:srgbClr val="7F7E7E"/>
                </a:solidFill>
              </a:rPr>
              <a:t>Very large </a:t>
            </a:r>
            <a:r>
              <a:rPr lang="en-US" sz="1200" i="1" dirty="0" err="1">
                <a:solidFill>
                  <a:srgbClr val="7F7E7E"/>
                </a:solidFill>
              </a:rPr>
              <a:t>n_sample</a:t>
            </a:r>
            <a:r>
              <a:rPr lang="en-US" sz="1200" dirty="0" err="1">
                <a:solidFill>
                  <a:srgbClr val="7F7E7E"/>
                </a:solidFill>
              </a:rPr>
              <a:t>s</a:t>
            </a:r>
            <a:r>
              <a:rPr lang="en-US" sz="1200" dirty="0">
                <a:solidFill>
                  <a:srgbClr val="7F7E7E"/>
                </a:solidFill>
              </a:rPr>
              <a:t> medium </a:t>
            </a:r>
            <a:r>
              <a:rPr lang="en-US" sz="1200" i="1" dirty="0" err="1">
                <a:solidFill>
                  <a:srgbClr val="7F7E7E"/>
                </a:solidFill>
              </a:rPr>
              <a:t>n_clusters</a:t>
            </a:r>
            <a:r>
              <a:rPr lang="en-US" sz="1200" dirty="0">
                <a:solidFill>
                  <a:srgbClr val="7F7E7E"/>
                </a:solidFill>
              </a:rPr>
              <a:t> with </a:t>
            </a:r>
            <a:r>
              <a:rPr lang="en-US" sz="1200" i="1" dirty="0" err="1">
                <a:solidFill>
                  <a:srgbClr val="4E81BC"/>
                </a:solidFill>
              </a:rPr>
              <a:t>MiniBatch</a:t>
            </a:r>
            <a:r>
              <a:rPr lang="en-US" sz="1200" i="1" dirty="0">
                <a:solidFill>
                  <a:srgbClr val="4E81BC"/>
                </a:solidFill>
              </a:rPr>
              <a:t> code</a:t>
            </a:r>
          </a:p>
        </p:txBody>
      </p:sp>
      <p:sp>
        <p:nvSpPr>
          <p:cNvPr id="13" name="TextBox 12"/>
          <p:cNvSpPr txBox="1"/>
          <p:nvPr/>
        </p:nvSpPr>
        <p:spPr>
          <a:xfrm>
            <a:off x="6425023" y="389791"/>
            <a:ext cx="2277711" cy="369332"/>
          </a:xfrm>
          <a:prstGeom prst="rect">
            <a:avLst/>
          </a:prstGeom>
          <a:noFill/>
        </p:spPr>
        <p:txBody>
          <a:bodyPr wrap="square" lIns="0" tIns="0" rIns="0" bIns="0" rtlCol="0">
            <a:spAutoFit/>
          </a:bodyPr>
          <a:lstStyle/>
          <a:p>
            <a:r>
              <a:rPr lang="en-US" sz="1200" dirty="0">
                <a:solidFill>
                  <a:srgbClr val="7F7E7E"/>
                </a:solidFill>
              </a:rPr>
              <a:t>General purpose, even cluster size, flat geometry, not too many clusters</a:t>
            </a:r>
          </a:p>
        </p:txBody>
      </p:sp>
      <p:sp>
        <p:nvSpPr>
          <p:cNvPr id="14" name="TextBox 13"/>
          <p:cNvSpPr txBox="1"/>
          <p:nvPr/>
        </p:nvSpPr>
        <p:spPr>
          <a:xfrm>
            <a:off x="8750745" y="389791"/>
            <a:ext cx="1596812" cy="184666"/>
          </a:xfrm>
          <a:prstGeom prst="rect">
            <a:avLst/>
          </a:prstGeom>
          <a:noFill/>
        </p:spPr>
        <p:txBody>
          <a:bodyPr wrap="square" lIns="0" tIns="0" rIns="0" bIns="0" rtlCol="0">
            <a:spAutoFit/>
          </a:bodyPr>
          <a:lstStyle/>
          <a:p>
            <a:r>
              <a:rPr lang="en-US" sz="1200" dirty="0">
                <a:solidFill>
                  <a:srgbClr val="7F7E7E"/>
                </a:solidFill>
              </a:rPr>
              <a:t>Distances between points</a:t>
            </a:r>
          </a:p>
        </p:txBody>
      </p:sp>
      <p:sp>
        <p:nvSpPr>
          <p:cNvPr id="15" name="TextBox 14"/>
          <p:cNvSpPr txBox="1"/>
          <p:nvPr/>
        </p:nvSpPr>
        <p:spPr>
          <a:xfrm>
            <a:off x="1667927" y="858311"/>
            <a:ext cx="1270537" cy="184666"/>
          </a:xfrm>
          <a:prstGeom prst="rect">
            <a:avLst/>
          </a:prstGeom>
          <a:noFill/>
        </p:spPr>
        <p:txBody>
          <a:bodyPr wrap="square" lIns="0" tIns="0" rIns="0" bIns="0" rtlCol="0">
            <a:spAutoFit/>
          </a:bodyPr>
          <a:lstStyle/>
          <a:p>
            <a:r>
              <a:rPr lang="en-US" sz="1200" i="1" dirty="0">
                <a:solidFill>
                  <a:srgbClr val="4E81BC"/>
                </a:solidFill>
              </a:rPr>
              <a:t>Affinity propagation</a:t>
            </a:r>
          </a:p>
        </p:txBody>
      </p:sp>
      <p:sp>
        <p:nvSpPr>
          <p:cNvPr id="16" name="TextBox 15"/>
          <p:cNvSpPr txBox="1"/>
          <p:nvPr/>
        </p:nvSpPr>
        <p:spPr>
          <a:xfrm>
            <a:off x="2986475" y="858311"/>
            <a:ext cx="1228466" cy="369332"/>
          </a:xfrm>
          <a:prstGeom prst="rect">
            <a:avLst/>
          </a:prstGeom>
          <a:noFill/>
        </p:spPr>
        <p:txBody>
          <a:bodyPr wrap="square" lIns="0" tIns="0" rIns="0" bIns="0" rtlCol="0">
            <a:spAutoFit/>
          </a:bodyPr>
          <a:lstStyle/>
          <a:p>
            <a:r>
              <a:rPr lang="en-US" sz="1200" dirty="0">
                <a:solidFill>
                  <a:srgbClr val="7F7E7E"/>
                </a:solidFill>
              </a:rPr>
              <a:t>Damping, sample preferences</a:t>
            </a:r>
          </a:p>
        </p:txBody>
      </p:sp>
      <p:sp>
        <p:nvSpPr>
          <p:cNvPr id="17" name="TextBox 16"/>
          <p:cNvSpPr txBox="1"/>
          <p:nvPr/>
        </p:nvSpPr>
        <p:spPr>
          <a:xfrm>
            <a:off x="4262954" y="858311"/>
            <a:ext cx="2114057" cy="184666"/>
          </a:xfrm>
          <a:prstGeom prst="rect">
            <a:avLst/>
          </a:prstGeom>
          <a:noFill/>
        </p:spPr>
        <p:txBody>
          <a:bodyPr wrap="square" lIns="0" tIns="0" rIns="0" bIns="0" rtlCol="0">
            <a:spAutoFit/>
          </a:bodyPr>
          <a:lstStyle/>
          <a:p>
            <a:r>
              <a:rPr lang="en-US" sz="1200" dirty="0">
                <a:solidFill>
                  <a:srgbClr val="7F7E7E"/>
                </a:solidFill>
              </a:rPr>
              <a:t>Not scalable with </a:t>
            </a:r>
            <a:r>
              <a:rPr lang="en-US" sz="1200" dirty="0" err="1">
                <a:solidFill>
                  <a:srgbClr val="7F7E7E"/>
                </a:solidFill>
              </a:rPr>
              <a:t>n_samples</a:t>
            </a:r>
            <a:endParaRPr lang="en-US" sz="1200" i="1" dirty="0">
              <a:solidFill>
                <a:srgbClr val="6094C9"/>
              </a:solidFill>
            </a:endParaRPr>
          </a:p>
        </p:txBody>
      </p:sp>
      <p:sp>
        <p:nvSpPr>
          <p:cNvPr id="18" name="TextBox 17"/>
          <p:cNvSpPr txBox="1"/>
          <p:nvPr/>
        </p:nvSpPr>
        <p:spPr>
          <a:xfrm>
            <a:off x="6425023" y="858311"/>
            <a:ext cx="2277711" cy="369332"/>
          </a:xfrm>
          <a:prstGeom prst="rect">
            <a:avLst/>
          </a:prstGeom>
          <a:noFill/>
        </p:spPr>
        <p:txBody>
          <a:bodyPr wrap="square" lIns="0" tIns="0" rIns="0" bIns="0" rtlCol="0">
            <a:spAutoFit/>
          </a:bodyPr>
          <a:lstStyle/>
          <a:p>
            <a:r>
              <a:rPr lang="en-US" sz="1200" dirty="0">
                <a:solidFill>
                  <a:srgbClr val="7F7E7E"/>
                </a:solidFill>
              </a:rPr>
              <a:t>Many clusters, uneven cluster size, non-flat geometry</a:t>
            </a:r>
          </a:p>
        </p:txBody>
      </p:sp>
      <p:sp>
        <p:nvSpPr>
          <p:cNvPr id="19" name="TextBox 18"/>
          <p:cNvSpPr txBox="1"/>
          <p:nvPr/>
        </p:nvSpPr>
        <p:spPr>
          <a:xfrm>
            <a:off x="8750745" y="858311"/>
            <a:ext cx="1596812" cy="369332"/>
          </a:xfrm>
          <a:prstGeom prst="rect">
            <a:avLst/>
          </a:prstGeom>
          <a:noFill/>
        </p:spPr>
        <p:txBody>
          <a:bodyPr wrap="square" lIns="0" tIns="0" rIns="0" bIns="0" rtlCol="0">
            <a:spAutoFit/>
          </a:bodyPr>
          <a:lstStyle/>
          <a:p>
            <a:r>
              <a:rPr lang="en-US" sz="1200" dirty="0">
                <a:solidFill>
                  <a:srgbClr val="7F7E7E"/>
                </a:solidFill>
              </a:rPr>
              <a:t>Graph distance (e.g. nearest-neighbor graph)</a:t>
            </a:r>
          </a:p>
        </p:txBody>
      </p:sp>
      <p:sp>
        <p:nvSpPr>
          <p:cNvPr id="20" name="TextBox 19"/>
          <p:cNvSpPr txBox="1"/>
          <p:nvPr/>
        </p:nvSpPr>
        <p:spPr>
          <a:xfrm>
            <a:off x="1667927" y="1326831"/>
            <a:ext cx="1270537" cy="184666"/>
          </a:xfrm>
          <a:prstGeom prst="rect">
            <a:avLst/>
          </a:prstGeom>
          <a:noFill/>
        </p:spPr>
        <p:txBody>
          <a:bodyPr wrap="square" lIns="0" tIns="0" rIns="0" bIns="0" rtlCol="0">
            <a:spAutoFit/>
          </a:bodyPr>
          <a:lstStyle/>
          <a:p>
            <a:r>
              <a:rPr lang="en-US" sz="1200" i="1" dirty="0">
                <a:solidFill>
                  <a:srgbClr val="4E81BC"/>
                </a:solidFill>
              </a:rPr>
              <a:t>Mean-shift</a:t>
            </a:r>
          </a:p>
        </p:txBody>
      </p:sp>
      <p:sp>
        <p:nvSpPr>
          <p:cNvPr id="21" name="TextBox 20"/>
          <p:cNvSpPr txBox="1"/>
          <p:nvPr/>
        </p:nvSpPr>
        <p:spPr>
          <a:xfrm>
            <a:off x="2986475" y="1326831"/>
            <a:ext cx="1228466" cy="184666"/>
          </a:xfrm>
          <a:prstGeom prst="rect">
            <a:avLst/>
          </a:prstGeom>
          <a:noFill/>
        </p:spPr>
        <p:txBody>
          <a:bodyPr wrap="square" lIns="0" tIns="0" rIns="0" bIns="0" rtlCol="0">
            <a:spAutoFit/>
          </a:bodyPr>
          <a:lstStyle/>
          <a:p>
            <a:r>
              <a:rPr lang="en-US" sz="1200" dirty="0">
                <a:solidFill>
                  <a:srgbClr val="7F7E7E"/>
                </a:solidFill>
              </a:rPr>
              <a:t>Bandwidth</a:t>
            </a:r>
          </a:p>
        </p:txBody>
      </p:sp>
      <p:sp>
        <p:nvSpPr>
          <p:cNvPr id="22" name="TextBox 21"/>
          <p:cNvSpPr txBox="1"/>
          <p:nvPr/>
        </p:nvSpPr>
        <p:spPr>
          <a:xfrm>
            <a:off x="4262954" y="1326831"/>
            <a:ext cx="2114057" cy="184666"/>
          </a:xfrm>
          <a:prstGeom prst="rect">
            <a:avLst/>
          </a:prstGeom>
          <a:noFill/>
        </p:spPr>
        <p:txBody>
          <a:bodyPr wrap="square" lIns="0" tIns="0" rIns="0" bIns="0" rtlCol="0">
            <a:spAutoFit/>
          </a:bodyPr>
          <a:lstStyle/>
          <a:p>
            <a:r>
              <a:rPr lang="en-US" sz="1200" dirty="0">
                <a:solidFill>
                  <a:srgbClr val="7F7E7E"/>
                </a:solidFill>
              </a:rPr>
              <a:t>Not scalable with </a:t>
            </a:r>
            <a:r>
              <a:rPr lang="en-US" sz="1200" dirty="0" err="1">
                <a:solidFill>
                  <a:srgbClr val="7F7E7E"/>
                </a:solidFill>
              </a:rPr>
              <a:t>n_samples</a:t>
            </a:r>
            <a:endParaRPr lang="en-US" sz="1200" i="1" dirty="0">
              <a:solidFill>
                <a:srgbClr val="6094C9"/>
              </a:solidFill>
            </a:endParaRPr>
          </a:p>
        </p:txBody>
      </p:sp>
      <p:sp>
        <p:nvSpPr>
          <p:cNvPr id="23" name="TextBox 22"/>
          <p:cNvSpPr txBox="1"/>
          <p:nvPr/>
        </p:nvSpPr>
        <p:spPr>
          <a:xfrm>
            <a:off x="6425023" y="1326831"/>
            <a:ext cx="2277711" cy="369332"/>
          </a:xfrm>
          <a:prstGeom prst="rect">
            <a:avLst/>
          </a:prstGeom>
          <a:noFill/>
        </p:spPr>
        <p:txBody>
          <a:bodyPr wrap="square" lIns="0" tIns="0" rIns="0" bIns="0" rtlCol="0">
            <a:spAutoFit/>
          </a:bodyPr>
          <a:lstStyle/>
          <a:p>
            <a:r>
              <a:rPr lang="en-US" sz="1200" dirty="0">
                <a:solidFill>
                  <a:srgbClr val="7F7E7E"/>
                </a:solidFill>
              </a:rPr>
              <a:t>Many clusters, uneven cluster size, non-flat geometry</a:t>
            </a:r>
          </a:p>
        </p:txBody>
      </p:sp>
      <p:sp>
        <p:nvSpPr>
          <p:cNvPr id="24" name="TextBox 23"/>
          <p:cNvSpPr txBox="1"/>
          <p:nvPr/>
        </p:nvSpPr>
        <p:spPr>
          <a:xfrm>
            <a:off x="8750745" y="1326831"/>
            <a:ext cx="1596812" cy="184666"/>
          </a:xfrm>
          <a:prstGeom prst="rect">
            <a:avLst/>
          </a:prstGeom>
          <a:noFill/>
        </p:spPr>
        <p:txBody>
          <a:bodyPr wrap="square" lIns="0" tIns="0" rIns="0" bIns="0" rtlCol="0">
            <a:spAutoFit/>
          </a:bodyPr>
          <a:lstStyle/>
          <a:p>
            <a:r>
              <a:rPr lang="en-US" sz="1200" dirty="0">
                <a:solidFill>
                  <a:srgbClr val="7F7E7E"/>
                </a:solidFill>
              </a:rPr>
              <a:t>Distances between points</a:t>
            </a:r>
          </a:p>
        </p:txBody>
      </p:sp>
      <p:sp>
        <p:nvSpPr>
          <p:cNvPr id="25" name="TextBox 24"/>
          <p:cNvSpPr txBox="1"/>
          <p:nvPr/>
        </p:nvSpPr>
        <p:spPr>
          <a:xfrm>
            <a:off x="1667927" y="1795351"/>
            <a:ext cx="1270537" cy="184666"/>
          </a:xfrm>
          <a:prstGeom prst="rect">
            <a:avLst/>
          </a:prstGeom>
          <a:noFill/>
        </p:spPr>
        <p:txBody>
          <a:bodyPr wrap="square" lIns="0" tIns="0" rIns="0" bIns="0" rtlCol="0">
            <a:spAutoFit/>
          </a:bodyPr>
          <a:lstStyle/>
          <a:p>
            <a:r>
              <a:rPr lang="en-US" sz="1200" i="1" dirty="0">
                <a:solidFill>
                  <a:srgbClr val="4E81BC"/>
                </a:solidFill>
              </a:rPr>
              <a:t>Spectral clustering</a:t>
            </a:r>
          </a:p>
        </p:txBody>
      </p:sp>
      <p:sp>
        <p:nvSpPr>
          <p:cNvPr id="26" name="TextBox 25"/>
          <p:cNvSpPr txBox="1"/>
          <p:nvPr/>
        </p:nvSpPr>
        <p:spPr>
          <a:xfrm>
            <a:off x="2986475" y="1795351"/>
            <a:ext cx="1228466" cy="184666"/>
          </a:xfrm>
          <a:prstGeom prst="rect">
            <a:avLst/>
          </a:prstGeom>
          <a:noFill/>
        </p:spPr>
        <p:txBody>
          <a:bodyPr wrap="square" lIns="0" tIns="0" rIns="0" bIns="0" rtlCol="0">
            <a:spAutoFit/>
          </a:bodyPr>
          <a:lstStyle/>
          <a:p>
            <a:r>
              <a:rPr lang="en-US" sz="1200" dirty="0">
                <a:solidFill>
                  <a:srgbClr val="7F7E7E"/>
                </a:solidFill>
              </a:rPr>
              <a:t>Number of clusters</a:t>
            </a:r>
          </a:p>
        </p:txBody>
      </p:sp>
      <p:sp>
        <p:nvSpPr>
          <p:cNvPr id="27" name="TextBox 26"/>
          <p:cNvSpPr txBox="1"/>
          <p:nvPr/>
        </p:nvSpPr>
        <p:spPr>
          <a:xfrm>
            <a:off x="4262954" y="1795351"/>
            <a:ext cx="2114057" cy="369332"/>
          </a:xfrm>
          <a:prstGeom prst="rect">
            <a:avLst/>
          </a:prstGeom>
          <a:noFill/>
        </p:spPr>
        <p:txBody>
          <a:bodyPr wrap="square" lIns="0" tIns="0" rIns="0" bIns="0" rtlCol="0">
            <a:spAutoFit/>
          </a:bodyPr>
          <a:lstStyle/>
          <a:p>
            <a:r>
              <a:rPr lang="en-US" sz="1200" dirty="0">
                <a:solidFill>
                  <a:srgbClr val="7F7E7E"/>
                </a:solidFill>
              </a:rPr>
              <a:t>Medium </a:t>
            </a:r>
            <a:r>
              <a:rPr lang="en-US" sz="1200" i="1" dirty="0" err="1">
                <a:solidFill>
                  <a:srgbClr val="7F7E7E"/>
                </a:solidFill>
              </a:rPr>
              <a:t>n_samples</a:t>
            </a:r>
            <a:r>
              <a:rPr lang="en-US" sz="1200" dirty="0">
                <a:solidFill>
                  <a:srgbClr val="7F7E7E"/>
                </a:solidFill>
              </a:rPr>
              <a:t>, small </a:t>
            </a:r>
            <a:r>
              <a:rPr lang="en-US" sz="1200" i="1" dirty="0" err="1">
                <a:solidFill>
                  <a:srgbClr val="7F7E7E"/>
                </a:solidFill>
              </a:rPr>
              <a:t>n_clusters</a:t>
            </a:r>
            <a:endParaRPr lang="en-US" sz="1200" i="1" dirty="0">
              <a:solidFill>
                <a:srgbClr val="6094C9"/>
              </a:solidFill>
            </a:endParaRPr>
          </a:p>
        </p:txBody>
      </p:sp>
      <p:sp>
        <p:nvSpPr>
          <p:cNvPr id="28" name="TextBox 27"/>
          <p:cNvSpPr txBox="1"/>
          <p:nvPr/>
        </p:nvSpPr>
        <p:spPr>
          <a:xfrm>
            <a:off x="6425023" y="1795351"/>
            <a:ext cx="2277711" cy="369332"/>
          </a:xfrm>
          <a:prstGeom prst="rect">
            <a:avLst/>
          </a:prstGeom>
          <a:noFill/>
        </p:spPr>
        <p:txBody>
          <a:bodyPr wrap="square" lIns="0" tIns="0" rIns="0" bIns="0" rtlCol="0">
            <a:spAutoFit/>
          </a:bodyPr>
          <a:lstStyle/>
          <a:p>
            <a:r>
              <a:rPr lang="en-US" sz="1200" dirty="0">
                <a:solidFill>
                  <a:srgbClr val="7F7E7E"/>
                </a:solidFill>
              </a:rPr>
              <a:t>Few clusters, even cluster size, non-flat geometry</a:t>
            </a:r>
          </a:p>
        </p:txBody>
      </p:sp>
      <p:sp>
        <p:nvSpPr>
          <p:cNvPr id="29" name="TextBox 28"/>
          <p:cNvSpPr txBox="1"/>
          <p:nvPr/>
        </p:nvSpPr>
        <p:spPr>
          <a:xfrm>
            <a:off x="8750745" y="1795351"/>
            <a:ext cx="1596812" cy="369332"/>
          </a:xfrm>
          <a:prstGeom prst="rect">
            <a:avLst/>
          </a:prstGeom>
          <a:noFill/>
        </p:spPr>
        <p:txBody>
          <a:bodyPr wrap="square" lIns="0" tIns="0" rIns="0" bIns="0" rtlCol="0">
            <a:spAutoFit/>
          </a:bodyPr>
          <a:lstStyle/>
          <a:p>
            <a:r>
              <a:rPr lang="en-US" sz="1200" dirty="0">
                <a:solidFill>
                  <a:srgbClr val="7F7E7E"/>
                </a:solidFill>
              </a:rPr>
              <a:t>Graph distance (e.g. nearest-neighbor graph)</a:t>
            </a:r>
          </a:p>
        </p:txBody>
      </p:sp>
      <p:cxnSp>
        <p:nvCxnSpPr>
          <p:cNvPr id="30" name="Straight Connector 29"/>
          <p:cNvCxnSpPr/>
          <p:nvPr/>
        </p:nvCxnSpPr>
        <p:spPr>
          <a:xfrm>
            <a:off x="1667927" y="808717"/>
            <a:ext cx="8679631" cy="0"/>
          </a:xfrm>
          <a:prstGeom prst="line">
            <a:avLst/>
          </a:prstGeom>
          <a:ln>
            <a:solidFill>
              <a:srgbClr val="7F7E7E"/>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1667927" y="1277237"/>
            <a:ext cx="8679631" cy="0"/>
          </a:xfrm>
          <a:prstGeom prst="line">
            <a:avLst/>
          </a:prstGeom>
          <a:ln>
            <a:solidFill>
              <a:srgbClr val="7F7E7E"/>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1667927" y="1745757"/>
            <a:ext cx="8679631" cy="0"/>
          </a:xfrm>
          <a:prstGeom prst="line">
            <a:avLst/>
          </a:prstGeom>
          <a:ln>
            <a:solidFill>
              <a:srgbClr val="7F7E7E"/>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1667927" y="2214277"/>
            <a:ext cx="8679631" cy="0"/>
          </a:xfrm>
          <a:prstGeom prst="line">
            <a:avLst/>
          </a:prstGeom>
          <a:ln>
            <a:solidFill>
              <a:srgbClr val="7F7E7E"/>
            </a:solidFill>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1667927" y="2263871"/>
            <a:ext cx="1270537" cy="184666"/>
          </a:xfrm>
          <a:prstGeom prst="rect">
            <a:avLst/>
          </a:prstGeom>
          <a:noFill/>
        </p:spPr>
        <p:txBody>
          <a:bodyPr wrap="square" lIns="0" tIns="0" rIns="0" bIns="0" rtlCol="0">
            <a:spAutoFit/>
          </a:bodyPr>
          <a:lstStyle/>
          <a:p>
            <a:r>
              <a:rPr lang="en-US" sz="1200" i="1" dirty="0">
                <a:solidFill>
                  <a:srgbClr val="4E81BC"/>
                </a:solidFill>
              </a:rPr>
              <a:t>Hierarchical clustering</a:t>
            </a:r>
          </a:p>
        </p:txBody>
      </p:sp>
      <p:sp>
        <p:nvSpPr>
          <p:cNvPr id="35" name="TextBox 34"/>
          <p:cNvSpPr txBox="1"/>
          <p:nvPr/>
        </p:nvSpPr>
        <p:spPr>
          <a:xfrm>
            <a:off x="2986475" y="2263871"/>
            <a:ext cx="1228466" cy="184666"/>
          </a:xfrm>
          <a:prstGeom prst="rect">
            <a:avLst/>
          </a:prstGeom>
          <a:noFill/>
        </p:spPr>
        <p:txBody>
          <a:bodyPr wrap="square" lIns="0" tIns="0" rIns="0" bIns="0" rtlCol="0">
            <a:spAutoFit/>
          </a:bodyPr>
          <a:lstStyle/>
          <a:p>
            <a:r>
              <a:rPr lang="en-US" sz="1200" dirty="0">
                <a:solidFill>
                  <a:srgbClr val="7F7E7E"/>
                </a:solidFill>
              </a:rPr>
              <a:t>Number of clusters</a:t>
            </a:r>
          </a:p>
        </p:txBody>
      </p:sp>
      <p:sp>
        <p:nvSpPr>
          <p:cNvPr id="36" name="TextBox 35"/>
          <p:cNvSpPr txBox="1"/>
          <p:nvPr/>
        </p:nvSpPr>
        <p:spPr>
          <a:xfrm>
            <a:off x="4262954" y="2263871"/>
            <a:ext cx="2114057" cy="184666"/>
          </a:xfrm>
          <a:prstGeom prst="rect">
            <a:avLst/>
          </a:prstGeom>
          <a:noFill/>
        </p:spPr>
        <p:txBody>
          <a:bodyPr wrap="square" lIns="0" tIns="0" rIns="0" bIns="0" rtlCol="0">
            <a:spAutoFit/>
          </a:bodyPr>
          <a:lstStyle/>
          <a:p>
            <a:r>
              <a:rPr lang="en-US" sz="1200" dirty="0">
                <a:solidFill>
                  <a:srgbClr val="7F7E7E"/>
                </a:solidFill>
              </a:rPr>
              <a:t>Large </a:t>
            </a:r>
            <a:r>
              <a:rPr lang="en-US" sz="1200" i="1" dirty="0" err="1">
                <a:solidFill>
                  <a:srgbClr val="7F7E7E"/>
                </a:solidFill>
              </a:rPr>
              <a:t>n_samples</a:t>
            </a:r>
            <a:r>
              <a:rPr lang="en-US" sz="1200" dirty="0">
                <a:solidFill>
                  <a:srgbClr val="7F7E7E"/>
                </a:solidFill>
              </a:rPr>
              <a:t> and </a:t>
            </a:r>
            <a:r>
              <a:rPr lang="en-US" sz="1200" i="1" dirty="0" err="1">
                <a:solidFill>
                  <a:srgbClr val="7F7E7E"/>
                </a:solidFill>
              </a:rPr>
              <a:t>n_clusters</a:t>
            </a:r>
            <a:endParaRPr lang="en-US" sz="1200" i="1" dirty="0">
              <a:solidFill>
                <a:srgbClr val="6094C9"/>
              </a:solidFill>
            </a:endParaRPr>
          </a:p>
        </p:txBody>
      </p:sp>
      <p:sp>
        <p:nvSpPr>
          <p:cNvPr id="37" name="TextBox 36"/>
          <p:cNvSpPr txBox="1"/>
          <p:nvPr/>
        </p:nvSpPr>
        <p:spPr>
          <a:xfrm>
            <a:off x="6425023" y="2263871"/>
            <a:ext cx="2277711" cy="369332"/>
          </a:xfrm>
          <a:prstGeom prst="rect">
            <a:avLst/>
          </a:prstGeom>
          <a:noFill/>
        </p:spPr>
        <p:txBody>
          <a:bodyPr wrap="square" lIns="0" tIns="0" rIns="0" bIns="0" rtlCol="0">
            <a:spAutoFit/>
          </a:bodyPr>
          <a:lstStyle/>
          <a:p>
            <a:r>
              <a:rPr lang="en-US" sz="1200" dirty="0">
                <a:solidFill>
                  <a:srgbClr val="7F7E7E"/>
                </a:solidFill>
              </a:rPr>
              <a:t>Many clusters, possibly connectivity constraints</a:t>
            </a:r>
          </a:p>
        </p:txBody>
      </p:sp>
      <p:sp>
        <p:nvSpPr>
          <p:cNvPr id="38" name="TextBox 37"/>
          <p:cNvSpPr txBox="1"/>
          <p:nvPr/>
        </p:nvSpPr>
        <p:spPr>
          <a:xfrm>
            <a:off x="8750745" y="2263871"/>
            <a:ext cx="1596812" cy="184666"/>
          </a:xfrm>
          <a:prstGeom prst="rect">
            <a:avLst/>
          </a:prstGeom>
          <a:noFill/>
        </p:spPr>
        <p:txBody>
          <a:bodyPr wrap="square" lIns="0" tIns="0" rIns="0" bIns="0" rtlCol="0">
            <a:spAutoFit/>
          </a:bodyPr>
          <a:lstStyle/>
          <a:p>
            <a:r>
              <a:rPr lang="en-US" sz="1200" dirty="0">
                <a:solidFill>
                  <a:srgbClr val="7F7E7E"/>
                </a:solidFill>
              </a:rPr>
              <a:t>Distances between points</a:t>
            </a:r>
          </a:p>
        </p:txBody>
      </p:sp>
      <p:cxnSp>
        <p:nvCxnSpPr>
          <p:cNvPr id="39" name="Straight Connector 38"/>
          <p:cNvCxnSpPr/>
          <p:nvPr/>
        </p:nvCxnSpPr>
        <p:spPr>
          <a:xfrm>
            <a:off x="1667927" y="2682797"/>
            <a:ext cx="8679631" cy="0"/>
          </a:xfrm>
          <a:prstGeom prst="line">
            <a:avLst/>
          </a:prstGeom>
          <a:ln>
            <a:solidFill>
              <a:srgbClr val="7F7E7E"/>
            </a:solidFill>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1667927" y="2732396"/>
            <a:ext cx="1270537" cy="184666"/>
          </a:xfrm>
          <a:prstGeom prst="rect">
            <a:avLst/>
          </a:prstGeom>
          <a:noFill/>
        </p:spPr>
        <p:txBody>
          <a:bodyPr wrap="square" lIns="0" tIns="0" rIns="0" bIns="0" rtlCol="0">
            <a:spAutoFit/>
          </a:bodyPr>
          <a:lstStyle/>
          <a:p>
            <a:r>
              <a:rPr lang="en-US" sz="1200" i="1" dirty="0">
                <a:solidFill>
                  <a:srgbClr val="4E81BC"/>
                </a:solidFill>
              </a:rPr>
              <a:t>DBSCAN</a:t>
            </a:r>
          </a:p>
        </p:txBody>
      </p:sp>
      <p:sp>
        <p:nvSpPr>
          <p:cNvPr id="41" name="TextBox 40"/>
          <p:cNvSpPr txBox="1"/>
          <p:nvPr/>
        </p:nvSpPr>
        <p:spPr>
          <a:xfrm>
            <a:off x="2986475" y="2732396"/>
            <a:ext cx="1228466" cy="184666"/>
          </a:xfrm>
          <a:prstGeom prst="rect">
            <a:avLst/>
          </a:prstGeom>
          <a:noFill/>
        </p:spPr>
        <p:txBody>
          <a:bodyPr wrap="square" lIns="0" tIns="0" rIns="0" bIns="0" rtlCol="0">
            <a:spAutoFit/>
          </a:bodyPr>
          <a:lstStyle/>
          <a:p>
            <a:r>
              <a:rPr lang="en-US" sz="1200" dirty="0">
                <a:solidFill>
                  <a:srgbClr val="7F7E7E"/>
                </a:solidFill>
              </a:rPr>
              <a:t>Neighborhood size </a:t>
            </a:r>
          </a:p>
        </p:txBody>
      </p:sp>
      <p:sp>
        <p:nvSpPr>
          <p:cNvPr id="42" name="TextBox 41"/>
          <p:cNvSpPr txBox="1"/>
          <p:nvPr/>
        </p:nvSpPr>
        <p:spPr>
          <a:xfrm>
            <a:off x="4262954" y="2732396"/>
            <a:ext cx="2114057" cy="369332"/>
          </a:xfrm>
          <a:prstGeom prst="rect">
            <a:avLst/>
          </a:prstGeom>
          <a:noFill/>
        </p:spPr>
        <p:txBody>
          <a:bodyPr wrap="square" lIns="0" tIns="0" rIns="0" bIns="0" rtlCol="0">
            <a:spAutoFit/>
          </a:bodyPr>
          <a:lstStyle/>
          <a:p>
            <a:r>
              <a:rPr lang="en-US" sz="1200" dirty="0">
                <a:solidFill>
                  <a:srgbClr val="7F7E7E"/>
                </a:solidFill>
              </a:rPr>
              <a:t>Very large </a:t>
            </a:r>
            <a:r>
              <a:rPr lang="en-US" sz="1200" i="1" dirty="0" err="1">
                <a:solidFill>
                  <a:srgbClr val="7F7E7E"/>
                </a:solidFill>
              </a:rPr>
              <a:t>n_samples</a:t>
            </a:r>
            <a:r>
              <a:rPr lang="en-US" sz="1200" dirty="0">
                <a:solidFill>
                  <a:srgbClr val="7F7E7E"/>
                </a:solidFill>
              </a:rPr>
              <a:t>, medium </a:t>
            </a:r>
            <a:r>
              <a:rPr lang="en-US" sz="1200" i="1" dirty="0" err="1">
                <a:solidFill>
                  <a:srgbClr val="7F7E7E"/>
                </a:solidFill>
              </a:rPr>
              <a:t>n_clusters</a:t>
            </a:r>
            <a:endParaRPr lang="en-US" sz="1200" i="1" dirty="0">
              <a:solidFill>
                <a:srgbClr val="6094C9"/>
              </a:solidFill>
            </a:endParaRPr>
          </a:p>
        </p:txBody>
      </p:sp>
      <p:sp>
        <p:nvSpPr>
          <p:cNvPr id="43" name="TextBox 42"/>
          <p:cNvSpPr txBox="1"/>
          <p:nvPr/>
        </p:nvSpPr>
        <p:spPr>
          <a:xfrm>
            <a:off x="6425023" y="2732396"/>
            <a:ext cx="2277711" cy="369332"/>
          </a:xfrm>
          <a:prstGeom prst="rect">
            <a:avLst/>
          </a:prstGeom>
          <a:noFill/>
        </p:spPr>
        <p:txBody>
          <a:bodyPr wrap="square" lIns="0" tIns="0" rIns="0" bIns="0" rtlCol="0">
            <a:spAutoFit/>
          </a:bodyPr>
          <a:lstStyle/>
          <a:p>
            <a:r>
              <a:rPr lang="en-US" sz="1200" dirty="0">
                <a:solidFill>
                  <a:srgbClr val="7F7E7E"/>
                </a:solidFill>
              </a:rPr>
              <a:t>Non-flat geometry, uneven cluster sizes</a:t>
            </a:r>
          </a:p>
        </p:txBody>
      </p:sp>
      <p:sp>
        <p:nvSpPr>
          <p:cNvPr id="44" name="TextBox 43"/>
          <p:cNvSpPr txBox="1"/>
          <p:nvPr/>
        </p:nvSpPr>
        <p:spPr>
          <a:xfrm>
            <a:off x="8750745" y="2732396"/>
            <a:ext cx="1596812" cy="369332"/>
          </a:xfrm>
          <a:prstGeom prst="rect">
            <a:avLst/>
          </a:prstGeom>
          <a:noFill/>
        </p:spPr>
        <p:txBody>
          <a:bodyPr wrap="square" lIns="0" tIns="0" rIns="0" bIns="0" rtlCol="0">
            <a:spAutoFit/>
          </a:bodyPr>
          <a:lstStyle/>
          <a:p>
            <a:r>
              <a:rPr lang="en-US" sz="1200" dirty="0">
                <a:solidFill>
                  <a:srgbClr val="7F7E7E"/>
                </a:solidFill>
              </a:rPr>
              <a:t>Distances between nearest points</a:t>
            </a:r>
          </a:p>
        </p:txBody>
      </p:sp>
      <p:sp>
        <p:nvSpPr>
          <p:cNvPr id="45" name="object 5"/>
          <p:cNvSpPr txBox="1"/>
          <p:nvPr/>
        </p:nvSpPr>
        <p:spPr>
          <a:xfrm>
            <a:off x="1667927" y="3515233"/>
            <a:ext cx="8679631" cy="2700098"/>
          </a:xfrm>
          <a:prstGeom prst="rect">
            <a:avLst/>
          </a:prstGeom>
        </p:spPr>
        <p:txBody>
          <a:bodyPr wrap="square" lIns="0" tIns="0" rIns="0" bIns="0" rtlCol="0">
            <a:spAutoFit/>
          </a:bodyPr>
          <a:lstStyle/>
          <a:p>
            <a:pPr marL="12700" marR="41909">
              <a:lnSpc>
                <a:spcPts val="3454"/>
              </a:lnSpc>
              <a:spcBef>
                <a:spcPts val="172"/>
              </a:spcBef>
            </a:pPr>
            <a:r>
              <a:rPr lang="en-US" sz="4400" baseline="2560" dirty="0">
                <a:solidFill>
                  <a:srgbClr val="4E81BC"/>
                </a:solidFill>
                <a:cs typeface="Calibri"/>
              </a:rPr>
              <a:t>Hierarchical Clustering:</a:t>
            </a:r>
          </a:p>
          <a:p>
            <a:pPr marL="12700" marR="41909">
              <a:lnSpc>
                <a:spcPts val="3454"/>
              </a:lnSpc>
              <a:spcBef>
                <a:spcPts val="172"/>
              </a:spcBef>
            </a:pPr>
            <a:endParaRPr lang="en-US" sz="4400" baseline="2560" dirty="0">
              <a:solidFill>
                <a:srgbClr val="4E81BC"/>
              </a:solidFill>
              <a:cs typeface="Calibri"/>
            </a:endParaRPr>
          </a:p>
          <a:p>
            <a:pPr marL="12700">
              <a:lnSpc>
                <a:spcPts val="2770"/>
              </a:lnSpc>
            </a:pPr>
            <a:r>
              <a:rPr lang="en-US" sz="4400" baseline="1137" dirty="0">
                <a:solidFill>
                  <a:srgbClr val="7F7E7E"/>
                </a:solidFill>
                <a:cs typeface="Calibri"/>
              </a:rPr>
              <a:t>- You get a full </a:t>
            </a:r>
            <a:r>
              <a:rPr lang="en-US" sz="4400" baseline="1137" dirty="0">
                <a:solidFill>
                  <a:schemeClr val="accent4"/>
                </a:solidFill>
                <a:cs typeface="Calibri"/>
              </a:rPr>
              <a:t>hierarchy tree</a:t>
            </a:r>
            <a:r>
              <a:rPr lang="en-US" sz="4400" baseline="1137" dirty="0">
                <a:solidFill>
                  <a:srgbClr val="7F7E7E"/>
                </a:solidFill>
                <a:cs typeface="Calibri"/>
              </a:rPr>
              <a:t>. Useful for some problems.</a:t>
            </a:r>
          </a:p>
          <a:p>
            <a:pPr marL="12700">
              <a:lnSpc>
                <a:spcPts val="2770"/>
              </a:lnSpc>
            </a:pPr>
            <a:r>
              <a:rPr lang="en-US" sz="4400" baseline="1137" dirty="0">
                <a:solidFill>
                  <a:srgbClr val="7F7E7E"/>
                </a:solidFill>
                <a:cs typeface="Calibri"/>
              </a:rPr>
              <a:t>- Have to try k values.</a:t>
            </a:r>
          </a:p>
          <a:p>
            <a:pPr marL="12700">
              <a:lnSpc>
                <a:spcPts val="2770"/>
              </a:lnSpc>
            </a:pPr>
            <a:r>
              <a:rPr lang="en-US" sz="4400" baseline="1137" dirty="0" smtClean="0">
                <a:solidFill>
                  <a:srgbClr val="7F7E7E"/>
                </a:solidFill>
                <a:cs typeface="Calibri"/>
              </a:rPr>
              <a:t>- Finds </a:t>
            </a:r>
            <a:r>
              <a:rPr lang="en-US" sz="4400" baseline="1137" dirty="0">
                <a:solidFill>
                  <a:srgbClr val="AAC56C"/>
                </a:solidFill>
                <a:cs typeface="Calibri"/>
              </a:rPr>
              <a:t>uneven cluster sizes </a:t>
            </a:r>
            <a:r>
              <a:rPr lang="en-US" sz="4400" baseline="1137" dirty="0" smtClean="0">
                <a:solidFill>
                  <a:srgbClr val="7F7E7E"/>
                </a:solidFill>
                <a:cs typeface="Calibri"/>
              </a:rPr>
              <a:t>(one is big, some are tiny).</a:t>
            </a:r>
            <a:r>
              <a:rPr lang="en-US" sz="4400" dirty="0" smtClean="0">
                <a:solidFill>
                  <a:srgbClr val="7F7E7E"/>
                </a:solidFill>
                <a:cs typeface="Calibri"/>
              </a:rPr>
              <a:t> </a:t>
            </a:r>
            <a:endParaRPr lang="en-US" sz="4400" baseline="1137" dirty="0" smtClean="0">
              <a:solidFill>
                <a:srgbClr val="7F7E7E"/>
              </a:solidFill>
              <a:cs typeface="Calibri"/>
            </a:endParaRPr>
          </a:p>
          <a:p>
            <a:pPr marL="12700">
              <a:lnSpc>
                <a:spcPts val="2770"/>
              </a:lnSpc>
            </a:pPr>
            <a:r>
              <a:rPr lang="en-US" sz="4400" dirty="0" smtClean="0">
                <a:solidFill>
                  <a:srgbClr val="7F7E7E"/>
                </a:solidFill>
                <a:cs typeface="Calibri"/>
              </a:rPr>
              <a:t> </a:t>
            </a:r>
            <a:r>
              <a:rPr lang="en-US" sz="4400" baseline="1137" dirty="0" smtClean="0">
                <a:solidFill>
                  <a:srgbClr val="7F7E7E"/>
                </a:solidFill>
                <a:cs typeface="Calibri"/>
              </a:rPr>
              <a:t>A lot of </a:t>
            </a:r>
            <a:r>
              <a:rPr lang="en-US" sz="4400" baseline="1137" dirty="0" smtClean="0">
                <a:solidFill>
                  <a:srgbClr val="FAA757"/>
                </a:solidFill>
                <a:cs typeface="Calibri"/>
              </a:rPr>
              <a:t>distance metric</a:t>
            </a:r>
            <a:r>
              <a:rPr lang="en-US" sz="4400" baseline="1137" dirty="0" smtClean="0">
                <a:solidFill>
                  <a:srgbClr val="7F7E7E"/>
                </a:solidFill>
                <a:cs typeface="Calibri"/>
              </a:rPr>
              <a:t> and linkage </a:t>
            </a:r>
            <a:r>
              <a:rPr lang="en-US" sz="4400" baseline="1137" dirty="0" smtClean="0">
                <a:solidFill>
                  <a:srgbClr val="FAA757"/>
                </a:solidFill>
                <a:cs typeface="Calibri"/>
              </a:rPr>
              <a:t>options</a:t>
            </a:r>
            <a:r>
              <a:rPr lang="en-US" sz="4400" baseline="1137" dirty="0" smtClean="0">
                <a:solidFill>
                  <a:srgbClr val="7F7E7E"/>
                </a:solidFill>
                <a:cs typeface="Calibri"/>
              </a:rPr>
              <a:t>. </a:t>
            </a:r>
          </a:p>
          <a:p>
            <a:pPr marL="12700">
              <a:lnSpc>
                <a:spcPts val="2770"/>
              </a:lnSpc>
            </a:pPr>
            <a:r>
              <a:rPr lang="en-US" sz="4400" baseline="1137" dirty="0" smtClean="0">
                <a:solidFill>
                  <a:srgbClr val="7F7E7E"/>
                </a:solidFill>
                <a:cs typeface="Calibri"/>
              </a:rPr>
              <a:t>- </a:t>
            </a:r>
            <a:r>
              <a:rPr lang="en-US" sz="4400" baseline="1137" dirty="0">
                <a:solidFill>
                  <a:srgbClr val="7F7E7E"/>
                </a:solidFill>
                <a:cs typeface="Calibri"/>
              </a:rPr>
              <a:t>Slow: O(n^2).</a:t>
            </a:r>
          </a:p>
        </p:txBody>
      </p:sp>
    </p:spTree>
    <p:extLst>
      <p:ext uri="{BB962C8B-B14F-4D97-AF65-F5344CB8AC3E}">
        <p14:creationId xmlns:p14="http://schemas.microsoft.com/office/powerpoint/2010/main" val="2452511391"/>
      </p:ext>
    </p:extLst>
  </p:cSld>
  <p:clrMapOvr>
    <a:masterClrMapping/>
  </p:clrMapOvr>
  <p:transition xmlns:p14="http://schemas.microsoft.com/office/powerpoint/2010/main" spd="med"/>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1" name="Object 160" hidden="1"/>
          <p:cNvGraphicFramePr>
            <a:graphicFrameLocks noChangeAspect="1"/>
          </p:cNvGraphicFramePr>
          <p:nvPr>
            <p:custDataLst>
              <p:tags r:id="rId2"/>
            </p:custDataLst>
          </p:nvPr>
        </p:nvGraphicFramePr>
        <p:xfrm>
          <a:off x="1525589" y="1589"/>
          <a:ext cx="1587" cy="1587"/>
        </p:xfrm>
        <a:graphic>
          <a:graphicData uri="http://schemas.openxmlformats.org/presentationml/2006/ole">
            <mc:AlternateContent xmlns:mc="http://schemas.openxmlformats.org/markup-compatibility/2006">
              <mc:Choice xmlns:v="urn:schemas-microsoft-com:vml" Requires="v">
                <p:oleObj spid="_x0000_s20484"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1525589" y="1589"/>
                        <a:ext cx="1587" cy="1587"/>
                      </a:xfrm>
                      <a:prstGeom prst="rect">
                        <a:avLst/>
                      </a:prstGeom>
                    </p:spPr>
                  </p:pic>
                </p:oleObj>
              </mc:Fallback>
            </mc:AlternateContent>
          </a:graphicData>
        </a:graphic>
      </p:graphicFrame>
      <p:sp>
        <p:nvSpPr>
          <p:cNvPr id="23" name="Rectangle 22"/>
          <p:cNvSpPr/>
          <p:nvPr/>
        </p:nvSpPr>
        <p:spPr>
          <a:xfrm>
            <a:off x="1638300" y="381000"/>
            <a:ext cx="1422040" cy="1524000"/>
          </a:xfrm>
          <a:prstGeom prst="rect">
            <a:avLst/>
          </a:prstGeom>
          <a:no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30" name="TextBox 29"/>
          <p:cNvSpPr txBox="1"/>
          <p:nvPr/>
        </p:nvSpPr>
        <p:spPr>
          <a:xfrm>
            <a:off x="1667926" y="1719329"/>
            <a:ext cx="1362788" cy="153888"/>
          </a:xfrm>
          <a:prstGeom prst="rect">
            <a:avLst/>
          </a:prstGeom>
          <a:noFill/>
        </p:spPr>
        <p:txBody>
          <a:bodyPr wrap="square" lIns="0" tIns="0" rIns="0" bIns="0" rtlCol="0">
            <a:spAutoFit/>
          </a:bodyPr>
          <a:lstStyle/>
          <a:p>
            <a:pPr algn="r"/>
            <a:r>
              <a:rPr lang="en-US" sz="1000" dirty="0">
                <a:solidFill>
                  <a:srgbClr val="7F7E7E"/>
                </a:solidFill>
              </a:rPr>
              <a:t>.01s</a:t>
            </a:r>
          </a:p>
        </p:txBody>
      </p:sp>
      <p:sp>
        <p:nvSpPr>
          <p:cNvPr id="34" name="Rectangle 33"/>
          <p:cNvSpPr/>
          <p:nvPr/>
        </p:nvSpPr>
        <p:spPr>
          <a:xfrm>
            <a:off x="3136972" y="381000"/>
            <a:ext cx="1422040" cy="1524000"/>
          </a:xfrm>
          <a:prstGeom prst="rect">
            <a:avLst/>
          </a:prstGeom>
          <a:no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35" name="TextBox 34"/>
          <p:cNvSpPr txBox="1"/>
          <p:nvPr/>
        </p:nvSpPr>
        <p:spPr>
          <a:xfrm>
            <a:off x="3166598" y="1719329"/>
            <a:ext cx="1362788" cy="153888"/>
          </a:xfrm>
          <a:prstGeom prst="rect">
            <a:avLst/>
          </a:prstGeom>
          <a:noFill/>
        </p:spPr>
        <p:txBody>
          <a:bodyPr wrap="square" lIns="0" tIns="0" rIns="0" bIns="0" rtlCol="0">
            <a:spAutoFit/>
          </a:bodyPr>
          <a:lstStyle/>
          <a:p>
            <a:pPr algn="r"/>
            <a:r>
              <a:rPr lang="en-US" sz="1000" dirty="0">
                <a:solidFill>
                  <a:srgbClr val="7F7E7E"/>
                </a:solidFill>
              </a:rPr>
              <a:t>8.17s</a:t>
            </a:r>
          </a:p>
        </p:txBody>
      </p:sp>
      <p:sp>
        <p:nvSpPr>
          <p:cNvPr id="37" name="Rectangle 36"/>
          <p:cNvSpPr/>
          <p:nvPr/>
        </p:nvSpPr>
        <p:spPr>
          <a:xfrm>
            <a:off x="4635644" y="381000"/>
            <a:ext cx="1422040" cy="1524000"/>
          </a:xfrm>
          <a:prstGeom prst="rect">
            <a:avLst/>
          </a:prstGeom>
          <a:no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38" name="TextBox 37"/>
          <p:cNvSpPr txBox="1"/>
          <p:nvPr/>
        </p:nvSpPr>
        <p:spPr>
          <a:xfrm>
            <a:off x="4665270" y="1719329"/>
            <a:ext cx="1362788" cy="153888"/>
          </a:xfrm>
          <a:prstGeom prst="rect">
            <a:avLst/>
          </a:prstGeom>
          <a:noFill/>
        </p:spPr>
        <p:txBody>
          <a:bodyPr wrap="square" lIns="0" tIns="0" rIns="0" bIns="0" rtlCol="0">
            <a:spAutoFit/>
          </a:bodyPr>
          <a:lstStyle/>
          <a:p>
            <a:pPr algn="r"/>
            <a:r>
              <a:rPr lang="en-US" sz="1000" dirty="0">
                <a:solidFill>
                  <a:srgbClr val="7F7E7E"/>
                </a:solidFill>
              </a:rPr>
              <a:t>.02s</a:t>
            </a:r>
          </a:p>
        </p:txBody>
      </p:sp>
      <p:sp>
        <p:nvSpPr>
          <p:cNvPr id="40" name="Rectangle 39"/>
          <p:cNvSpPr/>
          <p:nvPr/>
        </p:nvSpPr>
        <p:spPr>
          <a:xfrm>
            <a:off x="6134317" y="381000"/>
            <a:ext cx="1422040" cy="1524000"/>
          </a:xfrm>
          <a:prstGeom prst="rect">
            <a:avLst/>
          </a:prstGeom>
          <a:no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41" name="TextBox 40"/>
          <p:cNvSpPr txBox="1"/>
          <p:nvPr/>
        </p:nvSpPr>
        <p:spPr>
          <a:xfrm>
            <a:off x="6163943" y="1719329"/>
            <a:ext cx="1362788" cy="153888"/>
          </a:xfrm>
          <a:prstGeom prst="rect">
            <a:avLst/>
          </a:prstGeom>
          <a:noFill/>
        </p:spPr>
        <p:txBody>
          <a:bodyPr wrap="square" lIns="0" tIns="0" rIns="0" bIns="0" rtlCol="0">
            <a:spAutoFit/>
          </a:bodyPr>
          <a:lstStyle/>
          <a:p>
            <a:pPr algn="r"/>
            <a:r>
              <a:rPr lang="en-US" sz="1000" dirty="0">
                <a:solidFill>
                  <a:srgbClr val="7F7E7E"/>
                </a:solidFill>
              </a:rPr>
              <a:t>.31s</a:t>
            </a:r>
          </a:p>
        </p:txBody>
      </p:sp>
      <p:sp>
        <p:nvSpPr>
          <p:cNvPr id="43" name="Rectangle 42"/>
          <p:cNvSpPr/>
          <p:nvPr/>
        </p:nvSpPr>
        <p:spPr>
          <a:xfrm>
            <a:off x="7632989" y="381000"/>
            <a:ext cx="1422040" cy="1524000"/>
          </a:xfrm>
          <a:prstGeom prst="rect">
            <a:avLst/>
          </a:prstGeom>
          <a:no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44" name="TextBox 43"/>
          <p:cNvSpPr txBox="1"/>
          <p:nvPr/>
        </p:nvSpPr>
        <p:spPr>
          <a:xfrm>
            <a:off x="7662615" y="1719329"/>
            <a:ext cx="1362788" cy="153888"/>
          </a:xfrm>
          <a:prstGeom prst="rect">
            <a:avLst/>
          </a:prstGeom>
          <a:noFill/>
        </p:spPr>
        <p:txBody>
          <a:bodyPr wrap="square" lIns="0" tIns="0" rIns="0" bIns="0" rtlCol="0">
            <a:spAutoFit/>
          </a:bodyPr>
          <a:lstStyle/>
          <a:p>
            <a:pPr algn="r"/>
            <a:r>
              <a:rPr lang="en-US" sz="1000" dirty="0">
                <a:solidFill>
                  <a:srgbClr val="7F7E7E"/>
                </a:solidFill>
              </a:rPr>
              <a:t>.21s</a:t>
            </a:r>
          </a:p>
        </p:txBody>
      </p:sp>
      <p:sp>
        <p:nvSpPr>
          <p:cNvPr id="46" name="Rectangle 45"/>
          <p:cNvSpPr/>
          <p:nvPr/>
        </p:nvSpPr>
        <p:spPr>
          <a:xfrm>
            <a:off x="9131660" y="381000"/>
            <a:ext cx="1422040" cy="1524000"/>
          </a:xfrm>
          <a:prstGeom prst="rect">
            <a:avLst/>
          </a:prstGeom>
          <a:no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47" name="TextBox 46"/>
          <p:cNvSpPr txBox="1"/>
          <p:nvPr/>
        </p:nvSpPr>
        <p:spPr>
          <a:xfrm>
            <a:off x="9161286" y="1719329"/>
            <a:ext cx="1362788" cy="153888"/>
          </a:xfrm>
          <a:prstGeom prst="rect">
            <a:avLst/>
          </a:prstGeom>
          <a:noFill/>
        </p:spPr>
        <p:txBody>
          <a:bodyPr wrap="square" lIns="0" tIns="0" rIns="0" bIns="0" rtlCol="0">
            <a:spAutoFit/>
          </a:bodyPr>
          <a:lstStyle/>
          <a:p>
            <a:pPr algn="r"/>
            <a:r>
              <a:rPr lang="en-US" sz="1000" dirty="0">
                <a:solidFill>
                  <a:srgbClr val="7F7E7E"/>
                </a:solidFill>
              </a:rPr>
              <a:t>.10s</a:t>
            </a:r>
          </a:p>
        </p:txBody>
      </p:sp>
      <p:sp>
        <p:nvSpPr>
          <p:cNvPr id="67" name="Rectangle 66"/>
          <p:cNvSpPr/>
          <p:nvPr/>
        </p:nvSpPr>
        <p:spPr>
          <a:xfrm>
            <a:off x="1638300" y="1981200"/>
            <a:ext cx="1422040" cy="1524000"/>
          </a:xfrm>
          <a:prstGeom prst="rect">
            <a:avLst/>
          </a:prstGeom>
          <a:no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68" name="TextBox 67"/>
          <p:cNvSpPr txBox="1"/>
          <p:nvPr/>
        </p:nvSpPr>
        <p:spPr>
          <a:xfrm>
            <a:off x="1667926" y="3319529"/>
            <a:ext cx="1362788" cy="153888"/>
          </a:xfrm>
          <a:prstGeom prst="rect">
            <a:avLst/>
          </a:prstGeom>
          <a:noFill/>
        </p:spPr>
        <p:txBody>
          <a:bodyPr wrap="square" lIns="0" tIns="0" rIns="0" bIns="0" rtlCol="0">
            <a:spAutoFit/>
          </a:bodyPr>
          <a:lstStyle/>
          <a:p>
            <a:pPr algn="r"/>
            <a:r>
              <a:rPr lang="en-US" sz="1000" dirty="0">
                <a:solidFill>
                  <a:srgbClr val="7F7E7E"/>
                </a:solidFill>
              </a:rPr>
              <a:t>0.1s</a:t>
            </a:r>
          </a:p>
        </p:txBody>
      </p:sp>
      <p:sp>
        <p:nvSpPr>
          <p:cNvPr id="65" name="Rectangle 64"/>
          <p:cNvSpPr/>
          <p:nvPr/>
        </p:nvSpPr>
        <p:spPr>
          <a:xfrm>
            <a:off x="3136972" y="1981200"/>
            <a:ext cx="1422040" cy="1524000"/>
          </a:xfrm>
          <a:prstGeom prst="rect">
            <a:avLst/>
          </a:prstGeom>
          <a:no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66" name="TextBox 65"/>
          <p:cNvSpPr txBox="1"/>
          <p:nvPr/>
        </p:nvSpPr>
        <p:spPr>
          <a:xfrm>
            <a:off x="3166598" y="3319529"/>
            <a:ext cx="1362788" cy="153888"/>
          </a:xfrm>
          <a:prstGeom prst="rect">
            <a:avLst/>
          </a:prstGeom>
          <a:noFill/>
        </p:spPr>
        <p:txBody>
          <a:bodyPr wrap="square" lIns="0" tIns="0" rIns="0" bIns="0" rtlCol="0">
            <a:spAutoFit/>
          </a:bodyPr>
          <a:lstStyle/>
          <a:p>
            <a:pPr algn="r"/>
            <a:r>
              <a:rPr lang="en-US" sz="1000" dirty="0">
                <a:solidFill>
                  <a:srgbClr val="7F7E7E"/>
                </a:solidFill>
              </a:rPr>
              <a:t>8.17s</a:t>
            </a:r>
          </a:p>
        </p:txBody>
      </p:sp>
      <p:sp>
        <p:nvSpPr>
          <p:cNvPr id="63" name="Rectangle 62"/>
          <p:cNvSpPr/>
          <p:nvPr/>
        </p:nvSpPr>
        <p:spPr>
          <a:xfrm>
            <a:off x="4635644" y="1981200"/>
            <a:ext cx="1422040" cy="1524000"/>
          </a:xfrm>
          <a:prstGeom prst="rect">
            <a:avLst/>
          </a:prstGeom>
          <a:no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64" name="TextBox 63"/>
          <p:cNvSpPr txBox="1"/>
          <p:nvPr/>
        </p:nvSpPr>
        <p:spPr>
          <a:xfrm>
            <a:off x="4665270" y="3319529"/>
            <a:ext cx="1362788" cy="153888"/>
          </a:xfrm>
          <a:prstGeom prst="rect">
            <a:avLst/>
          </a:prstGeom>
          <a:noFill/>
        </p:spPr>
        <p:txBody>
          <a:bodyPr wrap="square" lIns="0" tIns="0" rIns="0" bIns="0" rtlCol="0">
            <a:spAutoFit/>
          </a:bodyPr>
          <a:lstStyle/>
          <a:p>
            <a:pPr algn="r"/>
            <a:r>
              <a:rPr lang="en-US" sz="1000" dirty="0">
                <a:solidFill>
                  <a:srgbClr val="7F7E7E"/>
                </a:solidFill>
              </a:rPr>
              <a:t>.03s</a:t>
            </a:r>
          </a:p>
        </p:txBody>
      </p:sp>
      <p:sp>
        <p:nvSpPr>
          <p:cNvPr id="61" name="Rectangle 60"/>
          <p:cNvSpPr/>
          <p:nvPr/>
        </p:nvSpPr>
        <p:spPr>
          <a:xfrm>
            <a:off x="6134317" y="1981200"/>
            <a:ext cx="1422040" cy="1524000"/>
          </a:xfrm>
          <a:prstGeom prst="rect">
            <a:avLst/>
          </a:prstGeom>
          <a:no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62" name="TextBox 61"/>
          <p:cNvSpPr txBox="1"/>
          <p:nvPr/>
        </p:nvSpPr>
        <p:spPr>
          <a:xfrm>
            <a:off x="6163943" y="3319529"/>
            <a:ext cx="1362788" cy="153888"/>
          </a:xfrm>
          <a:prstGeom prst="rect">
            <a:avLst/>
          </a:prstGeom>
          <a:noFill/>
        </p:spPr>
        <p:txBody>
          <a:bodyPr wrap="square" lIns="0" tIns="0" rIns="0" bIns="0" rtlCol="0">
            <a:spAutoFit/>
          </a:bodyPr>
          <a:lstStyle/>
          <a:p>
            <a:pPr algn="r"/>
            <a:r>
              <a:rPr lang="en-US" sz="1000" dirty="0">
                <a:solidFill>
                  <a:srgbClr val="7F7E7E"/>
                </a:solidFill>
              </a:rPr>
              <a:t>.03s</a:t>
            </a:r>
          </a:p>
        </p:txBody>
      </p:sp>
      <p:sp>
        <p:nvSpPr>
          <p:cNvPr id="59" name="Rectangle 58"/>
          <p:cNvSpPr/>
          <p:nvPr/>
        </p:nvSpPr>
        <p:spPr>
          <a:xfrm>
            <a:off x="7632989" y="1981200"/>
            <a:ext cx="1422040" cy="1524000"/>
          </a:xfrm>
          <a:prstGeom prst="rect">
            <a:avLst/>
          </a:prstGeom>
          <a:no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60" name="TextBox 59"/>
          <p:cNvSpPr txBox="1"/>
          <p:nvPr/>
        </p:nvSpPr>
        <p:spPr>
          <a:xfrm>
            <a:off x="7662615" y="3319529"/>
            <a:ext cx="1362788" cy="153888"/>
          </a:xfrm>
          <a:prstGeom prst="rect">
            <a:avLst/>
          </a:prstGeom>
          <a:noFill/>
        </p:spPr>
        <p:txBody>
          <a:bodyPr wrap="square" lIns="0" tIns="0" rIns="0" bIns="0" rtlCol="0">
            <a:spAutoFit/>
          </a:bodyPr>
          <a:lstStyle/>
          <a:p>
            <a:pPr algn="r"/>
            <a:r>
              <a:rPr lang="en-US" sz="1000" dirty="0">
                <a:solidFill>
                  <a:srgbClr val="7F7E7E"/>
                </a:solidFill>
              </a:rPr>
              <a:t>.26s</a:t>
            </a:r>
          </a:p>
        </p:txBody>
      </p:sp>
      <p:sp>
        <p:nvSpPr>
          <p:cNvPr id="57" name="Rectangle 56"/>
          <p:cNvSpPr/>
          <p:nvPr/>
        </p:nvSpPr>
        <p:spPr>
          <a:xfrm>
            <a:off x="9131660" y="1981200"/>
            <a:ext cx="1422040" cy="1524000"/>
          </a:xfrm>
          <a:prstGeom prst="rect">
            <a:avLst/>
          </a:prstGeom>
          <a:no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58" name="TextBox 57"/>
          <p:cNvSpPr txBox="1"/>
          <p:nvPr/>
        </p:nvSpPr>
        <p:spPr>
          <a:xfrm>
            <a:off x="9161286" y="3319529"/>
            <a:ext cx="1362788" cy="153888"/>
          </a:xfrm>
          <a:prstGeom prst="rect">
            <a:avLst/>
          </a:prstGeom>
          <a:noFill/>
        </p:spPr>
        <p:txBody>
          <a:bodyPr wrap="square" lIns="0" tIns="0" rIns="0" bIns="0" rtlCol="0">
            <a:spAutoFit/>
          </a:bodyPr>
          <a:lstStyle/>
          <a:p>
            <a:pPr algn="r"/>
            <a:r>
              <a:rPr lang="en-US" sz="1000" dirty="0">
                <a:solidFill>
                  <a:srgbClr val="7F7E7E"/>
                </a:solidFill>
              </a:rPr>
              <a:t>.10s</a:t>
            </a:r>
          </a:p>
        </p:txBody>
      </p:sp>
      <p:sp>
        <p:nvSpPr>
          <p:cNvPr id="86" name="Rectangle 85"/>
          <p:cNvSpPr/>
          <p:nvPr/>
        </p:nvSpPr>
        <p:spPr>
          <a:xfrm>
            <a:off x="1638300" y="3581400"/>
            <a:ext cx="1422040" cy="1524000"/>
          </a:xfrm>
          <a:prstGeom prst="rect">
            <a:avLst/>
          </a:prstGeom>
          <a:no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87" name="TextBox 86"/>
          <p:cNvSpPr txBox="1"/>
          <p:nvPr/>
        </p:nvSpPr>
        <p:spPr>
          <a:xfrm>
            <a:off x="1667926" y="4919729"/>
            <a:ext cx="1362788" cy="153888"/>
          </a:xfrm>
          <a:prstGeom prst="rect">
            <a:avLst/>
          </a:prstGeom>
          <a:noFill/>
        </p:spPr>
        <p:txBody>
          <a:bodyPr wrap="square" lIns="0" tIns="0" rIns="0" bIns="0" rtlCol="0">
            <a:spAutoFit/>
          </a:bodyPr>
          <a:lstStyle/>
          <a:p>
            <a:pPr algn="r"/>
            <a:r>
              <a:rPr lang="en-US" sz="1000" dirty="0">
                <a:solidFill>
                  <a:srgbClr val="7F7E7E"/>
                </a:solidFill>
              </a:rPr>
              <a:t>.01s</a:t>
            </a:r>
          </a:p>
        </p:txBody>
      </p:sp>
      <p:sp>
        <p:nvSpPr>
          <p:cNvPr id="84" name="Rectangle 83"/>
          <p:cNvSpPr/>
          <p:nvPr/>
        </p:nvSpPr>
        <p:spPr>
          <a:xfrm>
            <a:off x="3136972" y="3581400"/>
            <a:ext cx="1422040" cy="1524000"/>
          </a:xfrm>
          <a:prstGeom prst="rect">
            <a:avLst/>
          </a:prstGeom>
          <a:no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85" name="TextBox 84"/>
          <p:cNvSpPr txBox="1"/>
          <p:nvPr/>
        </p:nvSpPr>
        <p:spPr>
          <a:xfrm>
            <a:off x="3166598" y="4919729"/>
            <a:ext cx="1362788" cy="153888"/>
          </a:xfrm>
          <a:prstGeom prst="rect">
            <a:avLst/>
          </a:prstGeom>
          <a:noFill/>
        </p:spPr>
        <p:txBody>
          <a:bodyPr wrap="square" lIns="0" tIns="0" rIns="0" bIns="0" rtlCol="0">
            <a:spAutoFit/>
          </a:bodyPr>
          <a:lstStyle/>
          <a:p>
            <a:pPr algn="r"/>
            <a:r>
              <a:rPr lang="en-US" sz="1000" dirty="0">
                <a:solidFill>
                  <a:srgbClr val="7F7E7E"/>
                </a:solidFill>
              </a:rPr>
              <a:t>8.45s</a:t>
            </a:r>
          </a:p>
        </p:txBody>
      </p:sp>
      <p:sp>
        <p:nvSpPr>
          <p:cNvPr id="82" name="Rectangle 81"/>
          <p:cNvSpPr/>
          <p:nvPr/>
        </p:nvSpPr>
        <p:spPr>
          <a:xfrm>
            <a:off x="4635644" y="3581400"/>
            <a:ext cx="1422040" cy="1524000"/>
          </a:xfrm>
          <a:prstGeom prst="rect">
            <a:avLst/>
          </a:prstGeom>
          <a:no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83" name="TextBox 82"/>
          <p:cNvSpPr txBox="1"/>
          <p:nvPr/>
        </p:nvSpPr>
        <p:spPr>
          <a:xfrm>
            <a:off x="4665270" y="4919729"/>
            <a:ext cx="1362788" cy="153888"/>
          </a:xfrm>
          <a:prstGeom prst="rect">
            <a:avLst/>
          </a:prstGeom>
          <a:noFill/>
        </p:spPr>
        <p:txBody>
          <a:bodyPr wrap="square" lIns="0" tIns="0" rIns="0" bIns="0" rtlCol="0">
            <a:spAutoFit/>
          </a:bodyPr>
          <a:lstStyle/>
          <a:p>
            <a:pPr algn="r"/>
            <a:r>
              <a:rPr lang="en-US" sz="1000" dirty="0">
                <a:solidFill>
                  <a:srgbClr val="7F7E7E"/>
                </a:solidFill>
              </a:rPr>
              <a:t>.03s</a:t>
            </a:r>
          </a:p>
        </p:txBody>
      </p:sp>
      <p:sp>
        <p:nvSpPr>
          <p:cNvPr id="80" name="Rectangle 79"/>
          <p:cNvSpPr/>
          <p:nvPr/>
        </p:nvSpPr>
        <p:spPr>
          <a:xfrm>
            <a:off x="6134317" y="3581400"/>
            <a:ext cx="1422040" cy="1524000"/>
          </a:xfrm>
          <a:prstGeom prst="rect">
            <a:avLst/>
          </a:prstGeom>
          <a:no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81" name="TextBox 80"/>
          <p:cNvSpPr txBox="1"/>
          <p:nvPr/>
        </p:nvSpPr>
        <p:spPr>
          <a:xfrm>
            <a:off x="6163943" y="4919729"/>
            <a:ext cx="1362788" cy="153888"/>
          </a:xfrm>
          <a:prstGeom prst="rect">
            <a:avLst/>
          </a:prstGeom>
          <a:noFill/>
        </p:spPr>
        <p:txBody>
          <a:bodyPr wrap="square" lIns="0" tIns="0" rIns="0" bIns="0" rtlCol="0">
            <a:spAutoFit/>
          </a:bodyPr>
          <a:lstStyle/>
          <a:p>
            <a:pPr algn="r"/>
            <a:r>
              <a:rPr lang="en-US" sz="1000" dirty="0">
                <a:solidFill>
                  <a:srgbClr val="7F7E7E"/>
                </a:solidFill>
              </a:rPr>
              <a:t>.04s</a:t>
            </a:r>
          </a:p>
        </p:txBody>
      </p:sp>
      <p:sp>
        <p:nvSpPr>
          <p:cNvPr id="78" name="Rectangle 77"/>
          <p:cNvSpPr/>
          <p:nvPr/>
        </p:nvSpPr>
        <p:spPr>
          <a:xfrm>
            <a:off x="7632989" y="3581400"/>
            <a:ext cx="1422040" cy="1524000"/>
          </a:xfrm>
          <a:prstGeom prst="rect">
            <a:avLst/>
          </a:prstGeom>
          <a:no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79" name="TextBox 78"/>
          <p:cNvSpPr txBox="1"/>
          <p:nvPr/>
        </p:nvSpPr>
        <p:spPr>
          <a:xfrm>
            <a:off x="7662615" y="4919729"/>
            <a:ext cx="1362788" cy="153888"/>
          </a:xfrm>
          <a:prstGeom prst="rect">
            <a:avLst/>
          </a:prstGeom>
          <a:noFill/>
        </p:spPr>
        <p:txBody>
          <a:bodyPr wrap="square" lIns="0" tIns="0" rIns="0" bIns="0" rtlCol="0">
            <a:spAutoFit/>
          </a:bodyPr>
          <a:lstStyle/>
          <a:p>
            <a:pPr algn="r"/>
            <a:r>
              <a:rPr lang="en-US" sz="1000" dirty="0">
                <a:solidFill>
                  <a:srgbClr val="7F7E7E"/>
                </a:solidFill>
              </a:rPr>
              <a:t>.31s</a:t>
            </a:r>
          </a:p>
        </p:txBody>
      </p:sp>
      <p:sp>
        <p:nvSpPr>
          <p:cNvPr id="76" name="Rectangle 75"/>
          <p:cNvSpPr/>
          <p:nvPr/>
        </p:nvSpPr>
        <p:spPr>
          <a:xfrm>
            <a:off x="9131660" y="3581400"/>
            <a:ext cx="1422040" cy="1524000"/>
          </a:xfrm>
          <a:prstGeom prst="rect">
            <a:avLst/>
          </a:prstGeom>
          <a:no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77" name="TextBox 76"/>
          <p:cNvSpPr txBox="1"/>
          <p:nvPr/>
        </p:nvSpPr>
        <p:spPr>
          <a:xfrm>
            <a:off x="9161286" y="4919729"/>
            <a:ext cx="1362788" cy="153888"/>
          </a:xfrm>
          <a:prstGeom prst="rect">
            <a:avLst/>
          </a:prstGeom>
          <a:noFill/>
        </p:spPr>
        <p:txBody>
          <a:bodyPr wrap="square" lIns="0" tIns="0" rIns="0" bIns="0" rtlCol="0">
            <a:spAutoFit/>
          </a:bodyPr>
          <a:lstStyle/>
          <a:p>
            <a:pPr algn="r"/>
            <a:r>
              <a:rPr lang="en-US" sz="1000" dirty="0">
                <a:solidFill>
                  <a:srgbClr val="7F7E7E"/>
                </a:solidFill>
              </a:rPr>
              <a:t>.11s</a:t>
            </a:r>
          </a:p>
        </p:txBody>
      </p:sp>
      <p:sp>
        <p:nvSpPr>
          <p:cNvPr id="105" name="Rectangle 104"/>
          <p:cNvSpPr/>
          <p:nvPr/>
        </p:nvSpPr>
        <p:spPr>
          <a:xfrm>
            <a:off x="1638300" y="5181600"/>
            <a:ext cx="1422040" cy="1524000"/>
          </a:xfrm>
          <a:prstGeom prst="rect">
            <a:avLst/>
          </a:prstGeom>
          <a:no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106" name="TextBox 105"/>
          <p:cNvSpPr txBox="1"/>
          <p:nvPr/>
        </p:nvSpPr>
        <p:spPr>
          <a:xfrm>
            <a:off x="1667926" y="6519929"/>
            <a:ext cx="1362788" cy="153888"/>
          </a:xfrm>
          <a:prstGeom prst="rect">
            <a:avLst/>
          </a:prstGeom>
          <a:noFill/>
        </p:spPr>
        <p:txBody>
          <a:bodyPr wrap="square" lIns="0" tIns="0" rIns="0" bIns="0" rtlCol="0">
            <a:spAutoFit/>
          </a:bodyPr>
          <a:lstStyle/>
          <a:p>
            <a:pPr algn="r"/>
            <a:r>
              <a:rPr lang="en-US" sz="1000" dirty="0">
                <a:solidFill>
                  <a:srgbClr val="7F7E7E"/>
                </a:solidFill>
              </a:rPr>
              <a:t>.02s</a:t>
            </a:r>
          </a:p>
        </p:txBody>
      </p:sp>
      <p:sp>
        <p:nvSpPr>
          <p:cNvPr id="103" name="Rectangle 102"/>
          <p:cNvSpPr/>
          <p:nvPr/>
        </p:nvSpPr>
        <p:spPr>
          <a:xfrm>
            <a:off x="3136972" y="5181600"/>
            <a:ext cx="1422040" cy="1524000"/>
          </a:xfrm>
          <a:prstGeom prst="rect">
            <a:avLst/>
          </a:prstGeom>
          <a:no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104" name="TextBox 103"/>
          <p:cNvSpPr txBox="1"/>
          <p:nvPr/>
        </p:nvSpPr>
        <p:spPr>
          <a:xfrm>
            <a:off x="3166598" y="6519929"/>
            <a:ext cx="1362788" cy="153888"/>
          </a:xfrm>
          <a:prstGeom prst="rect">
            <a:avLst/>
          </a:prstGeom>
          <a:noFill/>
        </p:spPr>
        <p:txBody>
          <a:bodyPr wrap="square" lIns="0" tIns="0" rIns="0" bIns="0" rtlCol="0">
            <a:spAutoFit/>
          </a:bodyPr>
          <a:lstStyle/>
          <a:p>
            <a:pPr algn="r"/>
            <a:r>
              <a:rPr lang="en-US" sz="1000" dirty="0">
                <a:solidFill>
                  <a:srgbClr val="7F7E7E"/>
                </a:solidFill>
              </a:rPr>
              <a:t>8.53s</a:t>
            </a:r>
          </a:p>
        </p:txBody>
      </p:sp>
      <p:sp>
        <p:nvSpPr>
          <p:cNvPr id="101" name="Rectangle 100"/>
          <p:cNvSpPr/>
          <p:nvPr/>
        </p:nvSpPr>
        <p:spPr>
          <a:xfrm>
            <a:off x="4635644" y="5181600"/>
            <a:ext cx="1422040" cy="1524000"/>
          </a:xfrm>
          <a:prstGeom prst="rect">
            <a:avLst/>
          </a:prstGeom>
          <a:no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102" name="TextBox 101"/>
          <p:cNvSpPr txBox="1"/>
          <p:nvPr/>
        </p:nvSpPr>
        <p:spPr>
          <a:xfrm>
            <a:off x="4665270" y="6519929"/>
            <a:ext cx="1362788" cy="153888"/>
          </a:xfrm>
          <a:prstGeom prst="rect">
            <a:avLst/>
          </a:prstGeom>
          <a:noFill/>
        </p:spPr>
        <p:txBody>
          <a:bodyPr wrap="square" lIns="0" tIns="0" rIns="0" bIns="0" rtlCol="0">
            <a:spAutoFit/>
          </a:bodyPr>
          <a:lstStyle/>
          <a:p>
            <a:pPr algn="r"/>
            <a:r>
              <a:rPr lang="en-US" sz="1000" dirty="0">
                <a:solidFill>
                  <a:srgbClr val="7F7E7E"/>
                </a:solidFill>
              </a:rPr>
              <a:t>.06s</a:t>
            </a:r>
          </a:p>
        </p:txBody>
      </p:sp>
      <p:sp>
        <p:nvSpPr>
          <p:cNvPr id="99" name="Rectangle 98"/>
          <p:cNvSpPr/>
          <p:nvPr/>
        </p:nvSpPr>
        <p:spPr>
          <a:xfrm>
            <a:off x="6134317" y="5181600"/>
            <a:ext cx="1422040" cy="1524000"/>
          </a:xfrm>
          <a:prstGeom prst="rect">
            <a:avLst/>
          </a:prstGeom>
          <a:no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100" name="TextBox 99"/>
          <p:cNvSpPr txBox="1"/>
          <p:nvPr/>
        </p:nvSpPr>
        <p:spPr>
          <a:xfrm>
            <a:off x="6163943" y="6519929"/>
            <a:ext cx="1362788" cy="153888"/>
          </a:xfrm>
          <a:prstGeom prst="rect">
            <a:avLst/>
          </a:prstGeom>
          <a:noFill/>
        </p:spPr>
        <p:txBody>
          <a:bodyPr wrap="square" lIns="0" tIns="0" rIns="0" bIns="0" rtlCol="0">
            <a:spAutoFit/>
          </a:bodyPr>
          <a:lstStyle/>
          <a:p>
            <a:pPr algn="r"/>
            <a:r>
              <a:rPr lang="en-US" sz="1000" dirty="0">
                <a:solidFill>
                  <a:srgbClr val="7F7E7E"/>
                </a:solidFill>
              </a:rPr>
              <a:t>.08s</a:t>
            </a:r>
          </a:p>
        </p:txBody>
      </p:sp>
      <p:sp>
        <p:nvSpPr>
          <p:cNvPr id="97" name="Rectangle 96"/>
          <p:cNvSpPr/>
          <p:nvPr/>
        </p:nvSpPr>
        <p:spPr>
          <a:xfrm>
            <a:off x="7632989" y="5181600"/>
            <a:ext cx="1422040" cy="1524000"/>
          </a:xfrm>
          <a:prstGeom prst="rect">
            <a:avLst/>
          </a:prstGeom>
          <a:no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98" name="TextBox 97"/>
          <p:cNvSpPr txBox="1"/>
          <p:nvPr/>
        </p:nvSpPr>
        <p:spPr>
          <a:xfrm>
            <a:off x="7662615" y="6519929"/>
            <a:ext cx="1362788" cy="153888"/>
          </a:xfrm>
          <a:prstGeom prst="rect">
            <a:avLst/>
          </a:prstGeom>
          <a:noFill/>
        </p:spPr>
        <p:txBody>
          <a:bodyPr wrap="square" lIns="0" tIns="0" rIns="0" bIns="0" rtlCol="0">
            <a:spAutoFit/>
          </a:bodyPr>
          <a:lstStyle/>
          <a:p>
            <a:pPr algn="r"/>
            <a:r>
              <a:rPr lang="en-US" sz="1000" dirty="0">
                <a:solidFill>
                  <a:srgbClr val="7F7E7E"/>
                </a:solidFill>
              </a:rPr>
              <a:t>.21s</a:t>
            </a:r>
          </a:p>
        </p:txBody>
      </p:sp>
      <p:sp>
        <p:nvSpPr>
          <p:cNvPr id="95" name="Rectangle 94"/>
          <p:cNvSpPr/>
          <p:nvPr/>
        </p:nvSpPr>
        <p:spPr>
          <a:xfrm>
            <a:off x="9131660" y="5181600"/>
            <a:ext cx="1422040" cy="1524000"/>
          </a:xfrm>
          <a:prstGeom prst="rect">
            <a:avLst/>
          </a:prstGeom>
          <a:no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96" name="TextBox 95"/>
          <p:cNvSpPr txBox="1"/>
          <p:nvPr/>
        </p:nvSpPr>
        <p:spPr>
          <a:xfrm>
            <a:off x="9161286" y="6519929"/>
            <a:ext cx="1362788" cy="153888"/>
          </a:xfrm>
          <a:prstGeom prst="rect">
            <a:avLst/>
          </a:prstGeom>
          <a:noFill/>
        </p:spPr>
        <p:txBody>
          <a:bodyPr wrap="square" lIns="0" tIns="0" rIns="0" bIns="0" rtlCol="0">
            <a:spAutoFit/>
          </a:bodyPr>
          <a:lstStyle/>
          <a:p>
            <a:pPr algn="r"/>
            <a:r>
              <a:rPr lang="en-US" sz="1000" dirty="0">
                <a:solidFill>
                  <a:srgbClr val="7F7E7E"/>
                </a:solidFill>
              </a:rPr>
              <a:t>.10s</a:t>
            </a:r>
          </a:p>
        </p:txBody>
      </p:sp>
      <p:sp>
        <p:nvSpPr>
          <p:cNvPr id="108" name="TextBox 107"/>
          <p:cNvSpPr txBox="1"/>
          <p:nvPr/>
        </p:nvSpPr>
        <p:spPr>
          <a:xfrm>
            <a:off x="1667926" y="228600"/>
            <a:ext cx="1362788" cy="153888"/>
          </a:xfrm>
          <a:prstGeom prst="rect">
            <a:avLst/>
          </a:prstGeom>
          <a:noFill/>
        </p:spPr>
        <p:txBody>
          <a:bodyPr wrap="square" lIns="0" tIns="0" rIns="0" bIns="0" rtlCol="0">
            <a:spAutoFit/>
          </a:bodyPr>
          <a:lstStyle/>
          <a:p>
            <a:r>
              <a:rPr lang="en-US" sz="1000" b="1" dirty="0" err="1">
                <a:solidFill>
                  <a:srgbClr val="7F7E7E"/>
                </a:solidFill>
              </a:rPr>
              <a:t>MiniBatchKMeans</a:t>
            </a:r>
            <a:endParaRPr lang="en-US" sz="1000" b="1" dirty="0">
              <a:solidFill>
                <a:srgbClr val="7F7E7E"/>
              </a:solidFill>
            </a:endParaRPr>
          </a:p>
        </p:txBody>
      </p:sp>
      <p:sp>
        <p:nvSpPr>
          <p:cNvPr id="109" name="TextBox 108"/>
          <p:cNvSpPr txBox="1"/>
          <p:nvPr/>
        </p:nvSpPr>
        <p:spPr>
          <a:xfrm>
            <a:off x="3166598" y="228600"/>
            <a:ext cx="1362788" cy="153888"/>
          </a:xfrm>
          <a:prstGeom prst="rect">
            <a:avLst/>
          </a:prstGeom>
          <a:noFill/>
        </p:spPr>
        <p:txBody>
          <a:bodyPr wrap="square" lIns="0" tIns="0" rIns="0" bIns="0" rtlCol="0">
            <a:spAutoFit/>
          </a:bodyPr>
          <a:lstStyle/>
          <a:p>
            <a:r>
              <a:rPr lang="en-US" sz="1000" b="1" dirty="0" err="1">
                <a:solidFill>
                  <a:srgbClr val="7F7E7E"/>
                </a:solidFill>
              </a:rPr>
              <a:t>AffinityPropagation</a:t>
            </a:r>
            <a:endParaRPr lang="en-US" sz="1000" b="1" dirty="0">
              <a:solidFill>
                <a:srgbClr val="7F7E7E"/>
              </a:solidFill>
            </a:endParaRPr>
          </a:p>
        </p:txBody>
      </p:sp>
      <p:sp>
        <p:nvSpPr>
          <p:cNvPr id="110" name="TextBox 109"/>
          <p:cNvSpPr txBox="1"/>
          <p:nvPr/>
        </p:nvSpPr>
        <p:spPr>
          <a:xfrm>
            <a:off x="4665270" y="228600"/>
            <a:ext cx="1362788" cy="153888"/>
          </a:xfrm>
          <a:prstGeom prst="rect">
            <a:avLst/>
          </a:prstGeom>
          <a:noFill/>
        </p:spPr>
        <p:txBody>
          <a:bodyPr wrap="square" lIns="0" tIns="0" rIns="0" bIns="0" rtlCol="0">
            <a:spAutoFit/>
          </a:bodyPr>
          <a:lstStyle/>
          <a:p>
            <a:r>
              <a:rPr lang="en-US" sz="1000" b="1" dirty="0" err="1">
                <a:solidFill>
                  <a:srgbClr val="7F7E7E"/>
                </a:solidFill>
              </a:rPr>
              <a:t>MeanShift</a:t>
            </a:r>
            <a:endParaRPr lang="en-US" sz="1000" b="1" dirty="0">
              <a:solidFill>
                <a:srgbClr val="7F7E7E"/>
              </a:solidFill>
            </a:endParaRPr>
          </a:p>
        </p:txBody>
      </p:sp>
      <p:sp>
        <p:nvSpPr>
          <p:cNvPr id="111" name="TextBox 110"/>
          <p:cNvSpPr txBox="1"/>
          <p:nvPr/>
        </p:nvSpPr>
        <p:spPr>
          <a:xfrm>
            <a:off x="6163943" y="228600"/>
            <a:ext cx="1362788" cy="153888"/>
          </a:xfrm>
          <a:prstGeom prst="rect">
            <a:avLst/>
          </a:prstGeom>
          <a:noFill/>
        </p:spPr>
        <p:txBody>
          <a:bodyPr wrap="square" lIns="0" tIns="0" rIns="0" bIns="0" rtlCol="0">
            <a:spAutoFit/>
          </a:bodyPr>
          <a:lstStyle/>
          <a:p>
            <a:r>
              <a:rPr lang="en-US" sz="1000" b="1" dirty="0" err="1">
                <a:solidFill>
                  <a:srgbClr val="7F7E7E"/>
                </a:solidFill>
              </a:rPr>
              <a:t>SpectralClustering</a:t>
            </a:r>
            <a:endParaRPr lang="en-US" sz="1000" b="1" dirty="0">
              <a:solidFill>
                <a:srgbClr val="7F7E7E"/>
              </a:solidFill>
            </a:endParaRPr>
          </a:p>
        </p:txBody>
      </p:sp>
      <p:sp>
        <p:nvSpPr>
          <p:cNvPr id="112" name="TextBox 111"/>
          <p:cNvSpPr txBox="1"/>
          <p:nvPr/>
        </p:nvSpPr>
        <p:spPr>
          <a:xfrm>
            <a:off x="7662615" y="228600"/>
            <a:ext cx="1362788" cy="153888"/>
          </a:xfrm>
          <a:prstGeom prst="rect">
            <a:avLst/>
          </a:prstGeom>
          <a:noFill/>
        </p:spPr>
        <p:txBody>
          <a:bodyPr wrap="square" lIns="0" tIns="0" rIns="0" bIns="0" rtlCol="0">
            <a:spAutoFit/>
          </a:bodyPr>
          <a:lstStyle/>
          <a:p>
            <a:r>
              <a:rPr lang="en-US" sz="1000" b="1" dirty="0">
                <a:solidFill>
                  <a:srgbClr val="7F7E7E"/>
                </a:solidFill>
              </a:rPr>
              <a:t>Ward</a:t>
            </a:r>
          </a:p>
        </p:txBody>
      </p:sp>
      <p:sp>
        <p:nvSpPr>
          <p:cNvPr id="113" name="TextBox 112"/>
          <p:cNvSpPr txBox="1"/>
          <p:nvPr/>
        </p:nvSpPr>
        <p:spPr>
          <a:xfrm>
            <a:off x="9161286" y="228600"/>
            <a:ext cx="1362788" cy="153888"/>
          </a:xfrm>
          <a:prstGeom prst="rect">
            <a:avLst/>
          </a:prstGeom>
          <a:noFill/>
        </p:spPr>
        <p:txBody>
          <a:bodyPr wrap="square" lIns="0" tIns="0" rIns="0" bIns="0" rtlCol="0">
            <a:spAutoFit/>
          </a:bodyPr>
          <a:lstStyle/>
          <a:p>
            <a:r>
              <a:rPr lang="en-US" sz="1000" b="1" dirty="0">
                <a:solidFill>
                  <a:srgbClr val="7F7E7E"/>
                </a:solidFill>
              </a:rPr>
              <a:t>DBSCAN</a:t>
            </a:r>
          </a:p>
        </p:txBody>
      </p:sp>
      <p:grpSp>
        <p:nvGrpSpPr>
          <p:cNvPr id="118" name="Group 117"/>
          <p:cNvGrpSpPr/>
          <p:nvPr/>
        </p:nvGrpSpPr>
        <p:grpSpPr>
          <a:xfrm>
            <a:off x="3276601" y="457201"/>
            <a:ext cx="1185755" cy="1245801"/>
            <a:chOff x="1752600" y="457200"/>
            <a:chExt cx="1185755" cy="1245801"/>
          </a:xfrm>
        </p:grpSpPr>
        <p:pic>
          <p:nvPicPr>
            <p:cNvPr id="115" name="Picture 114"/>
            <p:cNvPicPr>
              <a:picLocks noChangeAspect="1"/>
            </p:cNvPicPr>
            <p:nvPr/>
          </p:nvPicPr>
          <p:blipFill rotWithShape="1">
            <a:blip r:embed="rId6"/>
            <a:srcRect l="3497"/>
            <a:stretch/>
          </p:blipFill>
          <p:spPr>
            <a:xfrm>
              <a:off x="1752600" y="457200"/>
              <a:ext cx="1185755" cy="1219200"/>
            </a:xfrm>
            <a:prstGeom prst="rect">
              <a:avLst/>
            </a:prstGeom>
          </p:spPr>
        </p:pic>
        <p:sp>
          <p:nvSpPr>
            <p:cNvPr id="117" name="Rectangle 116"/>
            <p:cNvSpPr/>
            <p:nvPr/>
          </p:nvSpPr>
          <p:spPr>
            <a:xfrm>
              <a:off x="2631502" y="1569651"/>
              <a:ext cx="306853" cy="1333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grpSp>
      <p:grpSp>
        <p:nvGrpSpPr>
          <p:cNvPr id="121" name="Group 120"/>
          <p:cNvGrpSpPr/>
          <p:nvPr/>
        </p:nvGrpSpPr>
        <p:grpSpPr>
          <a:xfrm>
            <a:off x="4736254" y="457200"/>
            <a:ext cx="1220823" cy="1219200"/>
            <a:chOff x="3198777" y="457200"/>
            <a:chExt cx="1220823" cy="1219200"/>
          </a:xfrm>
        </p:grpSpPr>
        <p:pic>
          <p:nvPicPr>
            <p:cNvPr id="119" name="Picture 118"/>
            <p:cNvPicPr>
              <a:picLocks noChangeAspect="1"/>
            </p:cNvPicPr>
            <p:nvPr/>
          </p:nvPicPr>
          <p:blipFill rotWithShape="1">
            <a:blip r:embed="rId7"/>
            <a:srcRect r="2160"/>
            <a:stretch/>
          </p:blipFill>
          <p:spPr>
            <a:xfrm>
              <a:off x="3198777" y="457200"/>
              <a:ext cx="1220823" cy="1219200"/>
            </a:xfrm>
            <a:prstGeom prst="rect">
              <a:avLst/>
            </a:prstGeom>
          </p:spPr>
        </p:pic>
        <p:sp>
          <p:nvSpPr>
            <p:cNvPr id="120" name="Rectangle 119"/>
            <p:cNvSpPr/>
            <p:nvPr/>
          </p:nvSpPr>
          <p:spPr>
            <a:xfrm>
              <a:off x="4121113" y="1543050"/>
              <a:ext cx="298487" cy="1333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grpSp>
      <p:grpSp>
        <p:nvGrpSpPr>
          <p:cNvPr id="125" name="Group 124"/>
          <p:cNvGrpSpPr/>
          <p:nvPr/>
        </p:nvGrpSpPr>
        <p:grpSpPr>
          <a:xfrm>
            <a:off x="6235737" y="494527"/>
            <a:ext cx="1219200" cy="1219200"/>
            <a:chOff x="4724400" y="494527"/>
            <a:chExt cx="1219200" cy="1219200"/>
          </a:xfrm>
        </p:grpSpPr>
        <p:pic>
          <p:nvPicPr>
            <p:cNvPr id="122" name="Picture 121"/>
            <p:cNvPicPr>
              <a:picLocks noChangeAspect="1"/>
            </p:cNvPicPr>
            <p:nvPr/>
          </p:nvPicPr>
          <p:blipFill rotWithShape="1">
            <a:blip r:embed="rId8"/>
            <a:srcRect l="596" r="943"/>
            <a:stretch/>
          </p:blipFill>
          <p:spPr>
            <a:xfrm>
              <a:off x="4724400" y="494527"/>
              <a:ext cx="1219200" cy="1219200"/>
            </a:xfrm>
            <a:prstGeom prst="rect">
              <a:avLst/>
            </a:prstGeom>
          </p:spPr>
        </p:pic>
        <p:sp>
          <p:nvSpPr>
            <p:cNvPr id="123" name="Rectangle 122"/>
            <p:cNvSpPr/>
            <p:nvPr/>
          </p:nvSpPr>
          <p:spPr>
            <a:xfrm>
              <a:off x="5645113" y="1580377"/>
              <a:ext cx="298487" cy="1333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grpSp>
      <p:grpSp>
        <p:nvGrpSpPr>
          <p:cNvPr id="128" name="Group 127"/>
          <p:cNvGrpSpPr/>
          <p:nvPr/>
        </p:nvGrpSpPr>
        <p:grpSpPr>
          <a:xfrm>
            <a:off x="7730944" y="509201"/>
            <a:ext cx="1226130" cy="1200150"/>
            <a:chOff x="6206944" y="509201"/>
            <a:chExt cx="1226130" cy="1200150"/>
          </a:xfrm>
        </p:grpSpPr>
        <p:pic>
          <p:nvPicPr>
            <p:cNvPr id="126" name="Picture 125"/>
            <p:cNvPicPr>
              <a:picLocks noChangeAspect="1"/>
            </p:cNvPicPr>
            <p:nvPr/>
          </p:nvPicPr>
          <p:blipFill rotWithShape="1">
            <a:blip r:embed="rId9"/>
            <a:srcRect l="1734" r="-1"/>
            <a:stretch/>
          </p:blipFill>
          <p:spPr>
            <a:xfrm>
              <a:off x="6206944" y="509201"/>
              <a:ext cx="1226130" cy="1200150"/>
            </a:xfrm>
            <a:prstGeom prst="rect">
              <a:avLst/>
            </a:prstGeom>
          </p:spPr>
        </p:pic>
        <p:sp>
          <p:nvSpPr>
            <p:cNvPr id="127" name="Rectangle 126"/>
            <p:cNvSpPr/>
            <p:nvPr/>
          </p:nvSpPr>
          <p:spPr>
            <a:xfrm>
              <a:off x="7134587" y="1576001"/>
              <a:ext cx="298487" cy="1333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grpSp>
      <p:grpSp>
        <p:nvGrpSpPr>
          <p:cNvPr id="131" name="Group 130"/>
          <p:cNvGrpSpPr/>
          <p:nvPr/>
        </p:nvGrpSpPr>
        <p:grpSpPr>
          <a:xfrm>
            <a:off x="9242605" y="458401"/>
            <a:ext cx="1200150" cy="1219200"/>
            <a:chOff x="7698581" y="452051"/>
            <a:chExt cx="1200150" cy="1219200"/>
          </a:xfrm>
        </p:grpSpPr>
        <p:pic>
          <p:nvPicPr>
            <p:cNvPr id="129" name="Picture 128"/>
            <p:cNvPicPr>
              <a:picLocks noChangeAspect="1"/>
            </p:cNvPicPr>
            <p:nvPr/>
          </p:nvPicPr>
          <p:blipFill rotWithShape="1">
            <a:blip r:embed="rId10"/>
            <a:srcRect l="1563"/>
            <a:stretch/>
          </p:blipFill>
          <p:spPr>
            <a:xfrm>
              <a:off x="7698581" y="452051"/>
              <a:ext cx="1200150" cy="1219200"/>
            </a:xfrm>
            <a:prstGeom prst="rect">
              <a:avLst/>
            </a:prstGeom>
          </p:spPr>
        </p:pic>
        <p:sp>
          <p:nvSpPr>
            <p:cNvPr id="130" name="Rectangle 129"/>
            <p:cNvSpPr/>
            <p:nvPr/>
          </p:nvSpPr>
          <p:spPr>
            <a:xfrm>
              <a:off x="8600244" y="1537901"/>
              <a:ext cx="298487" cy="1333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grpSp>
      <p:grpSp>
        <p:nvGrpSpPr>
          <p:cNvPr id="134" name="Group 133"/>
          <p:cNvGrpSpPr/>
          <p:nvPr/>
        </p:nvGrpSpPr>
        <p:grpSpPr>
          <a:xfrm>
            <a:off x="1739720" y="2061777"/>
            <a:ext cx="1219200" cy="1228725"/>
            <a:chOff x="215720" y="2061776"/>
            <a:chExt cx="1219200" cy="1228725"/>
          </a:xfrm>
        </p:grpSpPr>
        <p:pic>
          <p:nvPicPr>
            <p:cNvPr id="132" name="Picture 131"/>
            <p:cNvPicPr>
              <a:picLocks noChangeAspect="1"/>
            </p:cNvPicPr>
            <p:nvPr/>
          </p:nvPicPr>
          <p:blipFill>
            <a:blip r:embed="rId11"/>
            <a:stretch>
              <a:fillRect/>
            </a:stretch>
          </p:blipFill>
          <p:spPr>
            <a:xfrm>
              <a:off x="215720" y="2061776"/>
              <a:ext cx="1219200" cy="1228725"/>
            </a:xfrm>
            <a:prstGeom prst="rect">
              <a:avLst/>
            </a:prstGeom>
          </p:spPr>
        </p:pic>
        <p:sp>
          <p:nvSpPr>
            <p:cNvPr id="133" name="Rectangle 132"/>
            <p:cNvSpPr/>
            <p:nvPr/>
          </p:nvSpPr>
          <p:spPr>
            <a:xfrm>
              <a:off x="1204913" y="3190875"/>
              <a:ext cx="230007" cy="996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grpSp>
      <p:grpSp>
        <p:nvGrpSpPr>
          <p:cNvPr id="137" name="Group 136"/>
          <p:cNvGrpSpPr/>
          <p:nvPr/>
        </p:nvGrpSpPr>
        <p:grpSpPr>
          <a:xfrm>
            <a:off x="3244850" y="2041525"/>
            <a:ext cx="1222267" cy="1231900"/>
            <a:chOff x="1720849" y="2041525"/>
            <a:chExt cx="1222267" cy="1231900"/>
          </a:xfrm>
        </p:grpSpPr>
        <p:pic>
          <p:nvPicPr>
            <p:cNvPr id="135" name="Picture 134"/>
            <p:cNvPicPr>
              <a:picLocks noChangeAspect="1"/>
            </p:cNvPicPr>
            <p:nvPr/>
          </p:nvPicPr>
          <p:blipFill rotWithShape="1">
            <a:blip r:embed="rId12"/>
            <a:srcRect l="1291" t="1272" b="1"/>
            <a:stretch/>
          </p:blipFill>
          <p:spPr>
            <a:xfrm>
              <a:off x="1720849" y="2041525"/>
              <a:ext cx="1222267" cy="1231900"/>
            </a:xfrm>
            <a:prstGeom prst="rect">
              <a:avLst/>
            </a:prstGeom>
          </p:spPr>
        </p:pic>
        <p:sp>
          <p:nvSpPr>
            <p:cNvPr id="136" name="Rectangle 135"/>
            <p:cNvSpPr/>
            <p:nvPr/>
          </p:nvSpPr>
          <p:spPr>
            <a:xfrm>
              <a:off x="2631502" y="3169851"/>
              <a:ext cx="311614" cy="1035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grpSp>
      <p:grpSp>
        <p:nvGrpSpPr>
          <p:cNvPr id="140" name="Group 139"/>
          <p:cNvGrpSpPr/>
          <p:nvPr/>
        </p:nvGrpSpPr>
        <p:grpSpPr>
          <a:xfrm>
            <a:off x="1768296" y="3642927"/>
            <a:ext cx="1190625" cy="1171575"/>
            <a:chOff x="244295" y="3642926"/>
            <a:chExt cx="1190625" cy="1171575"/>
          </a:xfrm>
        </p:grpSpPr>
        <p:pic>
          <p:nvPicPr>
            <p:cNvPr id="138" name="Picture 137"/>
            <p:cNvPicPr>
              <a:picLocks noChangeAspect="1"/>
            </p:cNvPicPr>
            <p:nvPr/>
          </p:nvPicPr>
          <p:blipFill>
            <a:blip r:embed="rId13"/>
            <a:stretch>
              <a:fillRect/>
            </a:stretch>
          </p:blipFill>
          <p:spPr>
            <a:xfrm>
              <a:off x="244295" y="3642926"/>
              <a:ext cx="1190625" cy="1171575"/>
            </a:xfrm>
            <a:prstGeom prst="rect">
              <a:avLst/>
            </a:prstGeom>
          </p:spPr>
        </p:pic>
        <p:sp>
          <p:nvSpPr>
            <p:cNvPr id="139" name="Rectangle 138"/>
            <p:cNvSpPr/>
            <p:nvPr/>
          </p:nvSpPr>
          <p:spPr>
            <a:xfrm>
              <a:off x="1136433" y="4681151"/>
              <a:ext cx="298487" cy="1333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grpSp>
      <p:pic>
        <p:nvPicPr>
          <p:cNvPr id="141" name="Picture 140"/>
          <p:cNvPicPr>
            <a:picLocks noChangeAspect="1"/>
          </p:cNvPicPr>
          <p:nvPr/>
        </p:nvPicPr>
        <p:blipFill rotWithShape="1">
          <a:blip r:embed="rId14"/>
          <a:srcRect r="4809" b="6589"/>
          <a:stretch/>
        </p:blipFill>
        <p:spPr>
          <a:xfrm>
            <a:off x="1635289" y="5232656"/>
            <a:ext cx="1428062" cy="1234566"/>
          </a:xfrm>
          <a:prstGeom prst="rect">
            <a:avLst/>
          </a:prstGeom>
        </p:spPr>
      </p:pic>
      <p:pic>
        <p:nvPicPr>
          <p:cNvPr id="142" name="Picture 141"/>
          <p:cNvPicPr>
            <a:picLocks noChangeAspect="1"/>
          </p:cNvPicPr>
          <p:nvPr/>
        </p:nvPicPr>
        <p:blipFill>
          <a:blip r:embed="rId15"/>
          <a:stretch>
            <a:fillRect/>
          </a:stretch>
        </p:blipFill>
        <p:spPr>
          <a:xfrm>
            <a:off x="3143696" y="5232475"/>
            <a:ext cx="1408594" cy="1239690"/>
          </a:xfrm>
          <a:prstGeom prst="rect">
            <a:avLst/>
          </a:prstGeom>
        </p:spPr>
      </p:pic>
      <p:pic>
        <p:nvPicPr>
          <p:cNvPr id="143" name="Picture 142"/>
          <p:cNvPicPr>
            <a:picLocks noChangeAspect="1"/>
          </p:cNvPicPr>
          <p:nvPr/>
        </p:nvPicPr>
        <p:blipFill>
          <a:blip r:embed="rId16"/>
          <a:stretch>
            <a:fillRect/>
          </a:stretch>
        </p:blipFill>
        <p:spPr>
          <a:xfrm>
            <a:off x="4648093" y="5232834"/>
            <a:ext cx="1397142" cy="1229446"/>
          </a:xfrm>
          <a:prstGeom prst="rect">
            <a:avLst/>
          </a:prstGeom>
        </p:spPr>
      </p:pic>
      <p:pic>
        <p:nvPicPr>
          <p:cNvPr id="144" name="Picture 143"/>
          <p:cNvPicPr>
            <a:picLocks noChangeAspect="1"/>
          </p:cNvPicPr>
          <p:nvPr/>
        </p:nvPicPr>
        <p:blipFill>
          <a:blip r:embed="rId17"/>
          <a:stretch>
            <a:fillRect/>
          </a:stretch>
        </p:blipFill>
        <p:spPr>
          <a:xfrm>
            <a:off x="6163945" y="5232114"/>
            <a:ext cx="1362786" cy="1249936"/>
          </a:xfrm>
          <a:prstGeom prst="rect">
            <a:avLst/>
          </a:prstGeom>
        </p:spPr>
      </p:pic>
      <p:pic>
        <p:nvPicPr>
          <p:cNvPr id="145" name="Picture 144"/>
          <p:cNvPicPr>
            <a:picLocks noChangeAspect="1"/>
          </p:cNvPicPr>
          <p:nvPr/>
        </p:nvPicPr>
        <p:blipFill>
          <a:blip r:embed="rId18"/>
          <a:stretch>
            <a:fillRect/>
          </a:stretch>
        </p:blipFill>
        <p:spPr>
          <a:xfrm>
            <a:off x="7645438" y="5233196"/>
            <a:ext cx="1397142" cy="1219198"/>
          </a:xfrm>
          <a:prstGeom prst="rect">
            <a:avLst/>
          </a:prstGeom>
        </p:spPr>
      </p:pic>
      <p:pic>
        <p:nvPicPr>
          <p:cNvPr id="146" name="Picture 145"/>
          <p:cNvPicPr>
            <a:picLocks noChangeAspect="1"/>
          </p:cNvPicPr>
          <p:nvPr/>
        </p:nvPicPr>
        <p:blipFill>
          <a:blip r:embed="rId19"/>
          <a:stretch>
            <a:fillRect/>
          </a:stretch>
        </p:blipFill>
        <p:spPr>
          <a:xfrm>
            <a:off x="9149836" y="5233196"/>
            <a:ext cx="1385690" cy="1219198"/>
          </a:xfrm>
          <a:prstGeom prst="rect">
            <a:avLst/>
          </a:prstGeom>
        </p:spPr>
      </p:pic>
      <p:grpSp>
        <p:nvGrpSpPr>
          <p:cNvPr id="149" name="Group 148"/>
          <p:cNvGrpSpPr/>
          <p:nvPr/>
        </p:nvGrpSpPr>
        <p:grpSpPr>
          <a:xfrm>
            <a:off x="3290781" y="3642926"/>
            <a:ext cx="1114425" cy="1162050"/>
            <a:chOff x="1766780" y="3642926"/>
            <a:chExt cx="1114425" cy="1162050"/>
          </a:xfrm>
        </p:grpSpPr>
        <p:pic>
          <p:nvPicPr>
            <p:cNvPr id="147" name="Picture 146"/>
            <p:cNvPicPr>
              <a:picLocks noChangeAspect="1"/>
            </p:cNvPicPr>
            <p:nvPr/>
          </p:nvPicPr>
          <p:blipFill>
            <a:blip r:embed="rId20"/>
            <a:stretch>
              <a:fillRect/>
            </a:stretch>
          </p:blipFill>
          <p:spPr>
            <a:xfrm>
              <a:off x="1766780" y="3642926"/>
              <a:ext cx="1114425" cy="1162050"/>
            </a:xfrm>
            <a:prstGeom prst="rect">
              <a:avLst/>
            </a:prstGeom>
          </p:spPr>
        </p:pic>
        <p:sp>
          <p:nvSpPr>
            <p:cNvPr id="148" name="Rectangle 147"/>
            <p:cNvSpPr/>
            <p:nvPr/>
          </p:nvSpPr>
          <p:spPr>
            <a:xfrm>
              <a:off x="2582718" y="4671626"/>
              <a:ext cx="298487" cy="1333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grpSp>
      <p:grpSp>
        <p:nvGrpSpPr>
          <p:cNvPr id="152" name="Group 151"/>
          <p:cNvGrpSpPr/>
          <p:nvPr/>
        </p:nvGrpSpPr>
        <p:grpSpPr>
          <a:xfrm>
            <a:off x="4798977" y="3642926"/>
            <a:ext cx="1095375" cy="1200150"/>
            <a:chOff x="3274976" y="3664934"/>
            <a:chExt cx="1095375" cy="1200150"/>
          </a:xfrm>
        </p:grpSpPr>
        <p:pic>
          <p:nvPicPr>
            <p:cNvPr id="150" name="Picture 149"/>
            <p:cNvPicPr>
              <a:picLocks noChangeAspect="1"/>
            </p:cNvPicPr>
            <p:nvPr/>
          </p:nvPicPr>
          <p:blipFill>
            <a:blip r:embed="rId21"/>
            <a:stretch>
              <a:fillRect/>
            </a:stretch>
          </p:blipFill>
          <p:spPr>
            <a:xfrm>
              <a:off x="3274976" y="3664934"/>
              <a:ext cx="1095375" cy="1200150"/>
            </a:xfrm>
            <a:prstGeom prst="rect">
              <a:avLst/>
            </a:prstGeom>
          </p:spPr>
        </p:pic>
        <p:sp>
          <p:nvSpPr>
            <p:cNvPr id="151" name="Rectangle 150"/>
            <p:cNvSpPr/>
            <p:nvPr/>
          </p:nvSpPr>
          <p:spPr>
            <a:xfrm>
              <a:off x="4071864" y="4731734"/>
              <a:ext cx="298487" cy="1333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grpSp>
      <p:grpSp>
        <p:nvGrpSpPr>
          <p:cNvPr id="155" name="Group 154"/>
          <p:cNvGrpSpPr/>
          <p:nvPr/>
        </p:nvGrpSpPr>
        <p:grpSpPr>
          <a:xfrm>
            <a:off x="6302412" y="3642926"/>
            <a:ext cx="1085850" cy="1200150"/>
            <a:chOff x="4778412" y="3654756"/>
            <a:chExt cx="1085850" cy="1200150"/>
          </a:xfrm>
        </p:grpSpPr>
        <p:pic>
          <p:nvPicPr>
            <p:cNvPr id="153" name="Picture 152"/>
            <p:cNvPicPr>
              <a:picLocks noChangeAspect="1"/>
            </p:cNvPicPr>
            <p:nvPr/>
          </p:nvPicPr>
          <p:blipFill>
            <a:blip r:embed="rId22"/>
            <a:stretch>
              <a:fillRect/>
            </a:stretch>
          </p:blipFill>
          <p:spPr>
            <a:xfrm>
              <a:off x="4778412" y="3654756"/>
              <a:ext cx="1085850" cy="1200150"/>
            </a:xfrm>
            <a:prstGeom prst="rect">
              <a:avLst/>
            </a:prstGeom>
          </p:spPr>
        </p:pic>
        <p:sp>
          <p:nvSpPr>
            <p:cNvPr id="154" name="Rectangle 153"/>
            <p:cNvSpPr/>
            <p:nvPr/>
          </p:nvSpPr>
          <p:spPr>
            <a:xfrm>
              <a:off x="5565775" y="4721556"/>
              <a:ext cx="298487" cy="1333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grpSp>
      <p:grpSp>
        <p:nvGrpSpPr>
          <p:cNvPr id="158" name="Group 157"/>
          <p:cNvGrpSpPr/>
          <p:nvPr/>
        </p:nvGrpSpPr>
        <p:grpSpPr>
          <a:xfrm>
            <a:off x="7829659" y="3642927"/>
            <a:ext cx="1028700" cy="1171575"/>
            <a:chOff x="6305659" y="3718289"/>
            <a:chExt cx="1028700" cy="1171575"/>
          </a:xfrm>
        </p:grpSpPr>
        <p:pic>
          <p:nvPicPr>
            <p:cNvPr id="156" name="Picture 155"/>
            <p:cNvPicPr>
              <a:picLocks noChangeAspect="1"/>
            </p:cNvPicPr>
            <p:nvPr/>
          </p:nvPicPr>
          <p:blipFill>
            <a:blip r:embed="rId23"/>
            <a:stretch>
              <a:fillRect/>
            </a:stretch>
          </p:blipFill>
          <p:spPr>
            <a:xfrm>
              <a:off x="6305659" y="3718289"/>
              <a:ext cx="1028700" cy="1171575"/>
            </a:xfrm>
            <a:prstGeom prst="rect">
              <a:avLst/>
            </a:prstGeom>
          </p:spPr>
        </p:pic>
        <p:sp>
          <p:nvSpPr>
            <p:cNvPr id="157" name="Rectangle 156"/>
            <p:cNvSpPr/>
            <p:nvPr/>
          </p:nvSpPr>
          <p:spPr>
            <a:xfrm>
              <a:off x="7035872" y="4756514"/>
              <a:ext cx="298487" cy="1333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grpSp>
      <p:pic>
        <p:nvPicPr>
          <p:cNvPr id="159" name="Picture 158"/>
          <p:cNvPicPr>
            <a:picLocks noChangeAspect="1"/>
          </p:cNvPicPr>
          <p:nvPr/>
        </p:nvPicPr>
        <p:blipFill rotWithShape="1">
          <a:blip r:embed="rId24"/>
          <a:srcRect r="1655"/>
          <a:stretch/>
        </p:blipFill>
        <p:spPr>
          <a:xfrm>
            <a:off x="9408678" y="3642927"/>
            <a:ext cx="1011673" cy="1190625"/>
          </a:xfrm>
          <a:prstGeom prst="rect">
            <a:avLst/>
          </a:prstGeom>
        </p:spPr>
      </p:pic>
      <p:grpSp>
        <p:nvGrpSpPr>
          <p:cNvPr id="173" name="Group 172"/>
          <p:cNvGrpSpPr/>
          <p:nvPr/>
        </p:nvGrpSpPr>
        <p:grpSpPr>
          <a:xfrm>
            <a:off x="1733153" y="452051"/>
            <a:ext cx="1279760" cy="1257300"/>
            <a:chOff x="209153" y="452051"/>
            <a:chExt cx="1279760" cy="1257300"/>
          </a:xfrm>
        </p:grpSpPr>
        <p:pic>
          <p:nvPicPr>
            <p:cNvPr id="114" name="Picture 113"/>
            <p:cNvPicPr>
              <a:picLocks noChangeAspect="1"/>
            </p:cNvPicPr>
            <p:nvPr/>
          </p:nvPicPr>
          <p:blipFill rotWithShape="1">
            <a:blip r:embed="rId25"/>
            <a:srcRect r="2020"/>
            <a:stretch/>
          </p:blipFill>
          <p:spPr>
            <a:xfrm>
              <a:off x="209153" y="452051"/>
              <a:ext cx="1232334" cy="1257300"/>
            </a:xfrm>
            <a:prstGeom prst="rect">
              <a:avLst/>
            </a:prstGeom>
          </p:spPr>
        </p:pic>
        <p:sp>
          <p:nvSpPr>
            <p:cNvPr id="116" name="Rectangle 115"/>
            <p:cNvSpPr/>
            <p:nvPr/>
          </p:nvSpPr>
          <p:spPr>
            <a:xfrm>
              <a:off x="1190426" y="1576001"/>
              <a:ext cx="298487" cy="1333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grpSp>
      <p:grpSp>
        <p:nvGrpSpPr>
          <p:cNvPr id="163" name="Group 162"/>
          <p:cNvGrpSpPr/>
          <p:nvPr/>
        </p:nvGrpSpPr>
        <p:grpSpPr>
          <a:xfrm>
            <a:off x="4741828" y="2041525"/>
            <a:ext cx="1209675" cy="1200150"/>
            <a:chOff x="3217827" y="2041525"/>
            <a:chExt cx="1209675" cy="1200150"/>
          </a:xfrm>
        </p:grpSpPr>
        <p:pic>
          <p:nvPicPr>
            <p:cNvPr id="160" name="Picture 159"/>
            <p:cNvPicPr>
              <a:picLocks noChangeAspect="1"/>
            </p:cNvPicPr>
            <p:nvPr/>
          </p:nvPicPr>
          <p:blipFill>
            <a:blip r:embed="rId26"/>
            <a:stretch>
              <a:fillRect/>
            </a:stretch>
          </p:blipFill>
          <p:spPr>
            <a:xfrm>
              <a:off x="3217827" y="2041525"/>
              <a:ext cx="1209675" cy="1200150"/>
            </a:xfrm>
            <a:prstGeom prst="rect">
              <a:avLst/>
            </a:prstGeom>
          </p:spPr>
        </p:pic>
        <p:sp>
          <p:nvSpPr>
            <p:cNvPr id="162" name="Rectangle 161"/>
            <p:cNvSpPr/>
            <p:nvPr/>
          </p:nvSpPr>
          <p:spPr>
            <a:xfrm>
              <a:off x="4198144" y="3138101"/>
              <a:ext cx="229358" cy="1035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grpSp>
      <p:grpSp>
        <p:nvGrpSpPr>
          <p:cNvPr id="166" name="Group 165"/>
          <p:cNvGrpSpPr/>
          <p:nvPr/>
        </p:nvGrpSpPr>
        <p:grpSpPr>
          <a:xfrm>
            <a:off x="6236494" y="2041526"/>
            <a:ext cx="1208882" cy="1209675"/>
            <a:chOff x="4712494" y="2041525"/>
            <a:chExt cx="1208882" cy="1209675"/>
          </a:xfrm>
        </p:grpSpPr>
        <p:pic>
          <p:nvPicPr>
            <p:cNvPr id="164" name="Picture 163"/>
            <p:cNvPicPr>
              <a:picLocks noChangeAspect="1"/>
            </p:cNvPicPr>
            <p:nvPr/>
          </p:nvPicPr>
          <p:blipFill rotWithShape="1">
            <a:blip r:embed="rId27"/>
            <a:srcRect l="1575" r="2275"/>
            <a:stretch/>
          </p:blipFill>
          <p:spPr>
            <a:xfrm>
              <a:off x="4712494" y="2041525"/>
              <a:ext cx="1208882" cy="1209675"/>
            </a:xfrm>
            <a:prstGeom prst="rect">
              <a:avLst/>
            </a:prstGeom>
          </p:spPr>
        </p:pic>
        <p:sp>
          <p:nvSpPr>
            <p:cNvPr id="165" name="Rectangle 164"/>
            <p:cNvSpPr/>
            <p:nvPr/>
          </p:nvSpPr>
          <p:spPr>
            <a:xfrm>
              <a:off x="5622889" y="3117850"/>
              <a:ext cx="298487" cy="1333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grpSp>
      <p:grpSp>
        <p:nvGrpSpPr>
          <p:cNvPr id="169" name="Group 168"/>
          <p:cNvGrpSpPr/>
          <p:nvPr/>
        </p:nvGrpSpPr>
        <p:grpSpPr>
          <a:xfrm>
            <a:off x="7750970" y="2041526"/>
            <a:ext cx="1207403" cy="1209675"/>
            <a:chOff x="6226969" y="2041525"/>
            <a:chExt cx="1207403" cy="1209675"/>
          </a:xfrm>
        </p:grpSpPr>
        <p:pic>
          <p:nvPicPr>
            <p:cNvPr id="167" name="Picture 166"/>
            <p:cNvPicPr>
              <a:picLocks noChangeAspect="1"/>
            </p:cNvPicPr>
            <p:nvPr/>
          </p:nvPicPr>
          <p:blipFill rotWithShape="1">
            <a:blip r:embed="rId28"/>
            <a:srcRect l="1735"/>
            <a:stretch/>
          </p:blipFill>
          <p:spPr>
            <a:xfrm>
              <a:off x="6226969" y="2041525"/>
              <a:ext cx="1207403" cy="1209675"/>
            </a:xfrm>
            <a:prstGeom prst="rect">
              <a:avLst/>
            </a:prstGeom>
          </p:spPr>
        </p:pic>
        <p:sp>
          <p:nvSpPr>
            <p:cNvPr id="168" name="Rectangle 167"/>
            <p:cNvSpPr/>
            <p:nvPr/>
          </p:nvSpPr>
          <p:spPr>
            <a:xfrm>
              <a:off x="7239000" y="3169852"/>
              <a:ext cx="195372" cy="813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grpSp>
      <p:grpSp>
        <p:nvGrpSpPr>
          <p:cNvPr id="170" name="Group 169"/>
          <p:cNvGrpSpPr/>
          <p:nvPr/>
        </p:nvGrpSpPr>
        <p:grpSpPr>
          <a:xfrm>
            <a:off x="9238980" y="2041526"/>
            <a:ext cx="1207403" cy="1209675"/>
            <a:chOff x="6226969" y="2041525"/>
            <a:chExt cx="1207403" cy="1209675"/>
          </a:xfrm>
        </p:grpSpPr>
        <p:pic>
          <p:nvPicPr>
            <p:cNvPr id="171" name="Picture 170"/>
            <p:cNvPicPr>
              <a:picLocks noChangeAspect="1"/>
            </p:cNvPicPr>
            <p:nvPr/>
          </p:nvPicPr>
          <p:blipFill rotWithShape="1">
            <a:blip r:embed="rId28"/>
            <a:srcRect l="1735"/>
            <a:stretch/>
          </p:blipFill>
          <p:spPr>
            <a:xfrm>
              <a:off x="6226969" y="2041525"/>
              <a:ext cx="1207403" cy="1209675"/>
            </a:xfrm>
            <a:prstGeom prst="rect">
              <a:avLst/>
            </a:prstGeom>
          </p:spPr>
        </p:pic>
        <p:sp>
          <p:nvSpPr>
            <p:cNvPr id="172" name="Rectangle 171"/>
            <p:cNvSpPr/>
            <p:nvPr/>
          </p:nvSpPr>
          <p:spPr>
            <a:xfrm>
              <a:off x="7239000" y="3169852"/>
              <a:ext cx="195372" cy="813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grpSp>
      <p:sp>
        <p:nvSpPr>
          <p:cNvPr id="174" name="Rectangle 173"/>
          <p:cNvSpPr/>
          <p:nvPr/>
        </p:nvSpPr>
        <p:spPr>
          <a:xfrm>
            <a:off x="7605633" y="381000"/>
            <a:ext cx="1469046" cy="6324600"/>
          </a:xfrm>
          <a:prstGeom prst="rect">
            <a:avLst/>
          </a:prstGeom>
          <a:noFill/>
          <a:ln w="76200">
            <a:solidFill>
              <a:srgbClr val="F695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Tree>
    <p:extLst>
      <p:ext uri="{BB962C8B-B14F-4D97-AF65-F5344CB8AC3E}">
        <p14:creationId xmlns:p14="http://schemas.microsoft.com/office/powerpoint/2010/main" val="1817922429"/>
      </p:ext>
    </p:extLst>
  </p:cSld>
  <p:clrMapOvr>
    <a:masterClrMapping/>
  </p:clrMapOvr>
  <p:transition xmlns:p14="http://schemas.microsoft.com/office/powerpoint/2010/main" spd="med"/>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667927" y="129140"/>
            <a:ext cx="1270537" cy="184666"/>
          </a:xfrm>
          <a:prstGeom prst="rect">
            <a:avLst/>
          </a:prstGeom>
          <a:noFill/>
        </p:spPr>
        <p:txBody>
          <a:bodyPr wrap="square" lIns="0" tIns="0" rIns="0" bIns="0" rtlCol="0" anchor="b" anchorCtr="0">
            <a:spAutoFit/>
          </a:bodyPr>
          <a:lstStyle/>
          <a:p>
            <a:r>
              <a:rPr lang="en-US" sz="1200" b="1" dirty="0">
                <a:solidFill>
                  <a:srgbClr val="7F7E7E"/>
                </a:solidFill>
              </a:rPr>
              <a:t>Method name</a:t>
            </a:r>
          </a:p>
        </p:txBody>
      </p:sp>
      <p:sp>
        <p:nvSpPr>
          <p:cNvPr id="5" name="TextBox 4"/>
          <p:cNvSpPr txBox="1"/>
          <p:nvPr/>
        </p:nvSpPr>
        <p:spPr>
          <a:xfrm>
            <a:off x="2986475" y="129140"/>
            <a:ext cx="1228466" cy="184666"/>
          </a:xfrm>
          <a:prstGeom prst="rect">
            <a:avLst/>
          </a:prstGeom>
          <a:noFill/>
        </p:spPr>
        <p:txBody>
          <a:bodyPr wrap="square" lIns="0" tIns="0" rIns="0" bIns="0" rtlCol="0" anchor="b" anchorCtr="0">
            <a:spAutoFit/>
          </a:bodyPr>
          <a:lstStyle/>
          <a:p>
            <a:r>
              <a:rPr lang="en-US" sz="1200" b="1" dirty="0">
                <a:solidFill>
                  <a:srgbClr val="7F7E7E"/>
                </a:solidFill>
              </a:rPr>
              <a:t>Parameters</a:t>
            </a:r>
          </a:p>
        </p:txBody>
      </p:sp>
      <p:sp>
        <p:nvSpPr>
          <p:cNvPr id="6" name="TextBox 5"/>
          <p:cNvSpPr txBox="1"/>
          <p:nvPr/>
        </p:nvSpPr>
        <p:spPr>
          <a:xfrm>
            <a:off x="4262954" y="129140"/>
            <a:ext cx="2114057" cy="184666"/>
          </a:xfrm>
          <a:prstGeom prst="rect">
            <a:avLst/>
          </a:prstGeom>
          <a:noFill/>
        </p:spPr>
        <p:txBody>
          <a:bodyPr wrap="square" lIns="0" tIns="0" rIns="0" bIns="0" rtlCol="0" anchor="b" anchorCtr="0">
            <a:spAutoFit/>
          </a:bodyPr>
          <a:lstStyle/>
          <a:p>
            <a:r>
              <a:rPr lang="en-US" sz="1200" b="1" dirty="0">
                <a:solidFill>
                  <a:srgbClr val="7F7E7E"/>
                </a:solidFill>
              </a:rPr>
              <a:t>Scalability</a:t>
            </a:r>
          </a:p>
        </p:txBody>
      </p:sp>
      <p:sp>
        <p:nvSpPr>
          <p:cNvPr id="7" name="TextBox 6"/>
          <p:cNvSpPr txBox="1"/>
          <p:nvPr/>
        </p:nvSpPr>
        <p:spPr>
          <a:xfrm>
            <a:off x="6425023" y="129140"/>
            <a:ext cx="2277711" cy="184666"/>
          </a:xfrm>
          <a:prstGeom prst="rect">
            <a:avLst/>
          </a:prstGeom>
          <a:noFill/>
        </p:spPr>
        <p:txBody>
          <a:bodyPr wrap="square" lIns="0" tIns="0" rIns="0" bIns="0" rtlCol="0" anchor="b" anchorCtr="0">
            <a:spAutoFit/>
          </a:bodyPr>
          <a:lstStyle/>
          <a:p>
            <a:r>
              <a:rPr lang="en-US" sz="1200" b="1" dirty="0" err="1">
                <a:solidFill>
                  <a:srgbClr val="7F7E7E"/>
                </a:solidFill>
              </a:rPr>
              <a:t>Usecase</a:t>
            </a:r>
            <a:endParaRPr lang="en-US" sz="1200" b="1" dirty="0">
              <a:solidFill>
                <a:srgbClr val="7F7E7E"/>
              </a:solidFill>
            </a:endParaRPr>
          </a:p>
        </p:txBody>
      </p:sp>
      <p:sp>
        <p:nvSpPr>
          <p:cNvPr id="8" name="TextBox 7"/>
          <p:cNvSpPr txBox="1"/>
          <p:nvPr/>
        </p:nvSpPr>
        <p:spPr>
          <a:xfrm>
            <a:off x="8750745" y="-55526"/>
            <a:ext cx="1596812" cy="369332"/>
          </a:xfrm>
          <a:prstGeom prst="rect">
            <a:avLst/>
          </a:prstGeom>
          <a:noFill/>
        </p:spPr>
        <p:txBody>
          <a:bodyPr wrap="square" lIns="0" tIns="0" rIns="0" bIns="0" rtlCol="0" anchor="b" anchorCtr="0">
            <a:spAutoFit/>
          </a:bodyPr>
          <a:lstStyle/>
          <a:p>
            <a:r>
              <a:rPr lang="en-US" sz="1200" b="1" dirty="0">
                <a:solidFill>
                  <a:srgbClr val="7F7E7E"/>
                </a:solidFill>
              </a:rPr>
              <a:t>Geometry (metric used)</a:t>
            </a:r>
          </a:p>
        </p:txBody>
      </p:sp>
      <p:cxnSp>
        <p:nvCxnSpPr>
          <p:cNvPr id="9" name="Straight Connector 8"/>
          <p:cNvCxnSpPr/>
          <p:nvPr/>
        </p:nvCxnSpPr>
        <p:spPr>
          <a:xfrm>
            <a:off x="1667927" y="346258"/>
            <a:ext cx="8679631" cy="0"/>
          </a:xfrm>
          <a:prstGeom prst="line">
            <a:avLst/>
          </a:prstGeom>
          <a:ln>
            <a:solidFill>
              <a:srgbClr val="7F7E7E"/>
            </a:solidFill>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1667927" y="389791"/>
            <a:ext cx="1270537" cy="184666"/>
          </a:xfrm>
          <a:prstGeom prst="rect">
            <a:avLst/>
          </a:prstGeom>
          <a:noFill/>
        </p:spPr>
        <p:txBody>
          <a:bodyPr wrap="square" lIns="0" tIns="0" rIns="0" bIns="0" rtlCol="0">
            <a:spAutoFit/>
          </a:bodyPr>
          <a:lstStyle/>
          <a:p>
            <a:r>
              <a:rPr lang="en-US" sz="1200" i="1" dirty="0">
                <a:solidFill>
                  <a:srgbClr val="4E81BC"/>
                </a:solidFill>
              </a:rPr>
              <a:t>K-means</a:t>
            </a:r>
          </a:p>
        </p:txBody>
      </p:sp>
      <p:sp>
        <p:nvSpPr>
          <p:cNvPr id="11" name="TextBox 10"/>
          <p:cNvSpPr txBox="1"/>
          <p:nvPr/>
        </p:nvSpPr>
        <p:spPr>
          <a:xfrm>
            <a:off x="2986475" y="389791"/>
            <a:ext cx="1228466" cy="184666"/>
          </a:xfrm>
          <a:prstGeom prst="rect">
            <a:avLst/>
          </a:prstGeom>
          <a:noFill/>
        </p:spPr>
        <p:txBody>
          <a:bodyPr wrap="square" lIns="0" tIns="0" rIns="0" bIns="0" rtlCol="0">
            <a:spAutoFit/>
          </a:bodyPr>
          <a:lstStyle/>
          <a:p>
            <a:r>
              <a:rPr lang="en-US" sz="1200" dirty="0">
                <a:solidFill>
                  <a:srgbClr val="7F7E7E"/>
                </a:solidFill>
              </a:rPr>
              <a:t>Number of clusters</a:t>
            </a:r>
          </a:p>
        </p:txBody>
      </p:sp>
      <p:sp>
        <p:nvSpPr>
          <p:cNvPr id="12" name="TextBox 11"/>
          <p:cNvSpPr txBox="1"/>
          <p:nvPr/>
        </p:nvSpPr>
        <p:spPr>
          <a:xfrm>
            <a:off x="4262954" y="389791"/>
            <a:ext cx="2114057" cy="369332"/>
          </a:xfrm>
          <a:prstGeom prst="rect">
            <a:avLst/>
          </a:prstGeom>
          <a:noFill/>
        </p:spPr>
        <p:txBody>
          <a:bodyPr wrap="square" lIns="0" tIns="0" rIns="0" bIns="0" rtlCol="0">
            <a:spAutoFit/>
          </a:bodyPr>
          <a:lstStyle/>
          <a:p>
            <a:r>
              <a:rPr lang="en-US" sz="1200" dirty="0">
                <a:solidFill>
                  <a:srgbClr val="7F7E7E"/>
                </a:solidFill>
              </a:rPr>
              <a:t>Very large </a:t>
            </a:r>
            <a:r>
              <a:rPr lang="en-US" sz="1200" i="1" dirty="0" err="1">
                <a:solidFill>
                  <a:srgbClr val="7F7E7E"/>
                </a:solidFill>
              </a:rPr>
              <a:t>n_sample</a:t>
            </a:r>
            <a:r>
              <a:rPr lang="en-US" sz="1200" dirty="0" err="1">
                <a:solidFill>
                  <a:srgbClr val="7F7E7E"/>
                </a:solidFill>
              </a:rPr>
              <a:t>s</a:t>
            </a:r>
            <a:r>
              <a:rPr lang="en-US" sz="1200" dirty="0">
                <a:solidFill>
                  <a:srgbClr val="7F7E7E"/>
                </a:solidFill>
              </a:rPr>
              <a:t> medium </a:t>
            </a:r>
            <a:r>
              <a:rPr lang="en-US" sz="1200" i="1" dirty="0" err="1">
                <a:solidFill>
                  <a:srgbClr val="7F7E7E"/>
                </a:solidFill>
              </a:rPr>
              <a:t>n_clusters</a:t>
            </a:r>
            <a:r>
              <a:rPr lang="en-US" sz="1200" dirty="0">
                <a:solidFill>
                  <a:srgbClr val="7F7E7E"/>
                </a:solidFill>
              </a:rPr>
              <a:t> with </a:t>
            </a:r>
            <a:r>
              <a:rPr lang="en-US" sz="1200" i="1" dirty="0" err="1">
                <a:solidFill>
                  <a:srgbClr val="4E81BC"/>
                </a:solidFill>
              </a:rPr>
              <a:t>MiniBatch</a:t>
            </a:r>
            <a:r>
              <a:rPr lang="en-US" sz="1200" i="1" dirty="0">
                <a:solidFill>
                  <a:srgbClr val="4E81BC"/>
                </a:solidFill>
              </a:rPr>
              <a:t> code</a:t>
            </a:r>
          </a:p>
        </p:txBody>
      </p:sp>
      <p:sp>
        <p:nvSpPr>
          <p:cNvPr id="13" name="TextBox 12"/>
          <p:cNvSpPr txBox="1"/>
          <p:nvPr/>
        </p:nvSpPr>
        <p:spPr>
          <a:xfrm>
            <a:off x="6425023" y="389791"/>
            <a:ext cx="2277711" cy="369332"/>
          </a:xfrm>
          <a:prstGeom prst="rect">
            <a:avLst/>
          </a:prstGeom>
          <a:noFill/>
        </p:spPr>
        <p:txBody>
          <a:bodyPr wrap="square" lIns="0" tIns="0" rIns="0" bIns="0" rtlCol="0">
            <a:spAutoFit/>
          </a:bodyPr>
          <a:lstStyle/>
          <a:p>
            <a:r>
              <a:rPr lang="en-US" sz="1200" dirty="0">
                <a:solidFill>
                  <a:srgbClr val="7F7E7E"/>
                </a:solidFill>
              </a:rPr>
              <a:t>General purpose, even cluster size, flat geometry, not too many clusters</a:t>
            </a:r>
          </a:p>
        </p:txBody>
      </p:sp>
      <p:sp>
        <p:nvSpPr>
          <p:cNvPr id="14" name="TextBox 13"/>
          <p:cNvSpPr txBox="1"/>
          <p:nvPr/>
        </p:nvSpPr>
        <p:spPr>
          <a:xfrm>
            <a:off x="8750745" y="389791"/>
            <a:ext cx="1596812" cy="184666"/>
          </a:xfrm>
          <a:prstGeom prst="rect">
            <a:avLst/>
          </a:prstGeom>
          <a:noFill/>
        </p:spPr>
        <p:txBody>
          <a:bodyPr wrap="square" lIns="0" tIns="0" rIns="0" bIns="0" rtlCol="0">
            <a:spAutoFit/>
          </a:bodyPr>
          <a:lstStyle/>
          <a:p>
            <a:r>
              <a:rPr lang="en-US" sz="1200" dirty="0">
                <a:solidFill>
                  <a:srgbClr val="7F7E7E"/>
                </a:solidFill>
              </a:rPr>
              <a:t>Distances between points</a:t>
            </a:r>
          </a:p>
        </p:txBody>
      </p:sp>
      <p:sp>
        <p:nvSpPr>
          <p:cNvPr id="15" name="TextBox 14"/>
          <p:cNvSpPr txBox="1"/>
          <p:nvPr/>
        </p:nvSpPr>
        <p:spPr>
          <a:xfrm>
            <a:off x="1667927" y="858311"/>
            <a:ext cx="1270537" cy="184666"/>
          </a:xfrm>
          <a:prstGeom prst="rect">
            <a:avLst/>
          </a:prstGeom>
          <a:noFill/>
        </p:spPr>
        <p:txBody>
          <a:bodyPr wrap="square" lIns="0" tIns="0" rIns="0" bIns="0" rtlCol="0">
            <a:spAutoFit/>
          </a:bodyPr>
          <a:lstStyle/>
          <a:p>
            <a:r>
              <a:rPr lang="en-US" sz="1200" i="1" dirty="0">
                <a:solidFill>
                  <a:srgbClr val="4E81BC"/>
                </a:solidFill>
              </a:rPr>
              <a:t>Affinity propagation</a:t>
            </a:r>
          </a:p>
        </p:txBody>
      </p:sp>
      <p:sp>
        <p:nvSpPr>
          <p:cNvPr id="16" name="TextBox 15"/>
          <p:cNvSpPr txBox="1"/>
          <p:nvPr/>
        </p:nvSpPr>
        <p:spPr>
          <a:xfrm>
            <a:off x="2986475" y="858311"/>
            <a:ext cx="1228466" cy="369332"/>
          </a:xfrm>
          <a:prstGeom prst="rect">
            <a:avLst/>
          </a:prstGeom>
          <a:noFill/>
        </p:spPr>
        <p:txBody>
          <a:bodyPr wrap="square" lIns="0" tIns="0" rIns="0" bIns="0" rtlCol="0">
            <a:spAutoFit/>
          </a:bodyPr>
          <a:lstStyle/>
          <a:p>
            <a:r>
              <a:rPr lang="en-US" sz="1200" dirty="0">
                <a:solidFill>
                  <a:srgbClr val="7F7E7E"/>
                </a:solidFill>
              </a:rPr>
              <a:t>Damping, sample preferences</a:t>
            </a:r>
          </a:p>
        </p:txBody>
      </p:sp>
      <p:sp>
        <p:nvSpPr>
          <p:cNvPr id="17" name="TextBox 16"/>
          <p:cNvSpPr txBox="1"/>
          <p:nvPr/>
        </p:nvSpPr>
        <p:spPr>
          <a:xfrm>
            <a:off x="4262954" y="858311"/>
            <a:ext cx="2114057" cy="184666"/>
          </a:xfrm>
          <a:prstGeom prst="rect">
            <a:avLst/>
          </a:prstGeom>
          <a:noFill/>
        </p:spPr>
        <p:txBody>
          <a:bodyPr wrap="square" lIns="0" tIns="0" rIns="0" bIns="0" rtlCol="0">
            <a:spAutoFit/>
          </a:bodyPr>
          <a:lstStyle/>
          <a:p>
            <a:r>
              <a:rPr lang="en-US" sz="1200" dirty="0">
                <a:solidFill>
                  <a:srgbClr val="7F7E7E"/>
                </a:solidFill>
              </a:rPr>
              <a:t>Not scalable with </a:t>
            </a:r>
            <a:r>
              <a:rPr lang="en-US" sz="1200" dirty="0" err="1">
                <a:solidFill>
                  <a:srgbClr val="7F7E7E"/>
                </a:solidFill>
              </a:rPr>
              <a:t>n_samples</a:t>
            </a:r>
            <a:endParaRPr lang="en-US" sz="1200" i="1" dirty="0">
              <a:solidFill>
                <a:srgbClr val="6094C9"/>
              </a:solidFill>
            </a:endParaRPr>
          </a:p>
        </p:txBody>
      </p:sp>
      <p:sp>
        <p:nvSpPr>
          <p:cNvPr id="18" name="TextBox 17"/>
          <p:cNvSpPr txBox="1"/>
          <p:nvPr/>
        </p:nvSpPr>
        <p:spPr>
          <a:xfrm>
            <a:off x="6425023" y="858311"/>
            <a:ext cx="2277711" cy="369332"/>
          </a:xfrm>
          <a:prstGeom prst="rect">
            <a:avLst/>
          </a:prstGeom>
          <a:noFill/>
        </p:spPr>
        <p:txBody>
          <a:bodyPr wrap="square" lIns="0" tIns="0" rIns="0" bIns="0" rtlCol="0">
            <a:spAutoFit/>
          </a:bodyPr>
          <a:lstStyle/>
          <a:p>
            <a:r>
              <a:rPr lang="en-US" sz="1200" dirty="0">
                <a:solidFill>
                  <a:srgbClr val="7F7E7E"/>
                </a:solidFill>
              </a:rPr>
              <a:t>Many clusters, uneven cluster size, non-flat geometry</a:t>
            </a:r>
          </a:p>
        </p:txBody>
      </p:sp>
      <p:sp>
        <p:nvSpPr>
          <p:cNvPr id="19" name="TextBox 18"/>
          <p:cNvSpPr txBox="1"/>
          <p:nvPr/>
        </p:nvSpPr>
        <p:spPr>
          <a:xfrm>
            <a:off x="8750745" y="858311"/>
            <a:ext cx="1596812" cy="369332"/>
          </a:xfrm>
          <a:prstGeom prst="rect">
            <a:avLst/>
          </a:prstGeom>
          <a:noFill/>
        </p:spPr>
        <p:txBody>
          <a:bodyPr wrap="square" lIns="0" tIns="0" rIns="0" bIns="0" rtlCol="0">
            <a:spAutoFit/>
          </a:bodyPr>
          <a:lstStyle/>
          <a:p>
            <a:r>
              <a:rPr lang="en-US" sz="1200" dirty="0">
                <a:solidFill>
                  <a:srgbClr val="7F7E7E"/>
                </a:solidFill>
              </a:rPr>
              <a:t>Graph distance (e.g. nearest-neighbor graph)</a:t>
            </a:r>
          </a:p>
        </p:txBody>
      </p:sp>
      <p:sp>
        <p:nvSpPr>
          <p:cNvPr id="20" name="TextBox 19"/>
          <p:cNvSpPr txBox="1"/>
          <p:nvPr/>
        </p:nvSpPr>
        <p:spPr>
          <a:xfrm>
            <a:off x="1667927" y="1326831"/>
            <a:ext cx="1270537" cy="184666"/>
          </a:xfrm>
          <a:prstGeom prst="rect">
            <a:avLst/>
          </a:prstGeom>
          <a:noFill/>
        </p:spPr>
        <p:txBody>
          <a:bodyPr wrap="square" lIns="0" tIns="0" rIns="0" bIns="0" rtlCol="0">
            <a:spAutoFit/>
          </a:bodyPr>
          <a:lstStyle/>
          <a:p>
            <a:r>
              <a:rPr lang="en-US" sz="1200" i="1" dirty="0">
                <a:solidFill>
                  <a:srgbClr val="4E81BC"/>
                </a:solidFill>
              </a:rPr>
              <a:t>Mean-shift</a:t>
            </a:r>
          </a:p>
        </p:txBody>
      </p:sp>
      <p:sp>
        <p:nvSpPr>
          <p:cNvPr id="21" name="TextBox 20"/>
          <p:cNvSpPr txBox="1"/>
          <p:nvPr/>
        </p:nvSpPr>
        <p:spPr>
          <a:xfrm>
            <a:off x="2986475" y="1326831"/>
            <a:ext cx="1228466" cy="184666"/>
          </a:xfrm>
          <a:prstGeom prst="rect">
            <a:avLst/>
          </a:prstGeom>
          <a:noFill/>
        </p:spPr>
        <p:txBody>
          <a:bodyPr wrap="square" lIns="0" tIns="0" rIns="0" bIns="0" rtlCol="0">
            <a:spAutoFit/>
          </a:bodyPr>
          <a:lstStyle/>
          <a:p>
            <a:r>
              <a:rPr lang="en-US" sz="1200" dirty="0">
                <a:solidFill>
                  <a:srgbClr val="7F7E7E"/>
                </a:solidFill>
              </a:rPr>
              <a:t>Bandwidth</a:t>
            </a:r>
          </a:p>
        </p:txBody>
      </p:sp>
      <p:sp>
        <p:nvSpPr>
          <p:cNvPr id="22" name="TextBox 21"/>
          <p:cNvSpPr txBox="1"/>
          <p:nvPr/>
        </p:nvSpPr>
        <p:spPr>
          <a:xfrm>
            <a:off x="4262954" y="1326831"/>
            <a:ext cx="2114057" cy="184666"/>
          </a:xfrm>
          <a:prstGeom prst="rect">
            <a:avLst/>
          </a:prstGeom>
          <a:noFill/>
        </p:spPr>
        <p:txBody>
          <a:bodyPr wrap="square" lIns="0" tIns="0" rIns="0" bIns="0" rtlCol="0">
            <a:spAutoFit/>
          </a:bodyPr>
          <a:lstStyle/>
          <a:p>
            <a:r>
              <a:rPr lang="en-US" sz="1200" dirty="0">
                <a:solidFill>
                  <a:srgbClr val="7F7E7E"/>
                </a:solidFill>
              </a:rPr>
              <a:t>Not scalable with </a:t>
            </a:r>
            <a:r>
              <a:rPr lang="en-US" sz="1200" dirty="0" err="1">
                <a:solidFill>
                  <a:srgbClr val="7F7E7E"/>
                </a:solidFill>
              </a:rPr>
              <a:t>n_samples</a:t>
            </a:r>
            <a:endParaRPr lang="en-US" sz="1200" i="1" dirty="0">
              <a:solidFill>
                <a:srgbClr val="6094C9"/>
              </a:solidFill>
            </a:endParaRPr>
          </a:p>
        </p:txBody>
      </p:sp>
      <p:sp>
        <p:nvSpPr>
          <p:cNvPr id="23" name="TextBox 22"/>
          <p:cNvSpPr txBox="1"/>
          <p:nvPr/>
        </p:nvSpPr>
        <p:spPr>
          <a:xfrm>
            <a:off x="6425023" y="1326831"/>
            <a:ext cx="2277711" cy="369332"/>
          </a:xfrm>
          <a:prstGeom prst="rect">
            <a:avLst/>
          </a:prstGeom>
          <a:noFill/>
        </p:spPr>
        <p:txBody>
          <a:bodyPr wrap="square" lIns="0" tIns="0" rIns="0" bIns="0" rtlCol="0">
            <a:spAutoFit/>
          </a:bodyPr>
          <a:lstStyle/>
          <a:p>
            <a:r>
              <a:rPr lang="en-US" sz="1200" dirty="0">
                <a:solidFill>
                  <a:srgbClr val="7F7E7E"/>
                </a:solidFill>
              </a:rPr>
              <a:t>Many clusters, uneven cluster size, non-flat geometry</a:t>
            </a:r>
          </a:p>
        </p:txBody>
      </p:sp>
      <p:sp>
        <p:nvSpPr>
          <p:cNvPr id="24" name="TextBox 23"/>
          <p:cNvSpPr txBox="1"/>
          <p:nvPr/>
        </p:nvSpPr>
        <p:spPr>
          <a:xfrm>
            <a:off x="8750745" y="1326831"/>
            <a:ext cx="1596812" cy="184666"/>
          </a:xfrm>
          <a:prstGeom prst="rect">
            <a:avLst/>
          </a:prstGeom>
          <a:noFill/>
        </p:spPr>
        <p:txBody>
          <a:bodyPr wrap="square" lIns="0" tIns="0" rIns="0" bIns="0" rtlCol="0">
            <a:spAutoFit/>
          </a:bodyPr>
          <a:lstStyle/>
          <a:p>
            <a:r>
              <a:rPr lang="en-US" sz="1200" dirty="0">
                <a:solidFill>
                  <a:srgbClr val="7F7E7E"/>
                </a:solidFill>
              </a:rPr>
              <a:t>Distances between points</a:t>
            </a:r>
          </a:p>
        </p:txBody>
      </p:sp>
      <p:sp>
        <p:nvSpPr>
          <p:cNvPr id="25" name="TextBox 24"/>
          <p:cNvSpPr txBox="1"/>
          <p:nvPr/>
        </p:nvSpPr>
        <p:spPr>
          <a:xfrm>
            <a:off x="1667927" y="1795351"/>
            <a:ext cx="1270537" cy="184666"/>
          </a:xfrm>
          <a:prstGeom prst="rect">
            <a:avLst/>
          </a:prstGeom>
          <a:noFill/>
        </p:spPr>
        <p:txBody>
          <a:bodyPr wrap="square" lIns="0" tIns="0" rIns="0" bIns="0" rtlCol="0">
            <a:spAutoFit/>
          </a:bodyPr>
          <a:lstStyle/>
          <a:p>
            <a:r>
              <a:rPr lang="en-US" sz="1200" i="1" dirty="0">
                <a:solidFill>
                  <a:srgbClr val="4E81BC"/>
                </a:solidFill>
              </a:rPr>
              <a:t>Spectral clustering</a:t>
            </a:r>
          </a:p>
        </p:txBody>
      </p:sp>
      <p:sp>
        <p:nvSpPr>
          <p:cNvPr id="26" name="TextBox 25"/>
          <p:cNvSpPr txBox="1"/>
          <p:nvPr/>
        </p:nvSpPr>
        <p:spPr>
          <a:xfrm>
            <a:off x="2986475" y="1795351"/>
            <a:ext cx="1228466" cy="184666"/>
          </a:xfrm>
          <a:prstGeom prst="rect">
            <a:avLst/>
          </a:prstGeom>
          <a:noFill/>
        </p:spPr>
        <p:txBody>
          <a:bodyPr wrap="square" lIns="0" tIns="0" rIns="0" bIns="0" rtlCol="0">
            <a:spAutoFit/>
          </a:bodyPr>
          <a:lstStyle/>
          <a:p>
            <a:r>
              <a:rPr lang="en-US" sz="1200" dirty="0">
                <a:solidFill>
                  <a:srgbClr val="7F7E7E"/>
                </a:solidFill>
              </a:rPr>
              <a:t>Number of clusters</a:t>
            </a:r>
          </a:p>
        </p:txBody>
      </p:sp>
      <p:sp>
        <p:nvSpPr>
          <p:cNvPr id="27" name="TextBox 26"/>
          <p:cNvSpPr txBox="1"/>
          <p:nvPr/>
        </p:nvSpPr>
        <p:spPr>
          <a:xfrm>
            <a:off x="4262954" y="1795351"/>
            <a:ext cx="2114057" cy="369332"/>
          </a:xfrm>
          <a:prstGeom prst="rect">
            <a:avLst/>
          </a:prstGeom>
          <a:noFill/>
        </p:spPr>
        <p:txBody>
          <a:bodyPr wrap="square" lIns="0" tIns="0" rIns="0" bIns="0" rtlCol="0">
            <a:spAutoFit/>
          </a:bodyPr>
          <a:lstStyle/>
          <a:p>
            <a:r>
              <a:rPr lang="en-US" sz="1200" dirty="0">
                <a:solidFill>
                  <a:srgbClr val="7F7E7E"/>
                </a:solidFill>
              </a:rPr>
              <a:t>Medium </a:t>
            </a:r>
            <a:r>
              <a:rPr lang="en-US" sz="1200" i="1" dirty="0" err="1">
                <a:solidFill>
                  <a:srgbClr val="7F7E7E"/>
                </a:solidFill>
              </a:rPr>
              <a:t>n_samples</a:t>
            </a:r>
            <a:r>
              <a:rPr lang="en-US" sz="1200" dirty="0">
                <a:solidFill>
                  <a:srgbClr val="7F7E7E"/>
                </a:solidFill>
              </a:rPr>
              <a:t>, small </a:t>
            </a:r>
            <a:r>
              <a:rPr lang="en-US" sz="1200" i="1" dirty="0" err="1">
                <a:solidFill>
                  <a:srgbClr val="7F7E7E"/>
                </a:solidFill>
              </a:rPr>
              <a:t>n_clusters</a:t>
            </a:r>
            <a:endParaRPr lang="en-US" sz="1200" i="1" dirty="0">
              <a:solidFill>
                <a:srgbClr val="6094C9"/>
              </a:solidFill>
            </a:endParaRPr>
          </a:p>
        </p:txBody>
      </p:sp>
      <p:sp>
        <p:nvSpPr>
          <p:cNvPr id="28" name="TextBox 27"/>
          <p:cNvSpPr txBox="1"/>
          <p:nvPr/>
        </p:nvSpPr>
        <p:spPr>
          <a:xfrm>
            <a:off x="6425023" y="1795351"/>
            <a:ext cx="2277711" cy="369332"/>
          </a:xfrm>
          <a:prstGeom prst="rect">
            <a:avLst/>
          </a:prstGeom>
          <a:noFill/>
        </p:spPr>
        <p:txBody>
          <a:bodyPr wrap="square" lIns="0" tIns="0" rIns="0" bIns="0" rtlCol="0">
            <a:spAutoFit/>
          </a:bodyPr>
          <a:lstStyle/>
          <a:p>
            <a:r>
              <a:rPr lang="en-US" sz="1200" dirty="0">
                <a:solidFill>
                  <a:srgbClr val="7F7E7E"/>
                </a:solidFill>
              </a:rPr>
              <a:t>Few clusters, even cluster size, non-flat geometry</a:t>
            </a:r>
          </a:p>
        </p:txBody>
      </p:sp>
      <p:sp>
        <p:nvSpPr>
          <p:cNvPr id="29" name="TextBox 28"/>
          <p:cNvSpPr txBox="1"/>
          <p:nvPr/>
        </p:nvSpPr>
        <p:spPr>
          <a:xfrm>
            <a:off x="8750745" y="1795351"/>
            <a:ext cx="1596812" cy="369332"/>
          </a:xfrm>
          <a:prstGeom prst="rect">
            <a:avLst/>
          </a:prstGeom>
          <a:noFill/>
        </p:spPr>
        <p:txBody>
          <a:bodyPr wrap="square" lIns="0" tIns="0" rIns="0" bIns="0" rtlCol="0">
            <a:spAutoFit/>
          </a:bodyPr>
          <a:lstStyle/>
          <a:p>
            <a:r>
              <a:rPr lang="en-US" sz="1200" dirty="0">
                <a:solidFill>
                  <a:srgbClr val="7F7E7E"/>
                </a:solidFill>
              </a:rPr>
              <a:t>Graph distance (e.g. nearest-neighbor graph)</a:t>
            </a:r>
          </a:p>
        </p:txBody>
      </p:sp>
      <p:cxnSp>
        <p:nvCxnSpPr>
          <p:cNvPr id="30" name="Straight Connector 29"/>
          <p:cNvCxnSpPr/>
          <p:nvPr/>
        </p:nvCxnSpPr>
        <p:spPr>
          <a:xfrm>
            <a:off x="1667927" y="808717"/>
            <a:ext cx="8679631" cy="0"/>
          </a:xfrm>
          <a:prstGeom prst="line">
            <a:avLst/>
          </a:prstGeom>
          <a:ln>
            <a:solidFill>
              <a:srgbClr val="7F7E7E"/>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1667927" y="1277237"/>
            <a:ext cx="8679631" cy="0"/>
          </a:xfrm>
          <a:prstGeom prst="line">
            <a:avLst/>
          </a:prstGeom>
          <a:ln>
            <a:solidFill>
              <a:srgbClr val="7F7E7E"/>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1667927" y="1745757"/>
            <a:ext cx="8679631" cy="0"/>
          </a:xfrm>
          <a:prstGeom prst="line">
            <a:avLst/>
          </a:prstGeom>
          <a:ln>
            <a:solidFill>
              <a:srgbClr val="7F7E7E"/>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1667927" y="2214277"/>
            <a:ext cx="8679631" cy="0"/>
          </a:xfrm>
          <a:prstGeom prst="line">
            <a:avLst/>
          </a:prstGeom>
          <a:ln>
            <a:solidFill>
              <a:srgbClr val="7F7E7E"/>
            </a:solidFill>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1667927" y="2263871"/>
            <a:ext cx="1270537" cy="184666"/>
          </a:xfrm>
          <a:prstGeom prst="rect">
            <a:avLst/>
          </a:prstGeom>
          <a:noFill/>
        </p:spPr>
        <p:txBody>
          <a:bodyPr wrap="square" lIns="0" tIns="0" rIns="0" bIns="0" rtlCol="0">
            <a:spAutoFit/>
          </a:bodyPr>
          <a:lstStyle/>
          <a:p>
            <a:r>
              <a:rPr lang="en-US" sz="1200" i="1" dirty="0">
                <a:solidFill>
                  <a:srgbClr val="4E81BC"/>
                </a:solidFill>
              </a:rPr>
              <a:t>Hierarchical clustering</a:t>
            </a:r>
          </a:p>
        </p:txBody>
      </p:sp>
      <p:sp>
        <p:nvSpPr>
          <p:cNvPr id="35" name="TextBox 34"/>
          <p:cNvSpPr txBox="1"/>
          <p:nvPr/>
        </p:nvSpPr>
        <p:spPr>
          <a:xfrm>
            <a:off x="2986475" y="2263871"/>
            <a:ext cx="1228466" cy="184666"/>
          </a:xfrm>
          <a:prstGeom prst="rect">
            <a:avLst/>
          </a:prstGeom>
          <a:noFill/>
        </p:spPr>
        <p:txBody>
          <a:bodyPr wrap="square" lIns="0" tIns="0" rIns="0" bIns="0" rtlCol="0">
            <a:spAutoFit/>
          </a:bodyPr>
          <a:lstStyle/>
          <a:p>
            <a:r>
              <a:rPr lang="en-US" sz="1200" dirty="0">
                <a:solidFill>
                  <a:srgbClr val="7F7E7E"/>
                </a:solidFill>
              </a:rPr>
              <a:t>Number of clusters</a:t>
            </a:r>
          </a:p>
        </p:txBody>
      </p:sp>
      <p:sp>
        <p:nvSpPr>
          <p:cNvPr id="36" name="TextBox 35"/>
          <p:cNvSpPr txBox="1"/>
          <p:nvPr/>
        </p:nvSpPr>
        <p:spPr>
          <a:xfrm>
            <a:off x="4262954" y="2263871"/>
            <a:ext cx="2114057" cy="184666"/>
          </a:xfrm>
          <a:prstGeom prst="rect">
            <a:avLst/>
          </a:prstGeom>
          <a:noFill/>
        </p:spPr>
        <p:txBody>
          <a:bodyPr wrap="square" lIns="0" tIns="0" rIns="0" bIns="0" rtlCol="0">
            <a:spAutoFit/>
          </a:bodyPr>
          <a:lstStyle/>
          <a:p>
            <a:r>
              <a:rPr lang="en-US" sz="1200" dirty="0">
                <a:solidFill>
                  <a:srgbClr val="7F7E7E"/>
                </a:solidFill>
              </a:rPr>
              <a:t>Large </a:t>
            </a:r>
            <a:r>
              <a:rPr lang="en-US" sz="1200" i="1" dirty="0" err="1">
                <a:solidFill>
                  <a:srgbClr val="7F7E7E"/>
                </a:solidFill>
              </a:rPr>
              <a:t>n_samples</a:t>
            </a:r>
            <a:r>
              <a:rPr lang="en-US" sz="1200" dirty="0">
                <a:solidFill>
                  <a:srgbClr val="7F7E7E"/>
                </a:solidFill>
              </a:rPr>
              <a:t> and </a:t>
            </a:r>
            <a:r>
              <a:rPr lang="en-US" sz="1200" i="1" dirty="0" err="1">
                <a:solidFill>
                  <a:srgbClr val="7F7E7E"/>
                </a:solidFill>
              </a:rPr>
              <a:t>n_clusters</a:t>
            </a:r>
            <a:endParaRPr lang="en-US" sz="1200" i="1" dirty="0">
              <a:solidFill>
                <a:srgbClr val="6094C9"/>
              </a:solidFill>
            </a:endParaRPr>
          </a:p>
        </p:txBody>
      </p:sp>
      <p:sp>
        <p:nvSpPr>
          <p:cNvPr id="37" name="TextBox 36"/>
          <p:cNvSpPr txBox="1"/>
          <p:nvPr/>
        </p:nvSpPr>
        <p:spPr>
          <a:xfrm>
            <a:off x="6425023" y="2263871"/>
            <a:ext cx="2277711" cy="369332"/>
          </a:xfrm>
          <a:prstGeom prst="rect">
            <a:avLst/>
          </a:prstGeom>
          <a:noFill/>
        </p:spPr>
        <p:txBody>
          <a:bodyPr wrap="square" lIns="0" tIns="0" rIns="0" bIns="0" rtlCol="0">
            <a:spAutoFit/>
          </a:bodyPr>
          <a:lstStyle/>
          <a:p>
            <a:r>
              <a:rPr lang="en-US" sz="1200" dirty="0">
                <a:solidFill>
                  <a:srgbClr val="7F7E7E"/>
                </a:solidFill>
              </a:rPr>
              <a:t>Many clusters, possibly connectivity constraints</a:t>
            </a:r>
          </a:p>
        </p:txBody>
      </p:sp>
      <p:sp>
        <p:nvSpPr>
          <p:cNvPr id="38" name="TextBox 37"/>
          <p:cNvSpPr txBox="1"/>
          <p:nvPr/>
        </p:nvSpPr>
        <p:spPr>
          <a:xfrm>
            <a:off x="8750745" y="2263871"/>
            <a:ext cx="1596812" cy="184666"/>
          </a:xfrm>
          <a:prstGeom prst="rect">
            <a:avLst/>
          </a:prstGeom>
          <a:noFill/>
        </p:spPr>
        <p:txBody>
          <a:bodyPr wrap="square" lIns="0" tIns="0" rIns="0" bIns="0" rtlCol="0">
            <a:spAutoFit/>
          </a:bodyPr>
          <a:lstStyle/>
          <a:p>
            <a:r>
              <a:rPr lang="en-US" sz="1200" dirty="0">
                <a:solidFill>
                  <a:srgbClr val="7F7E7E"/>
                </a:solidFill>
              </a:rPr>
              <a:t>Distances between points</a:t>
            </a:r>
          </a:p>
        </p:txBody>
      </p:sp>
      <p:cxnSp>
        <p:nvCxnSpPr>
          <p:cNvPr id="39" name="Straight Connector 38"/>
          <p:cNvCxnSpPr/>
          <p:nvPr/>
        </p:nvCxnSpPr>
        <p:spPr>
          <a:xfrm>
            <a:off x="1667927" y="2682797"/>
            <a:ext cx="8679631" cy="0"/>
          </a:xfrm>
          <a:prstGeom prst="line">
            <a:avLst/>
          </a:prstGeom>
          <a:ln>
            <a:solidFill>
              <a:srgbClr val="7F7E7E"/>
            </a:solidFill>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1667927" y="2732396"/>
            <a:ext cx="1270537" cy="184666"/>
          </a:xfrm>
          <a:prstGeom prst="rect">
            <a:avLst/>
          </a:prstGeom>
          <a:noFill/>
        </p:spPr>
        <p:txBody>
          <a:bodyPr wrap="square" lIns="0" tIns="0" rIns="0" bIns="0" rtlCol="0">
            <a:spAutoFit/>
          </a:bodyPr>
          <a:lstStyle/>
          <a:p>
            <a:r>
              <a:rPr lang="en-US" sz="1200" i="1" dirty="0">
                <a:solidFill>
                  <a:srgbClr val="4E81BC"/>
                </a:solidFill>
              </a:rPr>
              <a:t>DBSCAN</a:t>
            </a:r>
          </a:p>
        </p:txBody>
      </p:sp>
      <p:sp>
        <p:nvSpPr>
          <p:cNvPr id="41" name="TextBox 40"/>
          <p:cNvSpPr txBox="1"/>
          <p:nvPr/>
        </p:nvSpPr>
        <p:spPr>
          <a:xfrm>
            <a:off x="2986475" y="2732396"/>
            <a:ext cx="1228466" cy="184666"/>
          </a:xfrm>
          <a:prstGeom prst="rect">
            <a:avLst/>
          </a:prstGeom>
          <a:noFill/>
        </p:spPr>
        <p:txBody>
          <a:bodyPr wrap="square" lIns="0" tIns="0" rIns="0" bIns="0" rtlCol="0">
            <a:spAutoFit/>
          </a:bodyPr>
          <a:lstStyle/>
          <a:p>
            <a:r>
              <a:rPr lang="en-US" sz="1200" dirty="0">
                <a:solidFill>
                  <a:srgbClr val="7F7E7E"/>
                </a:solidFill>
              </a:rPr>
              <a:t>Neighborhood size </a:t>
            </a:r>
          </a:p>
        </p:txBody>
      </p:sp>
      <p:sp>
        <p:nvSpPr>
          <p:cNvPr id="42" name="TextBox 41"/>
          <p:cNvSpPr txBox="1"/>
          <p:nvPr/>
        </p:nvSpPr>
        <p:spPr>
          <a:xfrm>
            <a:off x="4262954" y="2732396"/>
            <a:ext cx="2114057" cy="369332"/>
          </a:xfrm>
          <a:prstGeom prst="rect">
            <a:avLst/>
          </a:prstGeom>
          <a:noFill/>
        </p:spPr>
        <p:txBody>
          <a:bodyPr wrap="square" lIns="0" tIns="0" rIns="0" bIns="0" rtlCol="0">
            <a:spAutoFit/>
          </a:bodyPr>
          <a:lstStyle/>
          <a:p>
            <a:r>
              <a:rPr lang="en-US" sz="1200" dirty="0">
                <a:solidFill>
                  <a:srgbClr val="7F7E7E"/>
                </a:solidFill>
              </a:rPr>
              <a:t>Very large </a:t>
            </a:r>
            <a:r>
              <a:rPr lang="en-US" sz="1200" i="1" dirty="0" err="1">
                <a:solidFill>
                  <a:srgbClr val="7F7E7E"/>
                </a:solidFill>
              </a:rPr>
              <a:t>n_samples</a:t>
            </a:r>
            <a:r>
              <a:rPr lang="en-US" sz="1200" dirty="0">
                <a:solidFill>
                  <a:srgbClr val="7F7E7E"/>
                </a:solidFill>
              </a:rPr>
              <a:t>, medium </a:t>
            </a:r>
            <a:r>
              <a:rPr lang="en-US" sz="1200" i="1" dirty="0" err="1">
                <a:solidFill>
                  <a:srgbClr val="7F7E7E"/>
                </a:solidFill>
              </a:rPr>
              <a:t>n_clusters</a:t>
            </a:r>
            <a:endParaRPr lang="en-US" sz="1200" i="1" dirty="0">
              <a:solidFill>
                <a:srgbClr val="6094C9"/>
              </a:solidFill>
            </a:endParaRPr>
          </a:p>
        </p:txBody>
      </p:sp>
      <p:sp>
        <p:nvSpPr>
          <p:cNvPr id="43" name="TextBox 42"/>
          <p:cNvSpPr txBox="1"/>
          <p:nvPr/>
        </p:nvSpPr>
        <p:spPr>
          <a:xfrm>
            <a:off x="6425023" y="2732396"/>
            <a:ext cx="2277711" cy="369332"/>
          </a:xfrm>
          <a:prstGeom prst="rect">
            <a:avLst/>
          </a:prstGeom>
          <a:noFill/>
        </p:spPr>
        <p:txBody>
          <a:bodyPr wrap="square" lIns="0" tIns="0" rIns="0" bIns="0" rtlCol="0">
            <a:spAutoFit/>
          </a:bodyPr>
          <a:lstStyle/>
          <a:p>
            <a:r>
              <a:rPr lang="en-US" sz="1200" dirty="0">
                <a:solidFill>
                  <a:srgbClr val="7F7E7E"/>
                </a:solidFill>
              </a:rPr>
              <a:t>Non-flat geometry, uneven cluster sizes</a:t>
            </a:r>
          </a:p>
        </p:txBody>
      </p:sp>
      <p:sp>
        <p:nvSpPr>
          <p:cNvPr id="44" name="TextBox 43"/>
          <p:cNvSpPr txBox="1"/>
          <p:nvPr/>
        </p:nvSpPr>
        <p:spPr>
          <a:xfrm>
            <a:off x="8750745" y="2732396"/>
            <a:ext cx="1596812" cy="369332"/>
          </a:xfrm>
          <a:prstGeom prst="rect">
            <a:avLst/>
          </a:prstGeom>
          <a:noFill/>
        </p:spPr>
        <p:txBody>
          <a:bodyPr wrap="square" lIns="0" tIns="0" rIns="0" bIns="0" rtlCol="0">
            <a:spAutoFit/>
          </a:bodyPr>
          <a:lstStyle/>
          <a:p>
            <a:r>
              <a:rPr lang="en-US" sz="1200" dirty="0">
                <a:solidFill>
                  <a:srgbClr val="7F7E7E"/>
                </a:solidFill>
              </a:rPr>
              <a:t>Distances between nearest points</a:t>
            </a:r>
          </a:p>
        </p:txBody>
      </p:sp>
      <p:sp>
        <p:nvSpPr>
          <p:cNvPr id="45" name="object 5"/>
          <p:cNvSpPr txBox="1"/>
          <p:nvPr/>
        </p:nvSpPr>
        <p:spPr>
          <a:xfrm>
            <a:off x="1667927" y="3515233"/>
            <a:ext cx="8679631" cy="2603277"/>
          </a:xfrm>
          <a:prstGeom prst="rect">
            <a:avLst/>
          </a:prstGeom>
        </p:spPr>
        <p:txBody>
          <a:bodyPr wrap="square" lIns="0" tIns="0" rIns="0" bIns="0" rtlCol="0">
            <a:spAutoFit/>
          </a:bodyPr>
          <a:lstStyle/>
          <a:p>
            <a:pPr marL="12700" marR="41909">
              <a:lnSpc>
                <a:spcPts val="3454"/>
              </a:lnSpc>
              <a:spcBef>
                <a:spcPts val="172"/>
              </a:spcBef>
            </a:pPr>
            <a:r>
              <a:rPr lang="en-US" sz="4400" baseline="2560" dirty="0">
                <a:solidFill>
                  <a:srgbClr val="4E81BC"/>
                </a:solidFill>
                <a:cs typeface="Calibri"/>
              </a:rPr>
              <a:t>DBSCAN</a:t>
            </a:r>
          </a:p>
          <a:p>
            <a:pPr marL="12700">
              <a:lnSpc>
                <a:spcPts val="2770"/>
              </a:lnSpc>
            </a:pPr>
            <a:r>
              <a:rPr lang="en-US" sz="4400" baseline="1137" dirty="0">
                <a:solidFill>
                  <a:srgbClr val="7F7E7E"/>
                </a:solidFill>
                <a:cs typeface="Calibri"/>
              </a:rPr>
              <a:t>Density based, on the money with the right parameters.</a:t>
            </a:r>
          </a:p>
          <a:p>
            <a:pPr marL="12700">
              <a:lnSpc>
                <a:spcPts val="2770"/>
              </a:lnSpc>
            </a:pPr>
            <a:r>
              <a:rPr lang="en-US" sz="4400" baseline="1137" dirty="0">
                <a:solidFill>
                  <a:srgbClr val="7F7E7E"/>
                </a:solidFill>
                <a:cs typeface="Calibri"/>
              </a:rPr>
              <a:t>Have to try </a:t>
            </a:r>
            <a:r>
              <a:rPr lang="en-US" sz="4400" i="1" baseline="1137" dirty="0">
                <a:solidFill>
                  <a:srgbClr val="7F7E7E"/>
                </a:solidFill>
                <a:cs typeface="Calibri"/>
              </a:rPr>
              <a:t>epsilon</a:t>
            </a:r>
            <a:r>
              <a:rPr lang="en-US" sz="4400" baseline="1137" dirty="0">
                <a:solidFill>
                  <a:srgbClr val="7F7E7E"/>
                </a:solidFill>
                <a:cs typeface="Calibri"/>
              </a:rPr>
              <a:t> (and </a:t>
            </a:r>
            <a:r>
              <a:rPr lang="en-US" sz="4400" i="1" baseline="1137" dirty="0" err="1">
                <a:solidFill>
                  <a:srgbClr val="7F7E7E"/>
                </a:solidFill>
                <a:cs typeface="Calibri"/>
              </a:rPr>
              <a:t>num_clu</a:t>
            </a:r>
            <a:r>
              <a:rPr lang="en-US" sz="4400" baseline="1137" dirty="0">
                <a:solidFill>
                  <a:srgbClr val="7F7E7E"/>
                </a:solidFill>
                <a:cs typeface="Calibri"/>
              </a:rPr>
              <a:t>) values. </a:t>
            </a:r>
          </a:p>
          <a:p>
            <a:pPr marL="12700">
              <a:lnSpc>
                <a:spcPts val="2770"/>
              </a:lnSpc>
            </a:pPr>
            <a:r>
              <a:rPr lang="en-US" sz="4400" baseline="1137" dirty="0">
                <a:solidFill>
                  <a:srgbClr val="7F7E7E"/>
                </a:solidFill>
                <a:cs typeface="Calibri"/>
              </a:rPr>
              <a:t>Can ﬁnd </a:t>
            </a:r>
            <a:r>
              <a:rPr lang="en-US" sz="4400" baseline="1137" dirty="0">
                <a:solidFill>
                  <a:srgbClr val="AAC56C"/>
                </a:solidFill>
                <a:cs typeface="Calibri"/>
              </a:rPr>
              <a:t>uneven cluster sizes.</a:t>
            </a:r>
          </a:p>
          <a:p>
            <a:pPr marL="12700">
              <a:lnSpc>
                <a:spcPts val="2770"/>
              </a:lnSpc>
            </a:pPr>
            <a:r>
              <a:rPr lang="en-US" sz="4400" baseline="1137" dirty="0">
                <a:solidFill>
                  <a:srgbClr val="7F7E7E"/>
                </a:solidFill>
                <a:cs typeface="Calibri"/>
              </a:rPr>
              <a:t>Full </a:t>
            </a:r>
            <a:r>
              <a:rPr lang="en-US" sz="4400" baseline="1137" dirty="0">
                <a:solidFill>
                  <a:srgbClr val="F69545"/>
                </a:solidFill>
                <a:cs typeface="Calibri"/>
              </a:rPr>
              <a:t>distance metric options</a:t>
            </a:r>
            <a:r>
              <a:rPr lang="en-US" sz="4400" baseline="1137" dirty="0">
                <a:solidFill>
                  <a:srgbClr val="7F7E7E"/>
                </a:solidFill>
                <a:cs typeface="Calibri"/>
              </a:rPr>
              <a:t>.</a:t>
            </a:r>
          </a:p>
          <a:p>
            <a:pPr marL="12700">
              <a:lnSpc>
                <a:spcPts val="2770"/>
              </a:lnSpc>
            </a:pPr>
            <a:r>
              <a:rPr lang="en-US" sz="4400" baseline="1137" dirty="0">
                <a:solidFill>
                  <a:srgbClr val="7F7E7E"/>
                </a:solidFill>
                <a:cs typeface="Calibri"/>
              </a:rPr>
              <a:t>Can handle tons of data and weird shapes.</a:t>
            </a:r>
          </a:p>
          <a:p>
            <a:pPr marL="12700">
              <a:lnSpc>
                <a:spcPts val="2770"/>
              </a:lnSpc>
            </a:pPr>
            <a:r>
              <a:rPr lang="en-US" sz="4400" baseline="1137" dirty="0">
                <a:solidFill>
                  <a:srgbClr val="7F7E7E"/>
                </a:solidFill>
                <a:cs typeface="Calibri"/>
              </a:rPr>
              <a:t>Too small epsilon (too many clusters) is </a:t>
            </a:r>
            <a:r>
              <a:rPr lang="en-US" sz="4400" baseline="1137" dirty="0" smtClean="0">
                <a:solidFill>
                  <a:srgbClr val="7F7E7E"/>
                </a:solidFill>
                <a:cs typeface="Calibri"/>
              </a:rPr>
              <a:t>not trustworthy.</a:t>
            </a:r>
            <a:endParaRPr lang="en-US" sz="4400" baseline="1137" dirty="0">
              <a:solidFill>
                <a:srgbClr val="7F7E7E"/>
              </a:solidFill>
              <a:cs typeface="Calibri"/>
            </a:endParaRPr>
          </a:p>
        </p:txBody>
      </p:sp>
    </p:spTree>
    <p:extLst>
      <p:ext uri="{BB962C8B-B14F-4D97-AF65-F5344CB8AC3E}">
        <p14:creationId xmlns:p14="http://schemas.microsoft.com/office/powerpoint/2010/main" val="3754100423"/>
      </p:ext>
    </p:extLst>
  </p:cSld>
  <p:clrMapOvr>
    <a:masterClrMapping/>
  </p:clrMapOvr>
  <p:transition xmlns:p14="http://schemas.microsoft.com/office/powerpoint/2010/main" spd="med"/>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1" name="Object 160" hidden="1"/>
          <p:cNvGraphicFramePr>
            <a:graphicFrameLocks noChangeAspect="1"/>
          </p:cNvGraphicFramePr>
          <p:nvPr>
            <p:custDataLst>
              <p:tags r:id="rId2"/>
            </p:custDataLst>
          </p:nvPr>
        </p:nvGraphicFramePr>
        <p:xfrm>
          <a:off x="1525589" y="1589"/>
          <a:ext cx="1587" cy="1587"/>
        </p:xfrm>
        <a:graphic>
          <a:graphicData uri="http://schemas.openxmlformats.org/presentationml/2006/ole">
            <mc:AlternateContent xmlns:mc="http://schemas.openxmlformats.org/markup-compatibility/2006">
              <mc:Choice xmlns:v="urn:schemas-microsoft-com:vml" Requires="v">
                <p:oleObj spid="_x0000_s21508"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1525589" y="1589"/>
                        <a:ext cx="1587" cy="1587"/>
                      </a:xfrm>
                      <a:prstGeom prst="rect">
                        <a:avLst/>
                      </a:prstGeom>
                    </p:spPr>
                  </p:pic>
                </p:oleObj>
              </mc:Fallback>
            </mc:AlternateContent>
          </a:graphicData>
        </a:graphic>
      </p:graphicFrame>
      <p:sp>
        <p:nvSpPr>
          <p:cNvPr id="23" name="Rectangle 22"/>
          <p:cNvSpPr/>
          <p:nvPr/>
        </p:nvSpPr>
        <p:spPr>
          <a:xfrm>
            <a:off x="1638300" y="381000"/>
            <a:ext cx="1422040" cy="1524000"/>
          </a:xfrm>
          <a:prstGeom prst="rect">
            <a:avLst/>
          </a:prstGeom>
          <a:no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30" name="TextBox 29"/>
          <p:cNvSpPr txBox="1"/>
          <p:nvPr/>
        </p:nvSpPr>
        <p:spPr>
          <a:xfrm>
            <a:off x="1667926" y="1719329"/>
            <a:ext cx="1362788" cy="153888"/>
          </a:xfrm>
          <a:prstGeom prst="rect">
            <a:avLst/>
          </a:prstGeom>
          <a:noFill/>
        </p:spPr>
        <p:txBody>
          <a:bodyPr wrap="square" lIns="0" tIns="0" rIns="0" bIns="0" rtlCol="0">
            <a:spAutoFit/>
          </a:bodyPr>
          <a:lstStyle/>
          <a:p>
            <a:pPr algn="r"/>
            <a:r>
              <a:rPr lang="en-US" sz="1000" dirty="0">
                <a:solidFill>
                  <a:srgbClr val="7F7E7E"/>
                </a:solidFill>
              </a:rPr>
              <a:t>.01s</a:t>
            </a:r>
          </a:p>
        </p:txBody>
      </p:sp>
      <p:sp>
        <p:nvSpPr>
          <p:cNvPr id="34" name="Rectangle 33"/>
          <p:cNvSpPr/>
          <p:nvPr/>
        </p:nvSpPr>
        <p:spPr>
          <a:xfrm>
            <a:off x="3136972" y="381000"/>
            <a:ext cx="1422040" cy="1524000"/>
          </a:xfrm>
          <a:prstGeom prst="rect">
            <a:avLst/>
          </a:prstGeom>
          <a:no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35" name="TextBox 34"/>
          <p:cNvSpPr txBox="1"/>
          <p:nvPr/>
        </p:nvSpPr>
        <p:spPr>
          <a:xfrm>
            <a:off x="3166598" y="1719329"/>
            <a:ext cx="1362788" cy="153888"/>
          </a:xfrm>
          <a:prstGeom prst="rect">
            <a:avLst/>
          </a:prstGeom>
          <a:noFill/>
        </p:spPr>
        <p:txBody>
          <a:bodyPr wrap="square" lIns="0" tIns="0" rIns="0" bIns="0" rtlCol="0">
            <a:spAutoFit/>
          </a:bodyPr>
          <a:lstStyle/>
          <a:p>
            <a:pPr algn="r"/>
            <a:r>
              <a:rPr lang="en-US" sz="1000" dirty="0">
                <a:solidFill>
                  <a:srgbClr val="7F7E7E"/>
                </a:solidFill>
              </a:rPr>
              <a:t>8.17s</a:t>
            </a:r>
          </a:p>
        </p:txBody>
      </p:sp>
      <p:sp>
        <p:nvSpPr>
          <p:cNvPr id="37" name="Rectangle 36"/>
          <p:cNvSpPr/>
          <p:nvPr/>
        </p:nvSpPr>
        <p:spPr>
          <a:xfrm>
            <a:off x="4635644" y="381000"/>
            <a:ext cx="1422040" cy="1524000"/>
          </a:xfrm>
          <a:prstGeom prst="rect">
            <a:avLst/>
          </a:prstGeom>
          <a:no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38" name="TextBox 37"/>
          <p:cNvSpPr txBox="1"/>
          <p:nvPr/>
        </p:nvSpPr>
        <p:spPr>
          <a:xfrm>
            <a:off x="4665270" y="1719329"/>
            <a:ext cx="1362788" cy="153888"/>
          </a:xfrm>
          <a:prstGeom prst="rect">
            <a:avLst/>
          </a:prstGeom>
          <a:noFill/>
        </p:spPr>
        <p:txBody>
          <a:bodyPr wrap="square" lIns="0" tIns="0" rIns="0" bIns="0" rtlCol="0">
            <a:spAutoFit/>
          </a:bodyPr>
          <a:lstStyle/>
          <a:p>
            <a:pPr algn="r"/>
            <a:r>
              <a:rPr lang="en-US" sz="1000" dirty="0">
                <a:solidFill>
                  <a:srgbClr val="7F7E7E"/>
                </a:solidFill>
              </a:rPr>
              <a:t>.02s</a:t>
            </a:r>
          </a:p>
        </p:txBody>
      </p:sp>
      <p:sp>
        <p:nvSpPr>
          <p:cNvPr id="40" name="Rectangle 39"/>
          <p:cNvSpPr/>
          <p:nvPr/>
        </p:nvSpPr>
        <p:spPr>
          <a:xfrm>
            <a:off x="6134317" y="381000"/>
            <a:ext cx="1422040" cy="1524000"/>
          </a:xfrm>
          <a:prstGeom prst="rect">
            <a:avLst/>
          </a:prstGeom>
          <a:no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41" name="TextBox 40"/>
          <p:cNvSpPr txBox="1"/>
          <p:nvPr/>
        </p:nvSpPr>
        <p:spPr>
          <a:xfrm>
            <a:off x="6163943" y="1719329"/>
            <a:ext cx="1362788" cy="153888"/>
          </a:xfrm>
          <a:prstGeom prst="rect">
            <a:avLst/>
          </a:prstGeom>
          <a:noFill/>
        </p:spPr>
        <p:txBody>
          <a:bodyPr wrap="square" lIns="0" tIns="0" rIns="0" bIns="0" rtlCol="0">
            <a:spAutoFit/>
          </a:bodyPr>
          <a:lstStyle/>
          <a:p>
            <a:pPr algn="r"/>
            <a:r>
              <a:rPr lang="en-US" sz="1000" dirty="0">
                <a:solidFill>
                  <a:srgbClr val="7F7E7E"/>
                </a:solidFill>
              </a:rPr>
              <a:t>.31s</a:t>
            </a:r>
          </a:p>
        </p:txBody>
      </p:sp>
      <p:sp>
        <p:nvSpPr>
          <p:cNvPr id="43" name="Rectangle 42"/>
          <p:cNvSpPr/>
          <p:nvPr/>
        </p:nvSpPr>
        <p:spPr>
          <a:xfrm>
            <a:off x="7632989" y="381000"/>
            <a:ext cx="1422040" cy="1524000"/>
          </a:xfrm>
          <a:prstGeom prst="rect">
            <a:avLst/>
          </a:prstGeom>
          <a:no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44" name="TextBox 43"/>
          <p:cNvSpPr txBox="1"/>
          <p:nvPr/>
        </p:nvSpPr>
        <p:spPr>
          <a:xfrm>
            <a:off x="7662615" y="1719329"/>
            <a:ext cx="1362788" cy="153888"/>
          </a:xfrm>
          <a:prstGeom prst="rect">
            <a:avLst/>
          </a:prstGeom>
          <a:noFill/>
        </p:spPr>
        <p:txBody>
          <a:bodyPr wrap="square" lIns="0" tIns="0" rIns="0" bIns="0" rtlCol="0">
            <a:spAutoFit/>
          </a:bodyPr>
          <a:lstStyle/>
          <a:p>
            <a:pPr algn="r"/>
            <a:r>
              <a:rPr lang="en-US" sz="1000" dirty="0">
                <a:solidFill>
                  <a:srgbClr val="7F7E7E"/>
                </a:solidFill>
              </a:rPr>
              <a:t>.21s</a:t>
            </a:r>
          </a:p>
        </p:txBody>
      </p:sp>
      <p:sp>
        <p:nvSpPr>
          <p:cNvPr id="46" name="Rectangle 45"/>
          <p:cNvSpPr/>
          <p:nvPr/>
        </p:nvSpPr>
        <p:spPr>
          <a:xfrm>
            <a:off x="9131660" y="381000"/>
            <a:ext cx="1422040" cy="1524000"/>
          </a:xfrm>
          <a:prstGeom prst="rect">
            <a:avLst/>
          </a:prstGeom>
          <a:no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47" name="TextBox 46"/>
          <p:cNvSpPr txBox="1"/>
          <p:nvPr/>
        </p:nvSpPr>
        <p:spPr>
          <a:xfrm>
            <a:off x="9161286" y="1719329"/>
            <a:ext cx="1362788" cy="153888"/>
          </a:xfrm>
          <a:prstGeom prst="rect">
            <a:avLst/>
          </a:prstGeom>
          <a:noFill/>
        </p:spPr>
        <p:txBody>
          <a:bodyPr wrap="square" lIns="0" tIns="0" rIns="0" bIns="0" rtlCol="0">
            <a:spAutoFit/>
          </a:bodyPr>
          <a:lstStyle/>
          <a:p>
            <a:pPr algn="r"/>
            <a:r>
              <a:rPr lang="en-US" sz="1000" dirty="0">
                <a:solidFill>
                  <a:srgbClr val="7F7E7E"/>
                </a:solidFill>
              </a:rPr>
              <a:t>.10s</a:t>
            </a:r>
          </a:p>
        </p:txBody>
      </p:sp>
      <p:sp>
        <p:nvSpPr>
          <p:cNvPr id="67" name="Rectangle 66"/>
          <p:cNvSpPr/>
          <p:nvPr/>
        </p:nvSpPr>
        <p:spPr>
          <a:xfrm>
            <a:off x="1638300" y="1981200"/>
            <a:ext cx="1422040" cy="1524000"/>
          </a:xfrm>
          <a:prstGeom prst="rect">
            <a:avLst/>
          </a:prstGeom>
          <a:no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68" name="TextBox 67"/>
          <p:cNvSpPr txBox="1"/>
          <p:nvPr/>
        </p:nvSpPr>
        <p:spPr>
          <a:xfrm>
            <a:off x="1667926" y="3319529"/>
            <a:ext cx="1362788" cy="153888"/>
          </a:xfrm>
          <a:prstGeom prst="rect">
            <a:avLst/>
          </a:prstGeom>
          <a:noFill/>
        </p:spPr>
        <p:txBody>
          <a:bodyPr wrap="square" lIns="0" tIns="0" rIns="0" bIns="0" rtlCol="0">
            <a:spAutoFit/>
          </a:bodyPr>
          <a:lstStyle/>
          <a:p>
            <a:pPr algn="r"/>
            <a:r>
              <a:rPr lang="en-US" sz="1000" dirty="0">
                <a:solidFill>
                  <a:srgbClr val="7F7E7E"/>
                </a:solidFill>
              </a:rPr>
              <a:t>0.1s</a:t>
            </a:r>
          </a:p>
        </p:txBody>
      </p:sp>
      <p:sp>
        <p:nvSpPr>
          <p:cNvPr id="65" name="Rectangle 64"/>
          <p:cNvSpPr/>
          <p:nvPr/>
        </p:nvSpPr>
        <p:spPr>
          <a:xfrm>
            <a:off x="3136972" y="1981200"/>
            <a:ext cx="1422040" cy="1524000"/>
          </a:xfrm>
          <a:prstGeom prst="rect">
            <a:avLst/>
          </a:prstGeom>
          <a:no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66" name="TextBox 65"/>
          <p:cNvSpPr txBox="1"/>
          <p:nvPr/>
        </p:nvSpPr>
        <p:spPr>
          <a:xfrm>
            <a:off x="3166598" y="3319529"/>
            <a:ext cx="1362788" cy="153888"/>
          </a:xfrm>
          <a:prstGeom prst="rect">
            <a:avLst/>
          </a:prstGeom>
          <a:noFill/>
        </p:spPr>
        <p:txBody>
          <a:bodyPr wrap="square" lIns="0" tIns="0" rIns="0" bIns="0" rtlCol="0">
            <a:spAutoFit/>
          </a:bodyPr>
          <a:lstStyle/>
          <a:p>
            <a:pPr algn="r"/>
            <a:r>
              <a:rPr lang="en-US" sz="1000" dirty="0">
                <a:solidFill>
                  <a:srgbClr val="7F7E7E"/>
                </a:solidFill>
              </a:rPr>
              <a:t>8.17s</a:t>
            </a:r>
          </a:p>
        </p:txBody>
      </p:sp>
      <p:sp>
        <p:nvSpPr>
          <p:cNvPr id="63" name="Rectangle 62"/>
          <p:cNvSpPr/>
          <p:nvPr/>
        </p:nvSpPr>
        <p:spPr>
          <a:xfrm>
            <a:off x="4635644" y="1981200"/>
            <a:ext cx="1422040" cy="1524000"/>
          </a:xfrm>
          <a:prstGeom prst="rect">
            <a:avLst/>
          </a:prstGeom>
          <a:no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64" name="TextBox 63"/>
          <p:cNvSpPr txBox="1"/>
          <p:nvPr/>
        </p:nvSpPr>
        <p:spPr>
          <a:xfrm>
            <a:off x="4665270" y="3319529"/>
            <a:ext cx="1362788" cy="153888"/>
          </a:xfrm>
          <a:prstGeom prst="rect">
            <a:avLst/>
          </a:prstGeom>
          <a:noFill/>
        </p:spPr>
        <p:txBody>
          <a:bodyPr wrap="square" lIns="0" tIns="0" rIns="0" bIns="0" rtlCol="0">
            <a:spAutoFit/>
          </a:bodyPr>
          <a:lstStyle/>
          <a:p>
            <a:pPr algn="r"/>
            <a:r>
              <a:rPr lang="en-US" sz="1000" dirty="0">
                <a:solidFill>
                  <a:srgbClr val="7F7E7E"/>
                </a:solidFill>
              </a:rPr>
              <a:t>.03s</a:t>
            </a:r>
          </a:p>
        </p:txBody>
      </p:sp>
      <p:sp>
        <p:nvSpPr>
          <p:cNvPr id="61" name="Rectangle 60"/>
          <p:cNvSpPr/>
          <p:nvPr/>
        </p:nvSpPr>
        <p:spPr>
          <a:xfrm>
            <a:off x="6134317" y="1981200"/>
            <a:ext cx="1422040" cy="1524000"/>
          </a:xfrm>
          <a:prstGeom prst="rect">
            <a:avLst/>
          </a:prstGeom>
          <a:no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62" name="TextBox 61"/>
          <p:cNvSpPr txBox="1"/>
          <p:nvPr/>
        </p:nvSpPr>
        <p:spPr>
          <a:xfrm>
            <a:off x="6163943" y="3319529"/>
            <a:ext cx="1362788" cy="153888"/>
          </a:xfrm>
          <a:prstGeom prst="rect">
            <a:avLst/>
          </a:prstGeom>
          <a:noFill/>
        </p:spPr>
        <p:txBody>
          <a:bodyPr wrap="square" lIns="0" tIns="0" rIns="0" bIns="0" rtlCol="0">
            <a:spAutoFit/>
          </a:bodyPr>
          <a:lstStyle/>
          <a:p>
            <a:pPr algn="r"/>
            <a:r>
              <a:rPr lang="en-US" sz="1000" dirty="0">
                <a:solidFill>
                  <a:srgbClr val="7F7E7E"/>
                </a:solidFill>
              </a:rPr>
              <a:t>.03s</a:t>
            </a:r>
          </a:p>
        </p:txBody>
      </p:sp>
      <p:sp>
        <p:nvSpPr>
          <p:cNvPr id="59" name="Rectangle 58"/>
          <p:cNvSpPr/>
          <p:nvPr/>
        </p:nvSpPr>
        <p:spPr>
          <a:xfrm>
            <a:off x="7632989" y="1981200"/>
            <a:ext cx="1422040" cy="1524000"/>
          </a:xfrm>
          <a:prstGeom prst="rect">
            <a:avLst/>
          </a:prstGeom>
          <a:no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60" name="TextBox 59"/>
          <p:cNvSpPr txBox="1"/>
          <p:nvPr/>
        </p:nvSpPr>
        <p:spPr>
          <a:xfrm>
            <a:off x="7662615" y="3319529"/>
            <a:ext cx="1362788" cy="153888"/>
          </a:xfrm>
          <a:prstGeom prst="rect">
            <a:avLst/>
          </a:prstGeom>
          <a:noFill/>
        </p:spPr>
        <p:txBody>
          <a:bodyPr wrap="square" lIns="0" tIns="0" rIns="0" bIns="0" rtlCol="0">
            <a:spAutoFit/>
          </a:bodyPr>
          <a:lstStyle/>
          <a:p>
            <a:pPr algn="r"/>
            <a:r>
              <a:rPr lang="en-US" sz="1000" dirty="0">
                <a:solidFill>
                  <a:srgbClr val="7F7E7E"/>
                </a:solidFill>
              </a:rPr>
              <a:t>.26s</a:t>
            </a:r>
          </a:p>
        </p:txBody>
      </p:sp>
      <p:sp>
        <p:nvSpPr>
          <p:cNvPr id="57" name="Rectangle 56"/>
          <p:cNvSpPr/>
          <p:nvPr/>
        </p:nvSpPr>
        <p:spPr>
          <a:xfrm>
            <a:off x="9131660" y="1981200"/>
            <a:ext cx="1422040" cy="1524000"/>
          </a:xfrm>
          <a:prstGeom prst="rect">
            <a:avLst/>
          </a:prstGeom>
          <a:no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58" name="TextBox 57"/>
          <p:cNvSpPr txBox="1"/>
          <p:nvPr/>
        </p:nvSpPr>
        <p:spPr>
          <a:xfrm>
            <a:off x="9161286" y="3319529"/>
            <a:ext cx="1362788" cy="153888"/>
          </a:xfrm>
          <a:prstGeom prst="rect">
            <a:avLst/>
          </a:prstGeom>
          <a:noFill/>
        </p:spPr>
        <p:txBody>
          <a:bodyPr wrap="square" lIns="0" tIns="0" rIns="0" bIns="0" rtlCol="0">
            <a:spAutoFit/>
          </a:bodyPr>
          <a:lstStyle/>
          <a:p>
            <a:pPr algn="r"/>
            <a:r>
              <a:rPr lang="en-US" sz="1000" dirty="0">
                <a:solidFill>
                  <a:srgbClr val="7F7E7E"/>
                </a:solidFill>
              </a:rPr>
              <a:t>.10s</a:t>
            </a:r>
          </a:p>
        </p:txBody>
      </p:sp>
      <p:sp>
        <p:nvSpPr>
          <p:cNvPr id="86" name="Rectangle 85"/>
          <p:cNvSpPr/>
          <p:nvPr/>
        </p:nvSpPr>
        <p:spPr>
          <a:xfrm>
            <a:off x="1638300" y="3581400"/>
            <a:ext cx="1422040" cy="1524000"/>
          </a:xfrm>
          <a:prstGeom prst="rect">
            <a:avLst/>
          </a:prstGeom>
          <a:no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87" name="TextBox 86"/>
          <p:cNvSpPr txBox="1"/>
          <p:nvPr/>
        </p:nvSpPr>
        <p:spPr>
          <a:xfrm>
            <a:off x="1667926" y="4919729"/>
            <a:ext cx="1362788" cy="153888"/>
          </a:xfrm>
          <a:prstGeom prst="rect">
            <a:avLst/>
          </a:prstGeom>
          <a:noFill/>
        </p:spPr>
        <p:txBody>
          <a:bodyPr wrap="square" lIns="0" tIns="0" rIns="0" bIns="0" rtlCol="0">
            <a:spAutoFit/>
          </a:bodyPr>
          <a:lstStyle/>
          <a:p>
            <a:pPr algn="r"/>
            <a:r>
              <a:rPr lang="en-US" sz="1000" dirty="0">
                <a:solidFill>
                  <a:srgbClr val="7F7E7E"/>
                </a:solidFill>
              </a:rPr>
              <a:t>.01s</a:t>
            </a:r>
          </a:p>
        </p:txBody>
      </p:sp>
      <p:sp>
        <p:nvSpPr>
          <p:cNvPr id="84" name="Rectangle 83"/>
          <p:cNvSpPr/>
          <p:nvPr/>
        </p:nvSpPr>
        <p:spPr>
          <a:xfrm>
            <a:off x="3136972" y="3581400"/>
            <a:ext cx="1422040" cy="1524000"/>
          </a:xfrm>
          <a:prstGeom prst="rect">
            <a:avLst/>
          </a:prstGeom>
          <a:no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85" name="TextBox 84"/>
          <p:cNvSpPr txBox="1"/>
          <p:nvPr/>
        </p:nvSpPr>
        <p:spPr>
          <a:xfrm>
            <a:off x="3166598" y="4919729"/>
            <a:ext cx="1362788" cy="153888"/>
          </a:xfrm>
          <a:prstGeom prst="rect">
            <a:avLst/>
          </a:prstGeom>
          <a:noFill/>
        </p:spPr>
        <p:txBody>
          <a:bodyPr wrap="square" lIns="0" tIns="0" rIns="0" bIns="0" rtlCol="0">
            <a:spAutoFit/>
          </a:bodyPr>
          <a:lstStyle/>
          <a:p>
            <a:pPr algn="r"/>
            <a:r>
              <a:rPr lang="en-US" sz="1000" dirty="0">
                <a:solidFill>
                  <a:srgbClr val="7F7E7E"/>
                </a:solidFill>
              </a:rPr>
              <a:t>8.45s</a:t>
            </a:r>
          </a:p>
        </p:txBody>
      </p:sp>
      <p:sp>
        <p:nvSpPr>
          <p:cNvPr id="82" name="Rectangle 81"/>
          <p:cNvSpPr/>
          <p:nvPr/>
        </p:nvSpPr>
        <p:spPr>
          <a:xfrm>
            <a:off x="4635644" y="3581400"/>
            <a:ext cx="1422040" cy="1524000"/>
          </a:xfrm>
          <a:prstGeom prst="rect">
            <a:avLst/>
          </a:prstGeom>
          <a:no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83" name="TextBox 82"/>
          <p:cNvSpPr txBox="1"/>
          <p:nvPr/>
        </p:nvSpPr>
        <p:spPr>
          <a:xfrm>
            <a:off x="4665270" y="4919729"/>
            <a:ext cx="1362788" cy="153888"/>
          </a:xfrm>
          <a:prstGeom prst="rect">
            <a:avLst/>
          </a:prstGeom>
          <a:noFill/>
        </p:spPr>
        <p:txBody>
          <a:bodyPr wrap="square" lIns="0" tIns="0" rIns="0" bIns="0" rtlCol="0">
            <a:spAutoFit/>
          </a:bodyPr>
          <a:lstStyle/>
          <a:p>
            <a:pPr algn="r"/>
            <a:r>
              <a:rPr lang="en-US" sz="1000" dirty="0">
                <a:solidFill>
                  <a:srgbClr val="7F7E7E"/>
                </a:solidFill>
              </a:rPr>
              <a:t>.03s</a:t>
            </a:r>
          </a:p>
        </p:txBody>
      </p:sp>
      <p:sp>
        <p:nvSpPr>
          <p:cNvPr id="80" name="Rectangle 79"/>
          <p:cNvSpPr/>
          <p:nvPr/>
        </p:nvSpPr>
        <p:spPr>
          <a:xfrm>
            <a:off x="6134317" y="3581400"/>
            <a:ext cx="1422040" cy="1524000"/>
          </a:xfrm>
          <a:prstGeom prst="rect">
            <a:avLst/>
          </a:prstGeom>
          <a:no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81" name="TextBox 80"/>
          <p:cNvSpPr txBox="1"/>
          <p:nvPr/>
        </p:nvSpPr>
        <p:spPr>
          <a:xfrm>
            <a:off x="6163943" y="4919729"/>
            <a:ext cx="1362788" cy="153888"/>
          </a:xfrm>
          <a:prstGeom prst="rect">
            <a:avLst/>
          </a:prstGeom>
          <a:noFill/>
        </p:spPr>
        <p:txBody>
          <a:bodyPr wrap="square" lIns="0" tIns="0" rIns="0" bIns="0" rtlCol="0">
            <a:spAutoFit/>
          </a:bodyPr>
          <a:lstStyle/>
          <a:p>
            <a:pPr algn="r"/>
            <a:r>
              <a:rPr lang="en-US" sz="1000" dirty="0">
                <a:solidFill>
                  <a:srgbClr val="7F7E7E"/>
                </a:solidFill>
              </a:rPr>
              <a:t>.04s</a:t>
            </a:r>
          </a:p>
        </p:txBody>
      </p:sp>
      <p:sp>
        <p:nvSpPr>
          <p:cNvPr id="78" name="Rectangle 77"/>
          <p:cNvSpPr/>
          <p:nvPr/>
        </p:nvSpPr>
        <p:spPr>
          <a:xfrm>
            <a:off x="7632989" y="3581400"/>
            <a:ext cx="1422040" cy="1524000"/>
          </a:xfrm>
          <a:prstGeom prst="rect">
            <a:avLst/>
          </a:prstGeom>
          <a:no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79" name="TextBox 78"/>
          <p:cNvSpPr txBox="1"/>
          <p:nvPr/>
        </p:nvSpPr>
        <p:spPr>
          <a:xfrm>
            <a:off x="7662615" y="4919729"/>
            <a:ext cx="1362788" cy="153888"/>
          </a:xfrm>
          <a:prstGeom prst="rect">
            <a:avLst/>
          </a:prstGeom>
          <a:noFill/>
        </p:spPr>
        <p:txBody>
          <a:bodyPr wrap="square" lIns="0" tIns="0" rIns="0" bIns="0" rtlCol="0">
            <a:spAutoFit/>
          </a:bodyPr>
          <a:lstStyle/>
          <a:p>
            <a:pPr algn="r"/>
            <a:r>
              <a:rPr lang="en-US" sz="1000" dirty="0">
                <a:solidFill>
                  <a:srgbClr val="7F7E7E"/>
                </a:solidFill>
              </a:rPr>
              <a:t>.31s</a:t>
            </a:r>
          </a:p>
        </p:txBody>
      </p:sp>
      <p:sp>
        <p:nvSpPr>
          <p:cNvPr id="76" name="Rectangle 75"/>
          <p:cNvSpPr/>
          <p:nvPr/>
        </p:nvSpPr>
        <p:spPr>
          <a:xfrm>
            <a:off x="9131660" y="3581400"/>
            <a:ext cx="1422040" cy="1524000"/>
          </a:xfrm>
          <a:prstGeom prst="rect">
            <a:avLst/>
          </a:prstGeom>
          <a:no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77" name="TextBox 76"/>
          <p:cNvSpPr txBox="1"/>
          <p:nvPr/>
        </p:nvSpPr>
        <p:spPr>
          <a:xfrm>
            <a:off x="9161286" y="4919729"/>
            <a:ext cx="1362788" cy="153888"/>
          </a:xfrm>
          <a:prstGeom prst="rect">
            <a:avLst/>
          </a:prstGeom>
          <a:noFill/>
        </p:spPr>
        <p:txBody>
          <a:bodyPr wrap="square" lIns="0" tIns="0" rIns="0" bIns="0" rtlCol="0">
            <a:spAutoFit/>
          </a:bodyPr>
          <a:lstStyle/>
          <a:p>
            <a:pPr algn="r"/>
            <a:r>
              <a:rPr lang="en-US" sz="1000" dirty="0">
                <a:solidFill>
                  <a:srgbClr val="7F7E7E"/>
                </a:solidFill>
              </a:rPr>
              <a:t>.11s</a:t>
            </a:r>
          </a:p>
        </p:txBody>
      </p:sp>
      <p:sp>
        <p:nvSpPr>
          <p:cNvPr id="105" name="Rectangle 104"/>
          <p:cNvSpPr/>
          <p:nvPr/>
        </p:nvSpPr>
        <p:spPr>
          <a:xfrm>
            <a:off x="1638300" y="5181600"/>
            <a:ext cx="1422040" cy="1524000"/>
          </a:xfrm>
          <a:prstGeom prst="rect">
            <a:avLst/>
          </a:prstGeom>
          <a:no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106" name="TextBox 105"/>
          <p:cNvSpPr txBox="1"/>
          <p:nvPr/>
        </p:nvSpPr>
        <p:spPr>
          <a:xfrm>
            <a:off x="1667926" y="6519929"/>
            <a:ext cx="1362788" cy="153888"/>
          </a:xfrm>
          <a:prstGeom prst="rect">
            <a:avLst/>
          </a:prstGeom>
          <a:noFill/>
        </p:spPr>
        <p:txBody>
          <a:bodyPr wrap="square" lIns="0" tIns="0" rIns="0" bIns="0" rtlCol="0">
            <a:spAutoFit/>
          </a:bodyPr>
          <a:lstStyle/>
          <a:p>
            <a:pPr algn="r"/>
            <a:r>
              <a:rPr lang="en-US" sz="1000" dirty="0">
                <a:solidFill>
                  <a:srgbClr val="7F7E7E"/>
                </a:solidFill>
              </a:rPr>
              <a:t>.02s</a:t>
            </a:r>
          </a:p>
        </p:txBody>
      </p:sp>
      <p:sp>
        <p:nvSpPr>
          <p:cNvPr id="103" name="Rectangle 102"/>
          <p:cNvSpPr/>
          <p:nvPr/>
        </p:nvSpPr>
        <p:spPr>
          <a:xfrm>
            <a:off x="3136972" y="5181600"/>
            <a:ext cx="1422040" cy="1524000"/>
          </a:xfrm>
          <a:prstGeom prst="rect">
            <a:avLst/>
          </a:prstGeom>
          <a:no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104" name="TextBox 103"/>
          <p:cNvSpPr txBox="1"/>
          <p:nvPr/>
        </p:nvSpPr>
        <p:spPr>
          <a:xfrm>
            <a:off x="3166598" y="6519929"/>
            <a:ext cx="1362788" cy="153888"/>
          </a:xfrm>
          <a:prstGeom prst="rect">
            <a:avLst/>
          </a:prstGeom>
          <a:noFill/>
        </p:spPr>
        <p:txBody>
          <a:bodyPr wrap="square" lIns="0" tIns="0" rIns="0" bIns="0" rtlCol="0">
            <a:spAutoFit/>
          </a:bodyPr>
          <a:lstStyle/>
          <a:p>
            <a:pPr algn="r"/>
            <a:r>
              <a:rPr lang="en-US" sz="1000" dirty="0">
                <a:solidFill>
                  <a:srgbClr val="7F7E7E"/>
                </a:solidFill>
              </a:rPr>
              <a:t>8.53s</a:t>
            </a:r>
          </a:p>
        </p:txBody>
      </p:sp>
      <p:sp>
        <p:nvSpPr>
          <p:cNvPr id="101" name="Rectangle 100"/>
          <p:cNvSpPr/>
          <p:nvPr/>
        </p:nvSpPr>
        <p:spPr>
          <a:xfrm>
            <a:off x="4635644" y="5181600"/>
            <a:ext cx="1422040" cy="1524000"/>
          </a:xfrm>
          <a:prstGeom prst="rect">
            <a:avLst/>
          </a:prstGeom>
          <a:no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102" name="TextBox 101"/>
          <p:cNvSpPr txBox="1"/>
          <p:nvPr/>
        </p:nvSpPr>
        <p:spPr>
          <a:xfrm>
            <a:off x="4665270" y="6519929"/>
            <a:ext cx="1362788" cy="153888"/>
          </a:xfrm>
          <a:prstGeom prst="rect">
            <a:avLst/>
          </a:prstGeom>
          <a:noFill/>
        </p:spPr>
        <p:txBody>
          <a:bodyPr wrap="square" lIns="0" tIns="0" rIns="0" bIns="0" rtlCol="0">
            <a:spAutoFit/>
          </a:bodyPr>
          <a:lstStyle/>
          <a:p>
            <a:pPr algn="r"/>
            <a:r>
              <a:rPr lang="en-US" sz="1000" dirty="0">
                <a:solidFill>
                  <a:srgbClr val="7F7E7E"/>
                </a:solidFill>
              </a:rPr>
              <a:t>.06s</a:t>
            </a:r>
          </a:p>
        </p:txBody>
      </p:sp>
      <p:sp>
        <p:nvSpPr>
          <p:cNvPr id="99" name="Rectangle 98"/>
          <p:cNvSpPr/>
          <p:nvPr/>
        </p:nvSpPr>
        <p:spPr>
          <a:xfrm>
            <a:off x="6134317" y="5181600"/>
            <a:ext cx="1422040" cy="1524000"/>
          </a:xfrm>
          <a:prstGeom prst="rect">
            <a:avLst/>
          </a:prstGeom>
          <a:no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100" name="TextBox 99"/>
          <p:cNvSpPr txBox="1"/>
          <p:nvPr/>
        </p:nvSpPr>
        <p:spPr>
          <a:xfrm>
            <a:off x="6163943" y="6519929"/>
            <a:ext cx="1362788" cy="153888"/>
          </a:xfrm>
          <a:prstGeom prst="rect">
            <a:avLst/>
          </a:prstGeom>
          <a:noFill/>
        </p:spPr>
        <p:txBody>
          <a:bodyPr wrap="square" lIns="0" tIns="0" rIns="0" bIns="0" rtlCol="0">
            <a:spAutoFit/>
          </a:bodyPr>
          <a:lstStyle/>
          <a:p>
            <a:pPr algn="r"/>
            <a:r>
              <a:rPr lang="en-US" sz="1000" dirty="0">
                <a:solidFill>
                  <a:srgbClr val="7F7E7E"/>
                </a:solidFill>
              </a:rPr>
              <a:t>.08s</a:t>
            </a:r>
          </a:p>
        </p:txBody>
      </p:sp>
      <p:sp>
        <p:nvSpPr>
          <p:cNvPr id="97" name="Rectangle 96"/>
          <p:cNvSpPr/>
          <p:nvPr/>
        </p:nvSpPr>
        <p:spPr>
          <a:xfrm>
            <a:off x="7632989" y="5181600"/>
            <a:ext cx="1422040" cy="1524000"/>
          </a:xfrm>
          <a:prstGeom prst="rect">
            <a:avLst/>
          </a:prstGeom>
          <a:no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98" name="TextBox 97"/>
          <p:cNvSpPr txBox="1"/>
          <p:nvPr/>
        </p:nvSpPr>
        <p:spPr>
          <a:xfrm>
            <a:off x="7662615" y="6519929"/>
            <a:ext cx="1362788" cy="153888"/>
          </a:xfrm>
          <a:prstGeom prst="rect">
            <a:avLst/>
          </a:prstGeom>
          <a:noFill/>
        </p:spPr>
        <p:txBody>
          <a:bodyPr wrap="square" lIns="0" tIns="0" rIns="0" bIns="0" rtlCol="0">
            <a:spAutoFit/>
          </a:bodyPr>
          <a:lstStyle/>
          <a:p>
            <a:pPr algn="r"/>
            <a:r>
              <a:rPr lang="en-US" sz="1000" dirty="0">
                <a:solidFill>
                  <a:srgbClr val="7F7E7E"/>
                </a:solidFill>
              </a:rPr>
              <a:t>.21s</a:t>
            </a:r>
          </a:p>
        </p:txBody>
      </p:sp>
      <p:sp>
        <p:nvSpPr>
          <p:cNvPr id="95" name="Rectangle 94"/>
          <p:cNvSpPr/>
          <p:nvPr/>
        </p:nvSpPr>
        <p:spPr>
          <a:xfrm>
            <a:off x="9131660" y="5181600"/>
            <a:ext cx="1422040" cy="1524000"/>
          </a:xfrm>
          <a:prstGeom prst="rect">
            <a:avLst/>
          </a:prstGeom>
          <a:no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96" name="TextBox 95"/>
          <p:cNvSpPr txBox="1"/>
          <p:nvPr/>
        </p:nvSpPr>
        <p:spPr>
          <a:xfrm>
            <a:off x="9161286" y="6519929"/>
            <a:ext cx="1362788" cy="153888"/>
          </a:xfrm>
          <a:prstGeom prst="rect">
            <a:avLst/>
          </a:prstGeom>
          <a:noFill/>
        </p:spPr>
        <p:txBody>
          <a:bodyPr wrap="square" lIns="0" tIns="0" rIns="0" bIns="0" rtlCol="0">
            <a:spAutoFit/>
          </a:bodyPr>
          <a:lstStyle/>
          <a:p>
            <a:pPr algn="r"/>
            <a:r>
              <a:rPr lang="en-US" sz="1000" dirty="0">
                <a:solidFill>
                  <a:srgbClr val="7F7E7E"/>
                </a:solidFill>
              </a:rPr>
              <a:t>.10s</a:t>
            </a:r>
          </a:p>
        </p:txBody>
      </p:sp>
      <p:sp>
        <p:nvSpPr>
          <p:cNvPr id="108" name="TextBox 107"/>
          <p:cNvSpPr txBox="1"/>
          <p:nvPr/>
        </p:nvSpPr>
        <p:spPr>
          <a:xfrm>
            <a:off x="1667926" y="228600"/>
            <a:ext cx="1362788" cy="153888"/>
          </a:xfrm>
          <a:prstGeom prst="rect">
            <a:avLst/>
          </a:prstGeom>
          <a:noFill/>
        </p:spPr>
        <p:txBody>
          <a:bodyPr wrap="square" lIns="0" tIns="0" rIns="0" bIns="0" rtlCol="0">
            <a:spAutoFit/>
          </a:bodyPr>
          <a:lstStyle/>
          <a:p>
            <a:r>
              <a:rPr lang="en-US" sz="1000" b="1" dirty="0" err="1">
                <a:solidFill>
                  <a:srgbClr val="7F7E7E"/>
                </a:solidFill>
              </a:rPr>
              <a:t>MiniBatchKMeans</a:t>
            </a:r>
            <a:endParaRPr lang="en-US" sz="1000" b="1" dirty="0">
              <a:solidFill>
                <a:srgbClr val="7F7E7E"/>
              </a:solidFill>
            </a:endParaRPr>
          </a:p>
        </p:txBody>
      </p:sp>
      <p:sp>
        <p:nvSpPr>
          <p:cNvPr id="109" name="TextBox 108"/>
          <p:cNvSpPr txBox="1"/>
          <p:nvPr/>
        </p:nvSpPr>
        <p:spPr>
          <a:xfrm>
            <a:off x="3166598" y="228600"/>
            <a:ext cx="1362788" cy="153888"/>
          </a:xfrm>
          <a:prstGeom prst="rect">
            <a:avLst/>
          </a:prstGeom>
          <a:noFill/>
        </p:spPr>
        <p:txBody>
          <a:bodyPr wrap="square" lIns="0" tIns="0" rIns="0" bIns="0" rtlCol="0">
            <a:spAutoFit/>
          </a:bodyPr>
          <a:lstStyle/>
          <a:p>
            <a:r>
              <a:rPr lang="en-US" sz="1000" b="1" dirty="0" err="1">
                <a:solidFill>
                  <a:srgbClr val="7F7E7E"/>
                </a:solidFill>
              </a:rPr>
              <a:t>AffinityPropagation</a:t>
            </a:r>
            <a:endParaRPr lang="en-US" sz="1000" b="1" dirty="0">
              <a:solidFill>
                <a:srgbClr val="7F7E7E"/>
              </a:solidFill>
            </a:endParaRPr>
          </a:p>
        </p:txBody>
      </p:sp>
      <p:sp>
        <p:nvSpPr>
          <p:cNvPr id="110" name="TextBox 109"/>
          <p:cNvSpPr txBox="1"/>
          <p:nvPr/>
        </p:nvSpPr>
        <p:spPr>
          <a:xfrm>
            <a:off x="4665270" y="228600"/>
            <a:ext cx="1362788" cy="153888"/>
          </a:xfrm>
          <a:prstGeom prst="rect">
            <a:avLst/>
          </a:prstGeom>
          <a:noFill/>
        </p:spPr>
        <p:txBody>
          <a:bodyPr wrap="square" lIns="0" tIns="0" rIns="0" bIns="0" rtlCol="0">
            <a:spAutoFit/>
          </a:bodyPr>
          <a:lstStyle/>
          <a:p>
            <a:r>
              <a:rPr lang="en-US" sz="1000" b="1" dirty="0" err="1">
                <a:solidFill>
                  <a:srgbClr val="7F7E7E"/>
                </a:solidFill>
              </a:rPr>
              <a:t>MeanShift</a:t>
            </a:r>
            <a:endParaRPr lang="en-US" sz="1000" b="1" dirty="0">
              <a:solidFill>
                <a:srgbClr val="7F7E7E"/>
              </a:solidFill>
            </a:endParaRPr>
          </a:p>
        </p:txBody>
      </p:sp>
      <p:sp>
        <p:nvSpPr>
          <p:cNvPr id="111" name="TextBox 110"/>
          <p:cNvSpPr txBox="1"/>
          <p:nvPr/>
        </p:nvSpPr>
        <p:spPr>
          <a:xfrm>
            <a:off x="6163943" y="228600"/>
            <a:ext cx="1362788" cy="153888"/>
          </a:xfrm>
          <a:prstGeom prst="rect">
            <a:avLst/>
          </a:prstGeom>
          <a:noFill/>
        </p:spPr>
        <p:txBody>
          <a:bodyPr wrap="square" lIns="0" tIns="0" rIns="0" bIns="0" rtlCol="0">
            <a:spAutoFit/>
          </a:bodyPr>
          <a:lstStyle/>
          <a:p>
            <a:r>
              <a:rPr lang="en-US" sz="1000" b="1" dirty="0" err="1">
                <a:solidFill>
                  <a:srgbClr val="7F7E7E"/>
                </a:solidFill>
              </a:rPr>
              <a:t>SpectralClustering</a:t>
            </a:r>
            <a:endParaRPr lang="en-US" sz="1000" b="1" dirty="0">
              <a:solidFill>
                <a:srgbClr val="7F7E7E"/>
              </a:solidFill>
            </a:endParaRPr>
          </a:p>
        </p:txBody>
      </p:sp>
      <p:sp>
        <p:nvSpPr>
          <p:cNvPr id="112" name="TextBox 111"/>
          <p:cNvSpPr txBox="1"/>
          <p:nvPr/>
        </p:nvSpPr>
        <p:spPr>
          <a:xfrm>
            <a:off x="7662615" y="228600"/>
            <a:ext cx="1362788" cy="153888"/>
          </a:xfrm>
          <a:prstGeom prst="rect">
            <a:avLst/>
          </a:prstGeom>
          <a:noFill/>
        </p:spPr>
        <p:txBody>
          <a:bodyPr wrap="square" lIns="0" tIns="0" rIns="0" bIns="0" rtlCol="0">
            <a:spAutoFit/>
          </a:bodyPr>
          <a:lstStyle/>
          <a:p>
            <a:r>
              <a:rPr lang="en-US" sz="1000" b="1" dirty="0">
                <a:solidFill>
                  <a:srgbClr val="7F7E7E"/>
                </a:solidFill>
              </a:rPr>
              <a:t>Ward</a:t>
            </a:r>
          </a:p>
        </p:txBody>
      </p:sp>
      <p:sp>
        <p:nvSpPr>
          <p:cNvPr id="113" name="TextBox 112"/>
          <p:cNvSpPr txBox="1"/>
          <p:nvPr/>
        </p:nvSpPr>
        <p:spPr>
          <a:xfrm>
            <a:off x="9161286" y="228600"/>
            <a:ext cx="1362788" cy="153888"/>
          </a:xfrm>
          <a:prstGeom prst="rect">
            <a:avLst/>
          </a:prstGeom>
          <a:noFill/>
        </p:spPr>
        <p:txBody>
          <a:bodyPr wrap="square" lIns="0" tIns="0" rIns="0" bIns="0" rtlCol="0">
            <a:spAutoFit/>
          </a:bodyPr>
          <a:lstStyle/>
          <a:p>
            <a:r>
              <a:rPr lang="en-US" sz="1000" b="1" dirty="0">
                <a:solidFill>
                  <a:srgbClr val="7F7E7E"/>
                </a:solidFill>
              </a:rPr>
              <a:t>DBSCAN</a:t>
            </a:r>
          </a:p>
        </p:txBody>
      </p:sp>
      <p:grpSp>
        <p:nvGrpSpPr>
          <p:cNvPr id="118" name="Group 117"/>
          <p:cNvGrpSpPr/>
          <p:nvPr/>
        </p:nvGrpSpPr>
        <p:grpSpPr>
          <a:xfrm>
            <a:off x="3276601" y="457201"/>
            <a:ext cx="1185755" cy="1245801"/>
            <a:chOff x="1752600" y="457200"/>
            <a:chExt cx="1185755" cy="1245801"/>
          </a:xfrm>
        </p:grpSpPr>
        <p:pic>
          <p:nvPicPr>
            <p:cNvPr id="115" name="Picture 114"/>
            <p:cNvPicPr>
              <a:picLocks noChangeAspect="1"/>
            </p:cNvPicPr>
            <p:nvPr/>
          </p:nvPicPr>
          <p:blipFill rotWithShape="1">
            <a:blip r:embed="rId6"/>
            <a:srcRect l="3497"/>
            <a:stretch/>
          </p:blipFill>
          <p:spPr>
            <a:xfrm>
              <a:off x="1752600" y="457200"/>
              <a:ext cx="1185755" cy="1219200"/>
            </a:xfrm>
            <a:prstGeom prst="rect">
              <a:avLst/>
            </a:prstGeom>
          </p:spPr>
        </p:pic>
        <p:sp>
          <p:nvSpPr>
            <p:cNvPr id="117" name="Rectangle 116"/>
            <p:cNvSpPr/>
            <p:nvPr/>
          </p:nvSpPr>
          <p:spPr>
            <a:xfrm>
              <a:off x="2631502" y="1569651"/>
              <a:ext cx="306853" cy="1333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grpSp>
      <p:grpSp>
        <p:nvGrpSpPr>
          <p:cNvPr id="121" name="Group 120"/>
          <p:cNvGrpSpPr/>
          <p:nvPr/>
        </p:nvGrpSpPr>
        <p:grpSpPr>
          <a:xfrm>
            <a:off x="4736254" y="457200"/>
            <a:ext cx="1220823" cy="1219200"/>
            <a:chOff x="3198777" y="457200"/>
            <a:chExt cx="1220823" cy="1219200"/>
          </a:xfrm>
        </p:grpSpPr>
        <p:pic>
          <p:nvPicPr>
            <p:cNvPr id="119" name="Picture 118"/>
            <p:cNvPicPr>
              <a:picLocks noChangeAspect="1"/>
            </p:cNvPicPr>
            <p:nvPr/>
          </p:nvPicPr>
          <p:blipFill rotWithShape="1">
            <a:blip r:embed="rId7"/>
            <a:srcRect r="2160"/>
            <a:stretch/>
          </p:blipFill>
          <p:spPr>
            <a:xfrm>
              <a:off x="3198777" y="457200"/>
              <a:ext cx="1220823" cy="1219200"/>
            </a:xfrm>
            <a:prstGeom prst="rect">
              <a:avLst/>
            </a:prstGeom>
          </p:spPr>
        </p:pic>
        <p:sp>
          <p:nvSpPr>
            <p:cNvPr id="120" name="Rectangle 119"/>
            <p:cNvSpPr/>
            <p:nvPr/>
          </p:nvSpPr>
          <p:spPr>
            <a:xfrm>
              <a:off x="4121113" y="1543050"/>
              <a:ext cx="298487" cy="1333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grpSp>
      <p:grpSp>
        <p:nvGrpSpPr>
          <p:cNvPr id="125" name="Group 124"/>
          <p:cNvGrpSpPr/>
          <p:nvPr/>
        </p:nvGrpSpPr>
        <p:grpSpPr>
          <a:xfrm>
            <a:off x="6235737" y="494527"/>
            <a:ext cx="1219200" cy="1219200"/>
            <a:chOff x="4724400" y="494527"/>
            <a:chExt cx="1219200" cy="1219200"/>
          </a:xfrm>
        </p:grpSpPr>
        <p:pic>
          <p:nvPicPr>
            <p:cNvPr id="122" name="Picture 121"/>
            <p:cNvPicPr>
              <a:picLocks noChangeAspect="1"/>
            </p:cNvPicPr>
            <p:nvPr/>
          </p:nvPicPr>
          <p:blipFill rotWithShape="1">
            <a:blip r:embed="rId8"/>
            <a:srcRect l="596" r="943"/>
            <a:stretch/>
          </p:blipFill>
          <p:spPr>
            <a:xfrm>
              <a:off x="4724400" y="494527"/>
              <a:ext cx="1219200" cy="1219200"/>
            </a:xfrm>
            <a:prstGeom prst="rect">
              <a:avLst/>
            </a:prstGeom>
          </p:spPr>
        </p:pic>
        <p:sp>
          <p:nvSpPr>
            <p:cNvPr id="123" name="Rectangle 122"/>
            <p:cNvSpPr/>
            <p:nvPr/>
          </p:nvSpPr>
          <p:spPr>
            <a:xfrm>
              <a:off x="5645113" y="1580377"/>
              <a:ext cx="298487" cy="1333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grpSp>
      <p:grpSp>
        <p:nvGrpSpPr>
          <p:cNvPr id="128" name="Group 127"/>
          <p:cNvGrpSpPr/>
          <p:nvPr/>
        </p:nvGrpSpPr>
        <p:grpSpPr>
          <a:xfrm>
            <a:off x="7730944" y="509201"/>
            <a:ext cx="1226130" cy="1200150"/>
            <a:chOff x="6206944" y="509201"/>
            <a:chExt cx="1226130" cy="1200150"/>
          </a:xfrm>
        </p:grpSpPr>
        <p:pic>
          <p:nvPicPr>
            <p:cNvPr id="126" name="Picture 125"/>
            <p:cNvPicPr>
              <a:picLocks noChangeAspect="1"/>
            </p:cNvPicPr>
            <p:nvPr/>
          </p:nvPicPr>
          <p:blipFill rotWithShape="1">
            <a:blip r:embed="rId9"/>
            <a:srcRect l="1734" r="-1"/>
            <a:stretch/>
          </p:blipFill>
          <p:spPr>
            <a:xfrm>
              <a:off x="6206944" y="509201"/>
              <a:ext cx="1226130" cy="1200150"/>
            </a:xfrm>
            <a:prstGeom prst="rect">
              <a:avLst/>
            </a:prstGeom>
          </p:spPr>
        </p:pic>
        <p:sp>
          <p:nvSpPr>
            <p:cNvPr id="127" name="Rectangle 126"/>
            <p:cNvSpPr/>
            <p:nvPr/>
          </p:nvSpPr>
          <p:spPr>
            <a:xfrm>
              <a:off x="7134587" y="1576001"/>
              <a:ext cx="298487" cy="1333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grpSp>
      <p:grpSp>
        <p:nvGrpSpPr>
          <p:cNvPr id="131" name="Group 130"/>
          <p:cNvGrpSpPr/>
          <p:nvPr/>
        </p:nvGrpSpPr>
        <p:grpSpPr>
          <a:xfrm>
            <a:off x="9242605" y="458401"/>
            <a:ext cx="1200150" cy="1219200"/>
            <a:chOff x="7698581" y="452051"/>
            <a:chExt cx="1200150" cy="1219200"/>
          </a:xfrm>
        </p:grpSpPr>
        <p:pic>
          <p:nvPicPr>
            <p:cNvPr id="129" name="Picture 128"/>
            <p:cNvPicPr>
              <a:picLocks noChangeAspect="1"/>
            </p:cNvPicPr>
            <p:nvPr/>
          </p:nvPicPr>
          <p:blipFill rotWithShape="1">
            <a:blip r:embed="rId10"/>
            <a:srcRect l="1563"/>
            <a:stretch/>
          </p:blipFill>
          <p:spPr>
            <a:xfrm>
              <a:off x="7698581" y="452051"/>
              <a:ext cx="1200150" cy="1219200"/>
            </a:xfrm>
            <a:prstGeom prst="rect">
              <a:avLst/>
            </a:prstGeom>
          </p:spPr>
        </p:pic>
        <p:sp>
          <p:nvSpPr>
            <p:cNvPr id="130" name="Rectangle 129"/>
            <p:cNvSpPr/>
            <p:nvPr/>
          </p:nvSpPr>
          <p:spPr>
            <a:xfrm>
              <a:off x="8600244" y="1537901"/>
              <a:ext cx="298487" cy="1333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grpSp>
      <p:grpSp>
        <p:nvGrpSpPr>
          <p:cNvPr id="134" name="Group 133"/>
          <p:cNvGrpSpPr/>
          <p:nvPr/>
        </p:nvGrpSpPr>
        <p:grpSpPr>
          <a:xfrm>
            <a:off x="1739720" y="2061777"/>
            <a:ext cx="1219200" cy="1228725"/>
            <a:chOff x="215720" y="2061776"/>
            <a:chExt cx="1219200" cy="1228725"/>
          </a:xfrm>
        </p:grpSpPr>
        <p:pic>
          <p:nvPicPr>
            <p:cNvPr id="132" name="Picture 131"/>
            <p:cNvPicPr>
              <a:picLocks noChangeAspect="1"/>
            </p:cNvPicPr>
            <p:nvPr/>
          </p:nvPicPr>
          <p:blipFill>
            <a:blip r:embed="rId11"/>
            <a:stretch>
              <a:fillRect/>
            </a:stretch>
          </p:blipFill>
          <p:spPr>
            <a:xfrm>
              <a:off x="215720" y="2061776"/>
              <a:ext cx="1219200" cy="1228725"/>
            </a:xfrm>
            <a:prstGeom prst="rect">
              <a:avLst/>
            </a:prstGeom>
          </p:spPr>
        </p:pic>
        <p:sp>
          <p:nvSpPr>
            <p:cNvPr id="133" name="Rectangle 132"/>
            <p:cNvSpPr/>
            <p:nvPr/>
          </p:nvSpPr>
          <p:spPr>
            <a:xfrm>
              <a:off x="1204913" y="3190875"/>
              <a:ext cx="230007" cy="996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grpSp>
      <p:grpSp>
        <p:nvGrpSpPr>
          <p:cNvPr id="137" name="Group 136"/>
          <p:cNvGrpSpPr/>
          <p:nvPr/>
        </p:nvGrpSpPr>
        <p:grpSpPr>
          <a:xfrm>
            <a:off x="3244850" y="2041525"/>
            <a:ext cx="1222267" cy="1231900"/>
            <a:chOff x="1720849" y="2041525"/>
            <a:chExt cx="1222267" cy="1231900"/>
          </a:xfrm>
        </p:grpSpPr>
        <p:pic>
          <p:nvPicPr>
            <p:cNvPr id="135" name="Picture 134"/>
            <p:cNvPicPr>
              <a:picLocks noChangeAspect="1"/>
            </p:cNvPicPr>
            <p:nvPr/>
          </p:nvPicPr>
          <p:blipFill rotWithShape="1">
            <a:blip r:embed="rId12"/>
            <a:srcRect l="1291" t="1272" b="1"/>
            <a:stretch/>
          </p:blipFill>
          <p:spPr>
            <a:xfrm>
              <a:off x="1720849" y="2041525"/>
              <a:ext cx="1222267" cy="1231900"/>
            </a:xfrm>
            <a:prstGeom prst="rect">
              <a:avLst/>
            </a:prstGeom>
          </p:spPr>
        </p:pic>
        <p:sp>
          <p:nvSpPr>
            <p:cNvPr id="136" name="Rectangle 135"/>
            <p:cNvSpPr/>
            <p:nvPr/>
          </p:nvSpPr>
          <p:spPr>
            <a:xfrm>
              <a:off x="2631502" y="3169851"/>
              <a:ext cx="311614" cy="1035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grpSp>
      <p:grpSp>
        <p:nvGrpSpPr>
          <p:cNvPr id="140" name="Group 139"/>
          <p:cNvGrpSpPr/>
          <p:nvPr/>
        </p:nvGrpSpPr>
        <p:grpSpPr>
          <a:xfrm>
            <a:off x="1768296" y="3642927"/>
            <a:ext cx="1190625" cy="1171575"/>
            <a:chOff x="244295" y="3642926"/>
            <a:chExt cx="1190625" cy="1171575"/>
          </a:xfrm>
        </p:grpSpPr>
        <p:pic>
          <p:nvPicPr>
            <p:cNvPr id="138" name="Picture 137"/>
            <p:cNvPicPr>
              <a:picLocks noChangeAspect="1"/>
            </p:cNvPicPr>
            <p:nvPr/>
          </p:nvPicPr>
          <p:blipFill>
            <a:blip r:embed="rId13"/>
            <a:stretch>
              <a:fillRect/>
            </a:stretch>
          </p:blipFill>
          <p:spPr>
            <a:xfrm>
              <a:off x="244295" y="3642926"/>
              <a:ext cx="1190625" cy="1171575"/>
            </a:xfrm>
            <a:prstGeom prst="rect">
              <a:avLst/>
            </a:prstGeom>
          </p:spPr>
        </p:pic>
        <p:sp>
          <p:nvSpPr>
            <p:cNvPr id="139" name="Rectangle 138"/>
            <p:cNvSpPr/>
            <p:nvPr/>
          </p:nvSpPr>
          <p:spPr>
            <a:xfrm>
              <a:off x="1136433" y="4681151"/>
              <a:ext cx="298487" cy="1333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grpSp>
      <p:pic>
        <p:nvPicPr>
          <p:cNvPr id="141" name="Picture 140"/>
          <p:cNvPicPr>
            <a:picLocks noChangeAspect="1"/>
          </p:cNvPicPr>
          <p:nvPr/>
        </p:nvPicPr>
        <p:blipFill rotWithShape="1">
          <a:blip r:embed="rId14"/>
          <a:srcRect r="4809" b="6589"/>
          <a:stretch/>
        </p:blipFill>
        <p:spPr>
          <a:xfrm>
            <a:off x="1635289" y="5232656"/>
            <a:ext cx="1428062" cy="1234566"/>
          </a:xfrm>
          <a:prstGeom prst="rect">
            <a:avLst/>
          </a:prstGeom>
        </p:spPr>
      </p:pic>
      <p:pic>
        <p:nvPicPr>
          <p:cNvPr id="142" name="Picture 141"/>
          <p:cNvPicPr>
            <a:picLocks noChangeAspect="1"/>
          </p:cNvPicPr>
          <p:nvPr/>
        </p:nvPicPr>
        <p:blipFill>
          <a:blip r:embed="rId15"/>
          <a:stretch>
            <a:fillRect/>
          </a:stretch>
        </p:blipFill>
        <p:spPr>
          <a:xfrm>
            <a:off x="3143696" y="5232475"/>
            <a:ext cx="1408594" cy="1239690"/>
          </a:xfrm>
          <a:prstGeom prst="rect">
            <a:avLst/>
          </a:prstGeom>
        </p:spPr>
      </p:pic>
      <p:pic>
        <p:nvPicPr>
          <p:cNvPr id="143" name="Picture 142"/>
          <p:cNvPicPr>
            <a:picLocks noChangeAspect="1"/>
          </p:cNvPicPr>
          <p:nvPr/>
        </p:nvPicPr>
        <p:blipFill>
          <a:blip r:embed="rId16"/>
          <a:stretch>
            <a:fillRect/>
          </a:stretch>
        </p:blipFill>
        <p:spPr>
          <a:xfrm>
            <a:off x="4648093" y="5232834"/>
            <a:ext cx="1397142" cy="1229446"/>
          </a:xfrm>
          <a:prstGeom prst="rect">
            <a:avLst/>
          </a:prstGeom>
        </p:spPr>
      </p:pic>
      <p:pic>
        <p:nvPicPr>
          <p:cNvPr id="144" name="Picture 143"/>
          <p:cNvPicPr>
            <a:picLocks noChangeAspect="1"/>
          </p:cNvPicPr>
          <p:nvPr/>
        </p:nvPicPr>
        <p:blipFill>
          <a:blip r:embed="rId17"/>
          <a:stretch>
            <a:fillRect/>
          </a:stretch>
        </p:blipFill>
        <p:spPr>
          <a:xfrm>
            <a:off x="6163945" y="5232114"/>
            <a:ext cx="1362786" cy="1249936"/>
          </a:xfrm>
          <a:prstGeom prst="rect">
            <a:avLst/>
          </a:prstGeom>
        </p:spPr>
      </p:pic>
      <p:pic>
        <p:nvPicPr>
          <p:cNvPr id="145" name="Picture 144"/>
          <p:cNvPicPr>
            <a:picLocks noChangeAspect="1"/>
          </p:cNvPicPr>
          <p:nvPr/>
        </p:nvPicPr>
        <p:blipFill>
          <a:blip r:embed="rId18"/>
          <a:stretch>
            <a:fillRect/>
          </a:stretch>
        </p:blipFill>
        <p:spPr>
          <a:xfrm>
            <a:off x="7645438" y="5233196"/>
            <a:ext cx="1397142" cy="1219198"/>
          </a:xfrm>
          <a:prstGeom prst="rect">
            <a:avLst/>
          </a:prstGeom>
        </p:spPr>
      </p:pic>
      <p:pic>
        <p:nvPicPr>
          <p:cNvPr id="146" name="Picture 145"/>
          <p:cNvPicPr>
            <a:picLocks noChangeAspect="1"/>
          </p:cNvPicPr>
          <p:nvPr/>
        </p:nvPicPr>
        <p:blipFill>
          <a:blip r:embed="rId19"/>
          <a:stretch>
            <a:fillRect/>
          </a:stretch>
        </p:blipFill>
        <p:spPr>
          <a:xfrm>
            <a:off x="9149836" y="5233196"/>
            <a:ext cx="1385690" cy="1219198"/>
          </a:xfrm>
          <a:prstGeom prst="rect">
            <a:avLst/>
          </a:prstGeom>
        </p:spPr>
      </p:pic>
      <p:grpSp>
        <p:nvGrpSpPr>
          <p:cNvPr id="149" name="Group 148"/>
          <p:cNvGrpSpPr/>
          <p:nvPr/>
        </p:nvGrpSpPr>
        <p:grpSpPr>
          <a:xfrm>
            <a:off x="3290781" y="3642926"/>
            <a:ext cx="1114425" cy="1162050"/>
            <a:chOff x="1766780" y="3642926"/>
            <a:chExt cx="1114425" cy="1162050"/>
          </a:xfrm>
        </p:grpSpPr>
        <p:pic>
          <p:nvPicPr>
            <p:cNvPr id="147" name="Picture 146"/>
            <p:cNvPicPr>
              <a:picLocks noChangeAspect="1"/>
            </p:cNvPicPr>
            <p:nvPr/>
          </p:nvPicPr>
          <p:blipFill>
            <a:blip r:embed="rId20"/>
            <a:stretch>
              <a:fillRect/>
            </a:stretch>
          </p:blipFill>
          <p:spPr>
            <a:xfrm>
              <a:off x="1766780" y="3642926"/>
              <a:ext cx="1114425" cy="1162050"/>
            </a:xfrm>
            <a:prstGeom prst="rect">
              <a:avLst/>
            </a:prstGeom>
          </p:spPr>
        </p:pic>
        <p:sp>
          <p:nvSpPr>
            <p:cNvPr id="148" name="Rectangle 147"/>
            <p:cNvSpPr/>
            <p:nvPr/>
          </p:nvSpPr>
          <p:spPr>
            <a:xfrm>
              <a:off x="2582718" y="4671626"/>
              <a:ext cx="298487" cy="1333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grpSp>
      <p:grpSp>
        <p:nvGrpSpPr>
          <p:cNvPr id="152" name="Group 151"/>
          <p:cNvGrpSpPr/>
          <p:nvPr/>
        </p:nvGrpSpPr>
        <p:grpSpPr>
          <a:xfrm>
            <a:off x="4798977" y="3642926"/>
            <a:ext cx="1095375" cy="1200150"/>
            <a:chOff x="3274976" y="3664934"/>
            <a:chExt cx="1095375" cy="1200150"/>
          </a:xfrm>
        </p:grpSpPr>
        <p:pic>
          <p:nvPicPr>
            <p:cNvPr id="150" name="Picture 149"/>
            <p:cNvPicPr>
              <a:picLocks noChangeAspect="1"/>
            </p:cNvPicPr>
            <p:nvPr/>
          </p:nvPicPr>
          <p:blipFill>
            <a:blip r:embed="rId21"/>
            <a:stretch>
              <a:fillRect/>
            </a:stretch>
          </p:blipFill>
          <p:spPr>
            <a:xfrm>
              <a:off x="3274976" y="3664934"/>
              <a:ext cx="1095375" cy="1200150"/>
            </a:xfrm>
            <a:prstGeom prst="rect">
              <a:avLst/>
            </a:prstGeom>
          </p:spPr>
        </p:pic>
        <p:sp>
          <p:nvSpPr>
            <p:cNvPr id="151" name="Rectangle 150"/>
            <p:cNvSpPr/>
            <p:nvPr/>
          </p:nvSpPr>
          <p:spPr>
            <a:xfrm>
              <a:off x="4071864" y="4731734"/>
              <a:ext cx="298487" cy="1333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grpSp>
      <p:grpSp>
        <p:nvGrpSpPr>
          <p:cNvPr id="155" name="Group 154"/>
          <p:cNvGrpSpPr/>
          <p:nvPr/>
        </p:nvGrpSpPr>
        <p:grpSpPr>
          <a:xfrm>
            <a:off x="6302412" y="3642926"/>
            <a:ext cx="1085850" cy="1200150"/>
            <a:chOff x="4778412" y="3654756"/>
            <a:chExt cx="1085850" cy="1200150"/>
          </a:xfrm>
        </p:grpSpPr>
        <p:pic>
          <p:nvPicPr>
            <p:cNvPr id="153" name="Picture 152"/>
            <p:cNvPicPr>
              <a:picLocks noChangeAspect="1"/>
            </p:cNvPicPr>
            <p:nvPr/>
          </p:nvPicPr>
          <p:blipFill>
            <a:blip r:embed="rId22"/>
            <a:stretch>
              <a:fillRect/>
            </a:stretch>
          </p:blipFill>
          <p:spPr>
            <a:xfrm>
              <a:off x="4778412" y="3654756"/>
              <a:ext cx="1085850" cy="1200150"/>
            </a:xfrm>
            <a:prstGeom prst="rect">
              <a:avLst/>
            </a:prstGeom>
          </p:spPr>
        </p:pic>
        <p:sp>
          <p:nvSpPr>
            <p:cNvPr id="154" name="Rectangle 153"/>
            <p:cNvSpPr/>
            <p:nvPr/>
          </p:nvSpPr>
          <p:spPr>
            <a:xfrm>
              <a:off x="5565775" y="4721556"/>
              <a:ext cx="298487" cy="1333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grpSp>
      <p:grpSp>
        <p:nvGrpSpPr>
          <p:cNvPr id="158" name="Group 157"/>
          <p:cNvGrpSpPr/>
          <p:nvPr/>
        </p:nvGrpSpPr>
        <p:grpSpPr>
          <a:xfrm>
            <a:off x="7829659" y="3642927"/>
            <a:ext cx="1028700" cy="1171575"/>
            <a:chOff x="6305659" y="3718289"/>
            <a:chExt cx="1028700" cy="1171575"/>
          </a:xfrm>
        </p:grpSpPr>
        <p:pic>
          <p:nvPicPr>
            <p:cNvPr id="156" name="Picture 155"/>
            <p:cNvPicPr>
              <a:picLocks noChangeAspect="1"/>
            </p:cNvPicPr>
            <p:nvPr/>
          </p:nvPicPr>
          <p:blipFill>
            <a:blip r:embed="rId23"/>
            <a:stretch>
              <a:fillRect/>
            </a:stretch>
          </p:blipFill>
          <p:spPr>
            <a:xfrm>
              <a:off x="6305659" y="3718289"/>
              <a:ext cx="1028700" cy="1171575"/>
            </a:xfrm>
            <a:prstGeom prst="rect">
              <a:avLst/>
            </a:prstGeom>
          </p:spPr>
        </p:pic>
        <p:sp>
          <p:nvSpPr>
            <p:cNvPr id="157" name="Rectangle 156"/>
            <p:cNvSpPr/>
            <p:nvPr/>
          </p:nvSpPr>
          <p:spPr>
            <a:xfrm>
              <a:off x="7035872" y="4756514"/>
              <a:ext cx="298487" cy="1333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grpSp>
      <p:pic>
        <p:nvPicPr>
          <p:cNvPr id="159" name="Picture 158"/>
          <p:cNvPicPr>
            <a:picLocks noChangeAspect="1"/>
          </p:cNvPicPr>
          <p:nvPr/>
        </p:nvPicPr>
        <p:blipFill rotWithShape="1">
          <a:blip r:embed="rId24"/>
          <a:srcRect r="1655"/>
          <a:stretch/>
        </p:blipFill>
        <p:spPr>
          <a:xfrm>
            <a:off x="9408678" y="3642927"/>
            <a:ext cx="1011673" cy="1190625"/>
          </a:xfrm>
          <a:prstGeom prst="rect">
            <a:avLst/>
          </a:prstGeom>
        </p:spPr>
      </p:pic>
      <p:grpSp>
        <p:nvGrpSpPr>
          <p:cNvPr id="173" name="Group 172"/>
          <p:cNvGrpSpPr/>
          <p:nvPr/>
        </p:nvGrpSpPr>
        <p:grpSpPr>
          <a:xfrm>
            <a:off x="1733153" y="452051"/>
            <a:ext cx="1279760" cy="1257300"/>
            <a:chOff x="209153" y="452051"/>
            <a:chExt cx="1279760" cy="1257300"/>
          </a:xfrm>
        </p:grpSpPr>
        <p:pic>
          <p:nvPicPr>
            <p:cNvPr id="114" name="Picture 113"/>
            <p:cNvPicPr>
              <a:picLocks noChangeAspect="1"/>
            </p:cNvPicPr>
            <p:nvPr/>
          </p:nvPicPr>
          <p:blipFill rotWithShape="1">
            <a:blip r:embed="rId25"/>
            <a:srcRect r="2020"/>
            <a:stretch/>
          </p:blipFill>
          <p:spPr>
            <a:xfrm>
              <a:off x="209153" y="452051"/>
              <a:ext cx="1232334" cy="1257300"/>
            </a:xfrm>
            <a:prstGeom prst="rect">
              <a:avLst/>
            </a:prstGeom>
          </p:spPr>
        </p:pic>
        <p:sp>
          <p:nvSpPr>
            <p:cNvPr id="116" name="Rectangle 115"/>
            <p:cNvSpPr/>
            <p:nvPr/>
          </p:nvSpPr>
          <p:spPr>
            <a:xfrm>
              <a:off x="1190426" y="1576001"/>
              <a:ext cx="298487" cy="1333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grpSp>
      <p:grpSp>
        <p:nvGrpSpPr>
          <p:cNvPr id="163" name="Group 162"/>
          <p:cNvGrpSpPr/>
          <p:nvPr/>
        </p:nvGrpSpPr>
        <p:grpSpPr>
          <a:xfrm>
            <a:off x="4741828" y="2041525"/>
            <a:ext cx="1209675" cy="1200150"/>
            <a:chOff x="3217827" y="2041525"/>
            <a:chExt cx="1209675" cy="1200150"/>
          </a:xfrm>
        </p:grpSpPr>
        <p:pic>
          <p:nvPicPr>
            <p:cNvPr id="160" name="Picture 159"/>
            <p:cNvPicPr>
              <a:picLocks noChangeAspect="1"/>
            </p:cNvPicPr>
            <p:nvPr/>
          </p:nvPicPr>
          <p:blipFill>
            <a:blip r:embed="rId26"/>
            <a:stretch>
              <a:fillRect/>
            </a:stretch>
          </p:blipFill>
          <p:spPr>
            <a:xfrm>
              <a:off x="3217827" y="2041525"/>
              <a:ext cx="1209675" cy="1200150"/>
            </a:xfrm>
            <a:prstGeom prst="rect">
              <a:avLst/>
            </a:prstGeom>
          </p:spPr>
        </p:pic>
        <p:sp>
          <p:nvSpPr>
            <p:cNvPr id="162" name="Rectangle 161"/>
            <p:cNvSpPr/>
            <p:nvPr/>
          </p:nvSpPr>
          <p:spPr>
            <a:xfrm>
              <a:off x="4198144" y="3138101"/>
              <a:ext cx="229358" cy="1035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grpSp>
      <p:grpSp>
        <p:nvGrpSpPr>
          <p:cNvPr id="166" name="Group 165"/>
          <p:cNvGrpSpPr/>
          <p:nvPr/>
        </p:nvGrpSpPr>
        <p:grpSpPr>
          <a:xfrm>
            <a:off x="6236494" y="2041526"/>
            <a:ext cx="1208882" cy="1209675"/>
            <a:chOff x="4712494" y="2041525"/>
            <a:chExt cx="1208882" cy="1209675"/>
          </a:xfrm>
        </p:grpSpPr>
        <p:pic>
          <p:nvPicPr>
            <p:cNvPr id="164" name="Picture 163"/>
            <p:cNvPicPr>
              <a:picLocks noChangeAspect="1"/>
            </p:cNvPicPr>
            <p:nvPr/>
          </p:nvPicPr>
          <p:blipFill rotWithShape="1">
            <a:blip r:embed="rId27"/>
            <a:srcRect l="1575" r="2275"/>
            <a:stretch/>
          </p:blipFill>
          <p:spPr>
            <a:xfrm>
              <a:off x="4712494" y="2041525"/>
              <a:ext cx="1208882" cy="1209675"/>
            </a:xfrm>
            <a:prstGeom prst="rect">
              <a:avLst/>
            </a:prstGeom>
          </p:spPr>
        </p:pic>
        <p:sp>
          <p:nvSpPr>
            <p:cNvPr id="165" name="Rectangle 164"/>
            <p:cNvSpPr/>
            <p:nvPr/>
          </p:nvSpPr>
          <p:spPr>
            <a:xfrm>
              <a:off x="5622889" y="3117850"/>
              <a:ext cx="298487" cy="1333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grpSp>
      <p:grpSp>
        <p:nvGrpSpPr>
          <p:cNvPr id="169" name="Group 168"/>
          <p:cNvGrpSpPr/>
          <p:nvPr/>
        </p:nvGrpSpPr>
        <p:grpSpPr>
          <a:xfrm>
            <a:off x="7750970" y="2041526"/>
            <a:ext cx="1207403" cy="1209675"/>
            <a:chOff x="6226969" y="2041525"/>
            <a:chExt cx="1207403" cy="1209675"/>
          </a:xfrm>
        </p:grpSpPr>
        <p:pic>
          <p:nvPicPr>
            <p:cNvPr id="167" name="Picture 166"/>
            <p:cNvPicPr>
              <a:picLocks noChangeAspect="1"/>
            </p:cNvPicPr>
            <p:nvPr/>
          </p:nvPicPr>
          <p:blipFill rotWithShape="1">
            <a:blip r:embed="rId28"/>
            <a:srcRect l="1735"/>
            <a:stretch/>
          </p:blipFill>
          <p:spPr>
            <a:xfrm>
              <a:off x="6226969" y="2041525"/>
              <a:ext cx="1207403" cy="1209675"/>
            </a:xfrm>
            <a:prstGeom prst="rect">
              <a:avLst/>
            </a:prstGeom>
          </p:spPr>
        </p:pic>
        <p:sp>
          <p:nvSpPr>
            <p:cNvPr id="168" name="Rectangle 167"/>
            <p:cNvSpPr/>
            <p:nvPr/>
          </p:nvSpPr>
          <p:spPr>
            <a:xfrm>
              <a:off x="7239000" y="3169852"/>
              <a:ext cx="195372" cy="813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grpSp>
      <p:grpSp>
        <p:nvGrpSpPr>
          <p:cNvPr id="170" name="Group 169"/>
          <p:cNvGrpSpPr/>
          <p:nvPr/>
        </p:nvGrpSpPr>
        <p:grpSpPr>
          <a:xfrm>
            <a:off x="9238980" y="2041526"/>
            <a:ext cx="1207403" cy="1209675"/>
            <a:chOff x="6226969" y="2041525"/>
            <a:chExt cx="1207403" cy="1209675"/>
          </a:xfrm>
        </p:grpSpPr>
        <p:pic>
          <p:nvPicPr>
            <p:cNvPr id="171" name="Picture 170"/>
            <p:cNvPicPr>
              <a:picLocks noChangeAspect="1"/>
            </p:cNvPicPr>
            <p:nvPr/>
          </p:nvPicPr>
          <p:blipFill rotWithShape="1">
            <a:blip r:embed="rId28"/>
            <a:srcRect l="1735"/>
            <a:stretch/>
          </p:blipFill>
          <p:spPr>
            <a:xfrm>
              <a:off x="6226969" y="2041525"/>
              <a:ext cx="1207403" cy="1209675"/>
            </a:xfrm>
            <a:prstGeom prst="rect">
              <a:avLst/>
            </a:prstGeom>
          </p:spPr>
        </p:pic>
        <p:sp>
          <p:nvSpPr>
            <p:cNvPr id="172" name="Rectangle 171"/>
            <p:cNvSpPr/>
            <p:nvPr/>
          </p:nvSpPr>
          <p:spPr>
            <a:xfrm>
              <a:off x="7239000" y="3169852"/>
              <a:ext cx="195372" cy="813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grpSp>
      <p:sp>
        <p:nvSpPr>
          <p:cNvPr id="174" name="Rectangle 173"/>
          <p:cNvSpPr/>
          <p:nvPr/>
        </p:nvSpPr>
        <p:spPr>
          <a:xfrm>
            <a:off x="9102557" y="381000"/>
            <a:ext cx="1469046" cy="6324600"/>
          </a:xfrm>
          <a:prstGeom prst="rect">
            <a:avLst/>
          </a:prstGeom>
          <a:noFill/>
          <a:ln w="76200">
            <a:solidFill>
              <a:srgbClr val="F695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Tree>
    <p:extLst>
      <p:ext uri="{BB962C8B-B14F-4D97-AF65-F5344CB8AC3E}">
        <p14:creationId xmlns:p14="http://schemas.microsoft.com/office/powerpoint/2010/main" val="1366422933"/>
      </p:ext>
    </p:extLst>
  </p:cSld>
  <p:clrMapOvr>
    <a:masterClrMapping/>
  </p:clrMapOvr>
  <p:transition xmlns:p14="http://schemas.microsoft.com/office/powerpoint/2010/main" spd="med"/>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667927" y="129140"/>
            <a:ext cx="1270537" cy="184666"/>
          </a:xfrm>
          <a:prstGeom prst="rect">
            <a:avLst/>
          </a:prstGeom>
          <a:noFill/>
        </p:spPr>
        <p:txBody>
          <a:bodyPr wrap="square" lIns="0" tIns="0" rIns="0" bIns="0" rtlCol="0" anchor="b" anchorCtr="0">
            <a:spAutoFit/>
          </a:bodyPr>
          <a:lstStyle/>
          <a:p>
            <a:r>
              <a:rPr lang="en-US" sz="1200" b="1" dirty="0">
                <a:solidFill>
                  <a:srgbClr val="7F7E7E"/>
                </a:solidFill>
              </a:rPr>
              <a:t>Method name</a:t>
            </a:r>
          </a:p>
        </p:txBody>
      </p:sp>
      <p:sp>
        <p:nvSpPr>
          <p:cNvPr id="5" name="TextBox 4"/>
          <p:cNvSpPr txBox="1"/>
          <p:nvPr/>
        </p:nvSpPr>
        <p:spPr>
          <a:xfrm>
            <a:off x="2986475" y="129140"/>
            <a:ext cx="1228466" cy="184666"/>
          </a:xfrm>
          <a:prstGeom prst="rect">
            <a:avLst/>
          </a:prstGeom>
          <a:noFill/>
        </p:spPr>
        <p:txBody>
          <a:bodyPr wrap="square" lIns="0" tIns="0" rIns="0" bIns="0" rtlCol="0" anchor="b" anchorCtr="0">
            <a:spAutoFit/>
          </a:bodyPr>
          <a:lstStyle/>
          <a:p>
            <a:r>
              <a:rPr lang="en-US" sz="1200" b="1" dirty="0">
                <a:solidFill>
                  <a:srgbClr val="7F7E7E"/>
                </a:solidFill>
              </a:rPr>
              <a:t>Parameters</a:t>
            </a:r>
          </a:p>
        </p:txBody>
      </p:sp>
      <p:sp>
        <p:nvSpPr>
          <p:cNvPr id="6" name="TextBox 5"/>
          <p:cNvSpPr txBox="1"/>
          <p:nvPr/>
        </p:nvSpPr>
        <p:spPr>
          <a:xfrm>
            <a:off x="4262954" y="129140"/>
            <a:ext cx="2114057" cy="184666"/>
          </a:xfrm>
          <a:prstGeom prst="rect">
            <a:avLst/>
          </a:prstGeom>
          <a:noFill/>
        </p:spPr>
        <p:txBody>
          <a:bodyPr wrap="square" lIns="0" tIns="0" rIns="0" bIns="0" rtlCol="0" anchor="b" anchorCtr="0">
            <a:spAutoFit/>
          </a:bodyPr>
          <a:lstStyle/>
          <a:p>
            <a:r>
              <a:rPr lang="en-US" sz="1200" b="1" dirty="0">
                <a:solidFill>
                  <a:srgbClr val="7F7E7E"/>
                </a:solidFill>
              </a:rPr>
              <a:t>Scalability</a:t>
            </a:r>
          </a:p>
        </p:txBody>
      </p:sp>
      <p:sp>
        <p:nvSpPr>
          <p:cNvPr id="7" name="TextBox 6"/>
          <p:cNvSpPr txBox="1"/>
          <p:nvPr/>
        </p:nvSpPr>
        <p:spPr>
          <a:xfrm>
            <a:off x="6425023" y="129140"/>
            <a:ext cx="2277711" cy="184666"/>
          </a:xfrm>
          <a:prstGeom prst="rect">
            <a:avLst/>
          </a:prstGeom>
          <a:noFill/>
        </p:spPr>
        <p:txBody>
          <a:bodyPr wrap="square" lIns="0" tIns="0" rIns="0" bIns="0" rtlCol="0" anchor="b" anchorCtr="0">
            <a:spAutoFit/>
          </a:bodyPr>
          <a:lstStyle/>
          <a:p>
            <a:r>
              <a:rPr lang="en-US" sz="1200" b="1" dirty="0" err="1">
                <a:solidFill>
                  <a:srgbClr val="7F7E7E"/>
                </a:solidFill>
              </a:rPr>
              <a:t>Usecase</a:t>
            </a:r>
            <a:endParaRPr lang="en-US" sz="1200" b="1" dirty="0">
              <a:solidFill>
                <a:srgbClr val="7F7E7E"/>
              </a:solidFill>
            </a:endParaRPr>
          </a:p>
        </p:txBody>
      </p:sp>
      <p:sp>
        <p:nvSpPr>
          <p:cNvPr id="8" name="TextBox 7"/>
          <p:cNvSpPr txBox="1"/>
          <p:nvPr/>
        </p:nvSpPr>
        <p:spPr>
          <a:xfrm>
            <a:off x="8750745" y="-55526"/>
            <a:ext cx="1596812" cy="369332"/>
          </a:xfrm>
          <a:prstGeom prst="rect">
            <a:avLst/>
          </a:prstGeom>
          <a:noFill/>
        </p:spPr>
        <p:txBody>
          <a:bodyPr wrap="square" lIns="0" tIns="0" rIns="0" bIns="0" rtlCol="0" anchor="b" anchorCtr="0">
            <a:spAutoFit/>
          </a:bodyPr>
          <a:lstStyle/>
          <a:p>
            <a:r>
              <a:rPr lang="en-US" sz="1200" b="1" dirty="0">
                <a:solidFill>
                  <a:srgbClr val="7F7E7E"/>
                </a:solidFill>
              </a:rPr>
              <a:t>Geometry (metric used)</a:t>
            </a:r>
          </a:p>
        </p:txBody>
      </p:sp>
      <p:cxnSp>
        <p:nvCxnSpPr>
          <p:cNvPr id="9" name="Straight Connector 8"/>
          <p:cNvCxnSpPr/>
          <p:nvPr/>
        </p:nvCxnSpPr>
        <p:spPr>
          <a:xfrm>
            <a:off x="1667927" y="346258"/>
            <a:ext cx="8679631" cy="0"/>
          </a:xfrm>
          <a:prstGeom prst="line">
            <a:avLst/>
          </a:prstGeom>
          <a:ln>
            <a:solidFill>
              <a:srgbClr val="7F7E7E"/>
            </a:solidFill>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1667927" y="389791"/>
            <a:ext cx="1270537" cy="184666"/>
          </a:xfrm>
          <a:prstGeom prst="rect">
            <a:avLst/>
          </a:prstGeom>
          <a:noFill/>
        </p:spPr>
        <p:txBody>
          <a:bodyPr wrap="square" lIns="0" tIns="0" rIns="0" bIns="0" rtlCol="0">
            <a:spAutoFit/>
          </a:bodyPr>
          <a:lstStyle/>
          <a:p>
            <a:r>
              <a:rPr lang="en-US" sz="1200" i="1" dirty="0">
                <a:solidFill>
                  <a:srgbClr val="4E81BC"/>
                </a:solidFill>
              </a:rPr>
              <a:t>K-means</a:t>
            </a:r>
          </a:p>
        </p:txBody>
      </p:sp>
      <p:sp>
        <p:nvSpPr>
          <p:cNvPr id="11" name="TextBox 10"/>
          <p:cNvSpPr txBox="1"/>
          <p:nvPr/>
        </p:nvSpPr>
        <p:spPr>
          <a:xfrm>
            <a:off x="2986475" y="389791"/>
            <a:ext cx="1228466" cy="184666"/>
          </a:xfrm>
          <a:prstGeom prst="rect">
            <a:avLst/>
          </a:prstGeom>
          <a:noFill/>
        </p:spPr>
        <p:txBody>
          <a:bodyPr wrap="square" lIns="0" tIns="0" rIns="0" bIns="0" rtlCol="0">
            <a:spAutoFit/>
          </a:bodyPr>
          <a:lstStyle/>
          <a:p>
            <a:r>
              <a:rPr lang="en-US" sz="1200" dirty="0">
                <a:solidFill>
                  <a:srgbClr val="7F7E7E"/>
                </a:solidFill>
              </a:rPr>
              <a:t>Number of clusters</a:t>
            </a:r>
          </a:p>
        </p:txBody>
      </p:sp>
      <p:sp>
        <p:nvSpPr>
          <p:cNvPr id="12" name="TextBox 11"/>
          <p:cNvSpPr txBox="1"/>
          <p:nvPr/>
        </p:nvSpPr>
        <p:spPr>
          <a:xfrm>
            <a:off x="4262954" y="389791"/>
            <a:ext cx="2114057" cy="369332"/>
          </a:xfrm>
          <a:prstGeom prst="rect">
            <a:avLst/>
          </a:prstGeom>
          <a:noFill/>
        </p:spPr>
        <p:txBody>
          <a:bodyPr wrap="square" lIns="0" tIns="0" rIns="0" bIns="0" rtlCol="0">
            <a:spAutoFit/>
          </a:bodyPr>
          <a:lstStyle/>
          <a:p>
            <a:r>
              <a:rPr lang="en-US" sz="1200" dirty="0">
                <a:solidFill>
                  <a:srgbClr val="7F7E7E"/>
                </a:solidFill>
              </a:rPr>
              <a:t>Very large </a:t>
            </a:r>
            <a:r>
              <a:rPr lang="en-US" sz="1200" i="1" dirty="0" err="1">
                <a:solidFill>
                  <a:srgbClr val="7F7E7E"/>
                </a:solidFill>
              </a:rPr>
              <a:t>n_sample</a:t>
            </a:r>
            <a:r>
              <a:rPr lang="en-US" sz="1200" dirty="0" err="1">
                <a:solidFill>
                  <a:srgbClr val="7F7E7E"/>
                </a:solidFill>
              </a:rPr>
              <a:t>s</a:t>
            </a:r>
            <a:r>
              <a:rPr lang="en-US" sz="1200" dirty="0">
                <a:solidFill>
                  <a:srgbClr val="7F7E7E"/>
                </a:solidFill>
              </a:rPr>
              <a:t> medium </a:t>
            </a:r>
            <a:r>
              <a:rPr lang="en-US" sz="1200" i="1" dirty="0" err="1">
                <a:solidFill>
                  <a:srgbClr val="7F7E7E"/>
                </a:solidFill>
              </a:rPr>
              <a:t>n_clusters</a:t>
            </a:r>
            <a:r>
              <a:rPr lang="en-US" sz="1200" dirty="0">
                <a:solidFill>
                  <a:srgbClr val="7F7E7E"/>
                </a:solidFill>
              </a:rPr>
              <a:t> with </a:t>
            </a:r>
            <a:r>
              <a:rPr lang="en-US" sz="1200" i="1" dirty="0" err="1">
                <a:solidFill>
                  <a:srgbClr val="4E81BC"/>
                </a:solidFill>
              </a:rPr>
              <a:t>MiniBatch</a:t>
            </a:r>
            <a:r>
              <a:rPr lang="en-US" sz="1200" i="1" dirty="0">
                <a:solidFill>
                  <a:srgbClr val="4E81BC"/>
                </a:solidFill>
              </a:rPr>
              <a:t> code</a:t>
            </a:r>
          </a:p>
        </p:txBody>
      </p:sp>
      <p:sp>
        <p:nvSpPr>
          <p:cNvPr id="13" name="TextBox 12"/>
          <p:cNvSpPr txBox="1"/>
          <p:nvPr/>
        </p:nvSpPr>
        <p:spPr>
          <a:xfrm>
            <a:off x="6425023" y="389791"/>
            <a:ext cx="2277711" cy="369332"/>
          </a:xfrm>
          <a:prstGeom prst="rect">
            <a:avLst/>
          </a:prstGeom>
          <a:noFill/>
        </p:spPr>
        <p:txBody>
          <a:bodyPr wrap="square" lIns="0" tIns="0" rIns="0" bIns="0" rtlCol="0">
            <a:spAutoFit/>
          </a:bodyPr>
          <a:lstStyle/>
          <a:p>
            <a:r>
              <a:rPr lang="en-US" sz="1200" dirty="0">
                <a:solidFill>
                  <a:srgbClr val="7F7E7E"/>
                </a:solidFill>
              </a:rPr>
              <a:t>General purpose, even cluster size, flat geometry, not too many clusters</a:t>
            </a:r>
          </a:p>
        </p:txBody>
      </p:sp>
      <p:sp>
        <p:nvSpPr>
          <p:cNvPr id="14" name="TextBox 13"/>
          <p:cNvSpPr txBox="1"/>
          <p:nvPr/>
        </p:nvSpPr>
        <p:spPr>
          <a:xfrm>
            <a:off x="8750745" y="389791"/>
            <a:ext cx="1596812" cy="184666"/>
          </a:xfrm>
          <a:prstGeom prst="rect">
            <a:avLst/>
          </a:prstGeom>
          <a:noFill/>
        </p:spPr>
        <p:txBody>
          <a:bodyPr wrap="square" lIns="0" tIns="0" rIns="0" bIns="0" rtlCol="0">
            <a:spAutoFit/>
          </a:bodyPr>
          <a:lstStyle/>
          <a:p>
            <a:r>
              <a:rPr lang="en-US" sz="1200" dirty="0">
                <a:solidFill>
                  <a:srgbClr val="7F7E7E"/>
                </a:solidFill>
              </a:rPr>
              <a:t>Distances between points</a:t>
            </a:r>
          </a:p>
        </p:txBody>
      </p:sp>
      <p:sp>
        <p:nvSpPr>
          <p:cNvPr id="15" name="TextBox 14"/>
          <p:cNvSpPr txBox="1"/>
          <p:nvPr/>
        </p:nvSpPr>
        <p:spPr>
          <a:xfrm>
            <a:off x="1667927" y="858311"/>
            <a:ext cx="1270537" cy="184666"/>
          </a:xfrm>
          <a:prstGeom prst="rect">
            <a:avLst/>
          </a:prstGeom>
          <a:noFill/>
        </p:spPr>
        <p:txBody>
          <a:bodyPr wrap="square" lIns="0" tIns="0" rIns="0" bIns="0" rtlCol="0">
            <a:spAutoFit/>
          </a:bodyPr>
          <a:lstStyle/>
          <a:p>
            <a:r>
              <a:rPr lang="en-US" sz="1200" i="1" dirty="0">
                <a:solidFill>
                  <a:srgbClr val="4E81BC"/>
                </a:solidFill>
              </a:rPr>
              <a:t>Affinity propagation</a:t>
            </a:r>
          </a:p>
        </p:txBody>
      </p:sp>
      <p:sp>
        <p:nvSpPr>
          <p:cNvPr id="16" name="TextBox 15"/>
          <p:cNvSpPr txBox="1"/>
          <p:nvPr/>
        </p:nvSpPr>
        <p:spPr>
          <a:xfrm>
            <a:off x="2986475" y="858311"/>
            <a:ext cx="1228466" cy="369332"/>
          </a:xfrm>
          <a:prstGeom prst="rect">
            <a:avLst/>
          </a:prstGeom>
          <a:noFill/>
        </p:spPr>
        <p:txBody>
          <a:bodyPr wrap="square" lIns="0" tIns="0" rIns="0" bIns="0" rtlCol="0">
            <a:spAutoFit/>
          </a:bodyPr>
          <a:lstStyle/>
          <a:p>
            <a:r>
              <a:rPr lang="en-US" sz="1200" dirty="0">
                <a:solidFill>
                  <a:srgbClr val="7F7E7E"/>
                </a:solidFill>
              </a:rPr>
              <a:t>Damping, sample preferences</a:t>
            </a:r>
          </a:p>
        </p:txBody>
      </p:sp>
      <p:sp>
        <p:nvSpPr>
          <p:cNvPr id="17" name="TextBox 16"/>
          <p:cNvSpPr txBox="1"/>
          <p:nvPr/>
        </p:nvSpPr>
        <p:spPr>
          <a:xfrm>
            <a:off x="4262954" y="858311"/>
            <a:ext cx="2114057" cy="184666"/>
          </a:xfrm>
          <a:prstGeom prst="rect">
            <a:avLst/>
          </a:prstGeom>
          <a:noFill/>
        </p:spPr>
        <p:txBody>
          <a:bodyPr wrap="square" lIns="0" tIns="0" rIns="0" bIns="0" rtlCol="0">
            <a:spAutoFit/>
          </a:bodyPr>
          <a:lstStyle/>
          <a:p>
            <a:r>
              <a:rPr lang="en-US" sz="1200" dirty="0">
                <a:solidFill>
                  <a:srgbClr val="7F7E7E"/>
                </a:solidFill>
              </a:rPr>
              <a:t>Not scalable with </a:t>
            </a:r>
            <a:r>
              <a:rPr lang="en-US" sz="1200" dirty="0" err="1">
                <a:solidFill>
                  <a:srgbClr val="7F7E7E"/>
                </a:solidFill>
              </a:rPr>
              <a:t>n_samples</a:t>
            </a:r>
            <a:endParaRPr lang="en-US" sz="1200" i="1" dirty="0">
              <a:solidFill>
                <a:srgbClr val="6094C9"/>
              </a:solidFill>
            </a:endParaRPr>
          </a:p>
        </p:txBody>
      </p:sp>
      <p:sp>
        <p:nvSpPr>
          <p:cNvPr id="18" name="TextBox 17"/>
          <p:cNvSpPr txBox="1"/>
          <p:nvPr/>
        </p:nvSpPr>
        <p:spPr>
          <a:xfrm>
            <a:off x="6425023" y="858311"/>
            <a:ext cx="2277711" cy="369332"/>
          </a:xfrm>
          <a:prstGeom prst="rect">
            <a:avLst/>
          </a:prstGeom>
          <a:noFill/>
        </p:spPr>
        <p:txBody>
          <a:bodyPr wrap="square" lIns="0" tIns="0" rIns="0" bIns="0" rtlCol="0">
            <a:spAutoFit/>
          </a:bodyPr>
          <a:lstStyle/>
          <a:p>
            <a:r>
              <a:rPr lang="en-US" sz="1200" dirty="0">
                <a:solidFill>
                  <a:srgbClr val="7F7E7E"/>
                </a:solidFill>
              </a:rPr>
              <a:t>Many clusters, uneven cluster size, non-flat geometry</a:t>
            </a:r>
          </a:p>
        </p:txBody>
      </p:sp>
      <p:sp>
        <p:nvSpPr>
          <p:cNvPr id="19" name="TextBox 18"/>
          <p:cNvSpPr txBox="1"/>
          <p:nvPr/>
        </p:nvSpPr>
        <p:spPr>
          <a:xfrm>
            <a:off x="8750745" y="858311"/>
            <a:ext cx="1596812" cy="369332"/>
          </a:xfrm>
          <a:prstGeom prst="rect">
            <a:avLst/>
          </a:prstGeom>
          <a:noFill/>
        </p:spPr>
        <p:txBody>
          <a:bodyPr wrap="square" lIns="0" tIns="0" rIns="0" bIns="0" rtlCol="0">
            <a:spAutoFit/>
          </a:bodyPr>
          <a:lstStyle/>
          <a:p>
            <a:r>
              <a:rPr lang="en-US" sz="1200" dirty="0">
                <a:solidFill>
                  <a:srgbClr val="7F7E7E"/>
                </a:solidFill>
              </a:rPr>
              <a:t>Graph distance (e.g. nearest-neighbor graph)</a:t>
            </a:r>
          </a:p>
        </p:txBody>
      </p:sp>
      <p:sp>
        <p:nvSpPr>
          <p:cNvPr id="20" name="TextBox 19"/>
          <p:cNvSpPr txBox="1"/>
          <p:nvPr/>
        </p:nvSpPr>
        <p:spPr>
          <a:xfrm>
            <a:off x="1667927" y="1326831"/>
            <a:ext cx="1270537" cy="184666"/>
          </a:xfrm>
          <a:prstGeom prst="rect">
            <a:avLst/>
          </a:prstGeom>
          <a:noFill/>
        </p:spPr>
        <p:txBody>
          <a:bodyPr wrap="square" lIns="0" tIns="0" rIns="0" bIns="0" rtlCol="0">
            <a:spAutoFit/>
          </a:bodyPr>
          <a:lstStyle/>
          <a:p>
            <a:r>
              <a:rPr lang="en-US" sz="1200" i="1" dirty="0">
                <a:solidFill>
                  <a:srgbClr val="4E81BC"/>
                </a:solidFill>
              </a:rPr>
              <a:t>Mean-shift</a:t>
            </a:r>
          </a:p>
        </p:txBody>
      </p:sp>
      <p:sp>
        <p:nvSpPr>
          <p:cNvPr id="21" name="TextBox 20"/>
          <p:cNvSpPr txBox="1"/>
          <p:nvPr/>
        </p:nvSpPr>
        <p:spPr>
          <a:xfrm>
            <a:off x="2986475" y="1326831"/>
            <a:ext cx="1228466" cy="184666"/>
          </a:xfrm>
          <a:prstGeom prst="rect">
            <a:avLst/>
          </a:prstGeom>
          <a:noFill/>
        </p:spPr>
        <p:txBody>
          <a:bodyPr wrap="square" lIns="0" tIns="0" rIns="0" bIns="0" rtlCol="0">
            <a:spAutoFit/>
          </a:bodyPr>
          <a:lstStyle/>
          <a:p>
            <a:r>
              <a:rPr lang="en-US" sz="1200" dirty="0">
                <a:solidFill>
                  <a:srgbClr val="7F7E7E"/>
                </a:solidFill>
              </a:rPr>
              <a:t>Bandwidth</a:t>
            </a:r>
          </a:p>
        </p:txBody>
      </p:sp>
      <p:sp>
        <p:nvSpPr>
          <p:cNvPr id="22" name="TextBox 21"/>
          <p:cNvSpPr txBox="1"/>
          <p:nvPr/>
        </p:nvSpPr>
        <p:spPr>
          <a:xfrm>
            <a:off x="4262954" y="1326831"/>
            <a:ext cx="2114057" cy="184666"/>
          </a:xfrm>
          <a:prstGeom prst="rect">
            <a:avLst/>
          </a:prstGeom>
          <a:noFill/>
        </p:spPr>
        <p:txBody>
          <a:bodyPr wrap="square" lIns="0" tIns="0" rIns="0" bIns="0" rtlCol="0">
            <a:spAutoFit/>
          </a:bodyPr>
          <a:lstStyle/>
          <a:p>
            <a:r>
              <a:rPr lang="en-US" sz="1200" dirty="0">
                <a:solidFill>
                  <a:srgbClr val="7F7E7E"/>
                </a:solidFill>
              </a:rPr>
              <a:t>Not scalable with </a:t>
            </a:r>
            <a:r>
              <a:rPr lang="en-US" sz="1200" dirty="0" err="1">
                <a:solidFill>
                  <a:srgbClr val="7F7E7E"/>
                </a:solidFill>
              </a:rPr>
              <a:t>n_samples</a:t>
            </a:r>
            <a:endParaRPr lang="en-US" sz="1200" i="1" dirty="0">
              <a:solidFill>
                <a:srgbClr val="6094C9"/>
              </a:solidFill>
            </a:endParaRPr>
          </a:p>
        </p:txBody>
      </p:sp>
      <p:sp>
        <p:nvSpPr>
          <p:cNvPr id="23" name="TextBox 22"/>
          <p:cNvSpPr txBox="1"/>
          <p:nvPr/>
        </p:nvSpPr>
        <p:spPr>
          <a:xfrm>
            <a:off x="6425023" y="1326831"/>
            <a:ext cx="2277711" cy="369332"/>
          </a:xfrm>
          <a:prstGeom prst="rect">
            <a:avLst/>
          </a:prstGeom>
          <a:noFill/>
        </p:spPr>
        <p:txBody>
          <a:bodyPr wrap="square" lIns="0" tIns="0" rIns="0" bIns="0" rtlCol="0">
            <a:spAutoFit/>
          </a:bodyPr>
          <a:lstStyle/>
          <a:p>
            <a:r>
              <a:rPr lang="en-US" sz="1200" dirty="0">
                <a:solidFill>
                  <a:srgbClr val="7F7E7E"/>
                </a:solidFill>
              </a:rPr>
              <a:t>Many clusters, uneven cluster size, non-flat geometry</a:t>
            </a:r>
          </a:p>
        </p:txBody>
      </p:sp>
      <p:sp>
        <p:nvSpPr>
          <p:cNvPr id="24" name="TextBox 23"/>
          <p:cNvSpPr txBox="1"/>
          <p:nvPr/>
        </p:nvSpPr>
        <p:spPr>
          <a:xfrm>
            <a:off x="8750745" y="1326831"/>
            <a:ext cx="1596812" cy="184666"/>
          </a:xfrm>
          <a:prstGeom prst="rect">
            <a:avLst/>
          </a:prstGeom>
          <a:noFill/>
        </p:spPr>
        <p:txBody>
          <a:bodyPr wrap="square" lIns="0" tIns="0" rIns="0" bIns="0" rtlCol="0">
            <a:spAutoFit/>
          </a:bodyPr>
          <a:lstStyle/>
          <a:p>
            <a:r>
              <a:rPr lang="en-US" sz="1200" dirty="0">
                <a:solidFill>
                  <a:srgbClr val="7F7E7E"/>
                </a:solidFill>
              </a:rPr>
              <a:t>Distances between points</a:t>
            </a:r>
          </a:p>
        </p:txBody>
      </p:sp>
      <p:sp>
        <p:nvSpPr>
          <p:cNvPr id="25" name="TextBox 24"/>
          <p:cNvSpPr txBox="1"/>
          <p:nvPr/>
        </p:nvSpPr>
        <p:spPr>
          <a:xfrm>
            <a:off x="1667927" y="1795351"/>
            <a:ext cx="1270537" cy="184666"/>
          </a:xfrm>
          <a:prstGeom prst="rect">
            <a:avLst/>
          </a:prstGeom>
          <a:noFill/>
        </p:spPr>
        <p:txBody>
          <a:bodyPr wrap="square" lIns="0" tIns="0" rIns="0" bIns="0" rtlCol="0">
            <a:spAutoFit/>
          </a:bodyPr>
          <a:lstStyle/>
          <a:p>
            <a:r>
              <a:rPr lang="en-US" sz="1200" i="1" dirty="0">
                <a:solidFill>
                  <a:srgbClr val="4E81BC"/>
                </a:solidFill>
              </a:rPr>
              <a:t>Spectral clustering</a:t>
            </a:r>
          </a:p>
        </p:txBody>
      </p:sp>
      <p:sp>
        <p:nvSpPr>
          <p:cNvPr id="26" name="TextBox 25"/>
          <p:cNvSpPr txBox="1"/>
          <p:nvPr/>
        </p:nvSpPr>
        <p:spPr>
          <a:xfrm>
            <a:off x="2986475" y="1795351"/>
            <a:ext cx="1228466" cy="184666"/>
          </a:xfrm>
          <a:prstGeom prst="rect">
            <a:avLst/>
          </a:prstGeom>
          <a:noFill/>
        </p:spPr>
        <p:txBody>
          <a:bodyPr wrap="square" lIns="0" tIns="0" rIns="0" bIns="0" rtlCol="0">
            <a:spAutoFit/>
          </a:bodyPr>
          <a:lstStyle/>
          <a:p>
            <a:r>
              <a:rPr lang="en-US" sz="1200" dirty="0">
                <a:solidFill>
                  <a:srgbClr val="7F7E7E"/>
                </a:solidFill>
              </a:rPr>
              <a:t>Number of clusters</a:t>
            </a:r>
          </a:p>
        </p:txBody>
      </p:sp>
      <p:sp>
        <p:nvSpPr>
          <p:cNvPr id="27" name="TextBox 26"/>
          <p:cNvSpPr txBox="1"/>
          <p:nvPr/>
        </p:nvSpPr>
        <p:spPr>
          <a:xfrm>
            <a:off x="4262954" y="1795351"/>
            <a:ext cx="2114057" cy="369332"/>
          </a:xfrm>
          <a:prstGeom prst="rect">
            <a:avLst/>
          </a:prstGeom>
          <a:noFill/>
        </p:spPr>
        <p:txBody>
          <a:bodyPr wrap="square" lIns="0" tIns="0" rIns="0" bIns="0" rtlCol="0">
            <a:spAutoFit/>
          </a:bodyPr>
          <a:lstStyle/>
          <a:p>
            <a:r>
              <a:rPr lang="en-US" sz="1200" dirty="0">
                <a:solidFill>
                  <a:srgbClr val="7F7E7E"/>
                </a:solidFill>
              </a:rPr>
              <a:t>Medium </a:t>
            </a:r>
            <a:r>
              <a:rPr lang="en-US" sz="1200" i="1" dirty="0" err="1">
                <a:solidFill>
                  <a:srgbClr val="7F7E7E"/>
                </a:solidFill>
              </a:rPr>
              <a:t>n_samples</a:t>
            </a:r>
            <a:r>
              <a:rPr lang="en-US" sz="1200" dirty="0">
                <a:solidFill>
                  <a:srgbClr val="7F7E7E"/>
                </a:solidFill>
              </a:rPr>
              <a:t>, small </a:t>
            </a:r>
            <a:r>
              <a:rPr lang="en-US" sz="1200" i="1" dirty="0" err="1">
                <a:solidFill>
                  <a:srgbClr val="7F7E7E"/>
                </a:solidFill>
              </a:rPr>
              <a:t>n_clusters</a:t>
            </a:r>
            <a:endParaRPr lang="en-US" sz="1200" i="1" dirty="0">
              <a:solidFill>
                <a:srgbClr val="6094C9"/>
              </a:solidFill>
            </a:endParaRPr>
          </a:p>
        </p:txBody>
      </p:sp>
      <p:sp>
        <p:nvSpPr>
          <p:cNvPr id="28" name="TextBox 27"/>
          <p:cNvSpPr txBox="1"/>
          <p:nvPr/>
        </p:nvSpPr>
        <p:spPr>
          <a:xfrm>
            <a:off x="6425023" y="1795351"/>
            <a:ext cx="2277711" cy="369332"/>
          </a:xfrm>
          <a:prstGeom prst="rect">
            <a:avLst/>
          </a:prstGeom>
          <a:noFill/>
        </p:spPr>
        <p:txBody>
          <a:bodyPr wrap="square" lIns="0" tIns="0" rIns="0" bIns="0" rtlCol="0">
            <a:spAutoFit/>
          </a:bodyPr>
          <a:lstStyle/>
          <a:p>
            <a:r>
              <a:rPr lang="en-US" sz="1200" dirty="0">
                <a:solidFill>
                  <a:srgbClr val="7F7E7E"/>
                </a:solidFill>
              </a:rPr>
              <a:t>Few clusters, even cluster size, non-flat geometry</a:t>
            </a:r>
          </a:p>
        </p:txBody>
      </p:sp>
      <p:sp>
        <p:nvSpPr>
          <p:cNvPr id="29" name="TextBox 28"/>
          <p:cNvSpPr txBox="1"/>
          <p:nvPr/>
        </p:nvSpPr>
        <p:spPr>
          <a:xfrm>
            <a:off x="8750745" y="1795351"/>
            <a:ext cx="1596812" cy="369332"/>
          </a:xfrm>
          <a:prstGeom prst="rect">
            <a:avLst/>
          </a:prstGeom>
          <a:noFill/>
        </p:spPr>
        <p:txBody>
          <a:bodyPr wrap="square" lIns="0" tIns="0" rIns="0" bIns="0" rtlCol="0">
            <a:spAutoFit/>
          </a:bodyPr>
          <a:lstStyle/>
          <a:p>
            <a:r>
              <a:rPr lang="en-US" sz="1200" dirty="0">
                <a:solidFill>
                  <a:srgbClr val="7F7E7E"/>
                </a:solidFill>
              </a:rPr>
              <a:t>Graph distance (e.g. nearest-neighbor graph)</a:t>
            </a:r>
          </a:p>
        </p:txBody>
      </p:sp>
      <p:cxnSp>
        <p:nvCxnSpPr>
          <p:cNvPr id="30" name="Straight Connector 29"/>
          <p:cNvCxnSpPr/>
          <p:nvPr/>
        </p:nvCxnSpPr>
        <p:spPr>
          <a:xfrm>
            <a:off x="1667927" y="808717"/>
            <a:ext cx="8679631" cy="0"/>
          </a:xfrm>
          <a:prstGeom prst="line">
            <a:avLst/>
          </a:prstGeom>
          <a:ln>
            <a:solidFill>
              <a:srgbClr val="7F7E7E"/>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1667927" y="1277237"/>
            <a:ext cx="8679631" cy="0"/>
          </a:xfrm>
          <a:prstGeom prst="line">
            <a:avLst/>
          </a:prstGeom>
          <a:ln>
            <a:solidFill>
              <a:srgbClr val="7F7E7E"/>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1667927" y="1745757"/>
            <a:ext cx="8679631" cy="0"/>
          </a:xfrm>
          <a:prstGeom prst="line">
            <a:avLst/>
          </a:prstGeom>
          <a:ln>
            <a:solidFill>
              <a:srgbClr val="7F7E7E"/>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1667927" y="2214277"/>
            <a:ext cx="8679631" cy="0"/>
          </a:xfrm>
          <a:prstGeom prst="line">
            <a:avLst/>
          </a:prstGeom>
          <a:ln>
            <a:solidFill>
              <a:srgbClr val="7F7E7E"/>
            </a:solidFill>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1667927" y="2263871"/>
            <a:ext cx="1270537" cy="184666"/>
          </a:xfrm>
          <a:prstGeom prst="rect">
            <a:avLst/>
          </a:prstGeom>
          <a:noFill/>
        </p:spPr>
        <p:txBody>
          <a:bodyPr wrap="square" lIns="0" tIns="0" rIns="0" bIns="0" rtlCol="0">
            <a:spAutoFit/>
          </a:bodyPr>
          <a:lstStyle/>
          <a:p>
            <a:r>
              <a:rPr lang="en-US" sz="1200" i="1" dirty="0">
                <a:solidFill>
                  <a:srgbClr val="4E81BC"/>
                </a:solidFill>
              </a:rPr>
              <a:t>Hierarchical clustering</a:t>
            </a:r>
          </a:p>
        </p:txBody>
      </p:sp>
      <p:sp>
        <p:nvSpPr>
          <p:cNvPr id="35" name="TextBox 34"/>
          <p:cNvSpPr txBox="1"/>
          <p:nvPr/>
        </p:nvSpPr>
        <p:spPr>
          <a:xfrm>
            <a:off x="2986475" y="2263871"/>
            <a:ext cx="1228466" cy="184666"/>
          </a:xfrm>
          <a:prstGeom prst="rect">
            <a:avLst/>
          </a:prstGeom>
          <a:noFill/>
        </p:spPr>
        <p:txBody>
          <a:bodyPr wrap="square" lIns="0" tIns="0" rIns="0" bIns="0" rtlCol="0">
            <a:spAutoFit/>
          </a:bodyPr>
          <a:lstStyle/>
          <a:p>
            <a:r>
              <a:rPr lang="en-US" sz="1200" dirty="0">
                <a:solidFill>
                  <a:srgbClr val="7F7E7E"/>
                </a:solidFill>
              </a:rPr>
              <a:t>Number of clusters</a:t>
            </a:r>
          </a:p>
        </p:txBody>
      </p:sp>
      <p:sp>
        <p:nvSpPr>
          <p:cNvPr id="36" name="TextBox 35"/>
          <p:cNvSpPr txBox="1"/>
          <p:nvPr/>
        </p:nvSpPr>
        <p:spPr>
          <a:xfrm>
            <a:off x="4262954" y="2263871"/>
            <a:ext cx="2114057" cy="184666"/>
          </a:xfrm>
          <a:prstGeom prst="rect">
            <a:avLst/>
          </a:prstGeom>
          <a:noFill/>
        </p:spPr>
        <p:txBody>
          <a:bodyPr wrap="square" lIns="0" tIns="0" rIns="0" bIns="0" rtlCol="0">
            <a:spAutoFit/>
          </a:bodyPr>
          <a:lstStyle/>
          <a:p>
            <a:r>
              <a:rPr lang="en-US" sz="1200" dirty="0">
                <a:solidFill>
                  <a:srgbClr val="7F7E7E"/>
                </a:solidFill>
              </a:rPr>
              <a:t>Large </a:t>
            </a:r>
            <a:r>
              <a:rPr lang="en-US" sz="1200" i="1" dirty="0" err="1">
                <a:solidFill>
                  <a:srgbClr val="7F7E7E"/>
                </a:solidFill>
              </a:rPr>
              <a:t>n_samples</a:t>
            </a:r>
            <a:r>
              <a:rPr lang="en-US" sz="1200" dirty="0">
                <a:solidFill>
                  <a:srgbClr val="7F7E7E"/>
                </a:solidFill>
              </a:rPr>
              <a:t> and </a:t>
            </a:r>
            <a:r>
              <a:rPr lang="en-US" sz="1200" i="1" dirty="0" err="1">
                <a:solidFill>
                  <a:srgbClr val="7F7E7E"/>
                </a:solidFill>
              </a:rPr>
              <a:t>n_clusters</a:t>
            </a:r>
            <a:endParaRPr lang="en-US" sz="1200" i="1" dirty="0">
              <a:solidFill>
                <a:srgbClr val="6094C9"/>
              </a:solidFill>
            </a:endParaRPr>
          </a:p>
        </p:txBody>
      </p:sp>
      <p:sp>
        <p:nvSpPr>
          <p:cNvPr id="37" name="TextBox 36"/>
          <p:cNvSpPr txBox="1"/>
          <p:nvPr/>
        </p:nvSpPr>
        <p:spPr>
          <a:xfrm>
            <a:off x="6425023" y="2263871"/>
            <a:ext cx="2277711" cy="369332"/>
          </a:xfrm>
          <a:prstGeom prst="rect">
            <a:avLst/>
          </a:prstGeom>
          <a:noFill/>
        </p:spPr>
        <p:txBody>
          <a:bodyPr wrap="square" lIns="0" tIns="0" rIns="0" bIns="0" rtlCol="0">
            <a:spAutoFit/>
          </a:bodyPr>
          <a:lstStyle/>
          <a:p>
            <a:r>
              <a:rPr lang="en-US" sz="1200" dirty="0">
                <a:solidFill>
                  <a:srgbClr val="7F7E7E"/>
                </a:solidFill>
              </a:rPr>
              <a:t>Many clusters, possibly connectivity constraints</a:t>
            </a:r>
          </a:p>
        </p:txBody>
      </p:sp>
      <p:sp>
        <p:nvSpPr>
          <p:cNvPr id="38" name="TextBox 37"/>
          <p:cNvSpPr txBox="1"/>
          <p:nvPr/>
        </p:nvSpPr>
        <p:spPr>
          <a:xfrm>
            <a:off x="8750745" y="2263871"/>
            <a:ext cx="1596812" cy="184666"/>
          </a:xfrm>
          <a:prstGeom prst="rect">
            <a:avLst/>
          </a:prstGeom>
          <a:noFill/>
        </p:spPr>
        <p:txBody>
          <a:bodyPr wrap="square" lIns="0" tIns="0" rIns="0" bIns="0" rtlCol="0">
            <a:spAutoFit/>
          </a:bodyPr>
          <a:lstStyle/>
          <a:p>
            <a:r>
              <a:rPr lang="en-US" sz="1200" dirty="0">
                <a:solidFill>
                  <a:srgbClr val="7F7E7E"/>
                </a:solidFill>
              </a:rPr>
              <a:t>Distances between points</a:t>
            </a:r>
          </a:p>
        </p:txBody>
      </p:sp>
      <p:cxnSp>
        <p:nvCxnSpPr>
          <p:cNvPr id="39" name="Straight Connector 38"/>
          <p:cNvCxnSpPr/>
          <p:nvPr/>
        </p:nvCxnSpPr>
        <p:spPr>
          <a:xfrm>
            <a:off x="1667927" y="2682797"/>
            <a:ext cx="8679631" cy="0"/>
          </a:xfrm>
          <a:prstGeom prst="line">
            <a:avLst/>
          </a:prstGeom>
          <a:ln>
            <a:solidFill>
              <a:srgbClr val="7F7E7E"/>
            </a:solidFill>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1667927" y="2732396"/>
            <a:ext cx="1270537" cy="184666"/>
          </a:xfrm>
          <a:prstGeom prst="rect">
            <a:avLst/>
          </a:prstGeom>
          <a:noFill/>
        </p:spPr>
        <p:txBody>
          <a:bodyPr wrap="square" lIns="0" tIns="0" rIns="0" bIns="0" rtlCol="0">
            <a:spAutoFit/>
          </a:bodyPr>
          <a:lstStyle/>
          <a:p>
            <a:r>
              <a:rPr lang="en-US" sz="1200" i="1" dirty="0">
                <a:solidFill>
                  <a:srgbClr val="4E81BC"/>
                </a:solidFill>
              </a:rPr>
              <a:t>DBSCAN</a:t>
            </a:r>
          </a:p>
        </p:txBody>
      </p:sp>
      <p:sp>
        <p:nvSpPr>
          <p:cNvPr id="41" name="TextBox 40"/>
          <p:cNvSpPr txBox="1"/>
          <p:nvPr/>
        </p:nvSpPr>
        <p:spPr>
          <a:xfrm>
            <a:off x="2986475" y="2732396"/>
            <a:ext cx="1228466" cy="184666"/>
          </a:xfrm>
          <a:prstGeom prst="rect">
            <a:avLst/>
          </a:prstGeom>
          <a:noFill/>
        </p:spPr>
        <p:txBody>
          <a:bodyPr wrap="square" lIns="0" tIns="0" rIns="0" bIns="0" rtlCol="0">
            <a:spAutoFit/>
          </a:bodyPr>
          <a:lstStyle/>
          <a:p>
            <a:r>
              <a:rPr lang="en-US" sz="1200" dirty="0">
                <a:solidFill>
                  <a:srgbClr val="7F7E7E"/>
                </a:solidFill>
              </a:rPr>
              <a:t>Neighborhood size </a:t>
            </a:r>
          </a:p>
        </p:txBody>
      </p:sp>
      <p:sp>
        <p:nvSpPr>
          <p:cNvPr id="42" name="TextBox 41"/>
          <p:cNvSpPr txBox="1"/>
          <p:nvPr/>
        </p:nvSpPr>
        <p:spPr>
          <a:xfrm>
            <a:off x="4262954" y="2732396"/>
            <a:ext cx="2114057" cy="369332"/>
          </a:xfrm>
          <a:prstGeom prst="rect">
            <a:avLst/>
          </a:prstGeom>
          <a:noFill/>
        </p:spPr>
        <p:txBody>
          <a:bodyPr wrap="square" lIns="0" tIns="0" rIns="0" bIns="0" rtlCol="0">
            <a:spAutoFit/>
          </a:bodyPr>
          <a:lstStyle/>
          <a:p>
            <a:r>
              <a:rPr lang="en-US" sz="1200" dirty="0">
                <a:solidFill>
                  <a:srgbClr val="7F7E7E"/>
                </a:solidFill>
              </a:rPr>
              <a:t>Very large </a:t>
            </a:r>
            <a:r>
              <a:rPr lang="en-US" sz="1200" i="1" dirty="0" err="1">
                <a:solidFill>
                  <a:srgbClr val="7F7E7E"/>
                </a:solidFill>
              </a:rPr>
              <a:t>n_samples</a:t>
            </a:r>
            <a:r>
              <a:rPr lang="en-US" sz="1200" dirty="0">
                <a:solidFill>
                  <a:srgbClr val="7F7E7E"/>
                </a:solidFill>
              </a:rPr>
              <a:t>, medium </a:t>
            </a:r>
            <a:r>
              <a:rPr lang="en-US" sz="1200" i="1" dirty="0" err="1">
                <a:solidFill>
                  <a:srgbClr val="7F7E7E"/>
                </a:solidFill>
              </a:rPr>
              <a:t>n_clusters</a:t>
            </a:r>
            <a:endParaRPr lang="en-US" sz="1200" i="1" dirty="0">
              <a:solidFill>
                <a:srgbClr val="6094C9"/>
              </a:solidFill>
            </a:endParaRPr>
          </a:p>
        </p:txBody>
      </p:sp>
      <p:sp>
        <p:nvSpPr>
          <p:cNvPr id="43" name="TextBox 42"/>
          <p:cNvSpPr txBox="1"/>
          <p:nvPr/>
        </p:nvSpPr>
        <p:spPr>
          <a:xfrm>
            <a:off x="6425023" y="2732396"/>
            <a:ext cx="2277711" cy="369332"/>
          </a:xfrm>
          <a:prstGeom prst="rect">
            <a:avLst/>
          </a:prstGeom>
          <a:noFill/>
        </p:spPr>
        <p:txBody>
          <a:bodyPr wrap="square" lIns="0" tIns="0" rIns="0" bIns="0" rtlCol="0">
            <a:spAutoFit/>
          </a:bodyPr>
          <a:lstStyle/>
          <a:p>
            <a:r>
              <a:rPr lang="en-US" sz="1200" dirty="0">
                <a:solidFill>
                  <a:srgbClr val="7F7E7E"/>
                </a:solidFill>
              </a:rPr>
              <a:t>Non-flat geometry, uneven cluster sizes</a:t>
            </a:r>
          </a:p>
        </p:txBody>
      </p:sp>
      <p:sp>
        <p:nvSpPr>
          <p:cNvPr id="44" name="TextBox 43"/>
          <p:cNvSpPr txBox="1"/>
          <p:nvPr/>
        </p:nvSpPr>
        <p:spPr>
          <a:xfrm>
            <a:off x="8750745" y="2732396"/>
            <a:ext cx="1596812" cy="369332"/>
          </a:xfrm>
          <a:prstGeom prst="rect">
            <a:avLst/>
          </a:prstGeom>
          <a:noFill/>
        </p:spPr>
        <p:txBody>
          <a:bodyPr wrap="square" lIns="0" tIns="0" rIns="0" bIns="0" rtlCol="0">
            <a:spAutoFit/>
          </a:bodyPr>
          <a:lstStyle/>
          <a:p>
            <a:r>
              <a:rPr lang="en-US" sz="1200" dirty="0">
                <a:solidFill>
                  <a:srgbClr val="7F7E7E"/>
                </a:solidFill>
              </a:rPr>
              <a:t>Distances between nearest points</a:t>
            </a:r>
          </a:p>
        </p:txBody>
      </p:sp>
      <p:sp>
        <p:nvSpPr>
          <p:cNvPr id="45" name="object 5"/>
          <p:cNvSpPr txBox="1"/>
          <p:nvPr/>
        </p:nvSpPr>
        <p:spPr>
          <a:xfrm>
            <a:off x="1667927" y="3515232"/>
            <a:ext cx="8679631" cy="2590324"/>
          </a:xfrm>
          <a:prstGeom prst="rect">
            <a:avLst/>
          </a:prstGeom>
        </p:spPr>
        <p:txBody>
          <a:bodyPr wrap="square" lIns="0" tIns="0" rIns="0" bIns="0" rtlCol="0">
            <a:spAutoFit/>
          </a:bodyPr>
          <a:lstStyle/>
          <a:p>
            <a:pPr marL="12700" marR="41909">
              <a:lnSpc>
                <a:spcPts val="3454"/>
              </a:lnSpc>
              <a:spcBef>
                <a:spcPts val="172"/>
              </a:spcBef>
            </a:pPr>
            <a:r>
              <a:rPr lang="en-US" sz="4400" baseline="2560" dirty="0">
                <a:solidFill>
                  <a:srgbClr val="4E81BC"/>
                </a:solidFill>
                <a:cs typeface="Calibri"/>
              </a:rPr>
              <a:t>Mean‐shift</a:t>
            </a:r>
          </a:p>
          <a:p>
            <a:pPr marL="12700">
              <a:lnSpc>
                <a:spcPts val="2770"/>
              </a:lnSpc>
            </a:pPr>
            <a:r>
              <a:rPr lang="en-US" sz="4400" baseline="1137" dirty="0" smtClean="0">
                <a:solidFill>
                  <a:srgbClr val="7F7E7E"/>
                </a:solidFill>
                <a:cs typeface="Calibri"/>
              </a:rPr>
              <a:t>- You </a:t>
            </a:r>
            <a:r>
              <a:rPr lang="en-US" sz="4400" baseline="1137" dirty="0">
                <a:solidFill>
                  <a:srgbClr val="F69545"/>
                </a:solidFill>
                <a:cs typeface="Calibri"/>
              </a:rPr>
              <a:t>DON’T have to guess </a:t>
            </a:r>
            <a:r>
              <a:rPr lang="en-US" sz="4400" baseline="1137" dirty="0" smtClean="0">
                <a:solidFill>
                  <a:srgbClr val="F69545"/>
                </a:solidFill>
                <a:cs typeface="Calibri"/>
              </a:rPr>
              <a:t>k </a:t>
            </a:r>
            <a:r>
              <a:rPr lang="en-US" sz="4400" baseline="1137" dirty="0">
                <a:solidFill>
                  <a:srgbClr val="7F7E7E"/>
                </a:solidFill>
                <a:cs typeface="Calibri"/>
              </a:rPr>
              <a:t>or</a:t>
            </a:r>
            <a:r>
              <a:rPr lang="en-US" sz="4400" dirty="0">
                <a:solidFill>
                  <a:srgbClr val="7F7E7E"/>
                </a:solidFill>
                <a:cs typeface="Calibri"/>
              </a:rPr>
              <a:t> </a:t>
            </a:r>
            <a:r>
              <a:rPr lang="en-US" sz="4400" baseline="1137" dirty="0">
                <a:solidFill>
                  <a:srgbClr val="7F7E7E"/>
                </a:solidFill>
                <a:cs typeface="Calibri"/>
              </a:rPr>
              <a:t>other parameters. </a:t>
            </a:r>
            <a:endParaRPr lang="en-US" sz="4400" baseline="1137" dirty="0" smtClean="0">
              <a:solidFill>
                <a:srgbClr val="7F7E7E"/>
              </a:solidFill>
              <a:cs typeface="Calibri"/>
            </a:endParaRPr>
          </a:p>
          <a:p>
            <a:pPr marL="12700">
              <a:lnSpc>
                <a:spcPts val="2770"/>
              </a:lnSpc>
            </a:pPr>
            <a:r>
              <a:rPr lang="en-US" sz="4400" baseline="1137" dirty="0" smtClean="0">
                <a:solidFill>
                  <a:srgbClr val="7F7E7E"/>
                </a:solidFill>
                <a:cs typeface="Calibri"/>
              </a:rPr>
              <a:t>- </a:t>
            </a:r>
            <a:r>
              <a:rPr lang="en-US" sz="4400" baseline="1137" dirty="0">
                <a:solidFill>
                  <a:srgbClr val="7F7E7E"/>
                </a:solidFill>
                <a:cs typeface="Calibri"/>
              </a:rPr>
              <a:t>Can ﬁnd </a:t>
            </a:r>
            <a:r>
              <a:rPr lang="en-US" sz="4400" baseline="1137" dirty="0">
                <a:solidFill>
                  <a:srgbClr val="AAC56C"/>
                </a:solidFill>
                <a:cs typeface="Calibri"/>
              </a:rPr>
              <a:t>uneven cluster sizes</a:t>
            </a:r>
            <a:r>
              <a:rPr lang="en-US" sz="4400" baseline="1137" dirty="0">
                <a:solidFill>
                  <a:srgbClr val="7F7E7E"/>
                </a:solidFill>
                <a:cs typeface="Calibri"/>
              </a:rPr>
              <a:t>.</a:t>
            </a:r>
          </a:p>
          <a:p>
            <a:pPr marL="12700">
              <a:lnSpc>
                <a:spcPts val="2770"/>
              </a:lnSpc>
            </a:pPr>
            <a:r>
              <a:rPr lang="en-US" sz="4400" baseline="1137" dirty="0" smtClean="0">
                <a:solidFill>
                  <a:srgbClr val="7F7E7E"/>
                </a:solidFill>
                <a:cs typeface="Calibri"/>
              </a:rPr>
              <a:t>- Slow </a:t>
            </a:r>
            <a:r>
              <a:rPr lang="en-US" sz="4400" baseline="1137" dirty="0">
                <a:solidFill>
                  <a:srgbClr val="7F7E7E"/>
                </a:solidFill>
                <a:cs typeface="Calibri"/>
              </a:rPr>
              <a:t>with a lot of </a:t>
            </a:r>
            <a:r>
              <a:rPr lang="en-US" sz="4400" baseline="1137" dirty="0" smtClean="0">
                <a:solidFill>
                  <a:srgbClr val="7F7E7E"/>
                </a:solidFill>
                <a:cs typeface="Calibri"/>
              </a:rPr>
              <a:t>data</a:t>
            </a:r>
            <a:endParaRPr lang="en-US" sz="4400" baseline="1137" dirty="0">
              <a:solidFill>
                <a:srgbClr val="7F7E7E"/>
              </a:solidFill>
              <a:cs typeface="Calibri"/>
            </a:endParaRPr>
          </a:p>
          <a:p>
            <a:pPr marL="12700">
              <a:lnSpc>
                <a:spcPts val="2770"/>
              </a:lnSpc>
            </a:pPr>
            <a:r>
              <a:rPr lang="en-US" sz="4400" baseline="1137" dirty="0" smtClean="0">
                <a:solidFill>
                  <a:srgbClr val="7F7E7E"/>
                </a:solidFill>
                <a:cs typeface="Calibri"/>
              </a:rPr>
              <a:t>- Lots </a:t>
            </a:r>
            <a:r>
              <a:rPr lang="en-US" sz="4400" baseline="1137" dirty="0">
                <a:solidFill>
                  <a:srgbClr val="7F7E7E"/>
                </a:solidFill>
                <a:cs typeface="Calibri"/>
              </a:rPr>
              <a:t>of </a:t>
            </a:r>
            <a:r>
              <a:rPr lang="en-US" sz="4400" baseline="1137" dirty="0" smtClean="0">
                <a:solidFill>
                  <a:srgbClr val="7F7E7E"/>
                </a:solidFill>
                <a:cs typeface="Calibri"/>
              </a:rPr>
              <a:t>clusters? </a:t>
            </a:r>
            <a:r>
              <a:rPr lang="en-US" sz="4400" baseline="1137" dirty="0">
                <a:solidFill>
                  <a:srgbClr val="7F7E7E"/>
                </a:solidFill>
                <a:cs typeface="Calibri"/>
              </a:rPr>
              <a:t>N</a:t>
            </a:r>
            <a:r>
              <a:rPr lang="en-US" sz="4400" baseline="1137" dirty="0" smtClean="0">
                <a:solidFill>
                  <a:srgbClr val="7F7E7E"/>
                </a:solidFill>
                <a:cs typeface="Calibri"/>
              </a:rPr>
              <a:t>o </a:t>
            </a:r>
            <a:r>
              <a:rPr lang="en-US" sz="4400" baseline="1137" dirty="0">
                <a:solidFill>
                  <a:srgbClr val="7F7E7E"/>
                </a:solidFill>
                <a:cs typeface="Calibri"/>
              </a:rPr>
              <a:t>problem</a:t>
            </a:r>
          </a:p>
          <a:p>
            <a:pPr marL="12700">
              <a:lnSpc>
                <a:spcPts val="2770"/>
              </a:lnSpc>
            </a:pPr>
            <a:r>
              <a:rPr lang="en-US" sz="4400" baseline="1137" dirty="0">
                <a:solidFill>
                  <a:srgbClr val="7F7E7E"/>
                </a:solidFill>
                <a:cs typeface="Calibri"/>
              </a:rPr>
              <a:t>- Doesn’t handle weird shapes well.</a:t>
            </a:r>
          </a:p>
          <a:p>
            <a:pPr marL="12700">
              <a:lnSpc>
                <a:spcPts val="2770"/>
              </a:lnSpc>
            </a:pPr>
            <a:r>
              <a:rPr lang="en-US" sz="4400" baseline="1137" dirty="0">
                <a:solidFill>
                  <a:srgbClr val="7030A0"/>
                </a:solidFill>
                <a:cs typeface="Calibri"/>
              </a:rPr>
              <a:t>Euclidean distance only.</a:t>
            </a:r>
          </a:p>
        </p:txBody>
      </p:sp>
    </p:spTree>
    <p:extLst>
      <p:ext uri="{BB962C8B-B14F-4D97-AF65-F5344CB8AC3E}">
        <p14:creationId xmlns:p14="http://schemas.microsoft.com/office/powerpoint/2010/main" val="3398934598"/>
      </p:ext>
    </p:extLst>
  </p:cSld>
  <p:clrMapOvr>
    <a:masterClrMapping/>
  </p:clrMapOvr>
  <p:transition xmlns:p14="http://schemas.microsoft.com/office/powerpoint/2010/main" spd="med"/>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1" name="Object 160" hidden="1"/>
          <p:cNvGraphicFramePr>
            <a:graphicFrameLocks noChangeAspect="1"/>
          </p:cNvGraphicFramePr>
          <p:nvPr>
            <p:custDataLst>
              <p:tags r:id="rId2"/>
            </p:custDataLst>
            <p:extLst>
              <p:ext uri="{D42A27DB-BD31-4B8C-83A1-F6EECF244321}">
                <p14:modId xmlns:p14="http://schemas.microsoft.com/office/powerpoint/2010/main" val="2754640119"/>
              </p:ext>
            </p:extLst>
          </p:nvPr>
        </p:nvGraphicFramePr>
        <p:xfrm>
          <a:off x="1525589" y="1589"/>
          <a:ext cx="1587" cy="1587"/>
        </p:xfrm>
        <a:graphic>
          <a:graphicData uri="http://schemas.openxmlformats.org/presentationml/2006/ole">
            <mc:AlternateContent xmlns:mc="http://schemas.openxmlformats.org/markup-compatibility/2006">
              <mc:Choice xmlns:v="urn:schemas-microsoft-com:vml" Requires="v">
                <p:oleObj spid="_x0000_s22532"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1525589" y="1589"/>
                        <a:ext cx="1587" cy="1587"/>
                      </a:xfrm>
                      <a:prstGeom prst="rect">
                        <a:avLst/>
                      </a:prstGeom>
                    </p:spPr>
                  </p:pic>
                </p:oleObj>
              </mc:Fallback>
            </mc:AlternateContent>
          </a:graphicData>
        </a:graphic>
      </p:graphicFrame>
      <p:sp>
        <p:nvSpPr>
          <p:cNvPr id="23" name="Rectangle 22"/>
          <p:cNvSpPr/>
          <p:nvPr/>
        </p:nvSpPr>
        <p:spPr>
          <a:xfrm>
            <a:off x="1638300" y="381000"/>
            <a:ext cx="1422040" cy="1524000"/>
          </a:xfrm>
          <a:prstGeom prst="rect">
            <a:avLst/>
          </a:prstGeom>
          <a:no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30" name="TextBox 29"/>
          <p:cNvSpPr txBox="1"/>
          <p:nvPr/>
        </p:nvSpPr>
        <p:spPr>
          <a:xfrm>
            <a:off x="1667926" y="1719329"/>
            <a:ext cx="1362788" cy="153888"/>
          </a:xfrm>
          <a:prstGeom prst="rect">
            <a:avLst/>
          </a:prstGeom>
          <a:noFill/>
        </p:spPr>
        <p:txBody>
          <a:bodyPr wrap="square" lIns="0" tIns="0" rIns="0" bIns="0" rtlCol="0">
            <a:spAutoFit/>
          </a:bodyPr>
          <a:lstStyle/>
          <a:p>
            <a:pPr algn="r"/>
            <a:r>
              <a:rPr lang="en-US" sz="1000" dirty="0">
                <a:solidFill>
                  <a:srgbClr val="7F7E7E"/>
                </a:solidFill>
              </a:rPr>
              <a:t>.01s</a:t>
            </a:r>
          </a:p>
        </p:txBody>
      </p:sp>
      <p:sp>
        <p:nvSpPr>
          <p:cNvPr id="34" name="Rectangle 33"/>
          <p:cNvSpPr/>
          <p:nvPr/>
        </p:nvSpPr>
        <p:spPr>
          <a:xfrm>
            <a:off x="3136972" y="381000"/>
            <a:ext cx="1422040" cy="1524000"/>
          </a:xfrm>
          <a:prstGeom prst="rect">
            <a:avLst/>
          </a:prstGeom>
          <a:no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35" name="TextBox 34"/>
          <p:cNvSpPr txBox="1"/>
          <p:nvPr/>
        </p:nvSpPr>
        <p:spPr>
          <a:xfrm>
            <a:off x="3166598" y="1719329"/>
            <a:ext cx="1362788" cy="153888"/>
          </a:xfrm>
          <a:prstGeom prst="rect">
            <a:avLst/>
          </a:prstGeom>
          <a:noFill/>
        </p:spPr>
        <p:txBody>
          <a:bodyPr wrap="square" lIns="0" tIns="0" rIns="0" bIns="0" rtlCol="0">
            <a:spAutoFit/>
          </a:bodyPr>
          <a:lstStyle/>
          <a:p>
            <a:pPr algn="r"/>
            <a:r>
              <a:rPr lang="en-US" sz="1000" dirty="0">
                <a:solidFill>
                  <a:srgbClr val="7F7E7E"/>
                </a:solidFill>
              </a:rPr>
              <a:t>8.17s</a:t>
            </a:r>
          </a:p>
        </p:txBody>
      </p:sp>
      <p:sp>
        <p:nvSpPr>
          <p:cNvPr id="37" name="Rectangle 36"/>
          <p:cNvSpPr/>
          <p:nvPr/>
        </p:nvSpPr>
        <p:spPr>
          <a:xfrm>
            <a:off x="4635644" y="381000"/>
            <a:ext cx="1422040" cy="1524000"/>
          </a:xfrm>
          <a:prstGeom prst="rect">
            <a:avLst/>
          </a:prstGeom>
          <a:no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38" name="TextBox 37"/>
          <p:cNvSpPr txBox="1"/>
          <p:nvPr/>
        </p:nvSpPr>
        <p:spPr>
          <a:xfrm>
            <a:off x="4665270" y="1719329"/>
            <a:ext cx="1362788" cy="153888"/>
          </a:xfrm>
          <a:prstGeom prst="rect">
            <a:avLst/>
          </a:prstGeom>
          <a:noFill/>
        </p:spPr>
        <p:txBody>
          <a:bodyPr wrap="square" lIns="0" tIns="0" rIns="0" bIns="0" rtlCol="0">
            <a:spAutoFit/>
          </a:bodyPr>
          <a:lstStyle/>
          <a:p>
            <a:pPr algn="r"/>
            <a:r>
              <a:rPr lang="en-US" sz="1000" dirty="0">
                <a:solidFill>
                  <a:srgbClr val="7F7E7E"/>
                </a:solidFill>
              </a:rPr>
              <a:t>.02s</a:t>
            </a:r>
          </a:p>
        </p:txBody>
      </p:sp>
      <p:sp>
        <p:nvSpPr>
          <p:cNvPr id="40" name="Rectangle 39"/>
          <p:cNvSpPr/>
          <p:nvPr/>
        </p:nvSpPr>
        <p:spPr>
          <a:xfrm>
            <a:off x="6134317" y="381000"/>
            <a:ext cx="1422040" cy="1524000"/>
          </a:xfrm>
          <a:prstGeom prst="rect">
            <a:avLst/>
          </a:prstGeom>
          <a:no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41" name="TextBox 40"/>
          <p:cNvSpPr txBox="1"/>
          <p:nvPr/>
        </p:nvSpPr>
        <p:spPr>
          <a:xfrm>
            <a:off x="6163943" y="1719329"/>
            <a:ext cx="1362788" cy="153888"/>
          </a:xfrm>
          <a:prstGeom prst="rect">
            <a:avLst/>
          </a:prstGeom>
          <a:noFill/>
        </p:spPr>
        <p:txBody>
          <a:bodyPr wrap="square" lIns="0" tIns="0" rIns="0" bIns="0" rtlCol="0">
            <a:spAutoFit/>
          </a:bodyPr>
          <a:lstStyle/>
          <a:p>
            <a:pPr algn="r"/>
            <a:r>
              <a:rPr lang="en-US" sz="1000" dirty="0">
                <a:solidFill>
                  <a:srgbClr val="7F7E7E"/>
                </a:solidFill>
              </a:rPr>
              <a:t>.31s</a:t>
            </a:r>
          </a:p>
        </p:txBody>
      </p:sp>
      <p:sp>
        <p:nvSpPr>
          <p:cNvPr id="43" name="Rectangle 42"/>
          <p:cNvSpPr/>
          <p:nvPr/>
        </p:nvSpPr>
        <p:spPr>
          <a:xfrm>
            <a:off x="7632989" y="381000"/>
            <a:ext cx="1422040" cy="1524000"/>
          </a:xfrm>
          <a:prstGeom prst="rect">
            <a:avLst/>
          </a:prstGeom>
          <a:no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44" name="TextBox 43"/>
          <p:cNvSpPr txBox="1"/>
          <p:nvPr/>
        </p:nvSpPr>
        <p:spPr>
          <a:xfrm>
            <a:off x="7662615" y="1719329"/>
            <a:ext cx="1362788" cy="153888"/>
          </a:xfrm>
          <a:prstGeom prst="rect">
            <a:avLst/>
          </a:prstGeom>
          <a:noFill/>
        </p:spPr>
        <p:txBody>
          <a:bodyPr wrap="square" lIns="0" tIns="0" rIns="0" bIns="0" rtlCol="0">
            <a:spAutoFit/>
          </a:bodyPr>
          <a:lstStyle/>
          <a:p>
            <a:pPr algn="r"/>
            <a:r>
              <a:rPr lang="en-US" sz="1000" dirty="0">
                <a:solidFill>
                  <a:srgbClr val="7F7E7E"/>
                </a:solidFill>
              </a:rPr>
              <a:t>.21s</a:t>
            </a:r>
          </a:p>
        </p:txBody>
      </p:sp>
      <p:sp>
        <p:nvSpPr>
          <p:cNvPr id="46" name="Rectangle 45"/>
          <p:cNvSpPr/>
          <p:nvPr/>
        </p:nvSpPr>
        <p:spPr>
          <a:xfrm>
            <a:off x="9131660" y="381000"/>
            <a:ext cx="1422040" cy="1524000"/>
          </a:xfrm>
          <a:prstGeom prst="rect">
            <a:avLst/>
          </a:prstGeom>
          <a:no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47" name="TextBox 46"/>
          <p:cNvSpPr txBox="1"/>
          <p:nvPr/>
        </p:nvSpPr>
        <p:spPr>
          <a:xfrm>
            <a:off x="9161286" y="1719329"/>
            <a:ext cx="1362788" cy="153888"/>
          </a:xfrm>
          <a:prstGeom prst="rect">
            <a:avLst/>
          </a:prstGeom>
          <a:noFill/>
        </p:spPr>
        <p:txBody>
          <a:bodyPr wrap="square" lIns="0" tIns="0" rIns="0" bIns="0" rtlCol="0">
            <a:spAutoFit/>
          </a:bodyPr>
          <a:lstStyle/>
          <a:p>
            <a:pPr algn="r"/>
            <a:r>
              <a:rPr lang="en-US" sz="1000" dirty="0">
                <a:solidFill>
                  <a:srgbClr val="7F7E7E"/>
                </a:solidFill>
              </a:rPr>
              <a:t>.10s</a:t>
            </a:r>
          </a:p>
        </p:txBody>
      </p:sp>
      <p:sp>
        <p:nvSpPr>
          <p:cNvPr id="67" name="Rectangle 66"/>
          <p:cNvSpPr/>
          <p:nvPr/>
        </p:nvSpPr>
        <p:spPr>
          <a:xfrm>
            <a:off x="1638300" y="1981200"/>
            <a:ext cx="1422040" cy="1524000"/>
          </a:xfrm>
          <a:prstGeom prst="rect">
            <a:avLst/>
          </a:prstGeom>
          <a:no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68" name="TextBox 67"/>
          <p:cNvSpPr txBox="1"/>
          <p:nvPr/>
        </p:nvSpPr>
        <p:spPr>
          <a:xfrm>
            <a:off x="1667926" y="3319529"/>
            <a:ext cx="1362788" cy="153888"/>
          </a:xfrm>
          <a:prstGeom prst="rect">
            <a:avLst/>
          </a:prstGeom>
          <a:noFill/>
        </p:spPr>
        <p:txBody>
          <a:bodyPr wrap="square" lIns="0" tIns="0" rIns="0" bIns="0" rtlCol="0">
            <a:spAutoFit/>
          </a:bodyPr>
          <a:lstStyle/>
          <a:p>
            <a:pPr algn="r"/>
            <a:r>
              <a:rPr lang="en-US" sz="1000" dirty="0">
                <a:solidFill>
                  <a:srgbClr val="7F7E7E"/>
                </a:solidFill>
              </a:rPr>
              <a:t>0.1s</a:t>
            </a:r>
          </a:p>
        </p:txBody>
      </p:sp>
      <p:sp>
        <p:nvSpPr>
          <p:cNvPr id="65" name="Rectangle 64"/>
          <p:cNvSpPr/>
          <p:nvPr/>
        </p:nvSpPr>
        <p:spPr>
          <a:xfrm>
            <a:off x="3136972" y="1981200"/>
            <a:ext cx="1422040" cy="1524000"/>
          </a:xfrm>
          <a:prstGeom prst="rect">
            <a:avLst/>
          </a:prstGeom>
          <a:no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66" name="TextBox 65"/>
          <p:cNvSpPr txBox="1"/>
          <p:nvPr/>
        </p:nvSpPr>
        <p:spPr>
          <a:xfrm>
            <a:off x="3166598" y="3319529"/>
            <a:ext cx="1362788" cy="153888"/>
          </a:xfrm>
          <a:prstGeom prst="rect">
            <a:avLst/>
          </a:prstGeom>
          <a:noFill/>
        </p:spPr>
        <p:txBody>
          <a:bodyPr wrap="square" lIns="0" tIns="0" rIns="0" bIns="0" rtlCol="0">
            <a:spAutoFit/>
          </a:bodyPr>
          <a:lstStyle/>
          <a:p>
            <a:pPr algn="r"/>
            <a:r>
              <a:rPr lang="en-US" sz="1000" dirty="0">
                <a:solidFill>
                  <a:srgbClr val="7F7E7E"/>
                </a:solidFill>
              </a:rPr>
              <a:t>8.17s</a:t>
            </a:r>
          </a:p>
        </p:txBody>
      </p:sp>
      <p:sp>
        <p:nvSpPr>
          <p:cNvPr id="63" name="Rectangle 62"/>
          <p:cNvSpPr/>
          <p:nvPr/>
        </p:nvSpPr>
        <p:spPr>
          <a:xfrm>
            <a:off x="4635644" y="1981200"/>
            <a:ext cx="1422040" cy="1524000"/>
          </a:xfrm>
          <a:prstGeom prst="rect">
            <a:avLst/>
          </a:prstGeom>
          <a:no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64" name="TextBox 63"/>
          <p:cNvSpPr txBox="1"/>
          <p:nvPr/>
        </p:nvSpPr>
        <p:spPr>
          <a:xfrm>
            <a:off x="4665270" y="3319529"/>
            <a:ext cx="1362788" cy="153888"/>
          </a:xfrm>
          <a:prstGeom prst="rect">
            <a:avLst/>
          </a:prstGeom>
          <a:noFill/>
        </p:spPr>
        <p:txBody>
          <a:bodyPr wrap="square" lIns="0" tIns="0" rIns="0" bIns="0" rtlCol="0">
            <a:spAutoFit/>
          </a:bodyPr>
          <a:lstStyle/>
          <a:p>
            <a:pPr algn="r"/>
            <a:r>
              <a:rPr lang="en-US" sz="1000" dirty="0">
                <a:solidFill>
                  <a:srgbClr val="7F7E7E"/>
                </a:solidFill>
              </a:rPr>
              <a:t>.03s</a:t>
            </a:r>
          </a:p>
        </p:txBody>
      </p:sp>
      <p:sp>
        <p:nvSpPr>
          <p:cNvPr id="61" name="Rectangle 60"/>
          <p:cNvSpPr/>
          <p:nvPr/>
        </p:nvSpPr>
        <p:spPr>
          <a:xfrm>
            <a:off x="6134317" y="1981200"/>
            <a:ext cx="1422040" cy="1524000"/>
          </a:xfrm>
          <a:prstGeom prst="rect">
            <a:avLst/>
          </a:prstGeom>
          <a:no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62" name="TextBox 61"/>
          <p:cNvSpPr txBox="1"/>
          <p:nvPr/>
        </p:nvSpPr>
        <p:spPr>
          <a:xfrm>
            <a:off x="6163943" y="3319529"/>
            <a:ext cx="1362788" cy="153888"/>
          </a:xfrm>
          <a:prstGeom prst="rect">
            <a:avLst/>
          </a:prstGeom>
          <a:noFill/>
        </p:spPr>
        <p:txBody>
          <a:bodyPr wrap="square" lIns="0" tIns="0" rIns="0" bIns="0" rtlCol="0">
            <a:spAutoFit/>
          </a:bodyPr>
          <a:lstStyle/>
          <a:p>
            <a:pPr algn="r"/>
            <a:r>
              <a:rPr lang="en-US" sz="1000" dirty="0">
                <a:solidFill>
                  <a:srgbClr val="7F7E7E"/>
                </a:solidFill>
              </a:rPr>
              <a:t>.03s</a:t>
            </a:r>
          </a:p>
        </p:txBody>
      </p:sp>
      <p:sp>
        <p:nvSpPr>
          <p:cNvPr id="59" name="Rectangle 58"/>
          <p:cNvSpPr/>
          <p:nvPr/>
        </p:nvSpPr>
        <p:spPr>
          <a:xfrm>
            <a:off x="7632989" y="1981200"/>
            <a:ext cx="1422040" cy="1524000"/>
          </a:xfrm>
          <a:prstGeom prst="rect">
            <a:avLst/>
          </a:prstGeom>
          <a:no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60" name="TextBox 59"/>
          <p:cNvSpPr txBox="1"/>
          <p:nvPr/>
        </p:nvSpPr>
        <p:spPr>
          <a:xfrm>
            <a:off x="7662615" y="3319529"/>
            <a:ext cx="1362788" cy="153888"/>
          </a:xfrm>
          <a:prstGeom prst="rect">
            <a:avLst/>
          </a:prstGeom>
          <a:noFill/>
        </p:spPr>
        <p:txBody>
          <a:bodyPr wrap="square" lIns="0" tIns="0" rIns="0" bIns="0" rtlCol="0">
            <a:spAutoFit/>
          </a:bodyPr>
          <a:lstStyle/>
          <a:p>
            <a:pPr algn="r"/>
            <a:r>
              <a:rPr lang="en-US" sz="1000" dirty="0">
                <a:solidFill>
                  <a:srgbClr val="7F7E7E"/>
                </a:solidFill>
              </a:rPr>
              <a:t>.26s</a:t>
            </a:r>
          </a:p>
        </p:txBody>
      </p:sp>
      <p:sp>
        <p:nvSpPr>
          <p:cNvPr id="57" name="Rectangle 56"/>
          <p:cNvSpPr/>
          <p:nvPr/>
        </p:nvSpPr>
        <p:spPr>
          <a:xfrm>
            <a:off x="9131660" y="1981200"/>
            <a:ext cx="1422040" cy="1524000"/>
          </a:xfrm>
          <a:prstGeom prst="rect">
            <a:avLst/>
          </a:prstGeom>
          <a:no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58" name="TextBox 57"/>
          <p:cNvSpPr txBox="1"/>
          <p:nvPr/>
        </p:nvSpPr>
        <p:spPr>
          <a:xfrm>
            <a:off x="9161286" y="3319529"/>
            <a:ext cx="1362788" cy="153888"/>
          </a:xfrm>
          <a:prstGeom prst="rect">
            <a:avLst/>
          </a:prstGeom>
          <a:noFill/>
        </p:spPr>
        <p:txBody>
          <a:bodyPr wrap="square" lIns="0" tIns="0" rIns="0" bIns="0" rtlCol="0">
            <a:spAutoFit/>
          </a:bodyPr>
          <a:lstStyle/>
          <a:p>
            <a:pPr algn="r"/>
            <a:r>
              <a:rPr lang="en-US" sz="1000" dirty="0">
                <a:solidFill>
                  <a:srgbClr val="7F7E7E"/>
                </a:solidFill>
              </a:rPr>
              <a:t>.10s</a:t>
            </a:r>
          </a:p>
        </p:txBody>
      </p:sp>
      <p:sp>
        <p:nvSpPr>
          <p:cNvPr id="86" name="Rectangle 85"/>
          <p:cNvSpPr/>
          <p:nvPr/>
        </p:nvSpPr>
        <p:spPr>
          <a:xfrm>
            <a:off x="1638300" y="3581400"/>
            <a:ext cx="1422040" cy="1524000"/>
          </a:xfrm>
          <a:prstGeom prst="rect">
            <a:avLst/>
          </a:prstGeom>
          <a:no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87" name="TextBox 86"/>
          <p:cNvSpPr txBox="1"/>
          <p:nvPr/>
        </p:nvSpPr>
        <p:spPr>
          <a:xfrm>
            <a:off x="1667926" y="4919729"/>
            <a:ext cx="1362788" cy="153888"/>
          </a:xfrm>
          <a:prstGeom prst="rect">
            <a:avLst/>
          </a:prstGeom>
          <a:noFill/>
        </p:spPr>
        <p:txBody>
          <a:bodyPr wrap="square" lIns="0" tIns="0" rIns="0" bIns="0" rtlCol="0">
            <a:spAutoFit/>
          </a:bodyPr>
          <a:lstStyle/>
          <a:p>
            <a:pPr algn="r"/>
            <a:r>
              <a:rPr lang="en-US" sz="1000" dirty="0">
                <a:solidFill>
                  <a:srgbClr val="7F7E7E"/>
                </a:solidFill>
              </a:rPr>
              <a:t>.01s</a:t>
            </a:r>
          </a:p>
        </p:txBody>
      </p:sp>
      <p:sp>
        <p:nvSpPr>
          <p:cNvPr id="84" name="Rectangle 83"/>
          <p:cNvSpPr/>
          <p:nvPr/>
        </p:nvSpPr>
        <p:spPr>
          <a:xfrm>
            <a:off x="3136972" y="3581400"/>
            <a:ext cx="1422040" cy="1524000"/>
          </a:xfrm>
          <a:prstGeom prst="rect">
            <a:avLst/>
          </a:prstGeom>
          <a:no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85" name="TextBox 84"/>
          <p:cNvSpPr txBox="1"/>
          <p:nvPr/>
        </p:nvSpPr>
        <p:spPr>
          <a:xfrm>
            <a:off x="3166598" y="4919729"/>
            <a:ext cx="1362788" cy="153888"/>
          </a:xfrm>
          <a:prstGeom prst="rect">
            <a:avLst/>
          </a:prstGeom>
          <a:noFill/>
        </p:spPr>
        <p:txBody>
          <a:bodyPr wrap="square" lIns="0" tIns="0" rIns="0" bIns="0" rtlCol="0">
            <a:spAutoFit/>
          </a:bodyPr>
          <a:lstStyle/>
          <a:p>
            <a:pPr algn="r"/>
            <a:r>
              <a:rPr lang="en-US" sz="1000" dirty="0">
                <a:solidFill>
                  <a:srgbClr val="7F7E7E"/>
                </a:solidFill>
              </a:rPr>
              <a:t>8.45s</a:t>
            </a:r>
          </a:p>
        </p:txBody>
      </p:sp>
      <p:sp>
        <p:nvSpPr>
          <p:cNvPr id="82" name="Rectangle 81"/>
          <p:cNvSpPr/>
          <p:nvPr/>
        </p:nvSpPr>
        <p:spPr>
          <a:xfrm>
            <a:off x="4635644" y="3581400"/>
            <a:ext cx="1422040" cy="1524000"/>
          </a:xfrm>
          <a:prstGeom prst="rect">
            <a:avLst/>
          </a:prstGeom>
          <a:no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83" name="TextBox 82"/>
          <p:cNvSpPr txBox="1"/>
          <p:nvPr/>
        </p:nvSpPr>
        <p:spPr>
          <a:xfrm>
            <a:off x="4665270" y="4919729"/>
            <a:ext cx="1362788" cy="153888"/>
          </a:xfrm>
          <a:prstGeom prst="rect">
            <a:avLst/>
          </a:prstGeom>
          <a:noFill/>
        </p:spPr>
        <p:txBody>
          <a:bodyPr wrap="square" lIns="0" tIns="0" rIns="0" bIns="0" rtlCol="0">
            <a:spAutoFit/>
          </a:bodyPr>
          <a:lstStyle/>
          <a:p>
            <a:pPr algn="r"/>
            <a:r>
              <a:rPr lang="en-US" sz="1000" dirty="0">
                <a:solidFill>
                  <a:srgbClr val="7F7E7E"/>
                </a:solidFill>
              </a:rPr>
              <a:t>.03s</a:t>
            </a:r>
          </a:p>
        </p:txBody>
      </p:sp>
      <p:sp>
        <p:nvSpPr>
          <p:cNvPr id="80" name="Rectangle 79"/>
          <p:cNvSpPr/>
          <p:nvPr/>
        </p:nvSpPr>
        <p:spPr>
          <a:xfrm>
            <a:off x="6134317" y="3581400"/>
            <a:ext cx="1422040" cy="1524000"/>
          </a:xfrm>
          <a:prstGeom prst="rect">
            <a:avLst/>
          </a:prstGeom>
          <a:no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81" name="TextBox 80"/>
          <p:cNvSpPr txBox="1"/>
          <p:nvPr/>
        </p:nvSpPr>
        <p:spPr>
          <a:xfrm>
            <a:off x="6163943" y="4919729"/>
            <a:ext cx="1362788" cy="153888"/>
          </a:xfrm>
          <a:prstGeom prst="rect">
            <a:avLst/>
          </a:prstGeom>
          <a:noFill/>
        </p:spPr>
        <p:txBody>
          <a:bodyPr wrap="square" lIns="0" tIns="0" rIns="0" bIns="0" rtlCol="0">
            <a:spAutoFit/>
          </a:bodyPr>
          <a:lstStyle/>
          <a:p>
            <a:pPr algn="r"/>
            <a:r>
              <a:rPr lang="en-US" sz="1000" dirty="0">
                <a:solidFill>
                  <a:srgbClr val="7F7E7E"/>
                </a:solidFill>
              </a:rPr>
              <a:t>.04s</a:t>
            </a:r>
          </a:p>
        </p:txBody>
      </p:sp>
      <p:sp>
        <p:nvSpPr>
          <p:cNvPr id="78" name="Rectangle 77"/>
          <p:cNvSpPr/>
          <p:nvPr/>
        </p:nvSpPr>
        <p:spPr>
          <a:xfrm>
            <a:off x="7632989" y="3581400"/>
            <a:ext cx="1422040" cy="1524000"/>
          </a:xfrm>
          <a:prstGeom prst="rect">
            <a:avLst/>
          </a:prstGeom>
          <a:no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79" name="TextBox 78"/>
          <p:cNvSpPr txBox="1"/>
          <p:nvPr/>
        </p:nvSpPr>
        <p:spPr>
          <a:xfrm>
            <a:off x="7662615" y="4919729"/>
            <a:ext cx="1362788" cy="153888"/>
          </a:xfrm>
          <a:prstGeom prst="rect">
            <a:avLst/>
          </a:prstGeom>
          <a:noFill/>
        </p:spPr>
        <p:txBody>
          <a:bodyPr wrap="square" lIns="0" tIns="0" rIns="0" bIns="0" rtlCol="0">
            <a:spAutoFit/>
          </a:bodyPr>
          <a:lstStyle/>
          <a:p>
            <a:pPr algn="r"/>
            <a:r>
              <a:rPr lang="en-US" sz="1000" dirty="0">
                <a:solidFill>
                  <a:srgbClr val="7F7E7E"/>
                </a:solidFill>
              </a:rPr>
              <a:t>.31s</a:t>
            </a:r>
          </a:p>
        </p:txBody>
      </p:sp>
      <p:sp>
        <p:nvSpPr>
          <p:cNvPr id="76" name="Rectangle 75"/>
          <p:cNvSpPr/>
          <p:nvPr/>
        </p:nvSpPr>
        <p:spPr>
          <a:xfrm>
            <a:off x="9131660" y="3581400"/>
            <a:ext cx="1422040" cy="1524000"/>
          </a:xfrm>
          <a:prstGeom prst="rect">
            <a:avLst/>
          </a:prstGeom>
          <a:no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77" name="TextBox 76"/>
          <p:cNvSpPr txBox="1"/>
          <p:nvPr/>
        </p:nvSpPr>
        <p:spPr>
          <a:xfrm>
            <a:off x="9161286" y="4919729"/>
            <a:ext cx="1362788" cy="153888"/>
          </a:xfrm>
          <a:prstGeom prst="rect">
            <a:avLst/>
          </a:prstGeom>
          <a:noFill/>
        </p:spPr>
        <p:txBody>
          <a:bodyPr wrap="square" lIns="0" tIns="0" rIns="0" bIns="0" rtlCol="0">
            <a:spAutoFit/>
          </a:bodyPr>
          <a:lstStyle/>
          <a:p>
            <a:pPr algn="r"/>
            <a:r>
              <a:rPr lang="en-US" sz="1000" dirty="0">
                <a:solidFill>
                  <a:srgbClr val="7F7E7E"/>
                </a:solidFill>
              </a:rPr>
              <a:t>.11s</a:t>
            </a:r>
          </a:p>
        </p:txBody>
      </p:sp>
      <p:sp>
        <p:nvSpPr>
          <p:cNvPr id="105" name="Rectangle 104"/>
          <p:cNvSpPr/>
          <p:nvPr/>
        </p:nvSpPr>
        <p:spPr>
          <a:xfrm>
            <a:off x="1638300" y="5181600"/>
            <a:ext cx="1422040" cy="1524000"/>
          </a:xfrm>
          <a:prstGeom prst="rect">
            <a:avLst/>
          </a:prstGeom>
          <a:no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106" name="TextBox 105"/>
          <p:cNvSpPr txBox="1"/>
          <p:nvPr/>
        </p:nvSpPr>
        <p:spPr>
          <a:xfrm>
            <a:off x="1667926" y="6519929"/>
            <a:ext cx="1362788" cy="153888"/>
          </a:xfrm>
          <a:prstGeom prst="rect">
            <a:avLst/>
          </a:prstGeom>
          <a:noFill/>
        </p:spPr>
        <p:txBody>
          <a:bodyPr wrap="square" lIns="0" tIns="0" rIns="0" bIns="0" rtlCol="0">
            <a:spAutoFit/>
          </a:bodyPr>
          <a:lstStyle/>
          <a:p>
            <a:pPr algn="r"/>
            <a:r>
              <a:rPr lang="en-US" sz="1000" dirty="0">
                <a:solidFill>
                  <a:srgbClr val="7F7E7E"/>
                </a:solidFill>
              </a:rPr>
              <a:t>.02s</a:t>
            </a:r>
          </a:p>
        </p:txBody>
      </p:sp>
      <p:sp>
        <p:nvSpPr>
          <p:cNvPr id="103" name="Rectangle 102"/>
          <p:cNvSpPr/>
          <p:nvPr/>
        </p:nvSpPr>
        <p:spPr>
          <a:xfrm>
            <a:off x="3136972" y="5181600"/>
            <a:ext cx="1422040" cy="1524000"/>
          </a:xfrm>
          <a:prstGeom prst="rect">
            <a:avLst/>
          </a:prstGeom>
          <a:no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104" name="TextBox 103"/>
          <p:cNvSpPr txBox="1"/>
          <p:nvPr/>
        </p:nvSpPr>
        <p:spPr>
          <a:xfrm>
            <a:off x="3166598" y="6519929"/>
            <a:ext cx="1362788" cy="153888"/>
          </a:xfrm>
          <a:prstGeom prst="rect">
            <a:avLst/>
          </a:prstGeom>
          <a:noFill/>
        </p:spPr>
        <p:txBody>
          <a:bodyPr wrap="square" lIns="0" tIns="0" rIns="0" bIns="0" rtlCol="0">
            <a:spAutoFit/>
          </a:bodyPr>
          <a:lstStyle/>
          <a:p>
            <a:pPr algn="r"/>
            <a:r>
              <a:rPr lang="en-US" sz="1000" dirty="0">
                <a:solidFill>
                  <a:srgbClr val="7F7E7E"/>
                </a:solidFill>
              </a:rPr>
              <a:t>8.53s</a:t>
            </a:r>
          </a:p>
        </p:txBody>
      </p:sp>
      <p:sp>
        <p:nvSpPr>
          <p:cNvPr id="101" name="Rectangle 100"/>
          <p:cNvSpPr/>
          <p:nvPr/>
        </p:nvSpPr>
        <p:spPr>
          <a:xfrm>
            <a:off x="4635644" y="5181600"/>
            <a:ext cx="1422040" cy="1524000"/>
          </a:xfrm>
          <a:prstGeom prst="rect">
            <a:avLst/>
          </a:prstGeom>
          <a:no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102" name="TextBox 101"/>
          <p:cNvSpPr txBox="1"/>
          <p:nvPr/>
        </p:nvSpPr>
        <p:spPr>
          <a:xfrm>
            <a:off x="4665270" y="6519929"/>
            <a:ext cx="1362788" cy="153888"/>
          </a:xfrm>
          <a:prstGeom prst="rect">
            <a:avLst/>
          </a:prstGeom>
          <a:noFill/>
        </p:spPr>
        <p:txBody>
          <a:bodyPr wrap="square" lIns="0" tIns="0" rIns="0" bIns="0" rtlCol="0">
            <a:spAutoFit/>
          </a:bodyPr>
          <a:lstStyle/>
          <a:p>
            <a:pPr algn="r"/>
            <a:r>
              <a:rPr lang="en-US" sz="1000" dirty="0">
                <a:solidFill>
                  <a:srgbClr val="7F7E7E"/>
                </a:solidFill>
              </a:rPr>
              <a:t>.06s</a:t>
            </a:r>
          </a:p>
        </p:txBody>
      </p:sp>
      <p:sp>
        <p:nvSpPr>
          <p:cNvPr id="99" name="Rectangle 98"/>
          <p:cNvSpPr/>
          <p:nvPr/>
        </p:nvSpPr>
        <p:spPr>
          <a:xfrm>
            <a:off x="6134317" y="5181600"/>
            <a:ext cx="1422040" cy="1524000"/>
          </a:xfrm>
          <a:prstGeom prst="rect">
            <a:avLst/>
          </a:prstGeom>
          <a:no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100" name="TextBox 99"/>
          <p:cNvSpPr txBox="1"/>
          <p:nvPr/>
        </p:nvSpPr>
        <p:spPr>
          <a:xfrm>
            <a:off x="6163943" y="6519929"/>
            <a:ext cx="1362788" cy="153888"/>
          </a:xfrm>
          <a:prstGeom prst="rect">
            <a:avLst/>
          </a:prstGeom>
          <a:noFill/>
        </p:spPr>
        <p:txBody>
          <a:bodyPr wrap="square" lIns="0" tIns="0" rIns="0" bIns="0" rtlCol="0">
            <a:spAutoFit/>
          </a:bodyPr>
          <a:lstStyle/>
          <a:p>
            <a:pPr algn="r"/>
            <a:r>
              <a:rPr lang="en-US" sz="1000" dirty="0">
                <a:solidFill>
                  <a:srgbClr val="7F7E7E"/>
                </a:solidFill>
              </a:rPr>
              <a:t>.08s</a:t>
            </a:r>
          </a:p>
        </p:txBody>
      </p:sp>
      <p:sp>
        <p:nvSpPr>
          <p:cNvPr id="97" name="Rectangle 96"/>
          <p:cNvSpPr/>
          <p:nvPr/>
        </p:nvSpPr>
        <p:spPr>
          <a:xfrm>
            <a:off x="7632989" y="5181600"/>
            <a:ext cx="1422040" cy="1524000"/>
          </a:xfrm>
          <a:prstGeom prst="rect">
            <a:avLst/>
          </a:prstGeom>
          <a:no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98" name="TextBox 97"/>
          <p:cNvSpPr txBox="1"/>
          <p:nvPr/>
        </p:nvSpPr>
        <p:spPr>
          <a:xfrm>
            <a:off x="7662615" y="6519929"/>
            <a:ext cx="1362788" cy="153888"/>
          </a:xfrm>
          <a:prstGeom prst="rect">
            <a:avLst/>
          </a:prstGeom>
          <a:noFill/>
        </p:spPr>
        <p:txBody>
          <a:bodyPr wrap="square" lIns="0" tIns="0" rIns="0" bIns="0" rtlCol="0">
            <a:spAutoFit/>
          </a:bodyPr>
          <a:lstStyle/>
          <a:p>
            <a:pPr algn="r"/>
            <a:r>
              <a:rPr lang="en-US" sz="1000" dirty="0">
                <a:solidFill>
                  <a:srgbClr val="7F7E7E"/>
                </a:solidFill>
              </a:rPr>
              <a:t>.21s</a:t>
            </a:r>
          </a:p>
        </p:txBody>
      </p:sp>
      <p:sp>
        <p:nvSpPr>
          <p:cNvPr id="95" name="Rectangle 94"/>
          <p:cNvSpPr/>
          <p:nvPr/>
        </p:nvSpPr>
        <p:spPr>
          <a:xfrm>
            <a:off x="9131660" y="5181600"/>
            <a:ext cx="1422040" cy="1524000"/>
          </a:xfrm>
          <a:prstGeom prst="rect">
            <a:avLst/>
          </a:prstGeom>
          <a:no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96" name="TextBox 95"/>
          <p:cNvSpPr txBox="1"/>
          <p:nvPr/>
        </p:nvSpPr>
        <p:spPr>
          <a:xfrm>
            <a:off x="9161286" y="6519929"/>
            <a:ext cx="1362788" cy="153888"/>
          </a:xfrm>
          <a:prstGeom prst="rect">
            <a:avLst/>
          </a:prstGeom>
          <a:noFill/>
        </p:spPr>
        <p:txBody>
          <a:bodyPr wrap="square" lIns="0" tIns="0" rIns="0" bIns="0" rtlCol="0">
            <a:spAutoFit/>
          </a:bodyPr>
          <a:lstStyle/>
          <a:p>
            <a:pPr algn="r"/>
            <a:r>
              <a:rPr lang="en-US" sz="1000" dirty="0">
                <a:solidFill>
                  <a:srgbClr val="7F7E7E"/>
                </a:solidFill>
              </a:rPr>
              <a:t>.10s</a:t>
            </a:r>
          </a:p>
        </p:txBody>
      </p:sp>
      <p:sp>
        <p:nvSpPr>
          <p:cNvPr id="108" name="TextBox 107"/>
          <p:cNvSpPr txBox="1"/>
          <p:nvPr/>
        </p:nvSpPr>
        <p:spPr>
          <a:xfrm>
            <a:off x="1667926" y="228600"/>
            <a:ext cx="1362788" cy="153888"/>
          </a:xfrm>
          <a:prstGeom prst="rect">
            <a:avLst/>
          </a:prstGeom>
          <a:noFill/>
        </p:spPr>
        <p:txBody>
          <a:bodyPr wrap="square" lIns="0" tIns="0" rIns="0" bIns="0" rtlCol="0">
            <a:spAutoFit/>
          </a:bodyPr>
          <a:lstStyle/>
          <a:p>
            <a:r>
              <a:rPr lang="en-US" sz="1000" b="1" dirty="0" err="1">
                <a:solidFill>
                  <a:srgbClr val="7F7E7E"/>
                </a:solidFill>
              </a:rPr>
              <a:t>MiniBatchKMeans</a:t>
            </a:r>
            <a:endParaRPr lang="en-US" sz="1000" b="1" dirty="0">
              <a:solidFill>
                <a:srgbClr val="7F7E7E"/>
              </a:solidFill>
            </a:endParaRPr>
          </a:p>
        </p:txBody>
      </p:sp>
      <p:sp>
        <p:nvSpPr>
          <p:cNvPr id="109" name="TextBox 108"/>
          <p:cNvSpPr txBox="1"/>
          <p:nvPr/>
        </p:nvSpPr>
        <p:spPr>
          <a:xfrm>
            <a:off x="3166598" y="228600"/>
            <a:ext cx="1362788" cy="153888"/>
          </a:xfrm>
          <a:prstGeom prst="rect">
            <a:avLst/>
          </a:prstGeom>
          <a:noFill/>
        </p:spPr>
        <p:txBody>
          <a:bodyPr wrap="square" lIns="0" tIns="0" rIns="0" bIns="0" rtlCol="0">
            <a:spAutoFit/>
          </a:bodyPr>
          <a:lstStyle/>
          <a:p>
            <a:r>
              <a:rPr lang="en-US" sz="1000" b="1" dirty="0" err="1">
                <a:solidFill>
                  <a:srgbClr val="7F7E7E"/>
                </a:solidFill>
              </a:rPr>
              <a:t>AffinityPropagation</a:t>
            </a:r>
            <a:endParaRPr lang="en-US" sz="1000" b="1" dirty="0">
              <a:solidFill>
                <a:srgbClr val="7F7E7E"/>
              </a:solidFill>
            </a:endParaRPr>
          </a:p>
        </p:txBody>
      </p:sp>
      <p:sp>
        <p:nvSpPr>
          <p:cNvPr id="110" name="TextBox 109"/>
          <p:cNvSpPr txBox="1"/>
          <p:nvPr/>
        </p:nvSpPr>
        <p:spPr>
          <a:xfrm>
            <a:off x="4665270" y="228600"/>
            <a:ext cx="1362788" cy="153888"/>
          </a:xfrm>
          <a:prstGeom prst="rect">
            <a:avLst/>
          </a:prstGeom>
          <a:noFill/>
        </p:spPr>
        <p:txBody>
          <a:bodyPr wrap="square" lIns="0" tIns="0" rIns="0" bIns="0" rtlCol="0">
            <a:spAutoFit/>
          </a:bodyPr>
          <a:lstStyle/>
          <a:p>
            <a:r>
              <a:rPr lang="en-US" sz="1000" b="1" dirty="0" err="1">
                <a:solidFill>
                  <a:srgbClr val="7F7E7E"/>
                </a:solidFill>
              </a:rPr>
              <a:t>MeanShift</a:t>
            </a:r>
            <a:endParaRPr lang="en-US" sz="1000" b="1" dirty="0">
              <a:solidFill>
                <a:srgbClr val="7F7E7E"/>
              </a:solidFill>
            </a:endParaRPr>
          </a:p>
        </p:txBody>
      </p:sp>
      <p:sp>
        <p:nvSpPr>
          <p:cNvPr id="111" name="TextBox 110"/>
          <p:cNvSpPr txBox="1"/>
          <p:nvPr/>
        </p:nvSpPr>
        <p:spPr>
          <a:xfrm>
            <a:off x="6163943" y="228600"/>
            <a:ext cx="1362788" cy="153888"/>
          </a:xfrm>
          <a:prstGeom prst="rect">
            <a:avLst/>
          </a:prstGeom>
          <a:noFill/>
        </p:spPr>
        <p:txBody>
          <a:bodyPr wrap="square" lIns="0" tIns="0" rIns="0" bIns="0" rtlCol="0">
            <a:spAutoFit/>
          </a:bodyPr>
          <a:lstStyle/>
          <a:p>
            <a:r>
              <a:rPr lang="en-US" sz="1000" b="1" dirty="0" err="1">
                <a:solidFill>
                  <a:srgbClr val="7F7E7E"/>
                </a:solidFill>
              </a:rPr>
              <a:t>SpectralClustering</a:t>
            </a:r>
            <a:endParaRPr lang="en-US" sz="1000" b="1" dirty="0">
              <a:solidFill>
                <a:srgbClr val="7F7E7E"/>
              </a:solidFill>
            </a:endParaRPr>
          </a:p>
        </p:txBody>
      </p:sp>
      <p:sp>
        <p:nvSpPr>
          <p:cNvPr id="112" name="TextBox 111"/>
          <p:cNvSpPr txBox="1"/>
          <p:nvPr/>
        </p:nvSpPr>
        <p:spPr>
          <a:xfrm>
            <a:off x="7662615" y="228600"/>
            <a:ext cx="1362788" cy="153888"/>
          </a:xfrm>
          <a:prstGeom prst="rect">
            <a:avLst/>
          </a:prstGeom>
          <a:noFill/>
        </p:spPr>
        <p:txBody>
          <a:bodyPr wrap="square" lIns="0" tIns="0" rIns="0" bIns="0" rtlCol="0">
            <a:spAutoFit/>
          </a:bodyPr>
          <a:lstStyle/>
          <a:p>
            <a:r>
              <a:rPr lang="en-US" sz="1000" b="1" dirty="0">
                <a:solidFill>
                  <a:srgbClr val="7F7E7E"/>
                </a:solidFill>
              </a:rPr>
              <a:t>Ward</a:t>
            </a:r>
          </a:p>
        </p:txBody>
      </p:sp>
      <p:sp>
        <p:nvSpPr>
          <p:cNvPr id="113" name="TextBox 112"/>
          <p:cNvSpPr txBox="1"/>
          <p:nvPr/>
        </p:nvSpPr>
        <p:spPr>
          <a:xfrm>
            <a:off x="9161286" y="228600"/>
            <a:ext cx="1362788" cy="153888"/>
          </a:xfrm>
          <a:prstGeom prst="rect">
            <a:avLst/>
          </a:prstGeom>
          <a:noFill/>
        </p:spPr>
        <p:txBody>
          <a:bodyPr wrap="square" lIns="0" tIns="0" rIns="0" bIns="0" rtlCol="0">
            <a:spAutoFit/>
          </a:bodyPr>
          <a:lstStyle/>
          <a:p>
            <a:r>
              <a:rPr lang="en-US" sz="1000" b="1" dirty="0">
                <a:solidFill>
                  <a:srgbClr val="7F7E7E"/>
                </a:solidFill>
              </a:rPr>
              <a:t>DBSCAN</a:t>
            </a:r>
          </a:p>
        </p:txBody>
      </p:sp>
      <p:grpSp>
        <p:nvGrpSpPr>
          <p:cNvPr id="118" name="Group 117"/>
          <p:cNvGrpSpPr/>
          <p:nvPr/>
        </p:nvGrpSpPr>
        <p:grpSpPr>
          <a:xfrm>
            <a:off x="3276601" y="457201"/>
            <a:ext cx="1185755" cy="1245801"/>
            <a:chOff x="1752600" y="457200"/>
            <a:chExt cx="1185755" cy="1245801"/>
          </a:xfrm>
        </p:grpSpPr>
        <p:pic>
          <p:nvPicPr>
            <p:cNvPr id="115" name="Picture 114"/>
            <p:cNvPicPr>
              <a:picLocks noChangeAspect="1"/>
            </p:cNvPicPr>
            <p:nvPr/>
          </p:nvPicPr>
          <p:blipFill rotWithShape="1">
            <a:blip r:embed="rId6"/>
            <a:srcRect l="3497"/>
            <a:stretch/>
          </p:blipFill>
          <p:spPr>
            <a:xfrm>
              <a:off x="1752600" y="457200"/>
              <a:ext cx="1185755" cy="1219200"/>
            </a:xfrm>
            <a:prstGeom prst="rect">
              <a:avLst/>
            </a:prstGeom>
          </p:spPr>
        </p:pic>
        <p:sp>
          <p:nvSpPr>
            <p:cNvPr id="117" name="Rectangle 116"/>
            <p:cNvSpPr/>
            <p:nvPr/>
          </p:nvSpPr>
          <p:spPr>
            <a:xfrm>
              <a:off x="2631502" y="1569651"/>
              <a:ext cx="306853" cy="1333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grpSp>
      <p:grpSp>
        <p:nvGrpSpPr>
          <p:cNvPr id="121" name="Group 120"/>
          <p:cNvGrpSpPr/>
          <p:nvPr/>
        </p:nvGrpSpPr>
        <p:grpSpPr>
          <a:xfrm>
            <a:off x="4736254" y="457200"/>
            <a:ext cx="1220823" cy="1219200"/>
            <a:chOff x="3198777" y="457200"/>
            <a:chExt cx="1220823" cy="1219200"/>
          </a:xfrm>
        </p:grpSpPr>
        <p:pic>
          <p:nvPicPr>
            <p:cNvPr id="119" name="Picture 118"/>
            <p:cNvPicPr>
              <a:picLocks noChangeAspect="1"/>
            </p:cNvPicPr>
            <p:nvPr/>
          </p:nvPicPr>
          <p:blipFill rotWithShape="1">
            <a:blip r:embed="rId7"/>
            <a:srcRect r="2160"/>
            <a:stretch/>
          </p:blipFill>
          <p:spPr>
            <a:xfrm>
              <a:off x="3198777" y="457200"/>
              <a:ext cx="1220823" cy="1219200"/>
            </a:xfrm>
            <a:prstGeom prst="rect">
              <a:avLst/>
            </a:prstGeom>
          </p:spPr>
        </p:pic>
        <p:sp>
          <p:nvSpPr>
            <p:cNvPr id="120" name="Rectangle 119"/>
            <p:cNvSpPr/>
            <p:nvPr/>
          </p:nvSpPr>
          <p:spPr>
            <a:xfrm>
              <a:off x="4121113" y="1543050"/>
              <a:ext cx="298487" cy="1333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grpSp>
      <p:grpSp>
        <p:nvGrpSpPr>
          <p:cNvPr id="125" name="Group 124"/>
          <p:cNvGrpSpPr/>
          <p:nvPr/>
        </p:nvGrpSpPr>
        <p:grpSpPr>
          <a:xfrm>
            <a:off x="6235737" y="494527"/>
            <a:ext cx="1219200" cy="1219200"/>
            <a:chOff x="4724400" y="494527"/>
            <a:chExt cx="1219200" cy="1219200"/>
          </a:xfrm>
        </p:grpSpPr>
        <p:pic>
          <p:nvPicPr>
            <p:cNvPr id="122" name="Picture 121"/>
            <p:cNvPicPr>
              <a:picLocks noChangeAspect="1"/>
            </p:cNvPicPr>
            <p:nvPr/>
          </p:nvPicPr>
          <p:blipFill rotWithShape="1">
            <a:blip r:embed="rId8"/>
            <a:srcRect l="596" r="943"/>
            <a:stretch/>
          </p:blipFill>
          <p:spPr>
            <a:xfrm>
              <a:off x="4724400" y="494527"/>
              <a:ext cx="1219200" cy="1219200"/>
            </a:xfrm>
            <a:prstGeom prst="rect">
              <a:avLst/>
            </a:prstGeom>
          </p:spPr>
        </p:pic>
        <p:sp>
          <p:nvSpPr>
            <p:cNvPr id="123" name="Rectangle 122"/>
            <p:cNvSpPr/>
            <p:nvPr/>
          </p:nvSpPr>
          <p:spPr>
            <a:xfrm>
              <a:off x="5645113" y="1580377"/>
              <a:ext cx="298487" cy="1333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grpSp>
      <p:grpSp>
        <p:nvGrpSpPr>
          <p:cNvPr id="128" name="Group 127"/>
          <p:cNvGrpSpPr/>
          <p:nvPr/>
        </p:nvGrpSpPr>
        <p:grpSpPr>
          <a:xfrm>
            <a:off x="7730944" y="509201"/>
            <a:ext cx="1226130" cy="1200150"/>
            <a:chOff x="6206944" y="509201"/>
            <a:chExt cx="1226130" cy="1200150"/>
          </a:xfrm>
        </p:grpSpPr>
        <p:pic>
          <p:nvPicPr>
            <p:cNvPr id="126" name="Picture 125"/>
            <p:cNvPicPr>
              <a:picLocks noChangeAspect="1"/>
            </p:cNvPicPr>
            <p:nvPr/>
          </p:nvPicPr>
          <p:blipFill rotWithShape="1">
            <a:blip r:embed="rId9"/>
            <a:srcRect l="1734" r="-1"/>
            <a:stretch/>
          </p:blipFill>
          <p:spPr>
            <a:xfrm>
              <a:off x="6206944" y="509201"/>
              <a:ext cx="1226130" cy="1200150"/>
            </a:xfrm>
            <a:prstGeom prst="rect">
              <a:avLst/>
            </a:prstGeom>
          </p:spPr>
        </p:pic>
        <p:sp>
          <p:nvSpPr>
            <p:cNvPr id="127" name="Rectangle 126"/>
            <p:cNvSpPr/>
            <p:nvPr/>
          </p:nvSpPr>
          <p:spPr>
            <a:xfrm>
              <a:off x="7134587" y="1576001"/>
              <a:ext cx="298487" cy="1333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grpSp>
      <p:grpSp>
        <p:nvGrpSpPr>
          <p:cNvPr id="131" name="Group 130"/>
          <p:cNvGrpSpPr/>
          <p:nvPr/>
        </p:nvGrpSpPr>
        <p:grpSpPr>
          <a:xfrm>
            <a:off x="9242605" y="458401"/>
            <a:ext cx="1200150" cy="1219200"/>
            <a:chOff x="7698581" y="452051"/>
            <a:chExt cx="1200150" cy="1219200"/>
          </a:xfrm>
        </p:grpSpPr>
        <p:pic>
          <p:nvPicPr>
            <p:cNvPr id="129" name="Picture 128"/>
            <p:cNvPicPr>
              <a:picLocks noChangeAspect="1"/>
            </p:cNvPicPr>
            <p:nvPr/>
          </p:nvPicPr>
          <p:blipFill rotWithShape="1">
            <a:blip r:embed="rId10"/>
            <a:srcRect l="1563"/>
            <a:stretch/>
          </p:blipFill>
          <p:spPr>
            <a:xfrm>
              <a:off x="7698581" y="452051"/>
              <a:ext cx="1200150" cy="1219200"/>
            </a:xfrm>
            <a:prstGeom prst="rect">
              <a:avLst/>
            </a:prstGeom>
          </p:spPr>
        </p:pic>
        <p:sp>
          <p:nvSpPr>
            <p:cNvPr id="130" name="Rectangle 129"/>
            <p:cNvSpPr/>
            <p:nvPr/>
          </p:nvSpPr>
          <p:spPr>
            <a:xfrm>
              <a:off x="8600244" y="1537901"/>
              <a:ext cx="298487" cy="1333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grpSp>
      <p:grpSp>
        <p:nvGrpSpPr>
          <p:cNvPr id="134" name="Group 133"/>
          <p:cNvGrpSpPr/>
          <p:nvPr/>
        </p:nvGrpSpPr>
        <p:grpSpPr>
          <a:xfrm>
            <a:off x="1739720" y="2061777"/>
            <a:ext cx="1219200" cy="1228725"/>
            <a:chOff x="215720" y="2061776"/>
            <a:chExt cx="1219200" cy="1228725"/>
          </a:xfrm>
        </p:grpSpPr>
        <p:pic>
          <p:nvPicPr>
            <p:cNvPr id="132" name="Picture 131"/>
            <p:cNvPicPr>
              <a:picLocks noChangeAspect="1"/>
            </p:cNvPicPr>
            <p:nvPr/>
          </p:nvPicPr>
          <p:blipFill>
            <a:blip r:embed="rId11"/>
            <a:stretch>
              <a:fillRect/>
            </a:stretch>
          </p:blipFill>
          <p:spPr>
            <a:xfrm>
              <a:off x="215720" y="2061776"/>
              <a:ext cx="1219200" cy="1228725"/>
            </a:xfrm>
            <a:prstGeom prst="rect">
              <a:avLst/>
            </a:prstGeom>
          </p:spPr>
        </p:pic>
        <p:sp>
          <p:nvSpPr>
            <p:cNvPr id="133" name="Rectangle 132"/>
            <p:cNvSpPr/>
            <p:nvPr/>
          </p:nvSpPr>
          <p:spPr>
            <a:xfrm>
              <a:off x="1204913" y="3190875"/>
              <a:ext cx="230007" cy="996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grpSp>
      <p:grpSp>
        <p:nvGrpSpPr>
          <p:cNvPr id="137" name="Group 136"/>
          <p:cNvGrpSpPr/>
          <p:nvPr/>
        </p:nvGrpSpPr>
        <p:grpSpPr>
          <a:xfrm>
            <a:off x="3244850" y="2041525"/>
            <a:ext cx="1222267" cy="1231900"/>
            <a:chOff x="1720849" y="2041525"/>
            <a:chExt cx="1222267" cy="1231900"/>
          </a:xfrm>
        </p:grpSpPr>
        <p:pic>
          <p:nvPicPr>
            <p:cNvPr id="135" name="Picture 134"/>
            <p:cNvPicPr>
              <a:picLocks noChangeAspect="1"/>
            </p:cNvPicPr>
            <p:nvPr/>
          </p:nvPicPr>
          <p:blipFill rotWithShape="1">
            <a:blip r:embed="rId12"/>
            <a:srcRect l="1291" t="1272" b="1"/>
            <a:stretch/>
          </p:blipFill>
          <p:spPr>
            <a:xfrm>
              <a:off x="1720849" y="2041525"/>
              <a:ext cx="1222267" cy="1231900"/>
            </a:xfrm>
            <a:prstGeom prst="rect">
              <a:avLst/>
            </a:prstGeom>
          </p:spPr>
        </p:pic>
        <p:sp>
          <p:nvSpPr>
            <p:cNvPr id="136" name="Rectangle 135"/>
            <p:cNvSpPr/>
            <p:nvPr/>
          </p:nvSpPr>
          <p:spPr>
            <a:xfrm>
              <a:off x="2631502" y="3169851"/>
              <a:ext cx="311614" cy="1035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grpSp>
      <p:grpSp>
        <p:nvGrpSpPr>
          <p:cNvPr id="140" name="Group 139"/>
          <p:cNvGrpSpPr/>
          <p:nvPr/>
        </p:nvGrpSpPr>
        <p:grpSpPr>
          <a:xfrm>
            <a:off x="1768296" y="3642927"/>
            <a:ext cx="1190625" cy="1171575"/>
            <a:chOff x="244295" y="3642926"/>
            <a:chExt cx="1190625" cy="1171575"/>
          </a:xfrm>
        </p:grpSpPr>
        <p:pic>
          <p:nvPicPr>
            <p:cNvPr id="138" name="Picture 137"/>
            <p:cNvPicPr>
              <a:picLocks noChangeAspect="1"/>
            </p:cNvPicPr>
            <p:nvPr/>
          </p:nvPicPr>
          <p:blipFill>
            <a:blip r:embed="rId13"/>
            <a:stretch>
              <a:fillRect/>
            </a:stretch>
          </p:blipFill>
          <p:spPr>
            <a:xfrm>
              <a:off x="244295" y="3642926"/>
              <a:ext cx="1190625" cy="1171575"/>
            </a:xfrm>
            <a:prstGeom prst="rect">
              <a:avLst/>
            </a:prstGeom>
          </p:spPr>
        </p:pic>
        <p:sp>
          <p:nvSpPr>
            <p:cNvPr id="139" name="Rectangle 138"/>
            <p:cNvSpPr/>
            <p:nvPr/>
          </p:nvSpPr>
          <p:spPr>
            <a:xfrm>
              <a:off x="1136433" y="4681151"/>
              <a:ext cx="298487" cy="1333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grpSp>
      <p:pic>
        <p:nvPicPr>
          <p:cNvPr id="141" name="Picture 140"/>
          <p:cNvPicPr>
            <a:picLocks noChangeAspect="1"/>
          </p:cNvPicPr>
          <p:nvPr/>
        </p:nvPicPr>
        <p:blipFill rotWithShape="1">
          <a:blip r:embed="rId14"/>
          <a:srcRect r="4809" b="6589"/>
          <a:stretch/>
        </p:blipFill>
        <p:spPr>
          <a:xfrm>
            <a:off x="1635289" y="5232656"/>
            <a:ext cx="1428062" cy="1234566"/>
          </a:xfrm>
          <a:prstGeom prst="rect">
            <a:avLst/>
          </a:prstGeom>
        </p:spPr>
      </p:pic>
      <p:pic>
        <p:nvPicPr>
          <p:cNvPr id="142" name="Picture 141"/>
          <p:cNvPicPr>
            <a:picLocks noChangeAspect="1"/>
          </p:cNvPicPr>
          <p:nvPr/>
        </p:nvPicPr>
        <p:blipFill>
          <a:blip r:embed="rId15"/>
          <a:stretch>
            <a:fillRect/>
          </a:stretch>
        </p:blipFill>
        <p:spPr>
          <a:xfrm>
            <a:off x="3143696" y="5232475"/>
            <a:ext cx="1408594" cy="1239690"/>
          </a:xfrm>
          <a:prstGeom prst="rect">
            <a:avLst/>
          </a:prstGeom>
        </p:spPr>
      </p:pic>
      <p:pic>
        <p:nvPicPr>
          <p:cNvPr id="143" name="Picture 142"/>
          <p:cNvPicPr>
            <a:picLocks noChangeAspect="1"/>
          </p:cNvPicPr>
          <p:nvPr/>
        </p:nvPicPr>
        <p:blipFill>
          <a:blip r:embed="rId16"/>
          <a:stretch>
            <a:fillRect/>
          </a:stretch>
        </p:blipFill>
        <p:spPr>
          <a:xfrm>
            <a:off x="4648093" y="5232834"/>
            <a:ext cx="1397142" cy="1229446"/>
          </a:xfrm>
          <a:prstGeom prst="rect">
            <a:avLst/>
          </a:prstGeom>
        </p:spPr>
      </p:pic>
      <p:pic>
        <p:nvPicPr>
          <p:cNvPr id="144" name="Picture 143"/>
          <p:cNvPicPr>
            <a:picLocks noChangeAspect="1"/>
          </p:cNvPicPr>
          <p:nvPr/>
        </p:nvPicPr>
        <p:blipFill>
          <a:blip r:embed="rId17"/>
          <a:stretch>
            <a:fillRect/>
          </a:stretch>
        </p:blipFill>
        <p:spPr>
          <a:xfrm>
            <a:off x="6163945" y="5232114"/>
            <a:ext cx="1362786" cy="1249936"/>
          </a:xfrm>
          <a:prstGeom prst="rect">
            <a:avLst/>
          </a:prstGeom>
        </p:spPr>
      </p:pic>
      <p:pic>
        <p:nvPicPr>
          <p:cNvPr id="145" name="Picture 144"/>
          <p:cNvPicPr>
            <a:picLocks noChangeAspect="1"/>
          </p:cNvPicPr>
          <p:nvPr/>
        </p:nvPicPr>
        <p:blipFill>
          <a:blip r:embed="rId18"/>
          <a:stretch>
            <a:fillRect/>
          </a:stretch>
        </p:blipFill>
        <p:spPr>
          <a:xfrm>
            <a:off x="7645438" y="5233196"/>
            <a:ext cx="1397142" cy="1219198"/>
          </a:xfrm>
          <a:prstGeom prst="rect">
            <a:avLst/>
          </a:prstGeom>
        </p:spPr>
      </p:pic>
      <p:pic>
        <p:nvPicPr>
          <p:cNvPr id="146" name="Picture 145"/>
          <p:cNvPicPr>
            <a:picLocks noChangeAspect="1"/>
          </p:cNvPicPr>
          <p:nvPr/>
        </p:nvPicPr>
        <p:blipFill>
          <a:blip r:embed="rId19"/>
          <a:stretch>
            <a:fillRect/>
          </a:stretch>
        </p:blipFill>
        <p:spPr>
          <a:xfrm>
            <a:off x="9149836" y="5233196"/>
            <a:ext cx="1385690" cy="1219198"/>
          </a:xfrm>
          <a:prstGeom prst="rect">
            <a:avLst/>
          </a:prstGeom>
        </p:spPr>
      </p:pic>
      <p:grpSp>
        <p:nvGrpSpPr>
          <p:cNvPr id="149" name="Group 148"/>
          <p:cNvGrpSpPr/>
          <p:nvPr/>
        </p:nvGrpSpPr>
        <p:grpSpPr>
          <a:xfrm>
            <a:off x="3290781" y="3642926"/>
            <a:ext cx="1114425" cy="1162050"/>
            <a:chOff x="1766780" y="3642926"/>
            <a:chExt cx="1114425" cy="1162050"/>
          </a:xfrm>
        </p:grpSpPr>
        <p:pic>
          <p:nvPicPr>
            <p:cNvPr id="147" name="Picture 146"/>
            <p:cNvPicPr>
              <a:picLocks noChangeAspect="1"/>
            </p:cNvPicPr>
            <p:nvPr/>
          </p:nvPicPr>
          <p:blipFill>
            <a:blip r:embed="rId20"/>
            <a:stretch>
              <a:fillRect/>
            </a:stretch>
          </p:blipFill>
          <p:spPr>
            <a:xfrm>
              <a:off x="1766780" y="3642926"/>
              <a:ext cx="1114425" cy="1162050"/>
            </a:xfrm>
            <a:prstGeom prst="rect">
              <a:avLst/>
            </a:prstGeom>
          </p:spPr>
        </p:pic>
        <p:sp>
          <p:nvSpPr>
            <p:cNvPr id="148" name="Rectangle 147"/>
            <p:cNvSpPr/>
            <p:nvPr/>
          </p:nvSpPr>
          <p:spPr>
            <a:xfrm>
              <a:off x="2582718" y="4671626"/>
              <a:ext cx="298487" cy="1333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grpSp>
      <p:grpSp>
        <p:nvGrpSpPr>
          <p:cNvPr id="152" name="Group 151"/>
          <p:cNvGrpSpPr/>
          <p:nvPr/>
        </p:nvGrpSpPr>
        <p:grpSpPr>
          <a:xfrm>
            <a:off x="4798977" y="3642926"/>
            <a:ext cx="1095375" cy="1200150"/>
            <a:chOff x="3274976" y="3664934"/>
            <a:chExt cx="1095375" cy="1200150"/>
          </a:xfrm>
        </p:grpSpPr>
        <p:pic>
          <p:nvPicPr>
            <p:cNvPr id="150" name="Picture 149"/>
            <p:cNvPicPr>
              <a:picLocks noChangeAspect="1"/>
            </p:cNvPicPr>
            <p:nvPr/>
          </p:nvPicPr>
          <p:blipFill>
            <a:blip r:embed="rId21"/>
            <a:stretch>
              <a:fillRect/>
            </a:stretch>
          </p:blipFill>
          <p:spPr>
            <a:xfrm>
              <a:off x="3274976" y="3664934"/>
              <a:ext cx="1095375" cy="1200150"/>
            </a:xfrm>
            <a:prstGeom prst="rect">
              <a:avLst/>
            </a:prstGeom>
          </p:spPr>
        </p:pic>
        <p:sp>
          <p:nvSpPr>
            <p:cNvPr id="151" name="Rectangle 150"/>
            <p:cNvSpPr/>
            <p:nvPr/>
          </p:nvSpPr>
          <p:spPr>
            <a:xfrm>
              <a:off x="4071864" y="4731734"/>
              <a:ext cx="298487" cy="1333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grpSp>
      <p:grpSp>
        <p:nvGrpSpPr>
          <p:cNvPr id="155" name="Group 154"/>
          <p:cNvGrpSpPr/>
          <p:nvPr/>
        </p:nvGrpSpPr>
        <p:grpSpPr>
          <a:xfrm>
            <a:off x="6302412" y="3642926"/>
            <a:ext cx="1085850" cy="1200150"/>
            <a:chOff x="4778412" y="3654756"/>
            <a:chExt cx="1085850" cy="1200150"/>
          </a:xfrm>
        </p:grpSpPr>
        <p:pic>
          <p:nvPicPr>
            <p:cNvPr id="153" name="Picture 152"/>
            <p:cNvPicPr>
              <a:picLocks noChangeAspect="1"/>
            </p:cNvPicPr>
            <p:nvPr/>
          </p:nvPicPr>
          <p:blipFill>
            <a:blip r:embed="rId22"/>
            <a:stretch>
              <a:fillRect/>
            </a:stretch>
          </p:blipFill>
          <p:spPr>
            <a:xfrm>
              <a:off x="4778412" y="3654756"/>
              <a:ext cx="1085850" cy="1200150"/>
            </a:xfrm>
            <a:prstGeom prst="rect">
              <a:avLst/>
            </a:prstGeom>
          </p:spPr>
        </p:pic>
        <p:sp>
          <p:nvSpPr>
            <p:cNvPr id="154" name="Rectangle 153"/>
            <p:cNvSpPr/>
            <p:nvPr/>
          </p:nvSpPr>
          <p:spPr>
            <a:xfrm>
              <a:off x="5565775" y="4721556"/>
              <a:ext cx="298487" cy="1333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grpSp>
      <p:grpSp>
        <p:nvGrpSpPr>
          <p:cNvPr id="158" name="Group 157"/>
          <p:cNvGrpSpPr/>
          <p:nvPr/>
        </p:nvGrpSpPr>
        <p:grpSpPr>
          <a:xfrm>
            <a:off x="7829659" y="3642927"/>
            <a:ext cx="1028700" cy="1171575"/>
            <a:chOff x="6305659" y="3718289"/>
            <a:chExt cx="1028700" cy="1171575"/>
          </a:xfrm>
        </p:grpSpPr>
        <p:pic>
          <p:nvPicPr>
            <p:cNvPr id="156" name="Picture 155"/>
            <p:cNvPicPr>
              <a:picLocks noChangeAspect="1"/>
            </p:cNvPicPr>
            <p:nvPr/>
          </p:nvPicPr>
          <p:blipFill>
            <a:blip r:embed="rId23"/>
            <a:stretch>
              <a:fillRect/>
            </a:stretch>
          </p:blipFill>
          <p:spPr>
            <a:xfrm>
              <a:off x="6305659" y="3718289"/>
              <a:ext cx="1028700" cy="1171575"/>
            </a:xfrm>
            <a:prstGeom prst="rect">
              <a:avLst/>
            </a:prstGeom>
          </p:spPr>
        </p:pic>
        <p:sp>
          <p:nvSpPr>
            <p:cNvPr id="157" name="Rectangle 156"/>
            <p:cNvSpPr/>
            <p:nvPr/>
          </p:nvSpPr>
          <p:spPr>
            <a:xfrm>
              <a:off x="7035872" y="4756514"/>
              <a:ext cx="298487" cy="1333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grpSp>
      <p:pic>
        <p:nvPicPr>
          <p:cNvPr id="159" name="Picture 158"/>
          <p:cNvPicPr>
            <a:picLocks noChangeAspect="1"/>
          </p:cNvPicPr>
          <p:nvPr/>
        </p:nvPicPr>
        <p:blipFill rotWithShape="1">
          <a:blip r:embed="rId24"/>
          <a:srcRect r="1655"/>
          <a:stretch/>
        </p:blipFill>
        <p:spPr>
          <a:xfrm>
            <a:off x="9408678" y="3642927"/>
            <a:ext cx="1011673" cy="1190625"/>
          </a:xfrm>
          <a:prstGeom prst="rect">
            <a:avLst/>
          </a:prstGeom>
        </p:spPr>
      </p:pic>
      <p:grpSp>
        <p:nvGrpSpPr>
          <p:cNvPr id="173" name="Group 172"/>
          <p:cNvGrpSpPr/>
          <p:nvPr/>
        </p:nvGrpSpPr>
        <p:grpSpPr>
          <a:xfrm>
            <a:off x="1733153" y="452051"/>
            <a:ext cx="1279760" cy="1257300"/>
            <a:chOff x="209153" y="452051"/>
            <a:chExt cx="1279760" cy="1257300"/>
          </a:xfrm>
        </p:grpSpPr>
        <p:pic>
          <p:nvPicPr>
            <p:cNvPr id="114" name="Picture 113"/>
            <p:cNvPicPr>
              <a:picLocks noChangeAspect="1"/>
            </p:cNvPicPr>
            <p:nvPr/>
          </p:nvPicPr>
          <p:blipFill rotWithShape="1">
            <a:blip r:embed="rId25"/>
            <a:srcRect r="2020"/>
            <a:stretch/>
          </p:blipFill>
          <p:spPr>
            <a:xfrm>
              <a:off x="209153" y="452051"/>
              <a:ext cx="1232334" cy="1257300"/>
            </a:xfrm>
            <a:prstGeom prst="rect">
              <a:avLst/>
            </a:prstGeom>
          </p:spPr>
        </p:pic>
        <p:sp>
          <p:nvSpPr>
            <p:cNvPr id="116" name="Rectangle 115"/>
            <p:cNvSpPr/>
            <p:nvPr/>
          </p:nvSpPr>
          <p:spPr>
            <a:xfrm>
              <a:off x="1190426" y="1576001"/>
              <a:ext cx="298487" cy="1333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grpSp>
      <p:grpSp>
        <p:nvGrpSpPr>
          <p:cNvPr id="163" name="Group 162"/>
          <p:cNvGrpSpPr/>
          <p:nvPr/>
        </p:nvGrpSpPr>
        <p:grpSpPr>
          <a:xfrm>
            <a:off x="4741828" y="2041525"/>
            <a:ext cx="1209675" cy="1200150"/>
            <a:chOff x="3217827" y="2041525"/>
            <a:chExt cx="1209675" cy="1200150"/>
          </a:xfrm>
        </p:grpSpPr>
        <p:pic>
          <p:nvPicPr>
            <p:cNvPr id="160" name="Picture 159"/>
            <p:cNvPicPr>
              <a:picLocks noChangeAspect="1"/>
            </p:cNvPicPr>
            <p:nvPr/>
          </p:nvPicPr>
          <p:blipFill>
            <a:blip r:embed="rId26"/>
            <a:stretch>
              <a:fillRect/>
            </a:stretch>
          </p:blipFill>
          <p:spPr>
            <a:xfrm>
              <a:off x="3217827" y="2041525"/>
              <a:ext cx="1209675" cy="1200150"/>
            </a:xfrm>
            <a:prstGeom prst="rect">
              <a:avLst/>
            </a:prstGeom>
          </p:spPr>
        </p:pic>
        <p:sp>
          <p:nvSpPr>
            <p:cNvPr id="162" name="Rectangle 161"/>
            <p:cNvSpPr/>
            <p:nvPr/>
          </p:nvSpPr>
          <p:spPr>
            <a:xfrm>
              <a:off x="4198144" y="3138101"/>
              <a:ext cx="229358" cy="1035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grpSp>
      <p:grpSp>
        <p:nvGrpSpPr>
          <p:cNvPr id="166" name="Group 165"/>
          <p:cNvGrpSpPr/>
          <p:nvPr/>
        </p:nvGrpSpPr>
        <p:grpSpPr>
          <a:xfrm>
            <a:off x="6236494" y="2041526"/>
            <a:ext cx="1208882" cy="1209675"/>
            <a:chOff x="4712494" y="2041525"/>
            <a:chExt cx="1208882" cy="1209675"/>
          </a:xfrm>
        </p:grpSpPr>
        <p:pic>
          <p:nvPicPr>
            <p:cNvPr id="164" name="Picture 163"/>
            <p:cNvPicPr>
              <a:picLocks noChangeAspect="1"/>
            </p:cNvPicPr>
            <p:nvPr/>
          </p:nvPicPr>
          <p:blipFill rotWithShape="1">
            <a:blip r:embed="rId27"/>
            <a:srcRect l="1575" r="2275"/>
            <a:stretch/>
          </p:blipFill>
          <p:spPr>
            <a:xfrm>
              <a:off x="4712494" y="2041525"/>
              <a:ext cx="1208882" cy="1209675"/>
            </a:xfrm>
            <a:prstGeom prst="rect">
              <a:avLst/>
            </a:prstGeom>
          </p:spPr>
        </p:pic>
        <p:sp>
          <p:nvSpPr>
            <p:cNvPr id="165" name="Rectangle 164"/>
            <p:cNvSpPr/>
            <p:nvPr/>
          </p:nvSpPr>
          <p:spPr>
            <a:xfrm>
              <a:off x="5622889" y="3117850"/>
              <a:ext cx="298487" cy="1333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grpSp>
      <p:grpSp>
        <p:nvGrpSpPr>
          <p:cNvPr id="169" name="Group 168"/>
          <p:cNvGrpSpPr/>
          <p:nvPr/>
        </p:nvGrpSpPr>
        <p:grpSpPr>
          <a:xfrm>
            <a:off x="7750970" y="2041526"/>
            <a:ext cx="1207403" cy="1209675"/>
            <a:chOff x="6226969" y="2041525"/>
            <a:chExt cx="1207403" cy="1209675"/>
          </a:xfrm>
        </p:grpSpPr>
        <p:pic>
          <p:nvPicPr>
            <p:cNvPr id="167" name="Picture 166"/>
            <p:cNvPicPr>
              <a:picLocks noChangeAspect="1"/>
            </p:cNvPicPr>
            <p:nvPr/>
          </p:nvPicPr>
          <p:blipFill rotWithShape="1">
            <a:blip r:embed="rId28"/>
            <a:srcRect l="1735"/>
            <a:stretch/>
          </p:blipFill>
          <p:spPr>
            <a:xfrm>
              <a:off x="6226969" y="2041525"/>
              <a:ext cx="1207403" cy="1209675"/>
            </a:xfrm>
            <a:prstGeom prst="rect">
              <a:avLst/>
            </a:prstGeom>
          </p:spPr>
        </p:pic>
        <p:sp>
          <p:nvSpPr>
            <p:cNvPr id="168" name="Rectangle 167"/>
            <p:cNvSpPr/>
            <p:nvPr/>
          </p:nvSpPr>
          <p:spPr>
            <a:xfrm>
              <a:off x="7239000" y="3169852"/>
              <a:ext cx="195372" cy="813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grpSp>
      <p:grpSp>
        <p:nvGrpSpPr>
          <p:cNvPr id="170" name="Group 169"/>
          <p:cNvGrpSpPr/>
          <p:nvPr/>
        </p:nvGrpSpPr>
        <p:grpSpPr>
          <a:xfrm>
            <a:off x="9238980" y="2041526"/>
            <a:ext cx="1207403" cy="1209675"/>
            <a:chOff x="6226969" y="2041525"/>
            <a:chExt cx="1207403" cy="1209675"/>
          </a:xfrm>
        </p:grpSpPr>
        <p:pic>
          <p:nvPicPr>
            <p:cNvPr id="171" name="Picture 170"/>
            <p:cNvPicPr>
              <a:picLocks noChangeAspect="1"/>
            </p:cNvPicPr>
            <p:nvPr/>
          </p:nvPicPr>
          <p:blipFill rotWithShape="1">
            <a:blip r:embed="rId28"/>
            <a:srcRect l="1735"/>
            <a:stretch/>
          </p:blipFill>
          <p:spPr>
            <a:xfrm>
              <a:off x="6226969" y="2041525"/>
              <a:ext cx="1207403" cy="1209675"/>
            </a:xfrm>
            <a:prstGeom prst="rect">
              <a:avLst/>
            </a:prstGeom>
          </p:spPr>
        </p:pic>
        <p:sp>
          <p:nvSpPr>
            <p:cNvPr id="172" name="Rectangle 171"/>
            <p:cNvSpPr/>
            <p:nvPr/>
          </p:nvSpPr>
          <p:spPr>
            <a:xfrm>
              <a:off x="7239000" y="3169852"/>
              <a:ext cx="195372" cy="813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grpSp>
      <p:sp>
        <p:nvSpPr>
          <p:cNvPr id="174" name="Rectangle 173"/>
          <p:cNvSpPr/>
          <p:nvPr/>
        </p:nvSpPr>
        <p:spPr>
          <a:xfrm>
            <a:off x="4608273" y="381000"/>
            <a:ext cx="1469046" cy="6324600"/>
          </a:xfrm>
          <a:prstGeom prst="rect">
            <a:avLst/>
          </a:prstGeom>
          <a:noFill/>
          <a:ln w="76200">
            <a:solidFill>
              <a:srgbClr val="F695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Tree>
    <p:extLst>
      <p:ext uri="{BB962C8B-B14F-4D97-AF65-F5344CB8AC3E}">
        <p14:creationId xmlns:p14="http://schemas.microsoft.com/office/powerpoint/2010/main" val="3456547491"/>
      </p:ext>
    </p:extLst>
  </p:cSld>
  <p:clrMapOvr>
    <a:masterClrMapping/>
  </p:clrMapOvr>
  <p:transition xmlns:p14="http://schemas.microsoft.com/office/powerpoint/2010/mai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666FFAB-C0FA-C044-8E77-3B98B46D0F6A}"/>
              </a:ext>
            </a:extLst>
          </p:cNvPr>
          <p:cNvSpPr>
            <a:spLocks noGrp="1"/>
          </p:cNvSpPr>
          <p:nvPr>
            <p:ph type="title"/>
          </p:nvPr>
        </p:nvSpPr>
        <p:spPr>
          <a:xfrm>
            <a:off x="388936" y="338418"/>
            <a:ext cx="10735860" cy="985557"/>
          </a:xfrm>
        </p:spPr>
        <p:txBody>
          <a:bodyPr/>
          <a:lstStyle/>
          <a:p>
            <a:r>
              <a:rPr lang="en-US" dirty="0" smtClean="0"/>
              <a:t>HAC: toy example</a:t>
            </a:r>
            <a:endParaRPr lang="en-US" dirty="0"/>
          </a:p>
        </p:txBody>
      </p:sp>
      <p:sp>
        <p:nvSpPr>
          <p:cNvPr id="7" name="Oval 6"/>
          <p:cNvSpPr/>
          <p:nvPr/>
        </p:nvSpPr>
        <p:spPr>
          <a:xfrm>
            <a:off x="2179562" y="4285102"/>
            <a:ext cx="802032" cy="802032"/>
          </a:xfrm>
          <a:prstGeom prst="ellips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t>A</a:t>
            </a:r>
            <a:endParaRPr lang="en-US" sz="3600" dirty="0"/>
          </a:p>
        </p:txBody>
      </p:sp>
      <p:sp>
        <p:nvSpPr>
          <p:cNvPr id="13" name="Oval 12"/>
          <p:cNvSpPr/>
          <p:nvPr/>
        </p:nvSpPr>
        <p:spPr>
          <a:xfrm>
            <a:off x="8192106" y="4165359"/>
            <a:ext cx="802032" cy="802032"/>
          </a:xfrm>
          <a:prstGeom prst="ellipse">
            <a:avLst/>
          </a:prstGeom>
          <a:solidFill>
            <a:srgbClr val="800000"/>
          </a:solidFill>
          <a:ln>
            <a:solidFill>
              <a:srgbClr val="8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t>D</a:t>
            </a:r>
            <a:endParaRPr lang="en-US" sz="3600" dirty="0"/>
          </a:p>
        </p:txBody>
      </p:sp>
      <p:sp>
        <p:nvSpPr>
          <p:cNvPr id="14" name="Oval 13"/>
          <p:cNvSpPr/>
          <p:nvPr/>
        </p:nvSpPr>
        <p:spPr>
          <a:xfrm>
            <a:off x="9886648" y="3537617"/>
            <a:ext cx="802032" cy="80203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a:t>E</a:t>
            </a:r>
          </a:p>
        </p:txBody>
      </p:sp>
      <p:sp>
        <p:nvSpPr>
          <p:cNvPr id="15" name="Oval 14"/>
          <p:cNvSpPr/>
          <p:nvPr/>
        </p:nvSpPr>
        <p:spPr>
          <a:xfrm>
            <a:off x="2219475" y="5177730"/>
            <a:ext cx="802032" cy="802032"/>
          </a:xfrm>
          <a:prstGeom prst="ellips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a:t>B</a:t>
            </a:r>
          </a:p>
        </p:txBody>
      </p:sp>
      <p:sp>
        <p:nvSpPr>
          <p:cNvPr id="16" name="Oval 15"/>
          <p:cNvSpPr/>
          <p:nvPr/>
        </p:nvSpPr>
        <p:spPr>
          <a:xfrm>
            <a:off x="8105020" y="3007845"/>
            <a:ext cx="802032" cy="802032"/>
          </a:xfrm>
          <a:prstGeom prst="ellipse">
            <a:avLst/>
          </a:prstGeom>
          <a:solidFill>
            <a:srgbClr val="008000"/>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t>C</a:t>
            </a:r>
            <a:endParaRPr lang="en-US" sz="3600" dirty="0"/>
          </a:p>
        </p:txBody>
      </p:sp>
      <p:sp>
        <p:nvSpPr>
          <p:cNvPr id="17" name="Oval 16"/>
          <p:cNvSpPr/>
          <p:nvPr/>
        </p:nvSpPr>
        <p:spPr>
          <a:xfrm>
            <a:off x="4991704" y="1218960"/>
            <a:ext cx="802032" cy="802032"/>
          </a:xfrm>
          <a:prstGeom prst="ellipse">
            <a:avLst/>
          </a:prstGeom>
          <a:solidFill>
            <a:srgbClr val="000090"/>
          </a:solidFill>
          <a:ln>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a:t>F</a:t>
            </a:r>
          </a:p>
        </p:txBody>
      </p:sp>
    </p:spTree>
    <p:extLst>
      <p:ext uri="{BB962C8B-B14F-4D97-AF65-F5344CB8AC3E}">
        <p14:creationId xmlns:p14="http://schemas.microsoft.com/office/powerpoint/2010/main" val="3733702492"/>
      </p:ext>
    </p:extLst>
  </p:cSld>
  <p:clrMapOvr>
    <a:masterClrMapping/>
  </p:clrMapOvr>
  <p:timing>
    <p:tnLst>
      <p:par>
        <p:cTn xmlns:p14="http://schemas.microsoft.com/office/powerpoint/2010/mai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667927" y="129140"/>
            <a:ext cx="1270537" cy="184666"/>
          </a:xfrm>
          <a:prstGeom prst="rect">
            <a:avLst/>
          </a:prstGeom>
          <a:noFill/>
        </p:spPr>
        <p:txBody>
          <a:bodyPr wrap="square" lIns="0" tIns="0" rIns="0" bIns="0" rtlCol="0" anchor="b" anchorCtr="0">
            <a:spAutoFit/>
          </a:bodyPr>
          <a:lstStyle/>
          <a:p>
            <a:r>
              <a:rPr lang="en-US" sz="1200" b="1" dirty="0">
                <a:solidFill>
                  <a:srgbClr val="7F7E7E"/>
                </a:solidFill>
              </a:rPr>
              <a:t>Method name</a:t>
            </a:r>
          </a:p>
        </p:txBody>
      </p:sp>
      <p:sp>
        <p:nvSpPr>
          <p:cNvPr id="5" name="TextBox 4"/>
          <p:cNvSpPr txBox="1"/>
          <p:nvPr/>
        </p:nvSpPr>
        <p:spPr>
          <a:xfrm>
            <a:off x="2986475" y="129140"/>
            <a:ext cx="1228466" cy="184666"/>
          </a:xfrm>
          <a:prstGeom prst="rect">
            <a:avLst/>
          </a:prstGeom>
          <a:noFill/>
        </p:spPr>
        <p:txBody>
          <a:bodyPr wrap="square" lIns="0" tIns="0" rIns="0" bIns="0" rtlCol="0" anchor="b" anchorCtr="0">
            <a:spAutoFit/>
          </a:bodyPr>
          <a:lstStyle/>
          <a:p>
            <a:r>
              <a:rPr lang="en-US" sz="1200" b="1" dirty="0">
                <a:solidFill>
                  <a:srgbClr val="7F7E7E"/>
                </a:solidFill>
              </a:rPr>
              <a:t>Parameters</a:t>
            </a:r>
          </a:p>
        </p:txBody>
      </p:sp>
      <p:sp>
        <p:nvSpPr>
          <p:cNvPr id="6" name="TextBox 5"/>
          <p:cNvSpPr txBox="1"/>
          <p:nvPr/>
        </p:nvSpPr>
        <p:spPr>
          <a:xfrm>
            <a:off x="4262954" y="129140"/>
            <a:ext cx="2114057" cy="184666"/>
          </a:xfrm>
          <a:prstGeom prst="rect">
            <a:avLst/>
          </a:prstGeom>
          <a:noFill/>
        </p:spPr>
        <p:txBody>
          <a:bodyPr wrap="square" lIns="0" tIns="0" rIns="0" bIns="0" rtlCol="0" anchor="b" anchorCtr="0">
            <a:spAutoFit/>
          </a:bodyPr>
          <a:lstStyle/>
          <a:p>
            <a:r>
              <a:rPr lang="en-US" sz="1200" b="1" dirty="0">
                <a:solidFill>
                  <a:srgbClr val="7F7E7E"/>
                </a:solidFill>
              </a:rPr>
              <a:t>Scalability</a:t>
            </a:r>
          </a:p>
        </p:txBody>
      </p:sp>
      <p:sp>
        <p:nvSpPr>
          <p:cNvPr id="7" name="TextBox 6"/>
          <p:cNvSpPr txBox="1"/>
          <p:nvPr/>
        </p:nvSpPr>
        <p:spPr>
          <a:xfrm>
            <a:off x="6425023" y="129140"/>
            <a:ext cx="2277711" cy="184666"/>
          </a:xfrm>
          <a:prstGeom prst="rect">
            <a:avLst/>
          </a:prstGeom>
          <a:noFill/>
        </p:spPr>
        <p:txBody>
          <a:bodyPr wrap="square" lIns="0" tIns="0" rIns="0" bIns="0" rtlCol="0" anchor="b" anchorCtr="0">
            <a:spAutoFit/>
          </a:bodyPr>
          <a:lstStyle/>
          <a:p>
            <a:r>
              <a:rPr lang="en-US" sz="1200" b="1" dirty="0" err="1">
                <a:solidFill>
                  <a:srgbClr val="7F7E7E"/>
                </a:solidFill>
              </a:rPr>
              <a:t>Usecase</a:t>
            </a:r>
            <a:endParaRPr lang="en-US" sz="1200" b="1" dirty="0">
              <a:solidFill>
                <a:srgbClr val="7F7E7E"/>
              </a:solidFill>
            </a:endParaRPr>
          </a:p>
        </p:txBody>
      </p:sp>
      <p:sp>
        <p:nvSpPr>
          <p:cNvPr id="8" name="TextBox 7"/>
          <p:cNvSpPr txBox="1"/>
          <p:nvPr/>
        </p:nvSpPr>
        <p:spPr>
          <a:xfrm>
            <a:off x="8750745" y="-55526"/>
            <a:ext cx="1596812" cy="369332"/>
          </a:xfrm>
          <a:prstGeom prst="rect">
            <a:avLst/>
          </a:prstGeom>
          <a:noFill/>
        </p:spPr>
        <p:txBody>
          <a:bodyPr wrap="square" lIns="0" tIns="0" rIns="0" bIns="0" rtlCol="0" anchor="b" anchorCtr="0">
            <a:spAutoFit/>
          </a:bodyPr>
          <a:lstStyle/>
          <a:p>
            <a:r>
              <a:rPr lang="en-US" sz="1200" b="1" dirty="0">
                <a:solidFill>
                  <a:srgbClr val="7F7E7E"/>
                </a:solidFill>
              </a:rPr>
              <a:t>Geometry (metric used)</a:t>
            </a:r>
          </a:p>
        </p:txBody>
      </p:sp>
      <p:cxnSp>
        <p:nvCxnSpPr>
          <p:cNvPr id="9" name="Straight Connector 8"/>
          <p:cNvCxnSpPr/>
          <p:nvPr/>
        </p:nvCxnSpPr>
        <p:spPr>
          <a:xfrm>
            <a:off x="1667927" y="346258"/>
            <a:ext cx="8679631" cy="0"/>
          </a:xfrm>
          <a:prstGeom prst="line">
            <a:avLst/>
          </a:prstGeom>
          <a:ln>
            <a:solidFill>
              <a:srgbClr val="7F7E7E"/>
            </a:solidFill>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1667927" y="389791"/>
            <a:ext cx="1270537" cy="184666"/>
          </a:xfrm>
          <a:prstGeom prst="rect">
            <a:avLst/>
          </a:prstGeom>
          <a:noFill/>
        </p:spPr>
        <p:txBody>
          <a:bodyPr wrap="square" lIns="0" tIns="0" rIns="0" bIns="0" rtlCol="0">
            <a:spAutoFit/>
          </a:bodyPr>
          <a:lstStyle/>
          <a:p>
            <a:r>
              <a:rPr lang="en-US" sz="1200" i="1" dirty="0">
                <a:solidFill>
                  <a:srgbClr val="4E81BC"/>
                </a:solidFill>
              </a:rPr>
              <a:t>K-means</a:t>
            </a:r>
          </a:p>
        </p:txBody>
      </p:sp>
      <p:sp>
        <p:nvSpPr>
          <p:cNvPr id="11" name="TextBox 10"/>
          <p:cNvSpPr txBox="1"/>
          <p:nvPr/>
        </p:nvSpPr>
        <p:spPr>
          <a:xfrm>
            <a:off x="2986475" y="389791"/>
            <a:ext cx="1228466" cy="184666"/>
          </a:xfrm>
          <a:prstGeom prst="rect">
            <a:avLst/>
          </a:prstGeom>
          <a:noFill/>
        </p:spPr>
        <p:txBody>
          <a:bodyPr wrap="square" lIns="0" tIns="0" rIns="0" bIns="0" rtlCol="0">
            <a:spAutoFit/>
          </a:bodyPr>
          <a:lstStyle/>
          <a:p>
            <a:r>
              <a:rPr lang="en-US" sz="1200" dirty="0">
                <a:solidFill>
                  <a:srgbClr val="7F7E7E"/>
                </a:solidFill>
              </a:rPr>
              <a:t>Number of clusters</a:t>
            </a:r>
          </a:p>
        </p:txBody>
      </p:sp>
      <p:sp>
        <p:nvSpPr>
          <p:cNvPr id="12" name="TextBox 11"/>
          <p:cNvSpPr txBox="1"/>
          <p:nvPr/>
        </p:nvSpPr>
        <p:spPr>
          <a:xfrm>
            <a:off x="4262954" y="389791"/>
            <a:ext cx="2114057" cy="369332"/>
          </a:xfrm>
          <a:prstGeom prst="rect">
            <a:avLst/>
          </a:prstGeom>
          <a:noFill/>
        </p:spPr>
        <p:txBody>
          <a:bodyPr wrap="square" lIns="0" tIns="0" rIns="0" bIns="0" rtlCol="0">
            <a:spAutoFit/>
          </a:bodyPr>
          <a:lstStyle/>
          <a:p>
            <a:r>
              <a:rPr lang="en-US" sz="1200" dirty="0">
                <a:solidFill>
                  <a:srgbClr val="7F7E7E"/>
                </a:solidFill>
              </a:rPr>
              <a:t>Very large </a:t>
            </a:r>
            <a:r>
              <a:rPr lang="en-US" sz="1200" i="1" dirty="0" err="1">
                <a:solidFill>
                  <a:srgbClr val="7F7E7E"/>
                </a:solidFill>
              </a:rPr>
              <a:t>n_sample</a:t>
            </a:r>
            <a:r>
              <a:rPr lang="en-US" sz="1200" dirty="0" err="1">
                <a:solidFill>
                  <a:srgbClr val="7F7E7E"/>
                </a:solidFill>
              </a:rPr>
              <a:t>s</a:t>
            </a:r>
            <a:r>
              <a:rPr lang="en-US" sz="1200" dirty="0">
                <a:solidFill>
                  <a:srgbClr val="7F7E7E"/>
                </a:solidFill>
              </a:rPr>
              <a:t> medium </a:t>
            </a:r>
            <a:r>
              <a:rPr lang="en-US" sz="1200" i="1" dirty="0" err="1">
                <a:solidFill>
                  <a:srgbClr val="7F7E7E"/>
                </a:solidFill>
              </a:rPr>
              <a:t>n_clusters</a:t>
            </a:r>
            <a:r>
              <a:rPr lang="en-US" sz="1200" dirty="0">
                <a:solidFill>
                  <a:srgbClr val="7F7E7E"/>
                </a:solidFill>
              </a:rPr>
              <a:t> with </a:t>
            </a:r>
            <a:r>
              <a:rPr lang="en-US" sz="1200" i="1" dirty="0" err="1">
                <a:solidFill>
                  <a:srgbClr val="4E81BC"/>
                </a:solidFill>
              </a:rPr>
              <a:t>MiniBatch</a:t>
            </a:r>
            <a:r>
              <a:rPr lang="en-US" sz="1200" i="1" dirty="0">
                <a:solidFill>
                  <a:srgbClr val="4E81BC"/>
                </a:solidFill>
              </a:rPr>
              <a:t> code</a:t>
            </a:r>
          </a:p>
        </p:txBody>
      </p:sp>
      <p:sp>
        <p:nvSpPr>
          <p:cNvPr id="13" name="TextBox 12"/>
          <p:cNvSpPr txBox="1"/>
          <p:nvPr/>
        </p:nvSpPr>
        <p:spPr>
          <a:xfrm>
            <a:off x="6425023" y="389791"/>
            <a:ext cx="2277711" cy="369332"/>
          </a:xfrm>
          <a:prstGeom prst="rect">
            <a:avLst/>
          </a:prstGeom>
          <a:noFill/>
        </p:spPr>
        <p:txBody>
          <a:bodyPr wrap="square" lIns="0" tIns="0" rIns="0" bIns="0" rtlCol="0">
            <a:spAutoFit/>
          </a:bodyPr>
          <a:lstStyle/>
          <a:p>
            <a:r>
              <a:rPr lang="en-US" sz="1200" dirty="0">
                <a:solidFill>
                  <a:srgbClr val="7F7E7E"/>
                </a:solidFill>
              </a:rPr>
              <a:t>General purpose, even cluster size, flat geometry, not too many clusters</a:t>
            </a:r>
          </a:p>
        </p:txBody>
      </p:sp>
      <p:sp>
        <p:nvSpPr>
          <p:cNvPr id="14" name="TextBox 13"/>
          <p:cNvSpPr txBox="1"/>
          <p:nvPr/>
        </p:nvSpPr>
        <p:spPr>
          <a:xfrm>
            <a:off x="8750745" y="389791"/>
            <a:ext cx="1596812" cy="184666"/>
          </a:xfrm>
          <a:prstGeom prst="rect">
            <a:avLst/>
          </a:prstGeom>
          <a:noFill/>
        </p:spPr>
        <p:txBody>
          <a:bodyPr wrap="square" lIns="0" tIns="0" rIns="0" bIns="0" rtlCol="0">
            <a:spAutoFit/>
          </a:bodyPr>
          <a:lstStyle/>
          <a:p>
            <a:r>
              <a:rPr lang="en-US" sz="1200" dirty="0">
                <a:solidFill>
                  <a:srgbClr val="7F7E7E"/>
                </a:solidFill>
              </a:rPr>
              <a:t>Distances between points</a:t>
            </a:r>
          </a:p>
        </p:txBody>
      </p:sp>
      <p:sp>
        <p:nvSpPr>
          <p:cNvPr id="15" name="TextBox 14"/>
          <p:cNvSpPr txBox="1"/>
          <p:nvPr/>
        </p:nvSpPr>
        <p:spPr>
          <a:xfrm>
            <a:off x="1667927" y="858311"/>
            <a:ext cx="1270537" cy="184666"/>
          </a:xfrm>
          <a:prstGeom prst="rect">
            <a:avLst/>
          </a:prstGeom>
          <a:noFill/>
        </p:spPr>
        <p:txBody>
          <a:bodyPr wrap="square" lIns="0" tIns="0" rIns="0" bIns="0" rtlCol="0">
            <a:spAutoFit/>
          </a:bodyPr>
          <a:lstStyle/>
          <a:p>
            <a:r>
              <a:rPr lang="en-US" sz="1200" i="1" dirty="0">
                <a:solidFill>
                  <a:srgbClr val="4E81BC"/>
                </a:solidFill>
              </a:rPr>
              <a:t>Affinity propagation</a:t>
            </a:r>
          </a:p>
        </p:txBody>
      </p:sp>
      <p:sp>
        <p:nvSpPr>
          <p:cNvPr id="16" name="TextBox 15"/>
          <p:cNvSpPr txBox="1"/>
          <p:nvPr/>
        </p:nvSpPr>
        <p:spPr>
          <a:xfrm>
            <a:off x="2986475" y="858311"/>
            <a:ext cx="1228466" cy="369332"/>
          </a:xfrm>
          <a:prstGeom prst="rect">
            <a:avLst/>
          </a:prstGeom>
          <a:noFill/>
        </p:spPr>
        <p:txBody>
          <a:bodyPr wrap="square" lIns="0" tIns="0" rIns="0" bIns="0" rtlCol="0">
            <a:spAutoFit/>
          </a:bodyPr>
          <a:lstStyle/>
          <a:p>
            <a:r>
              <a:rPr lang="en-US" sz="1200" dirty="0">
                <a:solidFill>
                  <a:srgbClr val="7F7E7E"/>
                </a:solidFill>
              </a:rPr>
              <a:t>Damping, sample preferences</a:t>
            </a:r>
          </a:p>
        </p:txBody>
      </p:sp>
      <p:sp>
        <p:nvSpPr>
          <p:cNvPr id="17" name="TextBox 16"/>
          <p:cNvSpPr txBox="1"/>
          <p:nvPr/>
        </p:nvSpPr>
        <p:spPr>
          <a:xfrm>
            <a:off x="4262954" y="858311"/>
            <a:ext cx="2114057" cy="184666"/>
          </a:xfrm>
          <a:prstGeom prst="rect">
            <a:avLst/>
          </a:prstGeom>
          <a:noFill/>
        </p:spPr>
        <p:txBody>
          <a:bodyPr wrap="square" lIns="0" tIns="0" rIns="0" bIns="0" rtlCol="0">
            <a:spAutoFit/>
          </a:bodyPr>
          <a:lstStyle/>
          <a:p>
            <a:r>
              <a:rPr lang="en-US" sz="1200" dirty="0">
                <a:solidFill>
                  <a:srgbClr val="7F7E7E"/>
                </a:solidFill>
              </a:rPr>
              <a:t>Not scalable with </a:t>
            </a:r>
            <a:r>
              <a:rPr lang="en-US" sz="1200" dirty="0" err="1">
                <a:solidFill>
                  <a:srgbClr val="7F7E7E"/>
                </a:solidFill>
              </a:rPr>
              <a:t>n_samples</a:t>
            </a:r>
            <a:endParaRPr lang="en-US" sz="1200" i="1" dirty="0">
              <a:solidFill>
                <a:srgbClr val="6094C9"/>
              </a:solidFill>
            </a:endParaRPr>
          </a:p>
        </p:txBody>
      </p:sp>
      <p:sp>
        <p:nvSpPr>
          <p:cNvPr id="18" name="TextBox 17"/>
          <p:cNvSpPr txBox="1"/>
          <p:nvPr/>
        </p:nvSpPr>
        <p:spPr>
          <a:xfrm>
            <a:off x="6425023" y="858311"/>
            <a:ext cx="2277711" cy="369332"/>
          </a:xfrm>
          <a:prstGeom prst="rect">
            <a:avLst/>
          </a:prstGeom>
          <a:noFill/>
        </p:spPr>
        <p:txBody>
          <a:bodyPr wrap="square" lIns="0" tIns="0" rIns="0" bIns="0" rtlCol="0">
            <a:spAutoFit/>
          </a:bodyPr>
          <a:lstStyle/>
          <a:p>
            <a:r>
              <a:rPr lang="en-US" sz="1200" dirty="0">
                <a:solidFill>
                  <a:srgbClr val="7F7E7E"/>
                </a:solidFill>
              </a:rPr>
              <a:t>Many clusters, uneven cluster size, non-flat geometry</a:t>
            </a:r>
          </a:p>
        </p:txBody>
      </p:sp>
      <p:sp>
        <p:nvSpPr>
          <p:cNvPr id="19" name="TextBox 18"/>
          <p:cNvSpPr txBox="1"/>
          <p:nvPr/>
        </p:nvSpPr>
        <p:spPr>
          <a:xfrm>
            <a:off x="8750745" y="858311"/>
            <a:ext cx="1596812" cy="369332"/>
          </a:xfrm>
          <a:prstGeom prst="rect">
            <a:avLst/>
          </a:prstGeom>
          <a:noFill/>
        </p:spPr>
        <p:txBody>
          <a:bodyPr wrap="square" lIns="0" tIns="0" rIns="0" bIns="0" rtlCol="0">
            <a:spAutoFit/>
          </a:bodyPr>
          <a:lstStyle/>
          <a:p>
            <a:r>
              <a:rPr lang="en-US" sz="1200" dirty="0">
                <a:solidFill>
                  <a:srgbClr val="7F7E7E"/>
                </a:solidFill>
              </a:rPr>
              <a:t>Graph distance (e.g. nearest-neighbor graph)</a:t>
            </a:r>
          </a:p>
        </p:txBody>
      </p:sp>
      <p:sp>
        <p:nvSpPr>
          <p:cNvPr id="20" name="TextBox 19"/>
          <p:cNvSpPr txBox="1"/>
          <p:nvPr/>
        </p:nvSpPr>
        <p:spPr>
          <a:xfrm>
            <a:off x="1667927" y="1326831"/>
            <a:ext cx="1270537" cy="184666"/>
          </a:xfrm>
          <a:prstGeom prst="rect">
            <a:avLst/>
          </a:prstGeom>
          <a:noFill/>
        </p:spPr>
        <p:txBody>
          <a:bodyPr wrap="square" lIns="0" tIns="0" rIns="0" bIns="0" rtlCol="0">
            <a:spAutoFit/>
          </a:bodyPr>
          <a:lstStyle/>
          <a:p>
            <a:r>
              <a:rPr lang="en-US" sz="1200" i="1" dirty="0">
                <a:solidFill>
                  <a:srgbClr val="4E81BC"/>
                </a:solidFill>
              </a:rPr>
              <a:t>Mean-shift</a:t>
            </a:r>
          </a:p>
        </p:txBody>
      </p:sp>
      <p:sp>
        <p:nvSpPr>
          <p:cNvPr id="21" name="TextBox 20"/>
          <p:cNvSpPr txBox="1"/>
          <p:nvPr/>
        </p:nvSpPr>
        <p:spPr>
          <a:xfrm>
            <a:off x="2986475" y="1326831"/>
            <a:ext cx="1228466" cy="184666"/>
          </a:xfrm>
          <a:prstGeom prst="rect">
            <a:avLst/>
          </a:prstGeom>
          <a:noFill/>
        </p:spPr>
        <p:txBody>
          <a:bodyPr wrap="square" lIns="0" tIns="0" rIns="0" bIns="0" rtlCol="0">
            <a:spAutoFit/>
          </a:bodyPr>
          <a:lstStyle/>
          <a:p>
            <a:r>
              <a:rPr lang="en-US" sz="1200" dirty="0">
                <a:solidFill>
                  <a:srgbClr val="7F7E7E"/>
                </a:solidFill>
              </a:rPr>
              <a:t>Bandwidth</a:t>
            </a:r>
          </a:p>
        </p:txBody>
      </p:sp>
      <p:sp>
        <p:nvSpPr>
          <p:cNvPr id="22" name="TextBox 21"/>
          <p:cNvSpPr txBox="1"/>
          <p:nvPr/>
        </p:nvSpPr>
        <p:spPr>
          <a:xfrm>
            <a:off x="4262954" y="1326831"/>
            <a:ext cx="2114057" cy="184666"/>
          </a:xfrm>
          <a:prstGeom prst="rect">
            <a:avLst/>
          </a:prstGeom>
          <a:noFill/>
        </p:spPr>
        <p:txBody>
          <a:bodyPr wrap="square" lIns="0" tIns="0" rIns="0" bIns="0" rtlCol="0">
            <a:spAutoFit/>
          </a:bodyPr>
          <a:lstStyle/>
          <a:p>
            <a:r>
              <a:rPr lang="en-US" sz="1200" dirty="0">
                <a:solidFill>
                  <a:srgbClr val="7F7E7E"/>
                </a:solidFill>
              </a:rPr>
              <a:t>Not scalable with </a:t>
            </a:r>
            <a:r>
              <a:rPr lang="en-US" sz="1200" dirty="0" err="1">
                <a:solidFill>
                  <a:srgbClr val="7F7E7E"/>
                </a:solidFill>
              </a:rPr>
              <a:t>n_samples</a:t>
            </a:r>
            <a:endParaRPr lang="en-US" sz="1200" i="1" dirty="0">
              <a:solidFill>
                <a:srgbClr val="6094C9"/>
              </a:solidFill>
            </a:endParaRPr>
          </a:p>
        </p:txBody>
      </p:sp>
      <p:sp>
        <p:nvSpPr>
          <p:cNvPr id="23" name="TextBox 22"/>
          <p:cNvSpPr txBox="1"/>
          <p:nvPr/>
        </p:nvSpPr>
        <p:spPr>
          <a:xfrm>
            <a:off x="6425023" y="1326831"/>
            <a:ext cx="2277711" cy="369332"/>
          </a:xfrm>
          <a:prstGeom prst="rect">
            <a:avLst/>
          </a:prstGeom>
          <a:noFill/>
        </p:spPr>
        <p:txBody>
          <a:bodyPr wrap="square" lIns="0" tIns="0" rIns="0" bIns="0" rtlCol="0">
            <a:spAutoFit/>
          </a:bodyPr>
          <a:lstStyle/>
          <a:p>
            <a:r>
              <a:rPr lang="en-US" sz="1200" dirty="0">
                <a:solidFill>
                  <a:srgbClr val="7F7E7E"/>
                </a:solidFill>
              </a:rPr>
              <a:t>Many clusters, uneven cluster size, non-flat geometry</a:t>
            </a:r>
          </a:p>
        </p:txBody>
      </p:sp>
      <p:sp>
        <p:nvSpPr>
          <p:cNvPr id="24" name="TextBox 23"/>
          <p:cNvSpPr txBox="1"/>
          <p:nvPr/>
        </p:nvSpPr>
        <p:spPr>
          <a:xfrm>
            <a:off x="8750745" y="1326831"/>
            <a:ext cx="1596812" cy="184666"/>
          </a:xfrm>
          <a:prstGeom prst="rect">
            <a:avLst/>
          </a:prstGeom>
          <a:noFill/>
        </p:spPr>
        <p:txBody>
          <a:bodyPr wrap="square" lIns="0" tIns="0" rIns="0" bIns="0" rtlCol="0">
            <a:spAutoFit/>
          </a:bodyPr>
          <a:lstStyle/>
          <a:p>
            <a:r>
              <a:rPr lang="en-US" sz="1200" dirty="0">
                <a:solidFill>
                  <a:srgbClr val="7F7E7E"/>
                </a:solidFill>
              </a:rPr>
              <a:t>Distances between points</a:t>
            </a:r>
          </a:p>
        </p:txBody>
      </p:sp>
      <p:sp>
        <p:nvSpPr>
          <p:cNvPr id="25" name="TextBox 24"/>
          <p:cNvSpPr txBox="1"/>
          <p:nvPr/>
        </p:nvSpPr>
        <p:spPr>
          <a:xfrm>
            <a:off x="1667927" y="1795351"/>
            <a:ext cx="1270537" cy="184666"/>
          </a:xfrm>
          <a:prstGeom prst="rect">
            <a:avLst/>
          </a:prstGeom>
          <a:noFill/>
        </p:spPr>
        <p:txBody>
          <a:bodyPr wrap="square" lIns="0" tIns="0" rIns="0" bIns="0" rtlCol="0">
            <a:spAutoFit/>
          </a:bodyPr>
          <a:lstStyle/>
          <a:p>
            <a:r>
              <a:rPr lang="en-US" sz="1200" i="1" dirty="0">
                <a:solidFill>
                  <a:srgbClr val="4E81BC"/>
                </a:solidFill>
              </a:rPr>
              <a:t>Spectral clustering</a:t>
            </a:r>
          </a:p>
        </p:txBody>
      </p:sp>
      <p:sp>
        <p:nvSpPr>
          <p:cNvPr id="26" name="TextBox 25"/>
          <p:cNvSpPr txBox="1"/>
          <p:nvPr/>
        </p:nvSpPr>
        <p:spPr>
          <a:xfrm>
            <a:off x="2986475" y="1795351"/>
            <a:ext cx="1228466" cy="184666"/>
          </a:xfrm>
          <a:prstGeom prst="rect">
            <a:avLst/>
          </a:prstGeom>
          <a:noFill/>
        </p:spPr>
        <p:txBody>
          <a:bodyPr wrap="square" lIns="0" tIns="0" rIns="0" bIns="0" rtlCol="0">
            <a:spAutoFit/>
          </a:bodyPr>
          <a:lstStyle/>
          <a:p>
            <a:r>
              <a:rPr lang="en-US" sz="1200" dirty="0">
                <a:solidFill>
                  <a:srgbClr val="7F7E7E"/>
                </a:solidFill>
              </a:rPr>
              <a:t>Number of clusters</a:t>
            </a:r>
          </a:p>
        </p:txBody>
      </p:sp>
      <p:sp>
        <p:nvSpPr>
          <p:cNvPr id="27" name="TextBox 26"/>
          <p:cNvSpPr txBox="1"/>
          <p:nvPr/>
        </p:nvSpPr>
        <p:spPr>
          <a:xfrm>
            <a:off x="4262954" y="1795351"/>
            <a:ext cx="2114057" cy="369332"/>
          </a:xfrm>
          <a:prstGeom prst="rect">
            <a:avLst/>
          </a:prstGeom>
          <a:noFill/>
        </p:spPr>
        <p:txBody>
          <a:bodyPr wrap="square" lIns="0" tIns="0" rIns="0" bIns="0" rtlCol="0">
            <a:spAutoFit/>
          </a:bodyPr>
          <a:lstStyle/>
          <a:p>
            <a:r>
              <a:rPr lang="en-US" sz="1200" dirty="0">
                <a:solidFill>
                  <a:srgbClr val="7F7E7E"/>
                </a:solidFill>
              </a:rPr>
              <a:t>Medium </a:t>
            </a:r>
            <a:r>
              <a:rPr lang="en-US" sz="1200" i="1" dirty="0" err="1">
                <a:solidFill>
                  <a:srgbClr val="7F7E7E"/>
                </a:solidFill>
              </a:rPr>
              <a:t>n_samples</a:t>
            </a:r>
            <a:r>
              <a:rPr lang="en-US" sz="1200" dirty="0">
                <a:solidFill>
                  <a:srgbClr val="7F7E7E"/>
                </a:solidFill>
              </a:rPr>
              <a:t>, small </a:t>
            </a:r>
            <a:r>
              <a:rPr lang="en-US" sz="1200" i="1" dirty="0" err="1">
                <a:solidFill>
                  <a:srgbClr val="7F7E7E"/>
                </a:solidFill>
              </a:rPr>
              <a:t>n_clusters</a:t>
            </a:r>
            <a:endParaRPr lang="en-US" sz="1200" i="1" dirty="0">
              <a:solidFill>
                <a:srgbClr val="6094C9"/>
              </a:solidFill>
            </a:endParaRPr>
          </a:p>
        </p:txBody>
      </p:sp>
      <p:sp>
        <p:nvSpPr>
          <p:cNvPr id="28" name="TextBox 27"/>
          <p:cNvSpPr txBox="1"/>
          <p:nvPr/>
        </p:nvSpPr>
        <p:spPr>
          <a:xfrm>
            <a:off x="6425023" y="1795351"/>
            <a:ext cx="2277711" cy="369332"/>
          </a:xfrm>
          <a:prstGeom prst="rect">
            <a:avLst/>
          </a:prstGeom>
          <a:noFill/>
        </p:spPr>
        <p:txBody>
          <a:bodyPr wrap="square" lIns="0" tIns="0" rIns="0" bIns="0" rtlCol="0">
            <a:spAutoFit/>
          </a:bodyPr>
          <a:lstStyle/>
          <a:p>
            <a:r>
              <a:rPr lang="en-US" sz="1200" dirty="0">
                <a:solidFill>
                  <a:srgbClr val="7F7E7E"/>
                </a:solidFill>
              </a:rPr>
              <a:t>Few clusters, even cluster size, non-flat geometry</a:t>
            </a:r>
          </a:p>
        </p:txBody>
      </p:sp>
      <p:sp>
        <p:nvSpPr>
          <p:cNvPr id="29" name="TextBox 28"/>
          <p:cNvSpPr txBox="1"/>
          <p:nvPr/>
        </p:nvSpPr>
        <p:spPr>
          <a:xfrm>
            <a:off x="8750745" y="1795351"/>
            <a:ext cx="1596812" cy="369332"/>
          </a:xfrm>
          <a:prstGeom prst="rect">
            <a:avLst/>
          </a:prstGeom>
          <a:noFill/>
        </p:spPr>
        <p:txBody>
          <a:bodyPr wrap="square" lIns="0" tIns="0" rIns="0" bIns="0" rtlCol="0">
            <a:spAutoFit/>
          </a:bodyPr>
          <a:lstStyle/>
          <a:p>
            <a:r>
              <a:rPr lang="en-US" sz="1200" dirty="0">
                <a:solidFill>
                  <a:srgbClr val="7F7E7E"/>
                </a:solidFill>
              </a:rPr>
              <a:t>Graph distance (e.g. nearest-neighbor graph)</a:t>
            </a:r>
          </a:p>
        </p:txBody>
      </p:sp>
      <p:cxnSp>
        <p:nvCxnSpPr>
          <p:cNvPr id="30" name="Straight Connector 29"/>
          <p:cNvCxnSpPr/>
          <p:nvPr/>
        </p:nvCxnSpPr>
        <p:spPr>
          <a:xfrm>
            <a:off x="1667927" y="808717"/>
            <a:ext cx="8679631" cy="0"/>
          </a:xfrm>
          <a:prstGeom prst="line">
            <a:avLst/>
          </a:prstGeom>
          <a:ln>
            <a:solidFill>
              <a:srgbClr val="7F7E7E"/>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1667927" y="1277237"/>
            <a:ext cx="8679631" cy="0"/>
          </a:xfrm>
          <a:prstGeom prst="line">
            <a:avLst/>
          </a:prstGeom>
          <a:ln>
            <a:solidFill>
              <a:srgbClr val="7F7E7E"/>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1667927" y="1745757"/>
            <a:ext cx="8679631" cy="0"/>
          </a:xfrm>
          <a:prstGeom prst="line">
            <a:avLst/>
          </a:prstGeom>
          <a:ln>
            <a:solidFill>
              <a:srgbClr val="7F7E7E"/>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1667927" y="2214277"/>
            <a:ext cx="8679631" cy="0"/>
          </a:xfrm>
          <a:prstGeom prst="line">
            <a:avLst/>
          </a:prstGeom>
          <a:ln>
            <a:solidFill>
              <a:srgbClr val="7F7E7E"/>
            </a:solidFill>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1667927" y="2263871"/>
            <a:ext cx="1270537" cy="184666"/>
          </a:xfrm>
          <a:prstGeom prst="rect">
            <a:avLst/>
          </a:prstGeom>
          <a:noFill/>
        </p:spPr>
        <p:txBody>
          <a:bodyPr wrap="square" lIns="0" tIns="0" rIns="0" bIns="0" rtlCol="0">
            <a:spAutoFit/>
          </a:bodyPr>
          <a:lstStyle/>
          <a:p>
            <a:r>
              <a:rPr lang="en-US" sz="1200" i="1" dirty="0">
                <a:solidFill>
                  <a:srgbClr val="4E81BC"/>
                </a:solidFill>
              </a:rPr>
              <a:t>Hierarchical clustering</a:t>
            </a:r>
          </a:p>
        </p:txBody>
      </p:sp>
      <p:sp>
        <p:nvSpPr>
          <p:cNvPr id="35" name="TextBox 34"/>
          <p:cNvSpPr txBox="1"/>
          <p:nvPr/>
        </p:nvSpPr>
        <p:spPr>
          <a:xfrm>
            <a:off x="2986475" y="2263871"/>
            <a:ext cx="1228466" cy="184666"/>
          </a:xfrm>
          <a:prstGeom prst="rect">
            <a:avLst/>
          </a:prstGeom>
          <a:noFill/>
        </p:spPr>
        <p:txBody>
          <a:bodyPr wrap="square" lIns="0" tIns="0" rIns="0" bIns="0" rtlCol="0">
            <a:spAutoFit/>
          </a:bodyPr>
          <a:lstStyle/>
          <a:p>
            <a:r>
              <a:rPr lang="en-US" sz="1200" dirty="0">
                <a:solidFill>
                  <a:srgbClr val="7F7E7E"/>
                </a:solidFill>
              </a:rPr>
              <a:t>Number of clusters</a:t>
            </a:r>
          </a:p>
        </p:txBody>
      </p:sp>
      <p:sp>
        <p:nvSpPr>
          <p:cNvPr id="36" name="TextBox 35"/>
          <p:cNvSpPr txBox="1"/>
          <p:nvPr/>
        </p:nvSpPr>
        <p:spPr>
          <a:xfrm>
            <a:off x="4262954" y="2263871"/>
            <a:ext cx="2114057" cy="184666"/>
          </a:xfrm>
          <a:prstGeom prst="rect">
            <a:avLst/>
          </a:prstGeom>
          <a:noFill/>
        </p:spPr>
        <p:txBody>
          <a:bodyPr wrap="square" lIns="0" tIns="0" rIns="0" bIns="0" rtlCol="0">
            <a:spAutoFit/>
          </a:bodyPr>
          <a:lstStyle/>
          <a:p>
            <a:r>
              <a:rPr lang="en-US" sz="1200" dirty="0">
                <a:solidFill>
                  <a:srgbClr val="7F7E7E"/>
                </a:solidFill>
              </a:rPr>
              <a:t>Large </a:t>
            </a:r>
            <a:r>
              <a:rPr lang="en-US" sz="1200" i="1" dirty="0" err="1">
                <a:solidFill>
                  <a:srgbClr val="7F7E7E"/>
                </a:solidFill>
              </a:rPr>
              <a:t>n_samples</a:t>
            </a:r>
            <a:r>
              <a:rPr lang="en-US" sz="1200" dirty="0">
                <a:solidFill>
                  <a:srgbClr val="7F7E7E"/>
                </a:solidFill>
              </a:rPr>
              <a:t> and </a:t>
            </a:r>
            <a:r>
              <a:rPr lang="en-US" sz="1200" i="1" dirty="0" err="1">
                <a:solidFill>
                  <a:srgbClr val="7F7E7E"/>
                </a:solidFill>
              </a:rPr>
              <a:t>n_clusters</a:t>
            </a:r>
            <a:endParaRPr lang="en-US" sz="1200" i="1" dirty="0">
              <a:solidFill>
                <a:srgbClr val="6094C9"/>
              </a:solidFill>
            </a:endParaRPr>
          </a:p>
        </p:txBody>
      </p:sp>
      <p:sp>
        <p:nvSpPr>
          <p:cNvPr id="37" name="TextBox 36"/>
          <p:cNvSpPr txBox="1"/>
          <p:nvPr/>
        </p:nvSpPr>
        <p:spPr>
          <a:xfrm>
            <a:off x="6425023" y="2263871"/>
            <a:ext cx="2277711" cy="369332"/>
          </a:xfrm>
          <a:prstGeom prst="rect">
            <a:avLst/>
          </a:prstGeom>
          <a:noFill/>
        </p:spPr>
        <p:txBody>
          <a:bodyPr wrap="square" lIns="0" tIns="0" rIns="0" bIns="0" rtlCol="0">
            <a:spAutoFit/>
          </a:bodyPr>
          <a:lstStyle/>
          <a:p>
            <a:r>
              <a:rPr lang="en-US" sz="1200" dirty="0">
                <a:solidFill>
                  <a:srgbClr val="7F7E7E"/>
                </a:solidFill>
              </a:rPr>
              <a:t>Many clusters, possibly connectivity constraints</a:t>
            </a:r>
          </a:p>
        </p:txBody>
      </p:sp>
      <p:sp>
        <p:nvSpPr>
          <p:cNvPr id="38" name="TextBox 37"/>
          <p:cNvSpPr txBox="1"/>
          <p:nvPr/>
        </p:nvSpPr>
        <p:spPr>
          <a:xfrm>
            <a:off x="8750745" y="2263871"/>
            <a:ext cx="1596812" cy="184666"/>
          </a:xfrm>
          <a:prstGeom prst="rect">
            <a:avLst/>
          </a:prstGeom>
          <a:noFill/>
        </p:spPr>
        <p:txBody>
          <a:bodyPr wrap="square" lIns="0" tIns="0" rIns="0" bIns="0" rtlCol="0">
            <a:spAutoFit/>
          </a:bodyPr>
          <a:lstStyle/>
          <a:p>
            <a:r>
              <a:rPr lang="en-US" sz="1200" dirty="0">
                <a:solidFill>
                  <a:srgbClr val="7F7E7E"/>
                </a:solidFill>
              </a:rPr>
              <a:t>Distances between points</a:t>
            </a:r>
          </a:p>
        </p:txBody>
      </p:sp>
      <p:cxnSp>
        <p:nvCxnSpPr>
          <p:cNvPr id="39" name="Straight Connector 38"/>
          <p:cNvCxnSpPr/>
          <p:nvPr/>
        </p:nvCxnSpPr>
        <p:spPr>
          <a:xfrm>
            <a:off x="1667927" y="2682797"/>
            <a:ext cx="8679631" cy="0"/>
          </a:xfrm>
          <a:prstGeom prst="line">
            <a:avLst/>
          </a:prstGeom>
          <a:ln>
            <a:solidFill>
              <a:srgbClr val="7F7E7E"/>
            </a:solidFill>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1667927" y="2732396"/>
            <a:ext cx="1270537" cy="184666"/>
          </a:xfrm>
          <a:prstGeom prst="rect">
            <a:avLst/>
          </a:prstGeom>
          <a:noFill/>
        </p:spPr>
        <p:txBody>
          <a:bodyPr wrap="square" lIns="0" tIns="0" rIns="0" bIns="0" rtlCol="0">
            <a:spAutoFit/>
          </a:bodyPr>
          <a:lstStyle/>
          <a:p>
            <a:r>
              <a:rPr lang="en-US" sz="1200" i="1" dirty="0">
                <a:solidFill>
                  <a:srgbClr val="4E81BC"/>
                </a:solidFill>
              </a:rPr>
              <a:t>DBSCAN</a:t>
            </a:r>
          </a:p>
        </p:txBody>
      </p:sp>
      <p:sp>
        <p:nvSpPr>
          <p:cNvPr id="41" name="TextBox 40"/>
          <p:cNvSpPr txBox="1"/>
          <p:nvPr/>
        </p:nvSpPr>
        <p:spPr>
          <a:xfrm>
            <a:off x="2986475" y="2732396"/>
            <a:ext cx="1228466" cy="184666"/>
          </a:xfrm>
          <a:prstGeom prst="rect">
            <a:avLst/>
          </a:prstGeom>
          <a:noFill/>
        </p:spPr>
        <p:txBody>
          <a:bodyPr wrap="square" lIns="0" tIns="0" rIns="0" bIns="0" rtlCol="0">
            <a:spAutoFit/>
          </a:bodyPr>
          <a:lstStyle/>
          <a:p>
            <a:r>
              <a:rPr lang="en-US" sz="1200" dirty="0">
                <a:solidFill>
                  <a:srgbClr val="7F7E7E"/>
                </a:solidFill>
              </a:rPr>
              <a:t>Neighborhood size </a:t>
            </a:r>
          </a:p>
        </p:txBody>
      </p:sp>
      <p:sp>
        <p:nvSpPr>
          <p:cNvPr id="42" name="TextBox 41"/>
          <p:cNvSpPr txBox="1"/>
          <p:nvPr/>
        </p:nvSpPr>
        <p:spPr>
          <a:xfrm>
            <a:off x="4262954" y="2732396"/>
            <a:ext cx="2114057" cy="369332"/>
          </a:xfrm>
          <a:prstGeom prst="rect">
            <a:avLst/>
          </a:prstGeom>
          <a:noFill/>
        </p:spPr>
        <p:txBody>
          <a:bodyPr wrap="square" lIns="0" tIns="0" rIns="0" bIns="0" rtlCol="0">
            <a:spAutoFit/>
          </a:bodyPr>
          <a:lstStyle/>
          <a:p>
            <a:r>
              <a:rPr lang="en-US" sz="1200" dirty="0">
                <a:solidFill>
                  <a:srgbClr val="7F7E7E"/>
                </a:solidFill>
              </a:rPr>
              <a:t>Very large </a:t>
            </a:r>
            <a:r>
              <a:rPr lang="en-US" sz="1200" i="1" dirty="0" err="1">
                <a:solidFill>
                  <a:srgbClr val="7F7E7E"/>
                </a:solidFill>
              </a:rPr>
              <a:t>n_samples</a:t>
            </a:r>
            <a:r>
              <a:rPr lang="en-US" sz="1200" dirty="0">
                <a:solidFill>
                  <a:srgbClr val="7F7E7E"/>
                </a:solidFill>
              </a:rPr>
              <a:t>, medium </a:t>
            </a:r>
            <a:r>
              <a:rPr lang="en-US" sz="1200" i="1" dirty="0" err="1">
                <a:solidFill>
                  <a:srgbClr val="7F7E7E"/>
                </a:solidFill>
              </a:rPr>
              <a:t>n_clusters</a:t>
            </a:r>
            <a:endParaRPr lang="en-US" sz="1200" i="1" dirty="0">
              <a:solidFill>
                <a:srgbClr val="6094C9"/>
              </a:solidFill>
            </a:endParaRPr>
          </a:p>
        </p:txBody>
      </p:sp>
      <p:sp>
        <p:nvSpPr>
          <p:cNvPr id="43" name="TextBox 42"/>
          <p:cNvSpPr txBox="1"/>
          <p:nvPr/>
        </p:nvSpPr>
        <p:spPr>
          <a:xfrm>
            <a:off x="6425023" y="2732396"/>
            <a:ext cx="2277711" cy="369332"/>
          </a:xfrm>
          <a:prstGeom prst="rect">
            <a:avLst/>
          </a:prstGeom>
          <a:noFill/>
        </p:spPr>
        <p:txBody>
          <a:bodyPr wrap="square" lIns="0" tIns="0" rIns="0" bIns="0" rtlCol="0">
            <a:spAutoFit/>
          </a:bodyPr>
          <a:lstStyle/>
          <a:p>
            <a:r>
              <a:rPr lang="en-US" sz="1200" dirty="0">
                <a:solidFill>
                  <a:srgbClr val="7F7E7E"/>
                </a:solidFill>
              </a:rPr>
              <a:t>Non-flat geometry, uneven cluster sizes</a:t>
            </a:r>
          </a:p>
        </p:txBody>
      </p:sp>
      <p:sp>
        <p:nvSpPr>
          <p:cNvPr id="44" name="TextBox 43"/>
          <p:cNvSpPr txBox="1"/>
          <p:nvPr/>
        </p:nvSpPr>
        <p:spPr>
          <a:xfrm>
            <a:off x="8750745" y="2732396"/>
            <a:ext cx="1596812" cy="369332"/>
          </a:xfrm>
          <a:prstGeom prst="rect">
            <a:avLst/>
          </a:prstGeom>
          <a:noFill/>
        </p:spPr>
        <p:txBody>
          <a:bodyPr wrap="square" lIns="0" tIns="0" rIns="0" bIns="0" rtlCol="0">
            <a:spAutoFit/>
          </a:bodyPr>
          <a:lstStyle/>
          <a:p>
            <a:r>
              <a:rPr lang="en-US" sz="1200" dirty="0">
                <a:solidFill>
                  <a:srgbClr val="7F7E7E"/>
                </a:solidFill>
              </a:rPr>
              <a:t>Distances between nearest points</a:t>
            </a:r>
          </a:p>
        </p:txBody>
      </p:sp>
      <p:sp>
        <p:nvSpPr>
          <p:cNvPr id="45" name="object 5"/>
          <p:cNvSpPr txBox="1"/>
          <p:nvPr/>
        </p:nvSpPr>
        <p:spPr>
          <a:xfrm>
            <a:off x="1653816" y="3261233"/>
            <a:ext cx="9477360" cy="2605088"/>
          </a:xfrm>
          <a:prstGeom prst="rect">
            <a:avLst/>
          </a:prstGeom>
        </p:spPr>
        <p:txBody>
          <a:bodyPr wrap="square" lIns="0" tIns="0" rIns="0" bIns="0" rtlCol="0">
            <a:spAutoFit/>
          </a:bodyPr>
          <a:lstStyle/>
          <a:p>
            <a:pPr marL="12700" marR="41909">
              <a:lnSpc>
                <a:spcPts val="3454"/>
              </a:lnSpc>
              <a:spcBef>
                <a:spcPts val="172"/>
              </a:spcBef>
            </a:pPr>
            <a:r>
              <a:rPr lang="en-US" sz="4400" baseline="2560" dirty="0">
                <a:solidFill>
                  <a:srgbClr val="4E81BC"/>
                </a:solidFill>
                <a:cs typeface="Calibri"/>
              </a:rPr>
              <a:t>Spectral clustering:</a:t>
            </a:r>
          </a:p>
          <a:p>
            <a:pPr marL="12700" marR="3555855">
              <a:lnSpc>
                <a:spcPts val="3300"/>
              </a:lnSpc>
              <a:spcBef>
                <a:spcPts val="5"/>
              </a:spcBef>
            </a:pPr>
            <a:r>
              <a:rPr lang="en-US" sz="2800" dirty="0">
                <a:solidFill>
                  <a:srgbClr val="A6A5A5"/>
                </a:solidFill>
                <a:cs typeface="Calibri"/>
              </a:rPr>
              <a:t>- Best with </a:t>
            </a:r>
            <a:r>
              <a:rPr lang="en-US" sz="2800" dirty="0">
                <a:solidFill>
                  <a:srgbClr val="8063A1"/>
                </a:solidFill>
                <a:cs typeface="Calibri"/>
              </a:rPr>
              <a:t>sparse distances</a:t>
            </a:r>
            <a:r>
              <a:rPr lang="en-US" sz="2800" dirty="0">
                <a:solidFill>
                  <a:srgbClr val="A6A5A5"/>
                </a:solidFill>
                <a:cs typeface="Calibri"/>
              </a:rPr>
              <a:t>. </a:t>
            </a:r>
          </a:p>
          <a:p>
            <a:pPr marL="12700" marR="3555855">
              <a:lnSpc>
                <a:spcPts val="3300"/>
              </a:lnSpc>
              <a:spcBef>
                <a:spcPts val="5"/>
              </a:spcBef>
            </a:pPr>
            <a:r>
              <a:rPr lang="en-US" sz="2800" dirty="0">
                <a:solidFill>
                  <a:srgbClr val="A6A5A5"/>
                </a:solidFill>
                <a:cs typeface="Calibri"/>
              </a:rPr>
              <a:t>- Tends to ﬁnd </a:t>
            </a:r>
            <a:r>
              <a:rPr lang="en-US" sz="2800" dirty="0">
                <a:solidFill>
                  <a:srgbClr val="9BBA58"/>
                </a:solidFill>
                <a:cs typeface="Calibri"/>
              </a:rPr>
              <a:t>even sized clusters.</a:t>
            </a:r>
            <a:endParaRPr lang="en-US" sz="2800" dirty="0">
              <a:solidFill>
                <a:prstClr val="black"/>
              </a:solidFill>
              <a:cs typeface="Calibri"/>
            </a:endParaRPr>
          </a:p>
          <a:p>
            <a:pPr marL="12700" marR="53340">
              <a:lnSpc>
                <a:spcPct val="101725"/>
              </a:lnSpc>
            </a:pPr>
            <a:r>
              <a:rPr lang="en-US" sz="2800" dirty="0">
                <a:solidFill>
                  <a:srgbClr val="A6A5A5"/>
                </a:solidFill>
                <a:cs typeface="Calibri"/>
              </a:rPr>
              <a:t>- Good with </a:t>
            </a:r>
            <a:r>
              <a:rPr lang="en-US" sz="2800" dirty="0">
                <a:solidFill>
                  <a:srgbClr val="4BABC5"/>
                </a:solidFill>
                <a:cs typeface="Calibri"/>
              </a:rPr>
              <a:t>only a few clusters</a:t>
            </a:r>
            <a:r>
              <a:rPr lang="en-US" sz="2800" dirty="0">
                <a:solidFill>
                  <a:srgbClr val="A6A5A5"/>
                </a:solidFill>
                <a:cs typeface="Calibri"/>
              </a:rPr>
              <a:t>, </a:t>
            </a:r>
            <a:r>
              <a:rPr lang="en-US" sz="2800" dirty="0" smtClean="0">
                <a:solidFill>
                  <a:srgbClr val="A6A5A5"/>
                </a:solidFill>
                <a:cs typeface="Calibri"/>
              </a:rPr>
              <a:t>poor performance </a:t>
            </a:r>
            <a:r>
              <a:rPr lang="en-US" sz="2800" dirty="0">
                <a:solidFill>
                  <a:srgbClr val="A6A5A5"/>
                </a:solidFill>
                <a:cs typeface="Calibri"/>
              </a:rPr>
              <a:t>with many.</a:t>
            </a:r>
            <a:endParaRPr lang="en-US" sz="2800" dirty="0">
              <a:solidFill>
                <a:prstClr val="black"/>
              </a:solidFill>
              <a:cs typeface="Calibri"/>
            </a:endParaRPr>
          </a:p>
          <a:p>
            <a:pPr marL="12700">
              <a:lnSpc>
                <a:spcPts val="3300"/>
              </a:lnSpc>
              <a:spcBef>
                <a:spcPts val="165"/>
              </a:spcBef>
            </a:pPr>
            <a:r>
              <a:rPr lang="en-US" sz="4200" baseline="1950" dirty="0">
                <a:solidFill>
                  <a:srgbClr val="A6A5A5"/>
                </a:solidFill>
                <a:cs typeface="Calibri"/>
              </a:rPr>
              <a:t>- Can handle </a:t>
            </a:r>
            <a:r>
              <a:rPr lang="en-US" sz="4200" baseline="1950" dirty="0">
                <a:solidFill>
                  <a:srgbClr val="BF4F4D"/>
                </a:solidFill>
                <a:cs typeface="Calibri"/>
              </a:rPr>
              <a:t>weirdest connectivity shapes </a:t>
            </a:r>
            <a:r>
              <a:rPr lang="en-US" sz="3300" baseline="2482" dirty="0">
                <a:solidFill>
                  <a:srgbClr val="A6A5A5"/>
                </a:solidFill>
                <a:cs typeface="Calibri"/>
              </a:rPr>
              <a:t>(like concentric circles)</a:t>
            </a:r>
            <a:endParaRPr lang="en-US" sz="2200" dirty="0">
              <a:solidFill>
                <a:prstClr val="black"/>
              </a:solidFill>
              <a:cs typeface="Calibri"/>
            </a:endParaRPr>
          </a:p>
          <a:p>
            <a:pPr marL="12700" marR="53340">
              <a:lnSpc>
                <a:spcPts val="3365"/>
              </a:lnSpc>
              <a:spcBef>
                <a:spcPts val="3"/>
              </a:spcBef>
            </a:pPr>
            <a:r>
              <a:rPr lang="en-US" sz="2800" dirty="0">
                <a:solidFill>
                  <a:srgbClr val="F69545"/>
                </a:solidFill>
                <a:cs typeface="Calibri"/>
              </a:rPr>
              <a:t>- Euclidean distance only</a:t>
            </a:r>
            <a:r>
              <a:rPr lang="en-US" sz="2800" dirty="0">
                <a:solidFill>
                  <a:srgbClr val="A6A5A5"/>
                </a:solidFill>
                <a:cs typeface="Calibri"/>
              </a:rPr>
              <a:t>.</a:t>
            </a:r>
            <a:endParaRPr lang="en-US" sz="2800" dirty="0">
              <a:solidFill>
                <a:prstClr val="black"/>
              </a:solidFill>
              <a:cs typeface="Calibri"/>
            </a:endParaRPr>
          </a:p>
        </p:txBody>
      </p:sp>
    </p:spTree>
    <p:extLst>
      <p:ext uri="{BB962C8B-B14F-4D97-AF65-F5344CB8AC3E}">
        <p14:creationId xmlns:p14="http://schemas.microsoft.com/office/powerpoint/2010/main" val="1867113480"/>
      </p:ext>
    </p:extLst>
  </p:cSld>
  <p:clrMapOvr>
    <a:masterClrMapping/>
  </p:clrMapOvr>
  <p:transition xmlns:p14="http://schemas.microsoft.com/office/powerpoint/2010/main" spd="med"/>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1" name="Object 160" hidden="1"/>
          <p:cNvGraphicFramePr>
            <a:graphicFrameLocks noChangeAspect="1"/>
          </p:cNvGraphicFramePr>
          <p:nvPr>
            <p:custDataLst>
              <p:tags r:id="rId2"/>
            </p:custDataLst>
          </p:nvPr>
        </p:nvGraphicFramePr>
        <p:xfrm>
          <a:off x="1525589" y="1589"/>
          <a:ext cx="1587" cy="1587"/>
        </p:xfrm>
        <a:graphic>
          <a:graphicData uri="http://schemas.openxmlformats.org/presentationml/2006/ole">
            <mc:AlternateContent xmlns:mc="http://schemas.openxmlformats.org/markup-compatibility/2006">
              <mc:Choice xmlns:v="urn:schemas-microsoft-com:vml" Requires="v">
                <p:oleObj spid="_x0000_s23556"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1525589" y="1589"/>
                        <a:ext cx="1587" cy="1587"/>
                      </a:xfrm>
                      <a:prstGeom prst="rect">
                        <a:avLst/>
                      </a:prstGeom>
                    </p:spPr>
                  </p:pic>
                </p:oleObj>
              </mc:Fallback>
            </mc:AlternateContent>
          </a:graphicData>
        </a:graphic>
      </p:graphicFrame>
      <p:sp>
        <p:nvSpPr>
          <p:cNvPr id="23" name="Rectangle 22"/>
          <p:cNvSpPr/>
          <p:nvPr/>
        </p:nvSpPr>
        <p:spPr>
          <a:xfrm>
            <a:off x="1638300" y="381000"/>
            <a:ext cx="1422040" cy="1524000"/>
          </a:xfrm>
          <a:prstGeom prst="rect">
            <a:avLst/>
          </a:prstGeom>
          <a:no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30" name="TextBox 29"/>
          <p:cNvSpPr txBox="1"/>
          <p:nvPr/>
        </p:nvSpPr>
        <p:spPr>
          <a:xfrm>
            <a:off x="1667926" y="1719329"/>
            <a:ext cx="1362788" cy="153888"/>
          </a:xfrm>
          <a:prstGeom prst="rect">
            <a:avLst/>
          </a:prstGeom>
          <a:noFill/>
        </p:spPr>
        <p:txBody>
          <a:bodyPr wrap="square" lIns="0" tIns="0" rIns="0" bIns="0" rtlCol="0">
            <a:spAutoFit/>
          </a:bodyPr>
          <a:lstStyle/>
          <a:p>
            <a:pPr algn="r"/>
            <a:r>
              <a:rPr lang="en-US" sz="1000" dirty="0">
                <a:solidFill>
                  <a:srgbClr val="7F7E7E"/>
                </a:solidFill>
              </a:rPr>
              <a:t>.01s</a:t>
            </a:r>
          </a:p>
        </p:txBody>
      </p:sp>
      <p:sp>
        <p:nvSpPr>
          <p:cNvPr id="34" name="Rectangle 33"/>
          <p:cNvSpPr/>
          <p:nvPr/>
        </p:nvSpPr>
        <p:spPr>
          <a:xfrm>
            <a:off x="3136972" y="381000"/>
            <a:ext cx="1422040" cy="1524000"/>
          </a:xfrm>
          <a:prstGeom prst="rect">
            <a:avLst/>
          </a:prstGeom>
          <a:no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35" name="TextBox 34"/>
          <p:cNvSpPr txBox="1"/>
          <p:nvPr/>
        </p:nvSpPr>
        <p:spPr>
          <a:xfrm>
            <a:off x="3166598" y="1719329"/>
            <a:ext cx="1362788" cy="153888"/>
          </a:xfrm>
          <a:prstGeom prst="rect">
            <a:avLst/>
          </a:prstGeom>
          <a:noFill/>
        </p:spPr>
        <p:txBody>
          <a:bodyPr wrap="square" lIns="0" tIns="0" rIns="0" bIns="0" rtlCol="0">
            <a:spAutoFit/>
          </a:bodyPr>
          <a:lstStyle/>
          <a:p>
            <a:pPr algn="r"/>
            <a:r>
              <a:rPr lang="en-US" sz="1000" dirty="0">
                <a:solidFill>
                  <a:srgbClr val="7F7E7E"/>
                </a:solidFill>
              </a:rPr>
              <a:t>8.17s</a:t>
            </a:r>
          </a:p>
        </p:txBody>
      </p:sp>
      <p:sp>
        <p:nvSpPr>
          <p:cNvPr id="37" name="Rectangle 36"/>
          <p:cNvSpPr/>
          <p:nvPr/>
        </p:nvSpPr>
        <p:spPr>
          <a:xfrm>
            <a:off x="4635644" y="381000"/>
            <a:ext cx="1422040" cy="1524000"/>
          </a:xfrm>
          <a:prstGeom prst="rect">
            <a:avLst/>
          </a:prstGeom>
          <a:no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38" name="TextBox 37"/>
          <p:cNvSpPr txBox="1"/>
          <p:nvPr/>
        </p:nvSpPr>
        <p:spPr>
          <a:xfrm>
            <a:off x="4665270" y="1719329"/>
            <a:ext cx="1362788" cy="153888"/>
          </a:xfrm>
          <a:prstGeom prst="rect">
            <a:avLst/>
          </a:prstGeom>
          <a:noFill/>
        </p:spPr>
        <p:txBody>
          <a:bodyPr wrap="square" lIns="0" tIns="0" rIns="0" bIns="0" rtlCol="0">
            <a:spAutoFit/>
          </a:bodyPr>
          <a:lstStyle/>
          <a:p>
            <a:pPr algn="r"/>
            <a:r>
              <a:rPr lang="en-US" sz="1000" dirty="0">
                <a:solidFill>
                  <a:srgbClr val="7F7E7E"/>
                </a:solidFill>
              </a:rPr>
              <a:t>.02s</a:t>
            </a:r>
          </a:p>
        </p:txBody>
      </p:sp>
      <p:sp>
        <p:nvSpPr>
          <p:cNvPr id="40" name="Rectangle 39"/>
          <p:cNvSpPr/>
          <p:nvPr/>
        </p:nvSpPr>
        <p:spPr>
          <a:xfrm>
            <a:off x="6134317" y="381000"/>
            <a:ext cx="1422040" cy="1524000"/>
          </a:xfrm>
          <a:prstGeom prst="rect">
            <a:avLst/>
          </a:prstGeom>
          <a:no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41" name="TextBox 40"/>
          <p:cNvSpPr txBox="1"/>
          <p:nvPr/>
        </p:nvSpPr>
        <p:spPr>
          <a:xfrm>
            <a:off x="6163943" y="1719329"/>
            <a:ext cx="1362788" cy="153888"/>
          </a:xfrm>
          <a:prstGeom prst="rect">
            <a:avLst/>
          </a:prstGeom>
          <a:noFill/>
        </p:spPr>
        <p:txBody>
          <a:bodyPr wrap="square" lIns="0" tIns="0" rIns="0" bIns="0" rtlCol="0">
            <a:spAutoFit/>
          </a:bodyPr>
          <a:lstStyle/>
          <a:p>
            <a:pPr algn="r"/>
            <a:r>
              <a:rPr lang="en-US" sz="1000" dirty="0">
                <a:solidFill>
                  <a:srgbClr val="7F7E7E"/>
                </a:solidFill>
              </a:rPr>
              <a:t>.31s</a:t>
            </a:r>
          </a:p>
        </p:txBody>
      </p:sp>
      <p:sp>
        <p:nvSpPr>
          <p:cNvPr id="43" name="Rectangle 42"/>
          <p:cNvSpPr/>
          <p:nvPr/>
        </p:nvSpPr>
        <p:spPr>
          <a:xfrm>
            <a:off x="7632989" y="381000"/>
            <a:ext cx="1422040" cy="1524000"/>
          </a:xfrm>
          <a:prstGeom prst="rect">
            <a:avLst/>
          </a:prstGeom>
          <a:no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44" name="TextBox 43"/>
          <p:cNvSpPr txBox="1"/>
          <p:nvPr/>
        </p:nvSpPr>
        <p:spPr>
          <a:xfrm>
            <a:off x="7662615" y="1719329"/>
            <a:ext cx="1362788" cy="153888"/>
          </a:xfrm>
          <a:prstGeom prst="rect">
            <a:avLst/>
          </a:prstGeom>
          <a:noFill/>
        </p:spPr>
        <p:txBody>
          <a:bodyPr wrap="square" lIns="0" tIns="0" rIns="0" bIns="0" rtlCol="0">
            <a:spAutoFit/>
          </a:bodyPr>
          <a:lstStyle/>
          <a:p>
            <a:pPr algn="r"/>
            <a:r>
              <a:rPr lang="en-US" sz="1000" dirty="0">
                <a:solidFill>
                  <a:srgbClr val="7F7E7E"/>
                </a:solidFill>
              </a:rPr>
              <a:t>.21s</a:t>
            </a:r>
          </a:p>
        </p:txBody>
      </p:sp>
      <p:sp>
        <p:nvSpPr>
          <p:cNvPr id="46" name="Rectangle 45"/>
          <p:cNvSpPr/>
          <p:nvPr/>
        </p:nvSpPr>
        <p:spPr>
          <a:xfrm>
            <a:off x="9131660" y="381000"/>
            <a:ext cx="1422040" cy="1524000"/>
          </a:xfrm>
          <a:prstGeom prst="rect">
            <a:avLst/>
          </a:prstGeom>
          <a:no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47" name="TextBox 46"/>
          <p:cNvSpPr txBox="1"/>
          <p:nvPr/>
        </p:nvSpPr>
        <p:spPr>
          <a:xfrm>
            <a:off x="9161286" y="1719329"/>
            <a:ext cx="1362788" cy="153888"/>
          </a:xfrm>
          <a:prstGeom prst="rect">
            <a:avLst/>
          </a:prstGeom>
          <a:noFill/>
        </p:spPr>
        <p:txBody>
          <a:bodyPr wrap="square" lIns="0" tIns="0" rIns="0" bIns="0" rtlCol="0">
            <a:spAutoFit/>
          </a:bodyPr>
          <a:lstStyle/>
          <a:p>
            <a:pPr algn="r"/>
            <a:r>
              <a:rPr lang="en-US" sz="1000" dirty="0">
                <a:solidFill>
                  <a:srgbClr val="7F7E7E"/>
                </a:solidFill>
              </a:rPr>
              <a:t>.10s</a:t>
            </a:r>
          </a:p>
        </p:txBody>
      </p:sp>
      <p:sp>
        <p:nvSpPr>
          <p:cNvPr id="67" name="Rectangle 66"/>
          <p:cNvSpPr/>
          <p:nvPr/>
        </p:nvSpPr>
        <p:spPr>
          <a:xfrm>
            <a:off x="1638300" y="1981200"/>
            <a:ext cx="1422040" cy="1524000"/>
          </a:xfrm>
          <a:prstGeom prst="rect">
            <a:avLst/>
          </a:prstGeom>
          <a:no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68" name="TextBox 67"/>
          <p:cNvSpPr txBox="1"/>
          <p:nvPr/>
        </p:nvSpPr>
        <p:spPr>
          <a:xfrm>
            <a:off x="1667926" y="3319529"/>
            <a:ext cx="1362788" cy="153888"/>
          </a:xfrm>
          <a:prstGeom prst="rect">
            <a:avLst/>
          </a:prstGeom>
          <a:noFill/>
        </p:spPr>
        <p:txBody>
          <a:bodyPr wrap="square" lIns="0" tIns="0" rIns="0" bIns="0" rtlCol="0">
            <a:spAutoFit/>
          </a:bodyPr>
          <a:lstStyle/>
          <a:p>
            <a:pPr algn="r"/>
            <a:r>
              <a:rPr lang="en-US" sz="1000" dirty="0">
                <a:solidFill>
                  <a:srgbClr val="7F7E7E"/>
                </a:solidFill>
              </a:rPr>
              <a:t>0.1s</a:t>
            </a:r>
          </a:p>
        </p:txBody>
      </p:sp>
      <p:sp>
        <p:nvSpPr>
          <p:cNvPr id="65" name="Rectangle 64"/>
          <p:cNvSpPr/>
          <p:nvPr/>
        </p:nvSpPr>
        <p:spPr>
          <a:xfrm>
            <a:off x="3136972" y="1981200"/>
            <a:ext cx="1422040" cy="1524000"/>
          </a:xfrm>
          <a:prstGeom prst="rect">
            <a:avLst/>
          </a:prstGeom>
          <a:no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66" name="TextBox 65"/>
          <p:cNvSpPr txBox="1"/>
          <p:nvPr/>
        </p:nvSpPr>
        <p:spPr>
          <a:xfrm>
            <a:off x="3166598" y="3319529"/>
            <a:ext cx="1362788" cy="153888"/>
          </a:xfrm>
          <a:prstGeom prst="rect">
            <a:avLst/>
          </a:prstGeom>
          <a:noFill/>
        </p:spPr>
        <p:txBody>
          <a:bodyPr wrap="square" lIns="0" tIns="0" rIns="0" bIns="0" rtlCol="0">
            <a:spAutoFit/>
          </a:bodyPr>
          <a:lstStyle/>
          <a:p>
            <a:pPr algn="r"/>
            <a:r>
              <a:rPr lang="en-US" sz="1000" dirty="0">
                <a:solidFill>
                  <a:srgbClr val="7F7E7E"/>
                </a:solidFill>
              </a:rPr>
              <a:t>8.17s</a:t>
            </a:r>
          </a:p>
        </p:txBody>
      </p:sp>
      <p:sp>
        <p:nvSpPr>
          <p:cNvPr id="63" name="Rectangle 62"/>
          <p:cNvSpPr/>
          <p:nvPr/>
        </p:nvSpPr>
        <p:spPr>
          <a:xfrm>
            <a:off x="4635644" y="1981200"/>
            <a:ext cx="1422040" cy="1524000"/>
          </a:xfrm>
          <a:prstGeom prst="rect">
            <a:avLst/>
          </a:prstGeom>
          <a:no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64" name="TextBox 63"/>
          <p:cNvSpPr txBox="1"/>
          <p:nvPr/>
        </p:nvSpPr>
        <p:spPr>
          <a:xfrm>
            <a:off x="4665270" y="3319529"/>
            <a:ext cx="1362788" cy="153888"/>
          </a:xfrm>
          <a:prstGeom prst="rect">
            <a:avLst/>
          </a:prstGeom>
          <a:noFill/>
        </p:spPr>
        <p:txBody>
          <a:bodyPr wrap="square" lIns="0" tIns="0" rIns="0" bIns="0" rtlCol="0">
            <a:spAutoFit/>
          </a:bodyPr>
          <a:lstStyle/>
          <a:p>
            <a:pPr algn="r"/>
            <a:r>
              <a:rPr lang="en-US" sz="1000" dirty="0">
                <a:solidFill>
                  <a:srgbClr val="7F7E7E"/>
                </a:solidFill>
              </a:rPr>
              <a:t>.03s</a:t>
            </a:r>
          </a:p>
        </p:txBody>
      </p:sp>
      <p:sp>
        <p:nvSpPr>
          <p:cNvPr id="61" name="Rectangle 60"/>
          <p:cNvSpPr/>
          <p:nvPr/>
        </p:nvSpPr>
        <p:spPr>
          <a:xfrm>
            <a:off x="6134317" y="1981200"/>
            <a:ext cx="1422040" cy="1524000"/>
          </a:xfrm>
          <a:prstGeom prst="rect">
            <a:avLst/>
          </a:prstGeom>
          <a:no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62" name="TextBox 61"/>
          <p:cNvSpPr txBox="1"/>
          <p:nvPr/>
        </p:nvSpPr>
        <p:spPr>
          <a:xfrm>
            <a:off x="6163943" y="3319529"/>
            <a:ext cx="1362788" cy="153888"/>
          </a:xfrm>
          <a:prstGeom prst="rect">
            <a:avLst/>
          </a:prstGeom>
          <a:noFill/>
        </p:spPr>
        <p:txBody>
          <a:bodyPr wrap="square" lIns="0" tIns="0" rIns="0" bIns="0" rtlCol="0">
            <a:spAutoFit/>
          </a:bodyPr>
          <a:lstStyle/>
          <a:p>
            <a:pPr algn="r"/>
            <a:r>
              <a:rPr lang="en-US" sz="1000" dirty="0">
                <a:solidFill>
                  <a:srgbClr val="7F7E7E"/>
                </a:solidFill>
              </a:rPr>
              <a:t>.03s</a:t>
            </a:r>
          </a:p>
        </p:txBody>
      </p:sp>
      <p:sp>
        <p:nvSpPr>
          <p:cNvPr id="59" name="Rectangle 58"/>
          <p:cNvSpPr/>
          <p:nvPr/>
        </p:nvSpPr>
        <p:spPr>
          <a:xfrm>
            <a:off x="7632989" y="1981200"/>
            <a:ext cx="1422040" cy="1524000"/>
          </a:xfrm>
          <a:prstGeom prst="rect">
            <a:avLst/>
          </a:prstGeom>
          <a:no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60" name="TextBox 59"/>
          <p:cNvSpPr txBox="1"/>
          <p:nvPr/>
        </p:nvSpPr>
        <p:spPr>
          <a:xfrm>
            <a:off x="7662615" y="3319529"/>
            <a:ext cx="1362788" cy="153888"/>
          </a:xfrm>
          <a:prstGeom prst="rect">
            <a:avLst/>
          </a:prstGeom>
          <a:noFill/>
        </p:spPr>
        <p:txBody>
          <a:bodyPr wrap="square" lIns="0" tIns="0" rIns="0" bIns="0" rtlCol="0">
            <a:spAutoFit/>
          </a:bodyPr>
          <a:lstStyle/>
          <a:p>
            <a:pPr algn="r"/>
            <a:r>
              <a:rPr lang="en-US" sz="1000" dirty="0">
                <a:solidFill>
                  <a:srgbClr val="7F7E7E"/>
                </a:solidFill>
              </a:rPr>
              <a:t>.26s</a:t>
            </a:r>
          </a:p>
        </p:txBody>
      </p:sp>
      <p:sp>
        <p:nvSpPr>
          <p:cNvPr id="57" name="Rectangle 56"/>
          <p:cNvSpPr/>
          <p:nvPr/>
        </p:nvSpPr>
        <p:spPr>
          <a:xfrm>
            <a:off x="9131660" y="1981200"/>
            <a:ext cx="1422040" cy="1524000"/>
          </a:xfrm>
          <a:prstGeom prst="rect">
            <a:avLst/>
          </a:prstGeom>
          <a:no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58" name="TextBox 57"/>
          <p:cNvSpPr txBox="1"/>
          <p:nvPr/>
        </p:nvSpPr>
        <p:spPr>
          <a:xfrm>
            <a:off x="9161286" y="3319529"/>
            <a:ext cx="1362788" cy="153888"/>
          </a:xfrm>
          <a:prstGeom prst="rect">
            <a:avLst/>
          </a:prstGeom>
          <a:noFill/>
        </p:spPr>
        <p:txBody>
          <a:bodyPr wrap="square" lIns="0" tIns="0" rIns="0" bIns="0" rtlCol="0">
            <a:spAutoFit/>
          </a:bodyPr>
          <a:lstStyle/>
          <a:p>
            <a:pPr algn="r"/>
            <a:r>
              <a:rPr lang="en-US" sz="1000" dirty="0">
                <a:solidFill>
                  <a:srgbClr val="7F7E7E"/>
                </a:solidFill>
              </a:rPr>
              <a:t>.10s</a:t>
            </a:r>
          </a:p>
        </p:txBody>
      </p:sp>
      <p:sp>
        <p:nvSpPr>
          <p:cNvPr id="86" name="Rectangle 85"/>
          <p:cNvSpPr/>
          <p:nvPr/>
        </p:nvSpPr>
        <p:spPr>
          <a:xfrm>
            <a:off x="1638300" y="3581400"/>
            <a:ext cx="1422040" cy="1524000"/>
          </a:xfrm>
          <a:prstGeom prst="rect">
            <a:avLst/>
          </a:prstGeom>
          <a:no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87" name="TextBox 86"/>
          <p:cNvSpPr txBox="1"/>
          <p:nvPr/>
        </p:nvSpPr>
        <p:spPr>
          <a:xfrm>
            <a:off x="1667926" y="4919729"/>
            <a:ext cx="1362788" cy="153888"/>
          </a:xfrm>
          <a:prstGeom prst="rect">
            <a:avLst/>
          </a:prstGeom>
          <a:noFill/>
        </p:spPr>
        <p:txBody>
          <a:bodyPr wrap="square" lIns="0" tIns="0" rIns="0" bIns="0" rtlCol="0">
            <a:spAutoFit/>
          </a:bodyPr>
          <a:lstStyle/>
          <a:p>
            <a:pPr algn="r"/>
            <a:r>
              <a:rPr lang="en-US" sz="1000" dirty="0">
                <a:solidFill>
                  <a:srgbClr val="7F7E7E"/>
                </a:solidFill>
              </a:rPr>
              <a:t>.01s</a:t>
            </a:r>
          </a:p>
        </p:txBody>
      </p:sp>
      <p:sp>
        <p:nvSpPr>
          <p:cNvPr id="84" name="Rectangle 83"/>
          <p:cNvSpPr/>
          <p:nvPr/>
        </p:nvSpPr>
        <p:spPr>
          <a:xfrm>
            <a:off x="3136972" y="3581400"/>
            <a:ext cx="1422040" cy="1524000"/>
          </a:xfrm>
          <a:prstGeom prst="rect">
            <a:avLst/>
          </a:prstGeom>
          <a:no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85" name="TextBox 84"/>
          <p:cNvSpPr txBox="1"/>
          <p:nvPr/>
        </p:nvSpPr>
        <p:spPr>
          <a:xfrm>
            <a:off x="3166598" y="4919729"/>
            <a:ext cx="1362788" cy="153888"/>
          </a:xfrm>
          <a:prstGeom prst="rect">
            <a:avLst/>
          </a:prstGeom>
          <a:noFill/>
        </p:spPr>
        <p:txBody>
          <a:bodyPr wrap="square" lIns="0" tIns="0" rIns="0" bIns="0" rtlCol="0">
            <a:spAutoFit/>
          </a:bodyPr>
          <a:lstStyle/>
          <a:p>
            <a:pPr algn="r"/>
            <a:r>
              <a:rPr lang="en-US" sz="1000" dirty="0">
                <a:solidFill>
                  <a:srgbClr val="7F7E7E"/>
                </a:solidFill>
              </a:rPr>
              <a:t>8.45s</a:t>
            </a:r>
          </a:p>
        </p:txBody>
      </p:sp>
      <p:sp>
        <p:nvSpPr>
          <p:cNvPr id="82" name="Rectangle 81"/>
          <p:cNvSpPr/>
          <p:nvPr/>
        </p:nvSpPr>
        <p:spPr>
          <a:xfrm>
            <a:off x="4635644" y="3581400"/>
            <a:ext cx="1422040" cy="1524000"/>
          </a:xfrm>
          <a:prstGeom prst="rect">
            <a:avLst/>
          </a:prstGeom>
          <a:no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83" name="TextBox 82"/>
          <p:cNvSpPr txBox="1"/>
          <p:nvPr/>
        </p:nvSpPr>
        <p:spPr>
          <a:xfrm>
            <a:off x="4665270" y="4919729"/>
            <a:ext cx="1362788" cy="153888"/>
          </a:xfrm>
          <a:prstGeom prst="rect">
            <a:avLst/>
          </a:prstGeom>
          <a:noFill/>
        </p:spPr>
        <p:txBody>
          <a:bodyPr wrap="square" lIns="0" tIns="0" rIns="0" bIns="0" rtlCol="0">
            <a:spAutoFit/>
          </a:bodyPr>
          <a:lstStyle/>
          <a:p>
            <a:pPr algn="r"/>
            <a:r>
              <a:rPr lang="en-US" sz="1000" dirty="0">
                <a:solidFill>
                  <a:srgbClr val="7F7E7E"/>
                </a:solidFill>
              </a:rPr>
              <a:t>.03s</a:t>
            </a:r>
          </a:p>
        </p:txBody>
      </p:sp>
      <p:sp>
        <p:nvSpPr>
          <p:cNvPr id="80" name="Rectangle 79"/>
          <p:cNvSpPr/>
          <p:nvPr/>
        </p:nvSpPr>
        <p:spPr>
          <a:xfrm>
            <a:off x="6134317" y="3581400"/>
            <a:ext cx="1422040" cy="1524000"/>
          </a:xfrm>
          <a:prstGeom prst="rect">
            <a:avLst/>
          </a:prstGeom>
          <a:no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81" name="TextBox 80"/>
          <p:cNvSpPr txBox="1"/>
          <p:nvPr/>
        </p:nvSpPr>
        <p:spPr>
          <a:xfrm>
            <a:off x="6163943" y="4919729"/>
            <a:ext cx="1362788" cy="153888"/>
          </a:xfrm>
          <a:prstGeom prst="rect">
            <a:avLst/>
          </a:prstGeom>
          <a:noFill/>
        </p:spPr>
        <p:txBody>
          <a:bodyPr wrap="square" lIns="0" tIns="0" rIns="0" bIns="0" rtlCol="0">
            <a:spAutoFit/>
          </a:bodyPr>
          <a:lstStyle/>
          <a:p>
            <a:pPr algn="r"/>
            <a:r>
              <a:rPr lang="en-US" sz="1000" dirty="0">
                <a:solidFill>
                  <a:srgbClr val="7F7E7E"/>
                </a:solidFill>
              </a:rPr>
              <a:t>.04s</a:t>
            </a:r>
          </a:p>
        </p:txBody>
      </p:sp>
      <p:sp>
        <p:nvSpPr>
          <p:cNvPr id="78" name="Rectangle 77"/>
          <p:cNvSpPr/>
          <p:nvPr/>
        </p:nvSpPr>
        <p:spPr>
          <a:xfrm>
            <a:off x="7632989" y="3581400"/>
            <a:ext cx="1422040" cy="1524000"/>
          </a:xfrm>
          <a:prstGeom prst="rect">
            <a:avLst/>
          </a:prstGeom>
          <a:no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79" name="TextBox 78"/>
          <p:cNvSpPr txBox="1"/>
          <p:nvPr/>
        </p:nvSpPr>
        <p:spPr>
          <a:xfrm>
            <a:off x="7662615" y="4919729"/>
            <a:ext cx="1362788" cy="153888"/>
          </a:xfrm>
          <a:prstGeom prst="rect">
            <a:avLst/>
          </a:prstGeom>
          <a:noFill/>
        </p:spPr>
        <p:txBody>
          <a:bodyPr wrap="square" lIns="0" tIns="0" rIns="0" bIns="0" rtlCol="0">
            <a:spAutoFit/>
          </a:bodyPr>
          <a:lstStyle/>
          <a:p>
            <a:pPr algn="r"/>
            <a:r>
              <a:rPr lang="en-US" sz="1000" dirty="0">
                <a:solidFill>
                  <a:srgbClr val="7F7E7E"/>
                </a:solidFill>
              </a:rPr>
              <a:t>.31s</a:t>
            </a:r>
          </a:p>
        </p:txBody>
      </p:sp>
      <p:sp>
        <p:nvSpPr>
          <p:cNvPr id="76" name="Rectangle 75"/>
          <p:cNvSpPr/>
          <p:nvPr/>
        </p:nvSpPr>
        <p:spPr>
          <a:xfrm>
            <a:off x="9131660" y="3581400"/>
            <a:ext cx="1422040" cy="1524000"/>
          </a:xfrm>
          <a:prstGeom prst="rect">
            <a:avLst/>
          </a:prstGeom>
          <a:no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77" name="TextBox 76"/>
          <p:cNvSpPr txBox="1"/>
          <p:nvPr/>
        </p:nvSpPr>
        <p:spPr>
          <a:xfrm>
            <a:off x="9161286" y="4919729"/>
            <a:ext cx="1362788" cy="153888"/>
          </a:xfrm>
          <a:prstGeom prst="rect">
            <a:avLst/>
          </a:prstGeom>
          <a:noFill/>
        </p:spPr>
        <p:txBody>
          <a:bodyPr wrap="square" lIns="0" tIns="0" rIns="0" bIns="0" rtlCol="0">
            <a:spAutoFit/>
          </a:bodyPr>
          <a:lstStyle/>
          <a:p>
            <a:pPr algn="r"/>
            <a:r>
              <a:rPr lang="en-US" sz="1000" dirty="0">
                <a:solidFill>
                  <a:srgbClr val="7F7E7E"/>
                </a:solidFill>
              </a:rPr>
              <a:t>.11s</a:t>
            </a:r>
          </a:p>
        </p:txBody>
      </p:sp>
      <p:sp>
        <p:nvSpPr>
          <p:cNvPr id="105" name="Rectangle 104"/>
          <p:cNvSpPr/>
          <p:nvPr/>
        </p:nvSpPr>
        <p:spPr>
          <a:xfrm>
            <a:off x="1638300" y="5181600"/>
            <a:ext cx="1422040" cy="1524000"/>
          </a:xfrm>
          <a:prstGeom prst="rect">
            <a:avLst/>
          </a:prstGeom>
          <a:no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106" name="TextBox 105"/>
          <p:cNvSpPr txBox="1"/>
          <p:nvPr/>
        </p:nvSpPr>
        <p:spPr>
          <a:xfrm>
            <a:off x="1667926" y="6519929"/>
            <a:ext cx="1362788" cy="153888"/>
          </a:xfrm>
          <a:prstGeom prst="rect">
            <a:avLst/>
          </a:prstGeom>
          <a:noFill/>
        </p:spPr>
        <p:txBody>
          <a:bodyPr wrap="square" lIns="0" tIns="0" rIns="0" bIns="0" rtlCol="0">
            <a:spAutoFit/>
          </a:bodyPr>
          <a:lstStyle/>
          <a:p>
            <a:pPr algn="r"/>
            <a:r>
              <a:rPr lang="en-US" sz="1000" dirty="0">
                <a:solidFill>
                  <a:srgbClr val="7F7E7E"/>
                </a:solidFill>
              </a:rPr>
              <a:t>.02s</a:t>
            </a:r>
          </a:p>
        </p:txBody>
      </p:sp>
      <p:sp>
        <p:nvSpPr>
          <p:cNvPr id="103" name="Rectangle 102"/>
          <p:cNvSpPr/>
          <p:nvPr/>
        </p:nvSpPr>
        <p:spPr>
          <a:xfrm>
            <a:off x="3136972" y="5181600"/>
            <a:ext cx="1422040" cy="1524000"/>
          </a:xfrm>
          <a:prstGeom prst="rect">
            <a:avLst/>
          </a:prstGeom>
          <a:no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104" name="TextBox 103"/>
          <p:cNvSpPr txBox="1"/>
          <p:nvPr/>
        </p:nvSpPr>
        <p:spPr>
          <a:xfrm>
            <a:off x="3166598" y="6519929"/>
            <a:ext cx="1362788" cy="153888"/>
          </a:xfrm>
          <a:prstGeom prst="rect">
            <a:avLst/>
          </a:prstGeom>
          <a:noFill/>
        </p:spPr>
        <p:txBody>
          <a:bodyPr wrap="square" lIns="0" tIns="0" rIns="0" bIns="0" rtlCol="0">
            <a:spAutoFit/>
          </a:bodyPr>
          <a:lstStyle/>
          <a:p>
            <a:pPr algn="r"/>
            <a:r>
              <a:rPr lang="en-US" sz="1000" dirty="0">
                <a:solidFill>
                  <a:srgbClr val="7F7E7E"/>
                </a:solidFill>
              </a:rPr>
              <a:t>8.53s</a:t>
            </a:r>
          </a:p>
        </p:txBody>
      </p:sp>
      <p:sp>
        <p:nvSpPr>
          <p:cNvPr id="101" name="Rectangle 100"/>
          <p:cNvSpPr/>
          <p:nvPr/>
        </p:nvSpPr>
        <p:spPr>
          <a:xfrm>
            <a:off x="4635644" y="5181600"/>
            <a:ext cx="1422040" cy="1524000"/>
          </a:xfrm>
          <a:prstGeom prst="rect">
            <a:avLst/>
          </a:prstGeom>
          <a:no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102" name="TextBox 101"/>
          <p:cNvSpPr txBox="1"/>
          <p:nvPr/>
        </p:nvSpPr>
        <p:spPr>
          <a:xfrm>
            <a:off x="4665270" y="6519929"/>
            <a:ext cx="1362788" cy="153888"/>
          </a:xfrm>
          <a:prstGeom prst="rect">
            <a:avLst/>
          </a:prstGeom>
          <a:noFill/>
        </p:spPr>
        <p:txBody>
          <a:bodyPr wrap="square" lIns="0" tIns="0" rIns="0" bIns="0" rtlCol="0">
            <a:spAutoFit/>
          </a:bodyPr>
          <a:lstStyle/>
          <a:p>
            <a:pPr algn="r"/>
            <a:r>
              <a:rPr lang="en-US" sz="1000" dirty="0">
                <a:solidFill>
                  <a:srgbClr val="7F7E7E"/>
                </a:solidFill>
              </a:rPr>
              <a:t>.06s</a:t>
            </a:r>
          </a:p>
        </p:txBody>
      </p:sp>
      <p:sp>
        <p:nvSpPr>
          <p:cNvPr id="99" name="Rectangle 98"/>
          <p:cNvSpPr/>
          <p:nvPr/>
        </p:nvSpPr>
        <p:spPr>
          <a:xfrm>
            <a:off x="6134317" y="5181600"/>
            <a:ext cx="1422040" cy="1524000"/>
          </a:xfrm>
          <a:prstGeom prst="rect">
            <a:avLst/>
          </a:prstGeom>
          <a:no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100" name="TextBox 99"/>
          <p:cNvSpPr txBox="1"/>
          <p:nvPr/>
        </p:nvSpPr>
        <p:spPr>
          <a:xfrm>
            <a:off x="6163943" y="6519929"/>
            <a:ext cx="1362788" cy="153888"/>
          </a:xfrm>
          <a:prstGeom prst="rect">
            <a:avLst/>
          </a:prstGeom>
          <a:noFill/>
        </p:spPr>
        <p:txBody>
          <a:bodyPr wrap="square" lIns="0" tIns="0" rIns="0" bIns="0" rtlCol="0">
            <a:spAutoFit/>
          </a:bodyPr>
          <a:lstStyle/>
          <a:p>
            <a:pPr algn="r"/>
            <a:r>
              <a:rPr lang="en-US" sz="1000" dirty="0">
                <a:solidFill>
                  <a:srgbClr val="7F7E7E"/>
                </a:solidFill>
              </a:rPr>
              <a:t>.08s</a:t>
            </a:r>
          </a:p>
        </p:txBody>
      </p:sp>
      <p:sp>
        <p:nvSpPr>
          <p:cNvPr id="97" name="Rectangle 96"/>
          <p:cNvSpPr/>
          <p:nvPr/>
        </p:nvSpPr>
        <p:spPr>
          <a:xfrm>
            <a:off x="7632989" y="5181600"/>
            <a:ext cx="1422040" cy="1524000"/>
          </a:xfrm>
          <a:prstGeom prst="rect">
            <a:avLst/>
          </a:prstGeom>
          <a:no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98" name="TextBox 97"/>
          <p:cNvSpPr txBox="1"/>
          <p:nvPr/>
        </p:nvSpPr>
        <p:spPr>
          <a:xfrm>
            <a:off x="7662615" y="6519929"/>
            <a:ext cx="1362788" cy="153888"/>
          </a:xfrm>
          <a:prstGeom prst="rect">
            <a:avLst/>
          </a:prstGeom>
          <a:noFill/>
        </p:spPr>
        <p:txBody>
          <a:bodyPr wrap="square" lIns="0" tIns="0" rIns="0" bIns="0" rtlCol="0">
            <a:spAutoFit/>
          </a:bodyPr>
          <a:lstStyle/>
          <a:p>
            <a:pPr algn="r"/>
            <a:r>
              <a:rPr lang="en-US" sz="1000" dirty="0">
                <a:solidFill>
                  <a:srgbClr val="7F7E7E"/>
                </a:solidFill>
              </a:rPr>
              <a:t>.21s</a:t>
            </a:r>
          </a:p>
        </p:txBody>
      </p:sp>
      <p:sp>
        <p:nvSpPr>
          <p:cNvPr id="95" name="Rectangle 94"/>
          <p:cNvSpPr/>
          <p:nvPr/>
        </p:nvSpPr>
        <p:spPr>
          <a:xfrm>
            <a:off x="9131660" y="5181600"/>
            <a:ext cx="1422040" cy="1524000"/>
          </a:xfrm>
          <a:prstGeom prst="rect">
            <a:avLst/>
          </a:prstGeom>
          <a:no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96" name="TextBox 95"/>
          <p:cNvSpPr txBox="1"/>
          <p:nvPr/>
        </p:nvSpPr>
        <p:spPr>
          <a:xfrm>
            <a:off x="9161286" y="6519929"/>
            <a:ext cx="1362788" cy="153888"/>
          </a:xfrm>
          <a:prstGeom prst="rect">
            <a:avLst/>
          </a:prstGeom>
          <a:noFill/>
        </p:spPr>
        <p:txBody>
          <a:bodyPr wrap="square" lIns="0" tIns="0" rIns="0" bIns="0" rtlCol="0">
            <a:spAutoFit/>
          </a:bodyPr>
          <a:lstStyle/>
          <a:p>
            <a:pPr algn="r"/>
            <a:r>
              <a:rPr lang="en-US" sz="1000" dirty="0">
                <a:solidFill>
                  <a:srgbClr val="7F7E7E"/>
                </a:solidFill>
              </a:rPr>
              <a:t>.10s</a:t>
            </a:r>
          </a:p>
        </p:txBody>
      </p:sp>
      <p:sp>
        <p:nvSpPr>
          <p:cNvPr id="108" name="TextBox 107"/>
          <p:cNvSpPr txBox="1"/>
          <p:nvPr/>
        </p:nvSpPr>
        <p:spPr>
          <a:xfrm>
            <a:off x="1667926" y="228600"/>
            <a:ext cx="1362788" cy="153888"/>
          </a:xfrm>
          <a:prstGeom prst="rect">
            <a:avLst/>
          </a:prstGeom>
          <a:noFill/>
        </p:spPr>
        <p:txBody>
          <a:bodyPr wrap="square" lIns="0" tIns="0" rIns="0" bIns="0" rtlCol="0">
            <a:spAutoFit/>
          </a:bodyPr>
          <a:lstStyle/>
          <a:p>
            <a:r>
              <a:rPr lang="en-US" sz="1000" b="1" dirty="0" err="1">
                <a:solidFill>
                  <a:srgbClr val="7F7E7E"/>
                </a:solidFill>
              </a:rPr>
              <a:t>MiniBatchKMeans</a:t>
            </a:r>
            <a:endParaRPr lang="en-US" sz="1000" b="1" dirty="0">
              <a:solidFill>
                <a:srgbClr val="7F7E7E"/>
              </a:solidFill>
            </a:endParaRPr>
          </a:p>
        </p:txBody>
      </p:sp>
      <p:sp>
        <p:nvSpPr>
          <p:cNvPr id="109" name="TextBox 108"/>
          <p:cNvSpPr txBox="1"/>
          <p:nvPr/>
        </p:nvSpPr>
        <p:spPr>
          <a:xfrm>
            <a:off x="3166598" y="228600"/>
            <a:ext cx="1362788" cy="153888"/>
          </a:xfrm>
          <a:prstGeom prst="rect">
            <a:avLst/>
          </a:prstGeom>
          <a:noFill/>
        </p:spPr>
        <p:txBody>
          <a:bodyPr wrap="square" lIns="0" tIns="0" rIns="0" bIns="0" rtlCol="0">
            <a:spAutoFit/>
          </a:bodyPr>
          <a:lstStyle/>
          <a:p>
            <a:r>
              <a:rPr lang="en-US" sz="1000" b="1" dirty="0" err="1">
                <a:solidFill>
                  <a:srgbClr val="7F7E7E"/>
                </a:solidFill>
              </a:rPr>
              <a:t>AffinityPropagation</a:t>
            </a:r>
            <a:endParaRPr lang="en-US" sz="1000" b="1" dirty="0">
              <a:solidFill>
                <a:srgbClr val="7F7E7E"/>
              </a:solidFill>
            </a:endParaRPr>
          </a:p>
        </p:txBody>
      </p:sp>
      <p:sp>
        <p:nvSpPr>
          <p:cNvPr id="110" name="TextBox 109"/>
          <p:cNvSpPr txBox="1"/>
          <p:nvPr/>
        </p:nvSpPr>
        <p:spPr>
          <a:xfrm>
            <a:off x="4665270" y="228600"/>
            <a:ext cx="1362788" cy="153888"/>
          </a:xfrm>
          <a:prstGeom prst="rect">
            <a:avLst/>
          </a:prstGeom>
          <a:noFill/>
        </p:spPr>
        <p:txBody>
          <a:bodyPr wrap="square" lIns="0" tIns="0" rIns="0" bIns="0" rtlCol="0">
            <a:spAutoFit/>
          </a:bodyPr>
          <a:lstStyle/>
          <a:p>
            <a:r>
              <a:rPr lang="en-US" sz="1000" b="1" dirty="0" err="1">
                <a:solidFill>
                  <a:srgbClr val="7F7E7E"/>
                </a:solidFill>
              </a:rPr>
              <a:t>MeanShift</a:t>
            </a:r>
            <a:endParaRPr lang="en-US" sz="1000" b="1" dirty="0">
              <a:solidFill>
                <a:srgbClr val="7F7E7E"/>
              </a:solidFill>
            </a:endParaRPr>
          </a:p>
        </p:txBody>
      </p:sp>
      <p:sp>
        <p:nvSpPr>
          <p:cNvPr id="111" name="TextBox 110"/>
          <p:cNvSpPr txBox="1"/>
          <p:nvPr/>
        </p:nvSpPr>
        <p:spPr>
          <a:xfrm>
            <a:off x="6163943" y="228600"/>
            <a:ext cx="1362788" cy="153888"/>
          </a:xfrm>
          <a:prstGeom prst="rect">
            <a:avLst/>
          </a:prstGeom>
          <a:noFill/>
        </p:spPr>
        <p:txBody>
          <a:bodyPr wrap="square" lIns="0" tIns="0" rIns="0" bIns="0" rtlCol="0">
            <a:spAutoFit/>
          </a:bodyPr>
          <a:lstStyle/>
          <a:p>
            <a:r>
              <a:rPr lang="en-US" sz="1000" b="1" dirty="0" err="1">
                <a:solidFill>
                  <a:srgbClr val="7F7E7E"/>
                </a:solidFill>
              </a:rPr>
              <a:t>SpectralClustering</a:t>
            </a:r>
            <a:endParaRPr lang="en-US" sz="1000" b="1" dirty="0">
              <a:solidFill>
                <a:srgbClr val="7F7E7E"/>
              </a:solidFill>
            </a:endParaRPr>
          </a:p>
        </p:txBody>
      </p:sp>
      <p:sp>
        <p:nvSpPr>
          <p:cNvPr id="112" name="TextBox 111"/>
          <p:cNvSpPr txBox="1"/>
          <p:nvPr/>
        </p:nvSpPr>
        <p:spPr>
          <a:xfrm>
            <a:off x="7662615" y="228600"/>
            <a:ext cx="1362788" cy="153888"/>
          </a:xfrm>
          <a:prstGeom prst="rect">
            <a:avLst/>
          </a:prstGeom>
          <a:noFill/>
        </p:spPr>
        <p:txBody>
          <a:bodyPr wrap="square" lIns="0" tIns="0" rIns="0" bIns="0" rtlCol="0">
            <a:spAutoFit/>
          </a:bodyPr>
          <a:lstStyle/>
          <a:p>
            <a:r>
              <a:rPr lang="en-US" sz="1000" b="1" dirty="0">
                <a:solidFill>
                  <a:srgbClr val="7F7E7E"/>
                </a:solidFill>
              </a:rPr>
              <a:t>Ward</a:t>
            </a:r>
          </a:p>
        </p:txBody>
      </p:sp>
      <p:sp>
        <p:nvSpPr>
          <p:cNvPr id="113" name="TextBox 112"/>
          <p:cNvSpPr txBox="1"/>
          <p:nvPr/>
        </p:nvSpPr>
        <p:spPr>
          <a:xfrm>
            <a:off x="9161286" y="228600"/>
            <a:ext cx="1362788" cy="153888"/>
          </a:xfrm>
          <a:prstGeom prst="rect">
            <a:avLst/>
          </a:prstGeom>
          <a:noFill/>
        </p:spPr>
        <p:txBody>
          <a:bodyPr wrap="square" lIns="0" tIns="0" rIns="0" bIns="0" rtlCol="0">
            <a:spAutoFit/>
          </a:bodyPr>
          <a:lstStyle/>
          <a:p>
            <a:r>
              <a:rPr lang="en-US" sz="1000" b="1" dirty="0">
                <a:solidFill>
                  <a:srgbClr val="7F7E7E"/>
                </a:solidFill>
              </a:rPr>
              <a:t>DBSCAN</a:t>
            </a:r>
          </a:p>
        </p:txBody>
      </p:sp>
      <p:grpSp>
        <p:nvGrpSpPr>
          <p:cNvPr id="118" name="Group 117"/>
          <p:cNvGrpSpPr/>
          <p:nvPr/>
        </p:nvGrpSpPr>
        <p:grpSpPr>
          <a:xfrm>
            <a:off x="3276601" y="457201"/>
            <a:ext cx="1185755" cy="1245801"/>
            <a:chOff x="1752600" y="457200"/>
            <a:chExt cx="1185755" cy="1245801"/>
          </a:xfrm>
        </p:grpSpPr>
        <p:pic>
          <p:nvPicPr>
            <p:cNvPr id="115" name="Picture 114"/>
            <p:cNvPicPr>
              <a:picLocks noChangeAspect="1"/>
            </p:cNvPicPr>
            <p:nvPr/>
          </p:nvPicPr>
          <p:blipFill rotWithShape="1">
            <a:blip r:embed="rId6"/>
            <a:srcRect l="3497"/>
            <a:stretch/>
          </p:blipFill>
          <p:spPr>
            <a:xfrm>
              <a:off x="1752600" y="457200"/>
              <a:ext cx="1185755" cy="1219200"/>
            </a:xfrm>
            <a:prstGeom prst="rect">
              <a:avLst/>
            </a:prstGeom>
          </p:spPr>
        </p:pic>
        <p:sp>
          <p:nvSpPr>
            <p:cNvPr id="117" name="Rectangle 116"/>
            <p:cNvSpPr/>
            <p:nvPr/>
          </p:nvSpPr>
          <p:spPr>
            <a:xfrm>
              <a:off x="2631502" y="1569651"/>
              <a:ext cx="306853" cy="1333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grpSp>
      <p:grpSp>
        <p:nvGrpSpPr>
          <p:cNvPr id="121" name="Group 120"/>
          <p:cNvGrpSpPr/>
          <p:nvPr/>
        </p:nvGrpSpPr>
        <p:grpSpPr>
          <a:xfrm>
            <a:off x="4736254" y="457200"/>
            <a:ext cx="1220823" cy="1219200"/>
            <a:chOff x="3198777" y="457200"/>
            <a:chExt cx="1220823" cy="1219200"/>
          </a:xfrm>
        </p:grpSpPr>
        <p:pic>
          <p:nvPicPr>
            <p:cNvPr id="119" name="Picture 118"/>
            <p:cNvPicPr>
              <a:picLocks noChangeAspect="1"/>
            </p:cNvPicPr>
            <p:nvPr/>
          </p:nvPicPr>
          <p:blipFill rotWithShape="1">
            <a:blip r:embed="rId7"/>
            <a:srcRect r="2160"/>
            <a:stretch/>
          </p:blipFill>
          <p:spPr>
            <a:xfrm>
              <a:off x="3198777" y="457200"/>
              <a:ext cx="1220823" cy="1219200"/>
            </a:xfrm>
            <a:prstGeom prst="rect">
              <a:avLst/>
            </a:prstGeom>
          </p:spPr>
        </p:pic>
        <p:sp>
          <p:nvSpPr>
            <p:cNvPr id="120" name="Rectangle 119"/>
            <p:cNvSpPr/>
            <p:nvPr/>
          </p:nvSpPr>
          <p:spPr>
            <a:xfrm>
              <a:off x="4121113" y="1543050"/>
              <a:ext cx="298487" cy="1333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grpSp>
      <p:grpSp>
        <p:nvGrpSpPr>
          <p:cNvPr id="125" name="Group 124"/>
          <p:cNvGrpSpPr/>
          <p:nvPr/>
        </p:nvGrpSpPr>
        <p:grpSpPr>
          <a:xfrm>
            <a:off x="6235737" y="494527"/>
            <a:ext cx="1219200" cy="1219200"/>
            <a:chOff x="4724400" y="494527"/>
            <a:chExt cx="1219200" cy="1219200"/>
          </a:xfrm>
        </p:grpSpPr>
        <p:pic>
          <p:nvPicPr>
            <p:cNvPr id="122" name="Picture 121"/>
            <p:cNvPicPr>
              <a:picLocks noChangeAspect="1"/>
            </p:cNvPicPr>
            <p:nvPr/>
          </p:nvPicPr>
          <p:blipFill rotWithShape="1">
            <a:blip r:embed="rId8"/>
            <a:srcRect l="596" r="943"/>
            <a:stretch/>
          </p:blipFill>
          <p:spPr>
            <a:xfrm>
              <a:off x="4724400" y="494527"/>
              <a:ext cx="1219200" cy="1219200"/>
            </a:xfrm>
            <a:prstGeom prst="rect">
              <a:avLst/>
            </a:prstGeom>
          </p:spPr>
        </p:pic>
        <p:sp>
          <p:nvSpPr>
            <p:cNvPr id="123" name="Rectangle 122"/>
            <p:cNvSpPr/>
            <p:nvPr/>
          </p:nvSpPr>
          <p:spPr>
            <a:xfrm>
              <a:off x="5645113" y="1580377"/>
              <a:ext cx="298487" cy="1333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grpSp>
      <p:grpSp>
        <p:nvGrpSpPr>
          <p:cNvPr id="128" name="Group 127"/>
          <p:cNvGrpSpPr/>
          <p:nvPr/>
        </p:nvGrpSpPr>
        <p:grpSpPr>
          <a:xfrm>
            <a:off x="7730944" y="509201"/>
            <a:ext cx="1226130" cy="1200150"/>
            <a:chOff x="6206944" y="509201"/>
            <a:chExt cx="1226130" cy="1200150"/>
          </a:xfrm>
        </p:grpSpPr>
        <p:pic>
          <p:nvPicPr>
            <p:cNvPr id="126" name="Picture 125"/>
            <p:cNvPicPr>
              <a:picLocks noChangeAspect="1"/>
            </p:cNvPicPr>
            <p:nvPr/>
          </p:nvPicPr>
          <p:blipFill rotWithShape="1">
            <a:blip r:embed="rId9"/>
            <a:srcRect l="1734" r="-1"/>
            <a:stretch/>
          </p:blipFill>
          <p:spPr>
            <a:xfrm>
              <a:off x="6206944" y="509201"/>
              <a:ext cx="1226130" cy="1200150"/>
            </a:xfrm>
            <a:prstGeom prst="rect">
              <a:avLst/>
            </a:prstGeom>
          </p:spPr>
        </p:pic>
        <p:sp>
          <p:nvSpPr>
            <p:cNvPr id="127" name="Rectangle 126"/>
            <p:cNvSpPr/>
            <p:nvPr/>
          </p:nvSpPr>
          <p:spPr>
            <a:xfrm>
              <a:off x="7134587" y="1576001"/>
              <a:ext cx="298487" cy="1333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grpSp>
      <p:grpSp>
        <p:nvGrpSpPr>
          <p:cNvPr id="131" name="Group 130"/>
          <p:cNvGrpSpPr/>
          <p:nvPr/>
        </p:nvGrpSpPr>
        <p:grpSpPr>
          <a:xfrm>
            <a:off x="9242605" y="458401"/>
            <a:ext cx="1200150" cy="1219200"/>
            <a:chOff x="7698581" y="452051"/>
            <a:chExt cx="1200150" cy="1219200"/>
          </a:xfrm>
        </p:grpSpPr>
        <p:pic>
          <p:nvPicPr>
            <p:cNvPr id="129" name="Picture 128"/>
            <p:cNvPicPr>
              <a:picLocks noChangeAspect="1"/>
            </p:cNvPicPr>
            <p:nvPr/>
          </p:nvPicPr>
          <p:blipFill rotWithShape="1">
            <a:blip r:embed="rId10"/>
            <a:srcRect l="1563"/>
            <a:stretch/>
          </p:blipFill>
          <p:spPr>
            <a:xfrm>
              <a:off x="7698581" y="452051"/>
              <a:ext cx="1200150" cy="1219200"/>
            </a:xfrm>
            <a:prstGeom prst="rect">
              <a:avLst/>
            </a:prstGeom>
          </p:spPr>
        </p:pic>
        <p:sp>
          <p:nvSpPr>
            <p:cNvPr id="130" name="Rectangle 129"/>
            <p:cNvSpPr/>
            <p:nvPr/>
          </p:nvSpPr>
          <p:spPr>
            <a:xfrm>
              <a:off x="8600244" y="1537901"/>
              <a:ext cx="298487" cy="1333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grpSp>
      <p:grpSp>
        <p:nvGrpSpPr>
          <p:cNvPr id="134" name="Group 133"/>
          <p:cNvGrpSpPr/>
          <p:nvPr/>
        </p:nvGrpSpPr>
        <p:grpSpPr>
          <a:xfrm>
            <a:off x="1739720" y="2061777"/>
            <a:ext cx="1219200" cy="1228725"/>
            <a:chOff x="215720" y="2061776"/>
            <a:chExt cx="1219200" cy="1228725"/>
          </a:xfrm>
        </p:grpSpPr>
        <p:pic>
          <p:nvPicPr>
            <p:cNvPr id="132" name="Picture 131"/>
            <p:cNvPicPr>
              <a:picLocks noChangeAspect="1"/>
            </p:cNvPicPr>
            <p:nvPr/>
          </p:nvPicPr>
          <p:blipFill>
            <a:blip r:embed="rId11"/>
            <a:stretch>
              <a:fillRect/>
            </a:stretch>
          </p:blipFill>
          <p:spPr>
            <a:xfrm>
              <a:off x="215720" y="2061776"/>
              <a:ext cx="1219200" cy="1228725"/>
            </a:xfrm>
            <a:prstGeom prst="rect">
              <a:avLst/>
            </a:prstGeom>
          </p:spPr>
        </p:pic>
        <p:sp>
          <p:nvSpPr>
            <p:cNvPr id="133" name="Rectangle 132"/>
            <p:cNvSpPr/>
            <p:nvPr/>
          </p:nvSpPr>
          <p:spPr>
            <a:xfrm>
              <a:off x="1204913" y="3190875"/>
              <a:ext cx="230007" cy="996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grpSp>
      <p:grpSp>
        <p:nvGrpSpPr>
          <p:cNvPr id="137" name="Group 136"/>
          <p:cNvGrpSpPr/>
          <p:nvPr/>
        </p:nvGrpSpPr>
        <p:grpSpPr>
          <a:xfrm>
            <a:off x="3244850" y="2041525"/>
            <a:ext cx="1222267" cy="1231900"/>
            <a:chOff x="1720849" y="2041525"/>
            <a:chExt cx="1222267" cy="1231900"/>
          </a:xfrm>
        </p:grpSpPr>
        <p:pic>
          <p:nvPicPr>
            <p:cNvPr id="135" name="Picture 134"/>
            <p:cNvPicPr>
              <a:picLocks noChangeAspect="1"/>
            </p:cNvPicPr>
            <p:nvPr/>
          </p:nvPicPr>
          <p:blipFill rotWithShape="1">
            <a:blip r:embed="rId12"/>
            <a:srcRect l="1291" t="1272" b="1"/>
            <a:stretch/>
          </p:blipFill>
          <p:spPr>
            <a:xfrm>
              <a:off x="1720849" y="2041525"/>
              <a:ext cx="1222267" cy="1231900"/>
            </a:xfrm>
            <a:prstGeom prst="rect">
              <a:avLst/>
            </a:prstGeom>
          </p:spPr>
        </p:pic>
        <p:sp>
          <p:nvSpPr>
            <p:cNvPr id="136" name="Rectangle 135"/>
            <p:cNvSpPr/>
            <p:nvPr/>
          </p:nvSpPr>
          <p:spPr>
            <a:xfrm>
              <a:off x="2631502" y="3169851"/>
              <a:ext cx="311614" cy="1035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grpSp>
      <p:grpSp>
        <p:nvGrpSpPr>
          <p:cNvPr id="140" name="Group 139"/>
          <p:cNvGrpSpPr/>
          <p:nvPr/>
        </p:nvGrpSpPr>
        <p:grpSpPr>
          <a:xfrm>
            <a:off x="1768296" y="3642927"/>
            <a:ext cx="1190625" cy="1171575"/>
            <a:chOff x="244295" y="3642926"/>
            <a:chExt cx="1190625" cy="1171575"/>
          </a:xfrm>
        </p:grpSpPr>
        <p:pic>
          <p:nvPicPr>
            <p:cNvPr id="138" name="Picture 137"/>
            <p:cNvPicPr>
              <a:picLocks noChangeAspect="1"/>
            </p:cNvPicPr>
            <p:nvPr/>
          </p:nvPicPr>
          <p:blipFill>
            <a:blip r:embed="rId13"/>
            <a:stretch>
              <a:fillRect/>
            </a:stretch>
          </p:blipFill>
          <p:spPr>
            <a:xfrm>
              <a:off x="244295" y="3642926"/>
              <a:ext cx="1190625" cy="1171575"/>
            </a:xfrm>
            <a:prstGeom prst="rect">
              <a:avLst/>
            </a:prstGeom>
          </p:spPr>
        </p:pic>
        <p:sp>
          <p:nvSpPr>
            <p:cNvPr id="139" name="Rectangle 138"/>
            <p:cNvSpPr/>
            <p:nvPr/>
          </p:nvSpPr>
          <p:spPr>
            <a:xfrm>
              <a:off x="1136433" y="4681151"/>
              <a:ext cx="298487" cy="1333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grpSp>
      <p:pic>
        <p:nvPicPr>
          <p:cNvPr id="141" name="Picture 140"/>
          <p:cNvPicPr>
            <a:picLocks noChangeAspect="1"/>
          </p:cNvPicPr>
          <p:nvPr/>
        </p:nvPicPr>
        <p:blipFill rotWithShape="1">
          <a:blip r:embed="rId14"/>
          <a:srcRect r="4809" b="6589"/>
          <a:stretch/>
        </p:blipFill>
        <p:spPr>
          <a:xfrm>
            <a:off x="1635289" y="5232656"/>
            <a:ext cx="1428062" cy="1234566"/>
          </a:xfrm>
          <a:prstGeom prst="rect">
            <a:avLst/>
          </a:prstGeom>
        </p:spPr>
      </p:pic>
      <p:pic>
        <p:nvPicPr>
          <p:cNvPr id="142" name="Picture 141"/>
          <p:cNvPicPr>
            <a:picLocks noChangeAspect="1"/>
          </p:cNvPicPr>
          <p:nvPr/>
        </p:nvPicPr>
        <p:blipFill>
          <a:blip r:embed="rId15"/>
          <a:stretch>
            <a:fillRect/>
          </a:stretch>
        </p:blipFill>
        <p:spPr>
          <a:xfrm>
            <a:off x="3143696" y="5232475"/>
            <a:ext cx="1408594" cy="1239690"/>
          </a:xfrm>
          <a:prstGeom prst="rect">
            <a:avLst/>
          </a:prstGeom>
        </p:spPr>
      </p:pic>
      <p:pic>
        <p:nvPicPr>
          <p:cNvPr id="143" name="Picture 142"/>
          <p:cNvPicPr>
            <a:picLocks noChangeAspect="1"/>
          </p:cNvPicPr>
          <p:nvPr/>
        </p:nvPicPr>
        <p:blipFill>
          <a:blip r:embed="rId16"/>
          <a:stretch>
            <a:fillRect/>
          </a:stretch>
        </p:blipFill>
        <p:spPr>
          <a:xfrm>
            <a:off x="4648093" y="5232834"/>
            <a:ext cx="1397142" cy="1229446"/>
          </a:xfrm>
          <a:prstGeom prst="rect">
            <a:avLst/>
          </a:prstGeom>
        </p:spPr>
      </p:pic>
      <p:pic>
        <p:nvPicPr>
          <p:cNvPr id="144" name="Picture 143"/>
          <p:cNvPicPr>
            <a:picLocks noChangeAspect="1"/>
          </p:cNvPicPr>
          <p:nvPr/>
        </p:nvPicPr>
        <p:blipFill>
          <a:blip r:embed="rId17"/>
          <a:stretch>
            <a:fillRect/>
          </a:stretch>
        </p:blipFill>
        <p:spPr>
          <a:xfrm>
            <a:off x="6163945" y="5232114"/>
            <a:ext cx="1362786" cy="1249936"/>
          </a:xfrm>
          <a:prstGeom prst="rect">
            <a:avLst/>
          </a:prstGeom>
        </p:spPr>
      </p:pic>
      <p:pic>
        <p:nvPicPr>
          <p:cNvPr id="145" name="Picture 144"/>
          <p:cNvPicPr>
            <a:picLocks noChangeAspect="1"/>
          </p:cNvPicPr>
          <p:nvPr/>
        </p:nvPicPr>
        <p:blipFill>
          <a:blip r:embed="rId18"/>
          <a:stretch>
            <a:fillRect/>
          </a:stretch>
        </p:blipFill>
        <p:spPr>
          <a:xfrm>
            <a:off x="7645438" y="5233196"/>
            <a:ext cx="1397142" cy="1219198"/>
          </a:xfrm>
          <a:prstGeom prst="rect">
            <a:avLst/>
          </a:prstGeom>
        </p:spPr>
      </p:pic>
      <p:pic>
        <p:nvPicPr>
          <p:cNvPr id="146" name="Picture 145"/>
          <p:cNvPicPr>
            <a:picLocks noChangeAspect="1"/>
          </p:cNvPicPr>
          <p:nvPr/>
        </p:nvPicPr>
        <p:blipFill>
          <a:blip r:embed="rId19"/>
          <a:stretch>
            <a:fillRect/>
          </a:stretch>
        </p:blipFill>
        <p:spPr>
          <a:xfrm>
            <a:off x="9149836" y="5233196"/>
            <a:ext cx="1385690" cy="1219198"/>
          </a:xfrm>
          <a:prstGeom prst="rect">
            <a:avLst/>
          </a:prstGeom>
        </p:spPr>
      </p:pic>
      <p:grpSp>
        <p:nvGrpSpPr>
          <p:cNvPr id="149" name="Group 148"/>
          <p:cNvGrpSpPr/>
          <p:nvPr/>
        </p:nvGrpSpPr>
        <p:grpSpPr>
          <a:xfrm>
            <a:off x="3290781" y="3642926"/>
            <a:ext cx="1114425" cy="1162050"/>
            <a:chOff x="1766780" y="3642926"/>
            <a:chExt cx="1114425" cy="1162050"/>
          </a:xfrm>
        </p:grpSpPr>
        <p:pic>
          <p:nvPicPr>
            <p:cNvPr id="147" name="Picture 146"/>
            <p:cNvPicPr>
              <a:picLocks noChangeAspect="1"/>
            </p:cNvPicPr>
            <p:nvPr/>
          </p:nvPicPr>
          <p:blipFill>
            <a:blip r:embed="rId20"/>
            <a:stretch>
              <a:fillRect/>
            </a:stretch>
          </p:blipFill>
          <p:spPr>
            <a:xfrm>
              <a:off x="1766780" y="3642926"/>
              <a:ext cx="1114425" cy="1162050"/>
            </a:xfrm>
            <a:prstGeom prst="rect">
              <a:avLst/>
            </a:prstGeom>
          </p:spPr>
        </p:pic>
        <p:sp>
          <p:nvSpPr>
            <p:cNvPr id="148" name="Rectangle 147"/>
            <p:cNvSpPr/>
            <p:nvPr/>
          </p:nvSpPr>
          <p:spPr>
            <a:xfrm>
              <a:off x="2582718" y="4671626"/>
              <a:ext cx="298487" cy="1333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grpSp>
      <p:grpSp>
        <p:nvGrpSpPr>
          <p:cNvPr id="152" name="Group 151"/>
          <p:cNvGrpSpPr/>
          <p:nvPr/>
        </p:nvGrpSpPr>
        <p:grpSpPr>
          <a:xfrm>
            <a:off x="4798977" y="3642926"/>
            <a:ext cx="1095375" cy="1200150"/>
            <a:chOff x="3274976" y="3664934"/>
            <a:chExt cx="1095375" cy="1200150"/>
          </a:xfrm>
        </p:grpSpPr>
        <p:pic>
          <p:nvPicPr>
            <p:cNvPr id="150" name="Picture 149"/>
            <p:cNvPicPr>
              <a:picLocks noChangeAspect="1"/>
            </p:cNvPicPr>
            <p:nvPr/>
          </p:nvPicPr>
          <p:blipFill>
            <a:blip r:embed="rId21"/>
            <a:stretch>
              <a:fillRect/>
            </a:stretch>
          </p:blipFill>
          <p:spPr>
            <a:xfrm>
              <a:off x="3274976" y="3664934"/>
              <a:ext cx="1095375" cy="1200150"/>
            </a:xfrm>
            <a:prstGeom prst="rect">
              <a:avLst/>
            </a:prstGeom>
          </p:spPr>
        </p:pic>
        <p:sp>
          <p:nvSpPr>
            <p:cNvPr id="151" name="Rectangle 150"/>
            <p:cNvSpPr/>
            <p:nvPr/>
          </p:nvSpPr>
          <p:spPr>
            <a:xfrm>
              <a:off x="4071864" y="4731734"/>
              <a:ext cx="298487" cy="1333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grpSp>
      <p:grpSp>
        <p:nvGrpSpPr>
          <p:cNvPr id="155" name="Group 154"/>
          <p:cNvGrpSpPr/>
          <p:nvPr/>
        </p:nvGrpSpPr>
        <p:grpSpPr>
          <a:xfrm>
            <a:off x="6302412" y="3642926"/>
            <a:ext cx="1085850" cy="1200150"/>
            <a:chOff x="4778412" y="3654756"/>
            <a:chExt cx="1085850" cy="1200150"/>
          </a:xfrm>
        </p:grpSpPr>
        <p:pic>
          <p:nvPicPr>
            <p:cNvPr id="153" name="Picture 152"/>
            <p:cNvPicPr>
              <a:picLocks noChangeAspect="1"/>
            </p:cNvPicPr>
            <p:nvPr/>
          </p:nvPicPr>
          <p:blipFill>
            <a:blip r:embed="rId22"/>
            <a:stretch>
              <a:fillRect/>
            </a:stretch>
          </p:blipFill>
          <p:spPr>
            <a:xfrm>
              <a:off x="4778412" y="3654756"/>
              <a:ext cx="1085850" cy="1200150"/>
            </a:xfrm>
            <a:prstGeom prst="rect">
              <a:avLst/>
            </a:prstGeom>
          </p:spPr>
        </p:pic>
        <p:sp>
          <p:nvSpPr>
            <p:cNvPr id="154" name="Rectangle 153"/>
            <p:cNvSpPr/>
            <p:nvPr/>
          </p:nvSpPr>
          <p:spPr>
            <a:xfrm>
              <a:off x="5565775" y="4721556"/>
              <a:ext cx="298487" cy="1333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grpSp>
      <p:grpSp>
        <p:nvGrpSpPr>
          <p:cNvPr id="158" name="Group 157"/>
          <p:cNvGrpSpPr/>
          <p:nvPr/>
        </p:nvGrpSpPr>
        <p:grpSpPr>
          <a:xfrm>
            <a:off x="7829659" y="3642927"/>
            <a:ext cx="1028700" cy="1171575"/>
            <a:chOff x="6305659" y="3718289"/>
            <a:chExt cx="1028700" cy="1171575"/>
          </a:xfrm>
        </p:grpSpPr>
        <p:pic>
          <p:nvPicPr>
            <p:cNvPr id="156" name="Picture 155"/>
            <p:cNvPicPr>
              <a:picLocks noChangeAspect="1"/>
            </p:cNvPicPr>
            <p:nvPr/>
          </p:nvPicPr>
          <p:blipFill>
            <a:blip r:embed="rId23"/>
            <a:stretch>
              <a:fillRect/>
            </a:stretch>
          </p:blipFill>
          <p:spPr>
            <a:xfrm>
              <a:off x="6305659" y="3718289"/>
              <a:ext cx="1028700" cy="1171575"/>
            </a:xfrm>
            <a:prstGeom prst="rect">
              <a:avLst/>
            </a:prstGeom>
          </p:spPr>
        </p:pic>
        <p:sp>
          <p:nvSpPr>
            <p:cNvPr id="157" name="Rectangle 156"/>
            <p:cNvSpPr/>
            <p:nvPr/>
          </p:nvSpPr>
          <p:spPr>
            <a:xfrm>
              <a:off x="7035872" y="4756514"/>
              <a:ext cx="298487" cy="1333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grpSp>
      <p:pic>
        <p:nvPicPr>
          <p:cNvPr id="159" name="Picture 158"/>
          <p:cNvPicPr>
            <a:picLocks noChangeAspect="1"/>
          </p:cNvPicPr>
          <p:nvPr/>
        </p:nvPicPr>
        <p:blipFill rotWithShape="1">
          <a:blip r:embed="rId24"/>
          <a:srcRect r="1655"/>
          <a:stretch/>
        </p:blipFill>
        <p:spPr>
          <a:xfrm>
            <a:off x="9408678" y="3642927"/>
            <a:ext cx="1011673" cy="1190625"/>
          </a:xfrm>
          <a:prstGeom prst="rect">
            <a:avLst/>
          </a:prstGeom>
        </p:spPr>
      </p:pic>
      <p:grpSp>
        <p:nvGrpSpPr>
          <p:cNvPr id="173" name="Group 172"/>
          <p:cNvGrpSpPr/>
          <p:nvPr/>
        </p:nvGrpSpPr>
        <p:grpSpPr>
          <a:xfrm>
            <a:off x="1733153" y="452051"/>
            <a:ext cx="1279760" cy="1257300"/>
            <a:chOff x="209153" y="452051"/>
            <a:chExt cx="1279760" cy="1257300"/>
          </a:xfrm>
        </p:grpSpPr>
        <p:pic>
          <p:nvPicPr>
            <p:cNvPr id="114" name="Picture 113"/>
            <p:cNvPicPr>
              <a:picLocks noChangeAspect="1"/>
            </p:cNvPicPr>
            <p:nvPr/>
          </p:nvPicPr>
          <p:blipFill rotWithShape="1">
            <a:blip r:embed="rId25"/>
            <a:srcRect r="2020"/>
            <a:stretch/>
          </p:blipFill>
          <p:spPr>
            <a:xfrm>
              <a:off x="209153" y="452051"/>
              <a:ext cx="1232334" cy="1257300"/>
            </a:xfrm>
            <a:prstGeom prst="rect">
              <a:avLst/>
            </a:prstGeom>
          </p:spPr>
        </p:pic>
        <p:sp>
          <p:nvSpPr>
            <p:cNvPr id="116" name="Rectangle 115"/>
            <p:cNvSpPr/>
            <p:nvPr/>
          </p:nvSpPr>
          <p:spPr>
            <a:xfrm>
              <a:off x="1190426" y="1576001"/>
              <a:ext cx="298487" cy="1333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grpSp>
      <p:grpSp>
        <p:nvGrpSpPr>
          <p:cNvPr id="163" name="Group 162"/>
          <p:cNvGrpSpPr/>
          <p:nvPr/>
        </p:nvGrpSpPr>
        <p:grpSpPr>
          <a:xfrm>
            <a:off x="4741828" y="2041525"/>
            <a:ext cx="1209675" cy="1200150"/>
            <a:chOff x="3217827" y="2041525"/>
            <a:chExt cx="1209675" cy="1200150"/>
          </a:xfrm>
        </p:grpSpPr>
        <p:pic>
          <p:nvPicPr>
            <p:cNvPr id="160" name="Picture 159"/>
            <p:cNvPicPr>
              <a:picLocks noChangeAspect="1"/>
            </p:cNvPicPr>
            <p:nvPr/>
          </p:nvPicPr>
          <p:blipFill>
            <a:blip r:embed="rId26"/>
            <a:stretch>
              <a:fillRect/>
            </a:stretch>
          </p:blipFill>
          <p:spPr>
            <a:xfrm>
              <a:off x="3217827" y="2041525"/>
              <a:ext cx="1209675" cy="1200150"/>
            </a:xfrm>
            <a:prstGeom prst="rect">
              <a:avLst/>
            </a:prstGeom>
          </p:spPr>
        </p:pic>
        <p:sp>
          <p:nvSpPr>
            <p:cNvPr id="162" name="Rectangle 161"/>
            <p:cNvSpPr/>
            <p:nvPr/>
          </p:nvSpPr>
          <p:spPr>
            <a:xfrm>
              <a:off x="4198144" y="3138101"/>
              <a:ext cx="229358" cy="1035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grpSp>
      <p:grpSp>
        <p:nvGrpSpPr>
          <p:cNvPr id="166" name="Group 165"/>
          <p:cNvGrpSpPr/>
          <p:nvPr/>
        </p:nvGrpSpPr>
        <p:grpSpPr>
          <a:xfrm>
            <a:off x="6236494" y="2041526"/>
            <a:ext cx="1208882" cy="1209675"/>
            <a:chOff x="4712494" y="2041525"/>
            <a:chExt cx="1208882" cy="1209675"/>
          </a:xfrm>
        </p:grpSpPr>
        <p:pic>
          <p:nvPicPr>
            <p:cNvPr id="164" name="Picture 163"/>
            <p:cNvPicPr>
              <a:picLocks noChangeAspect="1"/>
            </p:cNvPicPr>
            <p:nvPr/>
          </p:nvPicPr>
          <p:blipFill rotWithShape="1">
            <a:blip r:embed="rId27"/>
            <a:srcRect l="1575" r="2275"/>
            <a:stretch/>
          </p:blipFill>
          <p:spPr>
            <a:xfrm>
              <a:off x="4712494" y="2041525"/>
              <a:ext cx="1208882" cy="1209675"/>
            </a:xfrm>
            <a:prstGeom prst="rect">
              <a:avLst/>
            </a:prstGeom>
          </p:spPr>
        </p:pic>
        <p:sp>
          <p:nvSpPr>
            <p:cNvPr id="165" name="Rectangle 164"/>
            <p:cNvSpPr/>
            <p:nvPr/>
          </p:nvSpPr>
          <p:spPr>
            <a:xfrm>
              <a:off x="5622889" y="3117850"/>
              <a:ext cx="298487" cy="1333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grpSp>
      <p:grpSp>
        <p:nvGrpSpPr>
          <p:cNvPr id="169" name="Group 168"/>
          <p:cNvGrpSpPr/>
          <p:nvPr/>
        </p:nvGrpSpPr>
        <p:grpSpPr>
          <a:xfrm>
            <a:off x="7750970" y="2041526"/>
            <a:ext cx="1207403" cy="1209675"/>
            <a:chOff x="6226969" y="2041525"/>
            <a:chExt cx="1207403" cy="1209675"/>
          </a:xfrm>
        </p:grpSpPr>
        <p:pic>
          <p:nvPicPr>
            <p:cNvPr id="167" name="Picture 166"/>
            <p:cNvPicPr>
              <a:picLocks noChangeAspect="1"/>
            </p:cNvPicPr>
            <p:nvPr/>
          </p:nvPicPr>
          <p:blipFill rotWithShape="1">
            <a:blip r:embed="rId28"/>
            <a:srcRect l="1735"/>
            <a:stretch/>
          </p:blipFill>
          <p:spPr>
            <a:xfrm>
              <a:off x="6226969" y="2041525"/>
              <a:ext cx="1207403" cy="1209675"/>
            </a:xfrm>
            <a:prstGeom prst="rect">
              <a:avLst/>
            </a:prstGeom>
          </p:spPr>
        </p:pic>
        <p:sp>
          <p:nvSpPr>
            <p:cNvPr id="168" name="Rectangle 167"/>
            <p:cNvSpPr/>
            <p:nvPr/>
          </p:nvSpPr>
          <p:spPr>
            <a:xfrm>
              <a:off x="7239000" y="3169852"/>
              <a:ext cx="195372" cy="813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grpSp>
      <p:grpSp>
        <p:nvGrpSpPr>
          <p:cNvPr id="170" name="Group 169"/>
          <p:cNvGrpSpPr/>
          <p:nvPr/>
        </p:nvGrpSpPr>
        <p:grpSpPr>
          <a:xfrm>
            <a:off x="9238980" y="2041526"/>
            <a:ext cx="1207403" cy="1209675"/>
            <a:chOff x="6226969" y="2041525"/>
            <a:chExt cx="1207403" cy="1209675"/>
          </a:xfrm>
        </p:grpSpPr>
        <p:pic>
          <p:nvPicPr>
            <p:cNvPr id="171" name="Picture 170"/>
            <p:cNvPicPr>
              <a:picLocks noChangeAspect="1"/>
            </p:cNvPicPr>
            <p:nvPr/>
          </p:nvPicPr>
          <p:blipFill rotWithShape="1">
            <a:blip r:embed="rId28"/>
            <a:srcRect l="1735"/>
            <a:stretch/>
          </p:blipFill>
          <p:spPr>
            <a:xfrm>
              <a:off x="6226969" y="2041525"/>
              <a:ext cx="1207403" cy="1209675"/>
            </a:xfrm>
            <a:prstGeom prst="rect">
              <a:avLst/>
            </a:prstGeom>
          </p:spPr>
        </p:pic>
        <p:sp>
          <p:nvSpPr>
            <p:cNvPr id="172" name="Rectangle 171"/>
            <p:cNvSpPr/>
            <p:nvPr/>
          </p:nvSpPr>
          <p:spPr>
            <a:xfrm>
              <a:off x="7239000" y="3169852"/>
              <a:ext cx="195372" cy="813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grpSp>
      <p:sp>
        <p:nvSpPr>
          <p:cNvPr id="174" name="Rectangle 173"/>
          <p:cNvSpPr/>
          <p:nvPr/>
        </p:nvSpPr>
        <p:spPr>
          <a:xfrm>
            <a:off x="6112234" y="381000"/>
            <a:ext cx="1469046" cy="6324600"/>
          </a:xfrm>
          <a:prstGeom prst="rect">
            <a:avLst/>
          </a:prstGeom>
          <a:noFill/>
          <a:ln w="76200">
            <a:solidFill>
              <a:srgbClr val="F695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Tree>
    <p:extLst>
      <p:ext uri="{BB962C8B-B14F-4D97-AF65-F5344CB8AC3E}">
        <p14:creationId xmlns:p14="http://schemas.microsoft.com/office/powerpoint/2010/main" val="2049769443"/>
      </p:ext>
    </p:extLst>
  </p:cSld>
  <p:clrMapOvr>
    <a:masterClrMapping/>
  </p:clrMapOvr>
  <p:transition xmlns:p14="http://schemas.microsoft.com/office/powerpoint/2010/main" spd="med"/>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667927" y="129140"/>
            <a:ext cx="1270537" cy="184666"/>
          </a:xfrm>
          <a:prstGeom prst="rect">
            <a:avLst/>
          </a:prstGeom>
          <a:noFill/>
        </p:spPr>
        <p:txBody>
          <a:bodyPr wrap="square" lIns="0" tIns="0" rIns="0" bIns="0" rtlCol="0" anchor="b" anchorCtr="0">
            <a:spAutoFit/>
          </a:bodyPr>
          <a:lstStyle/>
          <a:p>
            <a:r>
              <a:rPr lang="en-US" sz="1200" b="1" dirty="0">
                <a:solidFill>
                  <a:srgbClr val="7F7E7E"/>
                </a:solidFill>
              </a:rPr>
              <a:t>Method name</a:t>
            </a:r>
          </a:p>
        </p:txBody>
      </p:sp>
      <p:sp>
        <p:nvSpPr>
          <p:cNvPr id="5" name="TextBox 4"/>
          <p:cNvSpPr txBox="1"/>
          <p:nvPr/>
        </p:nvSpPr>
        <p:spPr>
          <a:xfrm>
            <a:off x="2986475" y="129140"/>
            <a:ext cx="1228466" cy="184666"/>
          </a:xfrm>
          <a:prstGeom prst="rect">
            <a:avLst/>
          </a:prstGeom>
          <a:noFill/>
        </p:spPr>
        <p:txBody>
          <a:bodyPr wrap="square" lIns="0" tIns="0" rIns="0" bIns="0" rtlCol="0" anchor="b" anchorCtr="0">
            <a:spAutoFit/>
          </a:bodyPr>
          <a:lstStyle/>
          <a:p>
            <a:r>
              <a:rPr lang="en-US" sz="1200" b="1" dirty="0">
                <a:solidFill>
                  <a:srgbClr val="7F7E7E"/>
                </a:solidFill>
              </a:rPr>
              <a:t>Parameters</a:t>
            </a:r>
          </a:p>
        </p:txBody>
      </p:sp>
      <p:sp>
        <p:nvSpPr>
          <p:cNvPr id="6" name="TextBox 5"/>
          <p:cNvSpPr txBox="1"/>
          <p:nvPr/>
        </p:nvSpPr>
        <p:spPr>
          <a:xfrm>
            <a:off x="4262954" y="129140"/>
            <a:ext cx="2114057" cy="184666"/>
          </a:xfrm>
          <a:prstGeom prst="rect">
            <a:avLst/>
          </a:prstGeom>
          <a:noFill/>
        </p:spPr>
        <p:txBody>
          <a:bodyPr wrap="square" lIns="0" tIns="0" rIns="0" bIns="0" rtlCol="0" anchor="b" anchorCtr="0">
            <a:spAutoFit/>
          </a:bodyPr>
          <a:lstStyle/>
          <a:p>
            <a:r>
              <a:rPr lang="en-US" sz="1200" b="1" dirty="0">
                <a:solidFill>
                  <a:srgbClr val="7F7E7E"/>
                </a:solidFill>
              </a:rPr>
              <a:t>Scalability</a:t>
            </a:r>
          </a:p>
        </p:txBody>
      </p:sp>
      <p:sp>
        <p:nvSpPr>
          <p:cNvPr id="7" name="TextBox 6"/>
          <p:cNvSpPr txBox="1"/>
          <p:nvPr/>
        </p:nvSpPr>
        <p:spPr>
          <a:xfrm>
            <a:off x="6425023" y="129140"/>
            <a:ext cx="2277711" cy="184666"/>
          </a:xfrm>
          <a:prstGeom prst="rect">
            <a:avLst/>
          </a:prstGeom>
          <a:noFill/>
        </p:spPr>
        <p:txBody>
          <a:bodyPr wrap="square" lIns="0" tIns="0" rIns="0" bIns="0" rtlCol="0" anchor="b" anchorCtr="0">
            <a:spAutoFit/>
          </a:bodyPr>
          <a:lstStyle/>
          <a:p>
            <a:r>
              <a:rPr lang="en-US" sz="1200" b="1" dirty="0" err="1">
                <a:solidFill>
                  <a:srgbClr val="7F7E7E"/>
                </a:solidFill>
              </a:rPr>
              <a:t>Usecase</a:t>
            </a:r>
            <a:endParaRPr lang="en-US" sz="1200" b="1" dirty="0">
              <a:solidFill>
                <a:srgbClr val="7F7E7E"/>
              </a:solidFill>
            </a:endParaRPr>
          </a:p>
        </p:txBody>
      </p:sp>
      <p:sp>
        <p:nvSpPr>
          <p:cNvPr id="8" name="TextBox 7"/>
          <p:cNvSpPr txBox="1"/>
          <p:nvPr/>
        </p:nvSpPr>
        <p:spPr>
          <a:xfrm>
            <a:off x="8750745" y="-55526"/>
            <a:ext cx="1596812" cy="369332"/>
          </a:xfrm>
          <a:prstGeom prst="rect">
            <a:avLst/>
          </a:prstGeom>
          <a:noFill/>
        </p:spPr>
        <p:txBody>
          <a:bodyPr wrap="square" lIns="0" tIns="0" rIns="0" bIns="0" rtlCol="0" anchor="b" anchorCtr="0">
            <a:spAutoFit/>
          </a:bodyPr>
          <a:lstStyle/>
          <a:p>
            <a:r>
              <a:rPr lang="en-US" sz="1200" b="1" dirty="0">
                <a:solidFill>
                  <a:srgbClr val="7F7E7E"/>
                </a:solidFill>
              </a:rPr>
              <a:t>Geometry (metric used)</a:t>
            </a:r>
          </a:p>
        </p:txBody>
      </p:sp>
      <p:cxnSp>
        <p:nvCxnSpPr>
          <p:cNvPr id="9" name="Straight Connector 8"/>
          <p:cNvCxnSpPr/>
          <p:nvPr/>
        </p:nvCxnSpPr>
        <p:spPr>
          <a:xfrm>
            <a:off x="1667927" y="346258"/>
            <a:ext cx="8679631" cy="0"/>
          </a:xfrm>
          <a:prstGeom prst="line">
            <a:avLst/>
          </a:prstGeom>
          <a:ln>
            <a:solidFill>
              <a:srgbClr val="7F7E7E"/>
            </a:solidFill>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1667927" y="389791"/>
            <a:ext cx="1270537" cy="184666"/>
          </a:xfrm>
          <a:prstGeom prst="rect">
            <a:avLst/>
          </a:prstGeom>
          <a:noFill/>
        </p:spPr>
        <p:txBody>
          <a:bodyPr wrap="square" lIns="0" tIns="0" rIns="0" bIns="0" rtlCol="0">
            <a:spAutoFit/>
          </a:bodyPr>
          <a:lstStyle/>
          <a:p>
            <a:r>
              <a:rPr lang="en-US" sz="1200" i="1" dirty="0">
                <a:solidFill>
                  <a:srgbClr val="4E81BC"/>
                </a:solidFill>
              </a:rPr>
              <a:t>K-means</a:t>
            </a:r>
          </a:p>
        </p:txBody>
      </p:sp>
      <p:sp>
        <p:nvSpPr>
          <p:cNvPr id="11" name="TextBox 10"/>
          <p:cNvSpPr txBox="1"/>
          <p:nvPr/>
        </p:nvSpPr>
        <p:spPr>
          <a:xfrm>
            <a:off x="2986475" y="389791"/>
            <a:ext cx="1228466" cy="184666"/>
          </a:xfrm>
          <a:prstGeom prst="rect">
            <a:avLst/>
          </a:prstGeom>
          <a:noFill/>
        </p:spPr>
        <p:txBody>
          <a:bodyPr wrap="square" lIns="0" tIns="0" rIns="0" bIns="0" rtlCol="0">
            <a:spAutoFit/>
          </a:bodyPr>
          <a:lstStyle/>
          <a:p>
            <a:r>
              <a:rPr lang="en-US" sz="1200" dirty="0">
                <a:solidFill>
                  <a:srgbClr val="7F7E7E"/>
                </a:solidFill>
              </a:rPr>
              <a:t>Number of clusters</a:t>
            </a:r>
          </a:p>
        </p:txBody>
      </p:sp>
      <p:sp>
        <p:nvSpPr>
          <p:cNvPr id="12" name="TextBox 11"/>
          <p:cNvSpPr txBox="1"/>
          <p:nvPr/>
        </p:nvSpPr>
        <p:spPr>
          <a:xfrm>
            <a:off x="4262954" y="389791"/>
            <a:ext cx="2114057" cy="369332"/>
          </a:xfrm>
          <a:prstGeom prst="rect">
            <a:avLst/>
          </a:prstGeom>
          <a:noFill/>
        </p:spPr>
        <p:txBody>
          <a:bodyPr wrap="square" lIns="0" tIns="0" rIns="0" bIns="0" rtlCol="0">
            <a:spAutoFit/>
          </a:bodyPr>
          <a:lstStyle/>
          <a:p>
            <a:r>
              <a:rPr lang="en-US" sz="1200" dirty="0">
                <a:solidFill>
                  <a:srgbClr val="7F7E7E"/>
                </a:solidFill>
              </a:rPr>
              <a:t>Very large </a:t>
            </a:r>
            <a:r>
              <a:rPr lang="en-US" sz="1200" i="1" dirty="0" err="1">
                <a:solidFill>
                  <a:srgbClr val="7F7E7E"/>
                </a:solidFill>
              </a:rPr>
              <a:t>n_sample</a:t>
            </a:r>
            <a:r>
              <a:rPr lang="en-US" sz="1200" dirty="0" err="1">
                <a:solidFill>
                  <a:srgbClr val="7F7E7E"/>
                </a:solidFill>
              </a:rPr>
              <a:t>s</a:t>
            </a:r>
            <a:r>
              <a:rPr lang="en-US" sz="1200" dirty="0">
                <a:solidFill>
                  <a:srgbClr val="7F7E7E"/>
                </a:solidFill>
              </a:rPr>
              <a:t> medium </a:t>
            </a:r>
            <a:r>
              <a:rPr lang="en-US" sz="1200" i="1" dirty="0" err="1">
                <a:solidFill>
                  <a:srgbClr val="7F7E7E"/>
                </a:solidFill>
              </a:rPr>
              <a:t>n_clusters</a:t>
            </a:r>
            <a:r>
              <a:rPr lang="en-US" sz="1200" dirty="0">
                <a:solidFill>
                  <a:srgbClr val="7F7E7E"/>
                </a:solidFill>
              </a:rPr>
              <a:t> with </a:t>
            </a:r>
            <a:r>
              <a:rPr lang="en-US" sz="1200" i="1" dirty="0" err="1">
                <a:solidFill>
                  <a:srgbClr val="4E81BC"/>
                </a:solidFill>
              </a:rPr>
              <a:t>MiniBatch</a:t>
            </a:r>
            <a:r>
              <a:rPr lang="en-US" sz="1200" i="1" dirty="0">
                <a:solidFill>
                  <a:srgbClr val="4E81BC"/>
                </a:solidFill>
              </a:rPr>
              <a:t> code</a:t>
            </a:r>
          </a:p>
        </p:txBody>
      </p:sp>
      <p:sp>
        <p:nvSpPr>
          <p:cNvPr id="13" name="TextBox 12"/>
          <p:cNvSpPr txBox="1"/>
          <p:nvPr/>
        </p:nvSpPr>
        <p:spPr>
          <a:xfrm>
            <a:off x="6425023" y="389791"/>
            <a:ext cx="2277711" cy="369332"/>
          </a:xfrm>
          <a:prstGeom prst="rect">
            <a:avLst/>
          </a:prstGeom>
          <a:noFill/>
        </p:spPr>
        <p:txBody>
          <a:bodyPr wrap="square" lIns="0" tIns="0" rIns="0" bIns="0" rtlCol="0">
            <a:spAutoFit/>
          </a:bodyPr>
          <a:lstStyle/>
          <a:p>
            <a:r>
              <a:rPr lang="en-US" sz="1200" dirty="0">
                <a:solidFill>
                  <a:srgbClr val="7F7E7E"/>
                </a:solidFill>
              </a:rPr>
              <a:t>General purpose, even cluster size, flat geometry, not too many clusters</a:t>
            </a:r>
          </a:p>
        </p:txBody>
      </p:sp>
      <p:sp>
        <p:nvSpPr>
          <p:cNvPr id="14" name="TextBox 13"/>
          <p:cNvSpPr txBox="1"/>
          <p:nvPr/>
        </p:nvSpPr>
        <p:spPr>
          <a:xfrm>
            <a:off x="8750745" y="389791"/>
            <a:ext cx="1596812" cy="184666"/>
          </a:xfrm>
          <a:prstGeom prst="rect">
            <a:avLst/>
          </a:prstGeom>
          <a:noFill/>
        </p:spPr>
        <p:txBody>
          <a:bodyPr wrap="square" lIns="0" tIns="0" rIns="0" bIns="0" rtlCol="0">
            <a:spAutoFit/>
          </a:bodyPr>
          <a:lstStyle/>
          <a:p>
            <a:r>
              <a:rPr lang="en-US" sz="1200" dirty="0">
                <a:solidFill>
                  <a:srgbClr val="7F7E7E"/>
                </a:solidFill>
              </a:rPr>
              <a:t>Distances between points</a:t>
            </a:r>
          </a:p>
        </p:txBody>
      </p:sp>
      <p:sp>
        <p:nvSpPr>
          <p:cNvPr id="15" name="TextBox 14"/>
          <p:cNvSpPr txBox="1"/>
          <p:nvPr/>
        </p:nvSpPr>
        <p:spPr>
          <a:xfrm>
            <a:off x="1667927" y="858311"/>
            <a:ext cx="1270537" cy="184666"/>
          </a:xfrm>
          <a:prstGeom prst="rect">
            <a:avLst/>
          </a:prstGeom>
          <a:noFill/>
        </p:spPr>
        <p:txBody>
          <a:bodyPr wrap="square" lIns="0" tIns="0" rIns="0" bIns="0" rtlCol="0">
            <a:spAutoFit/>
          </a:bodyPr>
          <a:lstStyle/>
          <a:p>
            <a:r>
              <a:rPr lang="en-US" sz="1200" i="1" dirty="0">
                <a:solidFill>
                  <a:srgbClr val="4E81BC"/>
                </a:solidFill>
              </a:rPr>
              <a:t>Affinity propagation</a:t>
            </a:r>
          </a:p>
        </p:txBody>
      </p:sp>
      <p:sp>
        <p:nvSpPr>
          <p:cNvPr id="16" name="TextBox 15"/>
          <p:cNvSpPr txBox="1"/>
          <p:nvPr/>
        </p:nvSpPr>
        <p:spPr>
          <a:xfrm>
            <a:off x="2986475" y="858311"/>
            <a:ext cx="1228466" cy="369332"/>
          </a:xfrm>
          <a:prstGeom prst="rect">
            <a:avLst/>
          </a:prstGeom>
          <a:noFill/>
        </p:spPr>
        <p:txBody>
          <a:bodyPr wrap="square" lIns="0" tIns="0" rIns="0" bIns="0" rtlCol="0">
            <a:spAutoFit/>
          </a:bodyPr>
          <a:lstStyle/>
          <a:p>
            <a:r>
              <a:rPr lang="en-US" sz="1200" dirty="0">
                <a:solidFill>
                  <a:srgbClr val="7F7E7E"/>
                </a:solidFill>
              </a:rPr>
              <a:t>Damping, sample preferences</a:t>
            </a:r>
          </a:p>
        </p:txBody>
      </p:sp>
      <p:sp>
        <p:nvSpPr>
          <p:cNvPr id="17" name="TextBox 16"/>
          <p:cNvSpPr txBox="1"/>
          <p:nvPr/>
        </p:nvSpPr>
        <p:spPr>
          <a:xfrm>
            <a:off x="4262954" y="858311"/>
            <a:ext cx="2114057" cy="184666"/>
          </a:xfrm>
          <a:prstGeom prst="rect">
            <a:avLst/>
          </a:prstGeom>
          <a:noFill/>
        </p:spPr>
        <p:txBody>
          <a:bodyPr wrap="square" lIns="0" tIns="0" rIns="0" bIns="0" rtlCol="0">
            <a:spAutoFit/>
          </a:bodyPr>
          <a:lstStyle/>
          <a:p>
            <a:r>
              <a:rPr lang="en-US" sz="1200" dirty="0">
                <a:solidFill>
                  <a:srgbClr val="7F7E7E"/>
                </a:solidFill>
              </a:rPr>
              <a:t>Not scalable with </a:t>
            </a:r>
            <a:r>
              <a:rPr lang="en-US" sz="1200" dirty="0" err="1">
                <a:solidFill>
                  <a:srgbClr val="7F7E7E"/>
                </a:solidFill>
              </a:rPr>
              <a:t>n_samples</a:t>
            </a:r>
            <a:endParaRPr lang="en-US" sz="1200" i="1" dirty="0">
              <a:solidFill>
                <a:srgbClr val="6094C9"/>
              </a:solidFill>
            </a:endParaRPr>
          </a:p>
        </p:txBody>
      </p:sp>
      <p:sp>
        <p:nvSpPr>
          <p:cNvPr id="18" name="TextBox 17"/>
          <p:cNvSpPr txBox="1"/>
          <p:nvPr/>
        </p:nvSpPr>
        <p:spPr>
          <a:xfrm>
            <a:off x="6425023" y="858311"/>
            <a:ext cx="2277711" cy="369332"/>
          </a:xfrm>
          <a:prstGeom prst="rect">
            <a:avLst/>
          </a:prstGeom>
          <a:noFill/>
        </p:spPr>
        <p:txBody>
          <a:bodyPr wrap="square" lIns="0" tIns="0" rIns="0" bIns="0" rtlCol="0">
            <a:spAutoFit/>
          </a:bodyPr>
          <a:lstStyle/>
          <a:p>
            <a:r>
              <a:rPr lang="en-US" sz="1200" dirty="0">
                <a:solidFill>
                  <a:srgbClr val="7F7E7E"/>
                </a:solidFill>
              </a:rPr>
              <a:t>Many clusters, uneven cluster size, non-flat geometry</a:t>
            </a:r>
          </a:p>
        </p:txBody>
      </p:sp>
      <p:sp>
        <p:nvSpPr>
          <p:cNvPr id="19" name="TextBox 18"/>
          <p:cNvSpPr txBox="1"/>
          <p:nvPr/>
        </p:nvSpPr>
        <p:spPr>
          <a:xfrm>
            <a:off x="8750745" y="858311"/>
            <a:ext cx="1596812" cy="369332"/>
          </a:xfrm>
          <a:prstGeom prst="rect">
            <a:avLst/>
          </a:prstGeom>
          <a:noFill/>
        </p:spPr>
        <p:txBody>
          <a:bodyPr wrap="square" lIns="0" tIns="0" rIns="0" bIns="0" rtlCol="0">
            <a:spAutoFit/>
          </a:bodyPr>
          <a:lstStyle/>
          <a:p>
            <a:r>
              <a:rPr lang="en-US" sz="1200" dirty="0">
                <a:solidFill>
                  <a:srgbClr val="7F7E7E"/>
                </a:solidFill>
              </a:rPr>
              <a:t>Graph distance (e.g. nearest-neighbor graph)</a:t>
            </a:r>
          </a:p>
        </p:txBody>
      </p:sp>
      <p:sp>
        <p:nvSpPr>
          <p:cNvPr id="20" name="TextBox 19"/>
          <p:cNvSpPr txBox="1"/>
          <p:nvPr/>
        </p:nvSpPr>
        <p:spPr>
          <a:xfrm>
            <a:off x="1667927" y="1326831"/>
            <a:ext cx="1270537" cy="184666"/>
          </a:xfrm>
          <a:prstGeom prst="rect">
            <a:avLst/>
          </a:prstGeom>
          <a:noFill/>
        </p:spPr>
        <p:txBody>
          <a:bodyPr wrap="square" lIns="0" tIns="0" rIns="0" bIns="0" rtlCol="0">
            <a:spAutoFit/>
          </a:bodyPr>
          <a:lstStyle/>
          <a:p>
            <a:r>
              <a:rPr lang="en-US" sz="1200" i="1" dirty="0">
                <a:solidFill>
                  <a:srgbClr val="4E81BC"/>
                </a:solidFill>
              </a:rPr>
              <a:t>Mean-shift</a:t>
            </a:r>
          </a:p>
        </p:txBody>
      </p:sp>
      <p:sp>
        <p:nvSpPr>
          <p:cNvPr id="21" name="TextBox 20"/>
          <p:cNvSpPr txBox="1"/>
          <p:nvPr/>
        </p:nvSpPr>
        <p:spPr>
          <a:xfrm>
            <a:off x="2986475" y="1326831"/>
            <a:ext cx="1228466" cy="184666"/>
          </a:xfrm>
          <a:prstGeom prst="rect">
            <a:avLst/>
          </a:prstGeom>
          <a:noFill/>
        </p:spPr>
        <p:txBody>
          <a:bodyPr wrap="square" lIns="0" tIns="0" rIns="0" bIns="0" rtlCol="0">
            <a:spAutoFit/>
          </a:bodyPr>
          <a:lstStyle/>
          <a:p>
            <a:r>
              <a:rPr lang="en-US" sz="1200" dirty="0">
                <a:solidFill>
                  <a:srgbClr val="7F7E7E"/>
                </a:solidFill>
              </a:rPr>
              <a:t>Bandwidth</a:t>
            </a:r>
          </a:p>
        </p:txBody>
      </p:sp>
      <p:sp>
        <p:nvSpPr>
          <p:cNvPr id="22" name="TextBox 21"/>
          <p:cNvSpPr txBox="1"/>
          <p:nvPr/>
        </p:nvSpPr>
        <p:spPr>
          <a:xfrm>
            <a:off x="4262954" y="1326831"/>
            <a:ext cx="2114057" cy="184666"/>
          </a:xfrm>
          <a:prstGeom prst="rect">
            <a:avLst/>
          </a:prstGeom>
          <a:noFill/>
        </p:spPr>
        <p:txBody>
          <a:bodyPr wrap="square" lIns="0" tIns="0" rIns="0" bIns="0" rtlCol="0">
            <a:spAutoFit/>
          </a:bodyPr>
          <a:lstStyle/>
          <a:p>
            <a:r>
              <a:rPr lang="en-US" sz="1200" dirty="0">
                <a:solidFill>
                  <a:srgbClr val="7F7E7E"/>
                </a:solidFill>
              </a:rPr>
              <a:t>Not scalable with </a:t>
            </a:r>
            <a:r>
              <a:rPr lang="en-US" sz="1200" dirty="0" err="1">
                <a:solidFill>
                  <a:srgbClr val="7F7E7E"/>
                </a:solidFill>
              </a:rPr>
              <a:t>n_samples</a:t>
            </a:r>
            <a:endParaRPr lang="en-US" sz="1200" i="1" dirty="0">
              <a:solidFill>
                <a:srgbClr val="6094C9"/>
              </a:solidFill>
            </a:endParaRPr>
          </a:p>
        </p:txBody>
      </p:sp>
      <p:sp>
        <p:nvSpPr>
          <p:cNvPr id="23" name="TextBox 22"/>
          <p:cNvSpPr txBox="1"/>
          <p:nvPr/>
        </p:nvSpPr>
        <p:spPr>
          <a:xfrm>
            <a:off x="6425023" y="1326831"/>
            <a:ext cx="2277711" cy="369332"/>
          </a:xfrm>
          <a:prstGeom prst="rect">
            <a:avLst/>
          </a:prstGeom>
          <a:noFill/>
        </p:spPr>
        <p:txBody>
          <a:bodyPr wrap="square" lIns="0" tIns="0" rIns="0" bIns="0" rtlCol="0">
            <a:spAutoFit/>
          </a:bodyPr>
          <a:lstStyle/>
          <a:p>
            <a:r>
              <a:rPr lang="en-US" sz="1200" dirty="0">
                <a:solidFill>
                  <a:srgbClr val="7F7E7E"/>
                </a:solidFill>
              </a:rPr>
              <a:t>Many clusters, uneven cluster size, non-flat geometry</a:t>
            </a:r>
          </a:p>
        </p:txBody>
      </p:sp>
      <p:sp>
        <p:nvSpPr>
          <p:cNvPr id="24" name="TextBox 23"/>
          <p:cNvSpPr txBox="1"/>
          <p:nvPr/>
        </p:nvSpPr>
        <p:spPr>
          <a:xfrm>
            <a:off x="8750745" y="1326831"/>
            <a:ext cx="1596812" cy="184666"/>
          </a:xfrm>
          <a:prstGeom prst="rect">
            <a:avLst/>
          </a:prstGeom>
          <a:noFill/>
        </p:spPr>
        <p:txBody>
          <a:bodyPr wrap="square" lIns="0" tIns="0" rIns="0" bIns="0" rtlCol="0">
            <a:spAutoFit/>
          </a:bodyPr>
          <a:lstStyle/>
          <a:p>
            <a:r>
              <a:rPr lang="en-US" sz="1200" dirty="0">
                <a:solidFill>
                  <a:srgbClr val="7F7E7E"/>
                </a:solidFill>
              </a:rPr>
              <a:t>Distances between points</a:t>
            </a:r>
          </a:p>
        </p:txBody>
      </p:sp>
      <p:sp>
        <p:nvSpPr>
          <p:cNvPr id="25" name="TextBox 24"/>
          <p:cNvSpPr txBox="1"/>
          <p:nvPr/>
        </p:nvSpPr>
        <p:spPr>
          <a:xfrm>
            <a:off x="1667927" y="1795351"/>
            <a:ext cx="1270537" cy="184666"/>
          </a:xfrm>
          <a:prstGeom prst="rect">
            <a:avLst/>
          </a:prstGeom>
          <a:noFill/>
        </p:spPr>
        <p:txBody>
          <a:bodyPr wrap="square" lIns="0" tIns="0" rIns="0" bIns="0" rtlCol="0">
            <a:spAutoFit/>
          </a:bodyPr>
          <a:lstStyle/>
          <a:p>
            <a:r>
              <a:rPr lang="en-US" sz="1200" i="1" dirty="0">
                <a:solidFill>
                  <a:srgbClr val="4E81BC"/>
                </a:solidFill>
              </a:rPr>
              <a:t>Spectral clustering</a:t>
            </a:r>
          </a:p>
        </p:txBody>
      </p:sp>
      <p:sp>
        <p:nvSpPr>
          <p:cNvPr id="26" name="TextBox 25"/>
          <p:cNvSpPr txBox="1"/>
          <p:nvPr/>
        </p:nvSpPr>
        <p:spPr>
          <a:xfrm>
            <a:off x="2986475" y="1795351"/>
            <a:ext cx="1228466" cy="184666"/>
          </a:xfrm>
          <a:prstGeom prst="rect">
            <a:avLst/>
          </a:prstGeom>
          <a:noFill/>
        </p:spPr>
        <p:txBody>
          <a:bodyPr wrap="square" lIns="0" tIns="0" rIns="0" bIns="0" rtlCol="0">
            <a:spAutoFit/>
          </a:bodyPr>
          <a:lstStyle/>
          <a:p>
            <a:r>
              <a:rPr lang="en-US" sz="1200" dirty="0">
                <a:solidFill>
                  <a:srgbClr val="7F7E7E"/>
                </a:solidFill>
              </a:rPr>
              <a:t>Number of clusters</a:t>
            </a:r>
          </a:p>
        </p:txBody>
      </p:sp>
      <p:sp>
        <p:nvSpPr>
          <p:cNvPr id="27" name="TextBox 26"/>
          <p:cNvSpPr txBox="1"/>
          <p:nvPr/>
        </p:nvSpPr>
        <p:spPr>
          <a:xfrm>
            <a:off x="4262954" y="1795351"/>
            <a:ext cx="2114057" cy="369332"/>
          </a:xfrm>
          <a:prstGeom prst="rect">
            <a:avLst/>
          </a:prstGeom>
          <a:noFill/>
        </p:spPr>
        <p:txBody>
          <a:bodyPr wrap="square" lIns="0" tIns="0" rIns="0" bIns="0" rtlCol="0">
            <a:spAutoFit/>
          </a:bodyPr>
          <a:lstStyle/>
          <a:p>
            <a:r>
              <a:rPr lang="en-US" sz="1200" dirty="0">
                <a:solidFill>
                  <a:srgbClr val="7F7E7E"/>
                </a:solidFill>
              </a:rPr>
              <a:t>Medium </a:t>
            </a:r>
            <a:r>
              <a:rPr lang="en-US" sz="1200" i="1" dirty="0" err="1">
                <a:solidFill>
                  <a:srgbClr val="7F7E7E"/>
                </a:solidFill>
              </a:rPr>
              <a:t>n_samples</a:t>
            </a:r>
            <a:r>
              <a:rPr lang="en-US" sz="1200" dirty="0">
                <a:solidFill>
                  <a:srgbClr val="7F7E7E"/>
                </a:solidFill>
              </a:rPr>
              <a:t>, small </a:t>
            </a:r>
            <a:r>
              <a:rPr lang="en-US" sz="1200" i="1" dirty="0" err="1">
                <a:solidFill>
                  <a:srgbClr val="7F7E7E"/>
                </a:solidFill>
              </a:rPr>
              <a:t>n_clusters</a:t>
            </a:r>
            <a:endParaRPr lang="en-US" sz="1200" i="1" dirty="0">
              <a:solidFill>
                <a:srgbClr val="6094C9"/>
              </a:solidFill>
            </a:endParaRPr>
          </a:p>
        </p:txBody>
      </p:sp>
      <p:sp>
        <p:nvSpPr>
          <p:cNvPr id="28" name="TextBox 27"/>
          <p:cNvSpPr txBox="1"/>
          <p:nvPr/>
        </p:nvSpPr>
        <p:spPr>
          <a:xfrm>
            <a:off x="6425023" y="1795351"/>
            <a:ext cx="2277711" cy="369332"/>
          </a:xfrm>
          <a:prstGeom prst="rect">
            <a:avLst/>
          </a:prstGeom>
          <a:noFill/>
        </p:spPr>
        <p:txBody>
          <a:bodyPr wrap="square" lIns="0" tIns="0" rIns="0" bIns="0" rtlCol="0">
            <a:spAutoFit/>
          </a:bodyPr>
          <a:lstStyle/>
          <a:p>
            <a:r>
              <a:rPr lang="en-US" sz="1200" dirty="0">
                <a:solidFill>
                  <a:srgbClr val="7F7E7E"/>
                </a:solidFill>
              </a:rPr>
              <a:t>Few clusters, even cluster size, non-flat geometry</a:t>
            </a:r>
          </a:p>
        </p:txBody>
      </p:sp>
      <p:sp>
        <p:nvSpPr>
          <p:cNvPr id="29" name="TextBox 28"/>
          <p:cNvSpPr txBox="1"/>
          <p:nvPr/>
        </p:nvSpPr>
        <p:spPr>
          <a:xfrm>
            <a:off x="8750745" y="1795351"/>
            <a:ext cx="1596812" cy="369332"/>
          </a:xfrm>
          <a:prstGeom prst="rect">
            <a:avLst/>
          </a:prstGeom>
          <a:noFill/>
        </p:spPr>
        <p:txBody>
          <a:bodyPr wrap="square" lIns="0" tIns="0" rIns="0" bIns="0" rtlCol="0">
            <a:spAutoFit/>
          </a:bodyPr>
          <a:lstStyle/>
          <a:p>
            <a:r>
              <a:rPr lang="en-US" sz="1200" dirty="0">
                <a:solidFill>
                  <a:srgbClr val="7F7E7E"/>
                </a:solidFill>
              </a:rPr>
              <a:t>Graph distance (e.g. nearest-neighbor graph)</a:t>
            </a:r>
          </a:p>
        </p:txBody>
      </p:sp>
      <p:cxnSp>
        <p:nvCxnSpPr>
          <p:cNvPr id="30" name="Straight Connector 29"/>
          <p:cNvCxnSpPr/>
          <p:nvPr/>
        </p:nvCxnSpPr>
        <p:spPr>
          <a:xfrm>
            <a:off x="1667927" y="808717"/>
            <a:ext cx="8679631" cy="0"/>
          </a:xfrm>
          <a:prstGeom prst="line">
            <a:avLst/>
          </a:prstGeom>
          <a:ln>
            <a:solidFill>
              <a:srgbClr val="7F7E7E"/>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1667927" y="1277237"/>
            <a:ext cx="8679631" cy="0"/>
          </a:xfrm>
          <a:prstGeom prst="line">
            <a:avLst/>
          </a:prstGeom>
          <a:ln>
            <a:solidFill>
              <a:srgbClr val="7F7E7E"/>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1667927" y="1745757"/>
            <a:ext cx="8679631" cy="0"/>
          </a:xfrm>
          <a:prstGeom prst="line">
            <a:avLst/>
          </a:prstGeom>
          <a:ln>
            <a:solidFill>
              <a:srgbClr val="7F7E7E"/>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1667927" y="2214277"/>
            <a:ext cx="8679631" cy="0"/>
          </a:xfrm>
          <a:prstGeom prst="line">
            <a:avLst/>
          </a:prstGeom>
          <a:ln>
            <a:solidFill>
              <a:srgbClr val="7F7E7E"/>
            </a:solidFill>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1667927" y="2263871"/>
            <a:ext cx="1270537" cy="184666"/>
          </a:xfrm>
          <a:prstGeom prst="rect">
            <a:avLst/>
          </a:prstGeom>
          <a:noFill/>
        </p:spPr>
        <p:txBody>
          <a:bodyPr wrap="square" lIns="0" tIns="0" rIns="0" bIns="0" rtlCol="0">
            <a:spAutoFit/>
          </a:bodyPr>
          <a:lstStyle/>
          <a:p>
            <a:r>
              <a:rPr lang="en-US" sz="1200" i="1" dirty="0">
                <a:solidFill>
                  <a:srgbClr val="4E81BC"/>
                </a:solidFill>
              </a:rPr>
              <a:t>Hierarchical clustering</a:t>
            </a:r>
          </a:p>
        </p:txBody>
      </p:sp>
      <p:sp>
        <p:nvSpPr>
          <p:cNvPr id="35" name="TextBox 34"/>
          <p:cNvSpPr txBox="1"/>
          <p:nvPr/>
        </p:nvSpPr>
        <p:spPr>
          <a:xfrm>
            <a:off x="2986475" y="2263871"/>
            <a:ext cx="1228466" cy="184666"/>
          </a:xfrm>
          <a:prstGeom prst="rect">
            <a:avLst/>
          </a:prstGeom>
          <a:noFill/>
        </p:spPr>
        <p:txBody>
          <a:bodyPr wrap="square" lIns="0" tIns="0" rIns="0" bIns="0" rtlCol="0">
            <a:spAutoFit/>
          </a:bodyPr>
          <a:lstStyle/>
          <a:p>
            <a:r>
              <a:rPr lang="en-US" sz="1200" dirty="0">
                <a:solidFill>
                  <a:srgbClr val="7F7E7E"/>
                </a:solidFill>
              </a:rPr>
              <a:t>Number of clusters</a:t>
            </a:r>
          </a:p>
        </p:txBody>
      </p:sp>
      <p:sp>
        <p:nvSpPr>
          <p:cNvPr id="36" name="TextBox 35"/>
          <p:cNvSpPr txBox="1"/>
          <p:nvPr/>
        </p:nvSpPr>
        <p:spPr>
          <a:xfrm>
            <a:off x="4262954" y="2263871"/>
            <a:ext cx="2114057" cy="184666"/>
          </a:xfrm>
          <a:prstGeom prst="rect">
            <a:avLst/>
          </a:prstGeom>
          <a:noFill/>
        </p:spPr>
        <p:txBody>
          <a:bodyPr wrap="square" lIns="0" tIns="0" rIns="0" bIns="0" rtlCol="0">
            <a:spAutoFit/>
          </a:bodyPr>
          <a:lstStyle/>
          <a:p>
            <a:r>
              <a:rPr lang="en-US" sz="1200" dirty="0">
                <a:solidFill>
                  <a:srgbClr val="7F7E7E"/>
                </a:solidFill>
              </a:rPr>
              <a:t>Large </a:t>
            </a:r>
            <a:r>
              <a:rPr lang="en-US" sz="1200" i="1" dirty="0" err="1">
                <a:solidFill>
                  <a:srgbClr val="7F7E7E"/>
                </a:solidFill>
              </a:rPr>
              <a:t>n_samples</a:t>
            </a:r>
            <a:r>
              <a:rPr lang="en-US" sz="1200" dirty="0">
                <a:solidFill>
                  <a:srgbClr val="7F7E7E"/>
                </a:solidFill>
              </a:rPr>
              <a:t> and </a:t>
            </a:r>
            <a:r>
              <a:rPr lang="en-US" sz="1200" i="1" dirty="0" err="1">
                <a:solidFill>
                  <a:srgbClr val="7F7E7E"/>
                </a:solidFill>
              </a:rPr>
              <a:t>n_clusters</a:t>
            </a:r>
            <a:endParaRPr lang="en-US" sz="1200" i="1" dirty="0">
              <a:solidFill>
                <a:srgbClr val="6094C9"/>
              </a:solidFill>
            </a:endParaRPr>
          </a:p>
        </p:txBody>
      </p:sp>
      <p:sp>
        <p:nvSpPr>
          <p:cNvPr id="37" name="TextBox 36"/>
          <p:cNvSpPr txBox="1"/>
          <p:nvPr/>
        </p:nvSpPr>
        <p:spPr>
          <a:xfrm>
            <a:off x="6425023" y="2263871"/>
            <a:ext cx="2277711" cy="369332"/>
          </a:xfrm>
          <a:prstGeom prst="rect">
            <a:avLst/>
          </a:prstGeom>
          <a:noFill/>
        </p:spPr>
        <p:txBody>
          <a:bodyPr wrap="square" lIns="0" tIns="0" rIns="0" bIns="0" rtlCol="0">
            <a:spAutoFit/>
          </a:bodyPr>
          <a:lstStyle/>
          <a:p>
            <a:r>
              <a:rPr lang="en-US" sz="1200" dirty="0">
                <a:solidFill>
                  <a:srgbClr val="7F7E7E"/>
                </a:solidFill>
              </a:rPr>
              <a:t>Many clusters, possibly connectivity constraints</a:t>
            </a:r>
          </a:p>
        </p:txBody>
      </p:sp>
      <p:sp>
        <p:nvSpPr>
          <p:cNvPr id="38" name="TextBox 37"/>
          <p:cNvSpPr txBox="1"/>
          <p:nvPr/>
        </p:nvSpPr>
        <p:spPr>
          <a:xfrm>
            <a:off x="8750745" y="2263871"/>
            <a:ext cx="1596812" cy="184666"/>
          </a:xfrm>
          <a:prstGeom prst="rect">
            <a:avLst/>
          </a:prstGeom>
          <a:noFill/>
        </p:spPr>
        <p:txBody>
          <a:bodyPr wrap="square" lIns="0" tIns="0" rIns="0" bIns="0" rtlCol="0">
            <a:spAutoFit/>
          </a:bodyPr>
          <a:lstStyle/>
          <a:p>
            <a:r>
              <a:rPr lang="en-US" sz="1200" dirty="0">
                <a:solidFill>
                  <a:srgbClr val="7F7E7E"/>
                </a:solidFill>
              </a:rPr>
              <a:t>Distances between points</a:t>
            </a:r>
          </a:p>
        </p:txBody>
      </p:sp>
      <p:cxnSp>
        <p:nvCxnSpPr>
          <p:cNvPr id="39" name="Straight Connector 38"/>
          <p:cNvCxnSpPr/>
          <p:nvPr/>
        </p:nvCxnSpPr>
        <p:spPr>
          <a:xfrm>
            <a:off x="1667927" y="2682797"/>
            <a:ext cx="8679631" cy="0"/>
          </a:xfrm>
          <a:prstGeom prst="line">
            <a:avLst/>
          </a:prstGeom>
          <a:ln>
            <a:solidFill>
              <a:srgbClr val="7F7E7E"/>
            </a:solidFill>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1667927" y="2732396"/>
            <a:ext cx="1270537" cy="184666"/>
          </a:xfrm>
          <a:prstGeom prst="rect">
            <a:avLst/>
          </a:prstGeom>
          <a:noFill/>
        </p:spPr>
        <p:txBody>
          <a:bodyPr wrap="square" lIns="0" tIns="0" rIns="0" bIns="0" rtlCol="0">
            <a:spAutoFit/>
          </a:bodyPr>
          <a:lstStyle/>
          <a:p>
            <a:r>
              <a:rPr lang="en-US" sz="1200" i="1" dirty="0">
                <a:solidFill>
                  <a:srgbClr val="4E81BC"/>
                </a:solidFill>
              </a:rPr>
              <a:t>DBSCAN</a:t>
            </a:r>
          </a:p>
        </p:txBody>
      </p:sp>
      <p:sp>
        <p:nvSpPr>
          <p:cNvPr id="41" name="TextBox 40"/>
          <p:cNvSpPr txBox="1"/>
          <p:nvPr/>
        </p:nvSpPr>
        <p:spPr>
          <a:xfrm>
            <a:off x="2986475" y="2732396"/>
            <a:ext cx="1228466" cy="184666"/>
          </a:xfrm>
          <a:prstGeom prst="rect">
            <a:avLst/>
          </a:prstGeom>
          <a:noFill/>
        </p:spPr>
        <p:txBody>
          <a:bodyPr wrap="square" lIns="0" tIns="0" rIns="0" bIns="0" rtlCol="0">
            <a:spAutoFit/>
          </a:bodyPr>
          <a:lstStyle/>
          <a:p>
            <a:r>
              <a:rPr lang="en-US" sz="1200" dirty="0">
                <a:solidFill>
                  <a:srgbClr val="7F7E7E"/>
                </a:solidFill>
              </a:rPr>
              <a:t>Neighborhood size </a:t>
            </a:r>
          </a:p>
        </p:txBody>
      </p:sp>
      <p:sp>
        <p:nvSpPr>
          <p:cNvPr id="42" name="TextBox 41"/>
          <p:cNvSpPr txBox="1"/>
          <p:nvPr/>
        </p:nvSpPr>
        <p:spPr>
          <a:xfrm>
            <a:off x="4262954" y="2732396"/>
            <a:ext cx="2114057" cy="369332"/>
          </a:xfrm>
          <a:prstGeom prst="rect">
            <a:avLst/>
          </a:prstGeom>
          <a:noFill/>
        </p:spPr>
        <p:txBody>
          <a:bodyPr wrap="square" lIns="0" tIns="0" rIns="0" bIns="0" rtlCol="0">
            <a:spAutoFit/>
          </a:bodyPr>
          <a:lstStyle/>
          <a:p>
            <a:r>
              <a:rPr lang="en-US" sz="1200" dirty="0">
                <a:solidFill>
                  <a:srgbClr val="7F7E7E"/>
                </a:solidFill>
              </a:rPr>
              <a:t>Very large </a:t>
            </a:r>
            <a:r>
              <a:rPr lang="en-US" sz="1200" i="1" dirty="0" err="1">
                <a:solidFill>
                  <a:srgbClr val="7F7E7E"/>
                </a:solidFill>
              </a:rPr>
              <a:t>n_samples</a:t>
            </a:r>
            <a:r>
              <a:rPr lang="en-US" sz="1200" dirty="0">
                <a:solidFill>
                  <a:srgbClr val="7F7E7E"/>
                </a:solidFill>
              </a:rPr>
              <a:t>, medium </a:t>
            </a:r>
            <a:r>
              <a:rPr lang="en-US" sz="1200" i="1" dirty="0" err="1">
                <a:solidFill>
                  <a:srgbClr val="7F7E7E"/>
                </a:solidFill>
              </a:rPr>
              <a:t>n_clusters</a:t>
            </a:r>
            <a:endParaRPr lang="en-US" sz="1200" i="1" dirty="0">
              <a:solidFill>
                <a:srgbClr val="6094C9"/>
              </a:solidFill>
            </a:endParaRPr>
          </a:p>
        </p:txBody>
      </p:sp>
      <p:sp>
        <p:nvSpPr>
          <p:cNvPr id="43" name="TextBox 42"/>
          <p:cNvSpPr txBox="1"/>
          <p:nvPr/>
        </p:nvSpPr>
        <p:spPr>
          <a:xfrm>
            <a:off x="6425023" y="2732396"/>
            <a:ext cx="2277711" cy="369332"/>
          </a:xfrm>
          <a:prstGeom prst="rect">
            <a:avLst/>
          </a:prstGeom>
          <a:noFill/>
        </p:spPr>
        <p:txBody>
          <a:bodyPr wrap="square" lIns="0" tIns="0" rIns="0" bIns="0" rtlCol="0">
            <a:spAutoFit/>
          </a:bodyPr>
          <a:lstStyle/>
          <a:p>
            <a:r>
              <a:rPr lang="en-US" sz="1200" dirty="0">
                <a:solidFill>
                  <a:srgbClr val="7F7E7E"/>
                </a:solidFill>
              </a:rPr>
              <a:t>Non-flat geometry, uneven cluster sizes</a:t>
            </a:r>
          </a:p>
        </p:txBody>
      </p:sp>
      <p:sp>
        <p:nvSpPr>
          <p:cNvPr id="44" name="TextBox 43"/>
          <p:cNvSpPr txBox="1"/>
          <p:nvPr/>
        </p:nvSpPr>
        <p:spPr>
          <a:xfrm>
            <a:off x="8750745" y="2732396"/>
            <a:ext cx="1596812" cy="369332"/>
          </a:xfrm>
          <a:prstGeom prst="rect">
            <a:avLst/>
          </a:prstGeom>
          <a:noFill/>
        </p:spPr>
        <p:txBody>
          <a:bodyPr wrap="square" lIns="0" tIns="0" rIns="0" bIns="0" rtlCol="0">
            <a:spAutoFit/>
          </a:bodyPr>
          <a:lstStyle/>
          <a:p>
            <a:r>
              <a:rPr lang="en-US" sz="1200" dirty="0">
                <a:solidFill>
                  <a:srgbClr val="7F7E7E"/>
                </a:solidFill>
              </a:rPr>
              <a:t>Distances between nearest points</a:t>
            </a:r>
          </a:p>
        </p:txBody>
      </p:sp>
      <p:sp>
        <p:nvSpPr>
          <p:cNvPr id="45" name="object 5"/>
          <p:cNvSpPr txBox="1"/>
          <p:nvPr/>
        </p:nvSpPr>
        <p:spPr>
          <a:xfrm>
            <a:off x="1653816" y="3261233"/>
            <a:ext cx="9477360" cy="2605088"/>
          </a:xfrm>
          <a:prstGeom prst="rect">
            <a:avLst/>
          </a:prstGeom>
        </p:spPr>
        <p:txBody>
          <a:bodyPr wrap="square" lIns="0" tIns="0" rIns="0" bIns="0" rtlCol="0">
            <a:spAutoFit/>
          </a:bodyPr>
          <a:lstStyle/>
          <a:p>
            <a:pPr marL="12700" marR="41909">
              <a:lnSpc>
                <a:spcPts val="3454"/>
              </a:lnSpc>
              <a:spcBef>
                <a:spcPts val="172"/>
              </a:spcBef>
            </a:pPr>
            <a:r>
              <a:rPr lang="en-US" sz="4400" baseline="2560" dirty="0" smtClean="0">
                <a:solidFill>
                  <a:srgbClr val="4E81BC"/>
                </a:solidFill>
                <a:cs typeface="Calibri"/>
              </a:rPr>
              <a:t>Affinity propagation:</a:t>
            </a:r>
            <a:endParaRPr lang="en-US" sz="4400" baseline="2560" dirty="0">
              <a:solidFill>
                <a:srgbClr val="4E81BC"/>
              </a:solidFill>
              <a:cs typeface="Calibri"/>
            </a:endParaRPr>
          </a:p>
          <a:p>
            <a:pPr marL="12700" marR="3555855">
              <a:lnSpc>
                <a:spcPts val="3300"/>
              </a:lnSpc>
              <a:spcBef>
                <a:spcPts val="5"/>
              </a:spcBef>
            </a:pPr>
            <a:r>
              <a:rPr lang="en-US" sz="2800" dirty="0">
                <a:solidFill>
                  <a:srgbClr val="A6A5A5"/>
                </a:solidFill>
                <a:cs typeface="Calibri"/>
              </a:rPr>
              <a:t>- </a:t>
            </a:r>
            <a:r>
              <a:rPr lang="en-US" sz="2800" dirty="0" smtClean="0">
                <a:solidFill>
                  <a:srgbClr val="F69545"/>
                </a:solidFill>
                <a:cs typeface="Calibri"/>
              </a:rPr>
              <a:t>DON’T </a:t>
            </a:r>
            <a:r>
              <a:rPr lang="en-US" sz="2800" dirty="0">
                <a:solidFill>
                  <a:srgbClr val="F69545"/>
                </a:solidFill>
                <a:cs typeface="Calibri"/>
              </a:rPr>
              <a:t>have to guess </a:t>
            </a:r>
            <a:r>
              <a:rPr lang="en-US" sz="2800" dirty="0" smtClean="0">
                <a:solidFill>
                  <a:srgbClr val="F69545"/>
                </a:solidFill>
                <a:cs typeface="Calibri"/>
              </a:rPr>
              <a:t>k</a:t>
            </a:r>
            <a:r>
              <a:rPr lang="en-US" sz="2800" dirty="0" smtClean="0">
                <a:solidFill>
                  <a:srgbClr val="A6A5A5"/>
                </a:solidFill>
                <a:cs typeface="Calibri"/>
              </a:rPr>
              <a:t>. </a:t>
            </a:r>
            <a:endParaRPr lang="en-US" sz="2800" dirty="0">
              <a:solidFill>
                <a:srgbClr val="A6A5A5"/>
              </a:solidFill>
              <a:cs typeface="Calibri"/>
            </a:endParaRPr>
          </a:p>
          <a:p>
            <a:pPr marL="12700" marR="3555855">
              <a:lnSpc>
                <a:spcPts val="3300"/>
              </a:lnSpc>
              <a:spcBef>
                <a:spcPts val="5"/>
              </a:spcBef>
            </a:pPr>
            <a:r>
              <a:rPr lang="en-US" sz="2800" dirty="0">
                <a:solidFill>
                  <a:srgbClr val="A6A5A5"/>
                </a:solidFill>
                <a:cs typeface="Calibri"/>
              </a:rPr>
              <a:t>- </a:t>
            </a:r>
            <a:r>
              <a:rPr lang="en-US" sz="2800" dirty="0" smtClean="0">
                <a:solidFill>
                  <a:srgbClr val="A6A5A5"/>
                </a:solidFill>
                <a:cs typeface="Calibri"/>
              </a:rPr>
              <a:t>Tends </a:t>
            </a:r>
            <a:r>
              <a:rPr lang="en-US" sz="2800" dirty="0">
                <a:solidFill>
                  <a:srgbClr val="A6A5A5"/>
                </a:solidFill>
                <a:cs typeface="Calibri"/>
              </a:rPr>
              <a:t>to ﬁnd </a:t>
            </a:r>
            <a:r>
              <a:rPr lang="en-US" sz="2800" dirty="0" smtClean="0">
                <a:solidFill>
                  <a:srgbClr val="9BBA58"/>
                </a:solidFill>
                <a:cs typeface="Calibri"/>
              </a:rPr>
              <a:t>uneven </a:t>
            </a:r>
            <a:r>
              <a:rPr lang="en-US" sz="2800" dirty="0">
                <a:solidFill>
                  <a:srgbClr val="9BBA58"/>
                </a:solidFill>
                <a:cs typeface="Calibri"/>
              </a:rPr>
              <a:t>sized clusters.</a:t>
            </a:r>
            <a:endParaRPr lang="en-US" sz="2800" dirty="0">
              <a:solidFill>
                <a:prstClr val="black"/>
              </a:solidFill>
              <a:cs typeface="Calibri"/>
            </a:endParaRPr>
          </a:p>
          <a:p>
            <a:pPr marL="12700" marR="53340">
              <a:lnSpc>
                <a:spcPct val="101725"/>
              </a:lnSpc>
            </a:pPr>
            <a:r>
              <a:rPr lang="en-US" sz="2800" dirty="0">
                <a:solidFill>
                  <a:srgbClr val="A6A5A5"/>
                </a:solidFill>
                <a:cs typeface="Calibri"/>
              </a:rPr>
              <a:t>- Good with </a:t>
            </a:r>
            <a:r>
              <a:rPr lang="en-US" sz="2800" dirty="0" smtClean="0">
                <a:solidFill>
                  <a:srgbClr val="4BABC5"/>
                </a:solidFill>
                <a:cs typeface="Calibri"/>
              </a:rPr>
              <a:t>many clusters</a:t>
            </a:r>
            <a:r>
              <a:rPr lang="en-US" sz="2800" dirty="0" smtClean="0">
                <a:solidFill>
                  <a:srgbClr val="A6A5A5"/>
                </a:solidFill>
                <a:cs typeface="Calibri"/>
              </a:rPr>
              <a:t>.</a:t>
            </a:r>
            <a:endParaRPr lang="en-US" sz="2800" dirty="0">
              <a:solidFill>
                <a:prstClr val="black"/>
              </a:solidFill>
              <a:cs typeface="Calibri"/>
            </a:endParaRPr>
          </a:p>
          <a:p>
            <a:pPr marL="12700">
              <a:lnSpc>
                <a:spcPts val="3300"/>
              </a:lnSpc>
              <a:spcBef>
                <a:spcPts val="165"/>
              </a:spcBef>
            </a:pPr>
            <a:r>
              <a:rPr lang="en-US" sz="4200" baseline="1950" dirty="0">
                <a:solidFill>
                  <a:srgbClr val="A6A5A5"/>
                </a:solidFill>
                <a:cs typeface="Calibri"/>
              </a:rPr>
              <a:t>- </a:t>
            </a:r>
            <a:r>
              <a:rPr lang="en-US" sz="4200" baseline="1950" dirty="0" smtClean="0">
                <a:solidFill>
                  <a:srgbClr val="A6A5A5"/>
                </a:solidFill>
                <a:cs typeface="Calibri"/>
              </a:rPr>
              <a:t>Required input: damping factor</a:t>
            </a:r>
            <a:r>
              <a:rPr lang="en-US" sz="4200" dirty="0" smtClean="0">
                <a:solidFill>
                  <a:srgbClr val="A6A5A5"/>
                </a:solidFill>
                <a:cs typeface="Calibri"/>
              </a:rPr>
              <a:t> </a:t>
            </a:r>
            <a:endParaRPr lang="en-US" sz="2200" dirty="0">
              <a:solidFill>
                <a:prstClr val="black"/>
              </a:solidFill>
              <a:cs typeface="Calibri"/>
            </a:endParaRPr>
          </a:p>
          <a:p>
            <a:pPr marL="12700" marR="53340">
              <a:lnSpc>
                <a:spcPts val="3365"/>
              </a:lnSpc>
              <a:spcBef>
                <a:spcPts val="3"/>
              </a:spcBef>
            </a:pPr>
            <a:r>
              <a:rPr lang="en-US" sz="2800" dirty="0">
                <a:solidFill>
                  <a:srgbClr val="F69545"/>
                </a:solidFill>
                <a:cs typeface="Calibri"/>
              </a:rPr>
              <a:t>- Euclidean distance </a:t>
            </a:r>
            <a:r>
              <a:rPr lang="en-US" sz="2800" dirty="0" smtClean="0">
                <a:solidFill>
                  <a:srgbClr val="F69545"/>
                </a:solidFill>
                <a:cs typeface="Calibri"/>
              </a:rPr>
              <a:t>typically used</a:t>
            </a:r>
            <a:endParaRPr lang="en-US" sz="2800" dirty="0">
              <a:solidFill>
                <a:prstClr val="black"/>
              </a:solidFill>
              <a:cs typeface="Calibri"/>
            </a:endParaRPr>
          </a:p>
        </p:txBody>
      </p:sp>
    </p:spTree>
    <p:extLst>
      <p:ext uri="{BB962C8B-B14F-4D97-AF65-F5344CB8AC3E}">
        <p14:creationId xmlns:p14="http://schemas.microsoft.com/office/powerpoint/2010/main" val="2818304947"/>
      </p:ext>
    </p:extLst>
  </p:cSld>
  <p:clrMapOvr>
    <a:masterClrMapping/>
  </p:clrMapOvr>
  <p:transition xmlns:p14="http://schemas.microsoft.com/office/powerpoint/2010/main" spd="med"/>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1" name="Object 160" hidden="1"/>
          <p:cNvGraphicFramePr>
            <a:graphicFrameLocks noChangeAspect="1"/>
          </p:cNvGraphicFramePr>
          <p:nvPr>
            <p:custDataLst>
              <p:tags r:id="rId2"/>
            </p:custDataLst>
          </p:nvPr>
        </p:nvGraphicFramePr>
        <p:xfrm>
          <a:off x="1525589" y="1589"/>
          <a:ext cx="1587" cy="1587"/>
        </p:xfrm>
        <a:graphic>
          <a:graphicData uri="http://schemas.openxmlformats.org/presentationml/2006/ole">
            <mc:AlternateContent xmlns:mc="http://schemas.openxmlformats.org/markup-compatibility/2006">
              <mc:Choice xmlns:v="urn:schemas-microsoft-com:vml" Requires="v">
                <p:oleObj spid="_x0000_s24580"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1525589" y="1589"/>
                        <a:ext cx="1587" cy="1587"/>
                      </a:xfrm>
                      <a:prstGeom prst="rect">
                        <a:avLst/>
                      </a:prstGeom>
                    </p:spPr>
                  </p:pic>
                </p:oleObj>
              </mc:Fallback>
            </mc:AlternateContent>
          </a:graphicData>
        </a:graphic>
      </p:graphicFrame>
      <p:sp>
        <p:nvSpPr>
          <p:cNvPr id="23" name="Rectangle 22"/>
          <p:cNvSpPr/>
          <p:nvPr/>
        </p:nvSpPr>
        <p:spPr>
          <a:xfrm>
            <a:off x="1638300" y="381000"/>
            <a:ext cx="1422040" cy="1524000"/>
          </a:xfrm>
          <a:prstGeom prst="rect">
            <a:avLst/>
          </a:prstGeom>
          <a:no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30" name="TextBox 29"/>
          <p:cNvSpPr txBox="1"/>
          <p:nvPr/>
        </p:nvSpPr>
        <p:spPr>
          <a:xfrm>
            <a:off x="1667926" y="1719329"/>
            <a:ext cx="1362788" cy="153888"/>
          </a:xfrm>
          <a:prstGeom prst="rect">
            <a:avLst/>
          </a:prstGeom>
          <a:noFill/>
        </p:spPr>
        <p:txBody>
          <a:bodyPr wrap="square" lIns="0" tIns="0" rIns="0" bIns="0" rtlCol="0">
            <a:spAutoFit/>
          </a:bodyPr>
          <a:lstStyle/>
          <a:p>
            <a:pPr algn="r"/>
            <a:r>
              <a:rPr lang="en-US" sz="1000" dirty="0">
                <a:solidFill>
                  <a:srgbClr val="7F7E7E"/>
                </a:solidFill>
              </a:rPr>
              <a:t>.01s</a:t>
            </a:r>
          </a:p>
        </p:txBody>
      </p:sp>
      <p:sp>
        <p:nvSpPr>
          <p:cNvPr id="34" name="Rectangle 33"/>
          <p:cNvSpPr/>
          <p:nvPr/>
        </p:nvSpPr>
        <p:spPr>
          <a:xfrm>
            <a:off x="3136972" y="381000"/>
            <a:ext cx="1422040" cy="1524000"/>
          </a:xfrm>
          <a:prstGeom prst="rect">
            <a:avLst/>
          </a:prstGeom>
          <a:no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35" name="TextBox 34"/>
          <p:cNvSpPr txBox="1"/>
          <p:nvPr/>
        </p:nvSpPr>
        <p:spPr>
          <a:xfrm>
            <a:off x="3166598" y="1719329"/>
            <a:ext cx="1362788" cy="153888"/>
          </a:xfrm>
          <a:prstGeom prst="rect">
            <a:avLst/>
          </a:prstGeom>
          <a:noFill/>
        </p:spPr>
        <p:txBody>
          <a:bodyPr wrap="square" lIns="0" tIns="0" rIns="0" bIns="0" rtlCol="0">
            <a:spAutoFit/>
          </a:bodyPr>
          <a:lstStyle/>
          <a:p>
            <a:pPr algn="r"/>
            <a:r>
              <a:rPr lang="en-US" sz="1000" dirty="0">
                <a:solidFill>
                  <a:srgbClr val="7F7E7E"/>
                </a:solidFill>
              </a:rPr>
              <a:t>8.17s</a:t>
            </a:r>
          </a:p>
        </p:txBody>
      </p:sp>
      <p:sp>
        <p:nvSpPr>
          <p:cNvPr id="37" name="Rectangle 36"/>
          <p:cNvSpPr/>
          <p:nvPr/>
        </p:nvSpPr>
        <p:spPr>
          <a:xfrm>
            <a:off x="4635644" y="381000"/>
            <a:ext cx="1422040" cy="1524000"/>
          </a:xfrm>
          <a:prstGeom prst="rect">
            <a:avLst/>
          </a:prstGeom>
          <a:no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38" name="TextBox 37"/>
          <p:cNvSpPr txBox="1"/>
          <p:nvPr/>
        </p:nvSpPr>
        <p:spPr>
          <a:xfrm>
            <a:off x="4665270" y="1719329"/>
            <a:ext cx="1362788" cy="153888"/>
          </a:xfrm>
          <a:prstGeom prst="rect">
            <a:avLst/>
          </a:prstGeom>
          <a:noFill/>
        </p:spPr>
        <p:txBody>
          <a:bodyPr wrap="square" lIns="0" tIns="0" rIns="0" bIns="0" rtlCol="0">
            <a:spAutoFit/>
          </a:bodyPr>
          <a:lstStyle/>
          <a:p>
            <a:pPr algn="r"/>
            <a:r>
              <a:rPr lang="en-US" sz="1000" dirty="0">
                <a:solidFill>
                  <a:srgbClr val="7F7E7E"/>
                </a:solidFill>
              </a:rPr>
              <a:t>.02s</a:t>
            </a:r>
          </a:p>
        </p:txBody>
      </p:sp>
      <p:sp>
        <p:nvSpPr>
          <p:cNvPr id="40" name="Rectangle 39"/>
          <p:cNvSpPr/>
          <p:nvPr/>
        </p:nvSpPr>
        <p:spPr>
          <a:xfrm>
            <a:off x="6134317" y="381000"/>
            <a:ext cx="1422040" cy="1524000"/>
          </a:xfrm>
          <a:prstGeom prst="rect">
            <a:avLst/>
          </a:prstGeom>
          <a:no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41" name="TextBox 40"/>
          <p:cNvSpPr txBox="1"/>
          <p:nvPr/>
        </p:nvSpPr>
        <p:spPr>
          <a:xfrm>
            <a:off x="6163943" y="1719329"/>
            <a:ext cx="1362788" cy="153888"/>
          </a:xfrm>
          <a:prstGeom prst="rect">
            <a:avLst/>
          </a:prstGeom>
          <a:noFill/>
        </p:spPr>
        <p:txBody>
          <a:bodyPr wrap="square" lIns="0" tIns="0" rIns="0" bIns="0" rtlCol="0">
            <a:spAutoFit/>
          </a:bodyPr>
          <a:lstStyle/>
          <a:p>
            <a:pPr algn="r"/>
            <a:r>
              <a:rPr lang="en-US" sz="1000" dirty="0">
                <a:solidFill>
                  <a:srgbClr val="7F7E7E"/>
                </a:solidFill>
              </a:rPr>
              <a:t>.31s</a:t>
            </a:r>
          </a:p>
        </p:txBody>
      </p:sp>
      <p:sp>
        <p:nvSpPr>
          <p:cNvPr id="43" name="Rectangle 42"/>
          <p:cNvSpPr/>
          <p:nvPr/>
        </p:nvSpPr>
        <p:spPr>
          <a:xfrm>
            <a:off x="7632989" y="381000"/>
            <a:ext cx="1422040" cy="1524000"/>
          </a:xfrm>
          <a:prstGeom prst="rect">
            <a:avLst/>
          </a:prstGeom>
          <a:no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44" name="TextBox 43"/>
          <p:cNvSpPr txBox="1"/>
          <p:nvPr/>
        </p:nvSpPr>
        <p:spPr>
          <a:xfrm>
            <a:off x="7662615" y="1719329"/>
            <a:ext cx="1362788" cy="153888"/>
          </a:xfrm>
          <a:prstGeom prst="rect">
            <a:avLst/>
          </a:prstGeom>
          <a:noFill/>
        </p:spPr>
        <p:txBody>
          <a:bodyPr wrap="square" lIns="0" tIns="0" rIns="0" bIns="0" rtlCol="0">
            <a:spAutoFit/>
          </a:bodyPr>
          <a:lstStyle/>
          <a:p>
            <a:pPr algn="r"/>
            <a:r>
              <a:rPr lang="en-US" sz="1000" dirty="0">
                <a:solidFill>
                  <a:srgbClr val="7F7E7E"/>
                </a:solidFill>
              </a:rPr>
              <a:t>.21s</a:t>
            </a:r>
          </a:p>
        </p:txBody>
      </p:sp>
      <p:sp>
        <p:nvSpPr>
          <p:cNvPr id="46" name="Rectangle 45"/>
          <p:cNvSpPr/>
          <p:nvPr/>
        </p:nvSpPr>
        <p:spPr>
          <a:xfrm>
            <a:off x="9131660" y="381000"/>
            <a:ext cx="1422040" cy="1524000"/>
          </a:xfrm>
          <a:prstGeom prst="rect">
            <a:avLst/>
          </a:prstGeom>
          <a:no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47" name="TextBox 46"/>
          <p:cNvSpPr txBox="1"/>
          <p:nvPr/>
        </p:nvSpPr>
        <p:spPr>
          <a:xfrm>
            <a:off x="9161286" y="1719329"/>
            <a:ext cx="1362788" cy="153888"/>
          </a:xfrm>
          <a:prstGeom prst="rect">
            <a:avLst/>
          </a:prstGeom>
          <a:noFill/>
        </p:spPr>
        <p:txBody>
          <a:bodyPr wrap="square" lIns="0" tIns="0" rIns="0" bIns="0" rtlCol="0">
            <a:spAutoFit/>
          </a:bodyPr>
          <a:lstStyle/>
          <a:p>
            <a:pPr algn="r"/>
            <a:r>
              <a:rPr lang="en-US" sz="1000" dirty="0">
                <a:solidFill>
                  <a:srgbClr val="7F7E7E"/>
                </a:solidFill>
              </a:rPr>
              <a:t>.10s</a:t>
            </a:r>
          </a:p>
        </p:txBody>
      </p:sp>
      <p:sp>
        <p:nvSpPr>
          <p:cNvPr id="67" name="Rectangle 66"/>
          <p:cNvSpPr/>
          <p:nvPr/>
        </p:nvSpPr>
        <p:spPr>
          <a:xfrm>
            <a:off x="1638300" y="1981200"/>
            <a:ext cx="1422040" cy="1524000"/>
          </a:xfrm>
          <a:prstGeom prst="rect">
            <a:avLst/>
          </a:prstGeom>
          <a:no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68" name="TextBox 67"/>
          <p:cNvSpPr txBox="1"/>
          <p:nvPr/>
        </p:nvSpPr>
        <p:spPr>
          <a:xfrm>
            <a:off x="1667926" y="3319529"/>
            <a:ext cx="1362788" cy="153888"/>
          </a:xfrm>
          <a:prstGeom prst="rect">
            <a:avLst/>
          </a:prstGeom>
          <a:noFill/>
        </p:spPr>
        <p:txBody>
          <a:bodyPr wrap="square" lIns="0" tIns="0" rIns="0" bIns="0" rtlCol="0">
            <a:spAutoFit/>
          </a:bodyPr>
          <a:lstStyle/>
          <a:p>
            <a:pPr algn="r"/>
            <a:r>
              <a:rPr lang="en-US" sz="1000" dirty="0">
                <a:solidFill>
                  <a:srgbClr val="7F7E7E"/>
                </a:solidFill>
              </a:rPr>
              <a:t>0.1s</a:t>
            </a:r>
          </a:p>
        </p:txBody>
      </p:sp>
      <p:sp>
        <p:nvSpPr>
          <p:cNvPr id="65" name="Rectangle 64"/>
          <p:cNvSpPr/>
          <p:nvPr/>
        </p:nvSpPr>
        <p:spPr>
          <a:xfrm>
            <a:off x="3136972" y="1981200"/>
            <a:ext cx="1422040" cy="1524000"/>
          </a:xfrm>
          <a:prstGeom prst="rect">
            <a:avLst/>
          </a:prstGeom>
          <a:no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66" name="TextBox 65"/>
          <p:cNvSpPr txBox="1"/>
          <p:nvPr/>
        </p:nvSpPr>
        <p:spPr>
          <a:xfrm>
            <a:off x="3166598" y="3319529"/>
            <a:ext cx="1362788" cy="153888"/>
          </a:xfrm>
          <a:prstGeom prst="rect">
            <a:avLst/>
          </a:prstGeom>
          <a:noFill/>
        </p:spPr>
        <p:txBody>
          <a:bodyPr wrap="square" lIns="0" tIns="0" rIns="0" bIns="0" rtlCol="0">
            <a:spAutoFit/>
          </a:bodyPr>
          <a:lstStyle/>
          <a:p>
            <a:pPr algn="r"/>
            <a:r>
              <a:rPr lang="en-US" sz="1000" dirty="0">
                <a:solidFill>
                  <a:srgbClr val="7F7E7E"/>
                </a:solidFill>
              </a:rPr>
              <a:t>8.17s</a:t>
            </a:r>
          </a:p>
        </p:txBody>
      </p:sp>
      <p:sp>
        <p:nvSpPr>
          <p:cNvPr id="63" name="Rectangle 62"/>
          <p:cNvSpPr/>
          <p:nvPr/>
        </p:nvSpPr>
        <p:spPr>
          <a:xfrm>
            <a:off x="4635644" y="1981200"/>
            <a:ext cx="1422040" cy="1524000"/>
          </a:xfrm>
          <a:prstGeom prst="rect">
            <a:avLst/>
          </a:prstGeom>
          <a:no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64" name="TextBox 63"/>
          <p:cNvSpPr txBox="1"/>
          <p:nvPr/>
        </p:nvSpPr>
        <p:spPr>
          <a:xfrm>
            <a:off x="4665270" y="3319529"/>
            <a:ext cx="1362788" cy="153888"/>
          </a:xfrm>
          <a:prstGeom prst="rect">
            <a:avLst/>
          </a:prstGeom>
          <a:noFill/>
        </p:spPr>
        <p:txBody>
          <a:bodyPr wrap="square" lIns="0" tIns="0" rIns="0" bIns="0" rtlCol="0">
            <a:spAutoFit/>
          </a:bodyPr>
          <a:lstStyle/>
          <a:p>
            <a:pPr algn="r"/>
            <a:r>
              <a:rPr lang="en-US" sz="1000" dirty="0">
                <a:solidFill>
                  <a:srgbClr val="7F7E7E"/>
                </a:solidFill>
              </a:rPr>
              <a:t>.03s</a:t>
            </a:r>
          </a:p>
        </p:txBody>
      </p:sp>
      <p:sp>
        <p:nvSpPr>
          <p:cNvPr id="61" name="Rectangle 60"/>
          <p:cNvSpPr/>
          <p:nvPr/>
        </p:nvSpPr>
        <p:spPr>
          <a:xfrm>
            <a:off x="6134317" y="1981200"/>
            <a:ext cx="1422040" cy="1524000"/>
          </a:xfrm>
          <a:prstGeom prst="rect">
            <a:avLst/>
          </a:prstGeom>
          <a:no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62" name="TextBox 61"/>
          <p:cNvSpPr txBox="1"/>
          <p:nvPr/>
        </p:nvSpPr>
        <p:spPr>
          <a:xfrm>
            <a:off x="6163943" y="3319529"/>
            <a:ext cx="1362788" cy="153888"/>
          </a:xfrm>
          <a:prstGeom prst="rect">
            <a:avLst/>
          </a:prstGeom>
          <a:noFill/>
        </p:spPr>
        <p:txBody>
          <a:bodyPr wrap="square" lIns="0" tIns="0" rIns="0" bIns="0" rtlCol="0">
            <a:spAutoFit/>
          </a:bodyPr>
          <a:lstStyle/>
          <a:p>
            <a:pPr algn="r"/>
            <a:r>
              <a:rPr lang="en-US" sz="1000" dirty="0">
                <a:solidFill>
                  <a:srgbClr val="7F7E7E"/>
                </a:solidFill>
              </a:rPr>
              <a:t>.03s</a:t>
            </a:r>
          </a:p>
        </p:txBody>
      </p:sp>
      <p:sp>
        <p:nvSpPr>
          <p:cNvPr id="59" name="Rectangle 58"/>
          <p:cNvSpPr/>
          <p:nvPr/>
        </p:nvSpPr>
        <p:spPr>
          <a:xfrm>
            <a:off x="7632989" y="1981200"/>
            <a:ext cx="1422040" cy="1524000"/>
          </a:xfrm>
          <a:prstGeom prst="rect">
            <a:avLst/>
          </a:prstGeom>
          <a:no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60" name="TextBox 59"/>
          <p:cNvSpPr txBox="1"/>
          <p:nvPr/>
        </p:nvSpPr>
        <p:spPr>
          <a:xfrm>
            <a:off x="7662615" y="3319529"/>
            <a:ext cx="1362788" cy="153888"/>
          </a:xfrm>
          <a:prstGeom prst="rect">
            <a:avLst/>
          </a:prstGeom>
          <a:noFill/>
        </p:spPr>
        <p:txBody>
          <a:bodyPr wrap="square" lIns="0" tIns="0" rIns="0" bIns="0" rtlCol="0">
            <a:spAutoFit/>
          </a:bodyPr>
          <a:lstStyle/>
          <a:p>
            <a:pPr algn="r"/>
            <a:r>
              <a:rPr lang="en-US" sz="1000" dirty="0">
                <a:solidFill>
                  <a:srgbClr val="7F7E7E"/>
                </a:solidFill>
              </a:rPr>
              <a:t>.26s</a:t>
            </a:r>
          </a:p>
        </p:txBody>
      </p:sp>
      <p:sp>
        <p:nvSpPr>
          <p:cNvPr id="57" name="Rectangle 56"/>
          <p:cNvSpPr/>
          <p:nvPr/>
        </p:nvSpPr>
        <p:spPr>
          <a:xfrm>
            <a:off x="9131660" y="1981200"/>
            <a:ext cx="1422040" cy="1524000"/>
          </a:xfrm>
          <a:prstGeom prst="rect">
            <a:avLst/>
          </a:prstGeom>
          <a:no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58" name="TextBox 57"/>
          <p:cNvSpPr txBox="1"/>
          <p:nvPr/>
        </p:nvSpPr>
        <p:spPr>
          <a:xfrm>
            <a:off x="9161286" y="3319529"/>
            <a:ext cx="1362788" cy="153888"/>
          </a:xfrm>
          <a:prstGeom prst="rect">
            <a:avLst/>
          </a:prstGeom>
          <a:noFill/>
        </p:spPr>
        <p:txBody>
          <a:bodyPr wrap="square" lIns="0" tIns="0" rIns="0" bIns="0" rtlCol="0">
            <a:spAutoFit/>
          </a:bodyPr>
          <a:lstStyle/>
          <a:p>
            <a:pPr algn="r"/>
            <a:r>
              <a:rPr lang="en-US" sz="1000" dirty="0">
                <a:solidFill>
                  <a:srgbClr val="7F7E7E"/>
                </a:solidFill>
              </a:rPr>
              <a:t>.10s</a:t>
            </a:r>
          </a:p>
        </p:txBody>
      </p:sp>
      <p:sp>
        <p:nvSpPr>
          <p:cNvPr id="86" name="Rectangle 85"/>
          <p:cNvSpPr/>
          <p:nvPr/>
        </p:nvSpPr>
        <p:spPr>
          <a:xfrm>
            <a:off x="1638300" y="3581400"/>
            <a:ext cx="1422040" cy="1524000"/>
          </a:xfrm>
          <a:prstGeom prst="rect">
            <a:avLst/>
          </a:prstGeom>
          <a:no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87" name="TextBox 86"/>
          <p:cNvSpPr txBox="1"/>
          <p:nvPr/>
        </p:nvSpPr>
        <p:spPr>
          <a:xfrm>
            <a:off x="1667926" y="4919729"/>
            <a:ext cx="1362788" cy="153888"/>
          </a:xfrm>
          <a:prstGeom prst="rect">
            <a:avLst/>
          </a:prstGeom>
          <a:noFill/>
        </p:spPr>
        <p:txBody>
          <a:bodyPr wrap="square" lIns="0" tIns="0" rIns="0" bIns="0" rtlCol="0">
            <a:spAutoFit/>
          </a:bodyPr>
          <a:lstStyle/>
          <a:p>
            <a:pPr algn="r"/>
            <a:r>
              <a:rPr lang="en-US" sz="1000" dirty="0">
                <a:solidFill>
                  <a:srgbClr val="7F7E7E"/>
                </a:solidFill>
              </a:rPr>
              <a:t>.01s</a:t>
            </a:r>
          </a:p>
        </p:txBody>
      </p:sp>
      <p:sp>
        <p:nvSpPr>
          <p:cNvPr id="84" name="Rectangle 83"/>
          <p:cNvSpPr/>
          <p:nvPr/>
        </p:nvSpPr>
        <p:spPr>
          <a:xfrm>
            <a:off x="3136972" y="3581400"/>
            <a:ext cx="1422040" cy="1524000"/>
          </a:xfrm>
          <a:prstGeom prst="rect">
            <a:avLst/>
          </a:prstGeom>
          <a:no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85" name="TextBox 84"/>
          <p:cNvSpPr txBox="1"/>
          <p:nvPr/>
        </p:nvSpPr>
        <p:spPr>
          <a:xfrm>
            <a:off x="3166598" y="4919729"/>
            <a:ext cx="1362788" cy="153888"/>
          </a:xfrm>
          <a:prstGeom prst="rect">
            <a:avLst/>
          </a:prstGeom>
          <a:noFill/>
        </p:spPr>
        <p:txBody>
          <a:bodyPr wrap="square" lIns="0" tIns="0" rIns="0" bIns="0" rtlCol="0">
            <a:spAutoFit/>
          </a:bodyPr>
          <a:lstStyle/>
          <a:p>
            <a:pPr algn="r"/>
            <a:r>
              <a:rPr lang="en-US" sz="1000" dirty="0">
                <a:solidFill>
                  <a:srgbClr val="7F7E7E"/>
                </a:solidFill>
              </a:rPr>
              <a:t>8.45s</a:t>
            </a:r>
          </a:p>
        </p:txBody>
      </p:sp>
      <p:sp>
        <p:nvSpPr>
          <p:cNvPr id="82" name="Rectangle 81"/>
          <p:cNvSpPr/>
          <p:nvPr/>
        </p:nvSpPr>
        <p:spPr>
          <a:xfrm>
            <a:off x="4635644" y="3581400"/>
            <a:ext cx="1422040" cy="1524000"/>
          </a:xfrm>
          <a:prstGeom prst="rect">
            <a:avLst/>
          </a:prstGeom>
          <a:no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83" name="TextBox 82"/>
          <p:cNvSpPr txBox="1"/>
          <p:nvPr/>
        </p:nvSpPr>
        <p:spPr>
          <a:xfrm>
            <a:off x="4665270" y="4919729"/>
            <a:ext cx="1362788" cy="153888"/>
          </a:xfrm>
          <a:prstGeom prst="rect">
            <a:avLst/>
          </a:prstGeom>
          <a:noFill/>
        </p:spPr>
        <p:txBody>
          <a:bodyPr wrap="square" lIns="0" tIns="0" rIns="0" bIns="0" rtlCol="0">
            <a:spAutoFit/>
          </a:bodyPr>
          <a:lstStyle/>
          <a:p>
            <a:pPr algn="r"/>
            <a:r>
              <a:rPr lang="en-US" sz="1000" dirty="0">
                <a:solidFill>
                  <a:srgbClr val="7F7E7E"/>
                </a:solidFill>
              </a:rPr>
              <a:t>.03s</a:t>
            </a:r>
          </a:p>
        </p:txBody>
      </p:sp>
      <p:sp>
        <p:nvSpPr>
          <p:cNvPr id="80" name="Rectangle 79"/>
          <p:cNvSpPr/>
          <p:nvPr/>
        </p:nvSpPr>
        <p:spPr>
          <a:xfrm>
            <a:off x="6134317" y="3581400"/>
            <a:ext cx="1422040" cy="1524000"/>
          </a:xfrm>
          <a:prstGeom prst="rect">
            <a:avLst/>
          </a:prstGeom>
          <a:no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81" name="TextBox 80"/>
          <p:cNvSpPr txBox="1"/>
          <p:nvPr/>
        </p:nvSpPr>
        <p:spPr>
          <a:xfrm>
            <a:off x="6163943" y="4919729"/>
            <a:ext cx="1362788" cy="153888"/>
          </a:xfrm>
          <a:prstGeom prst="rect">
            <a:avLst/>
          </a:prstGeom>
          <a:noFill/>
        </p:spPr>
        <p:txBody>
          <a:bodyPr wrap="square" lIns="0" tIns="0" rIns="0" bIns="0" rtlCol="0">
            <a:spAutoFit/>
          </a:bodyPr>
          <a:lstStyle/>
          <a:p>
            <a:pPr algn="r"/>
            <a:r>
              <a:rPr lang="en-US" sz="1000" dirty="0">
                <a:solidFill>
                  <a:srgbClr val="7F7E7E"/>
                </a:solidFill>
              </a:rPr>
              <a:t>.04s</a:t>
            </a:r>
          </a:p>
        </p:txBody>
      </p:sp>
      <p:sp>
        <p:nvSpPr>
          <p:cNvPr id="78" name="Rectangle 77"/>
          <p:cNvSpPr/>
          <p:nvPr/>
        </p:nvSpPr>
        <p:spPr>
          <a:xfrm>
            <a:off x="7632989" y="3581400"/>
            <a:ext cx="1422040" cy="1524000"/>
          </a:xfrm>
          <a:prstGeom prst="rect">
            <a:avLst/>
          </a:prstGeom>
          <a:no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79" name="TextBox 78"/>
          <p:cNvSpPr txBox="1"/>
          <p:nvPr/>
        </p:nvSpPr>
        <p:spPr>
          <a:xfrm>
            <a:off x="7662615" y="4919729"/>
            <a:ext cx="1362788" cy="153888"/>
          </a:xfrm>
          <a:prstGeom prst="rect">
            <a:avLst/>
          </a:prstGeom>
          <a:noFill/>
        </p:spPr>
        <p:txBody>
          <a:bodyPr wrap="square" lIns="0" tIns="0" rIns="0" bIns="0" rtlCol="0">
            <a:spAutoFit/>
          </a:bodyPr>
          <a:lstStyle/>
          <a:p>
            <a:pPr algn="r"/>
            <a:r>
              <a:rPr lang="en-US" sz="1000" dirty="0">
                <a:solidFill>
                  <a:srgbClr val="7F7E7E"/>
                </a:solidFill>
              </a:rPr>
              <a:t>.31s</a:t>
            </a:r>
          </a:p>
        </p:txBody>
      </p:sp>
      <p:sp>
        <p:nvSpPr>
          <p:cNvPr id="76" name="Rectangle 75"/>
          <p:cNvSpPr/>
          <p:nvPr/>
        </p:nvSpPr>
        <p:spPr>
          <a:xfrm>
            <a:off x="9131660" y="3581400"/>
            <a:ext cx="1422040" cy="1524000"/>
          </a:xfrm>
          <a:prstGeom prst="rect">
            <a:avLst/>
          </a:prstGeom>
          <a:no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77" name="TextBox 76"/>
          <p:cNvSpPr txBox="1"/>
          <p:nvPr/>
        </p:nvSpPr>
        <p:spPr>
          <a:xfrm>
            <a:off x="9161286" y="4919729"/>
            <a:ext cx="1362788" cy="153888"/>
          </a:xfrm>
          <a:prstGeom prst="rect">
            <a:avLst/>
          </a:prstGeom>
          <a:noFill/>
        </p:spPr>
        <p:txBody>
          <a:bodyPr wrap="square" lIns="0" tIns="0" rIns="0" bIns="0" rtlCol="0">
            <a:spAutoFit/>
          </a:bodyPr>
          <a:lstStyle/>
          <a:p>
            <a:pPr algn="r"/>
            <a:r>
              <a:rPr lang="en-US" sz="1000" dirty="0">
                <a:solidFill>
                  <a:srgbClr val="7F7E7E"/>
                </a:solidFill>
              </a:rPr>
              <a:t>.11s</a:t>
            </a:r>
          </a:p>
        </p:txBody>
      </p:sp>
      <p:sp>
        <p:nvSpPr>
          <p:cNvPr id="105" name="Rectangle 104"/>
          <p:cNvSpPr/>
          <p:nvPr/>
        </p:nvSpPr>
        <p:spPr>
          <a:xfrm>
            <a:off x="1638300" y="5181600"/>
            <a:ext cx="1422040" cy="1524000"/>
          </a:xfrm>
          <a:prstGeom prst="rect">
            <a:avLst/>
          </a:prstGeom>
          <a:no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106" name="TextBox 105"/>
          <p:cNvSpPr txBox="1"/>
          <p:nvPr/>
        </p:nvSpPr>
        <p:spPr>
          <a:xfrm>
            <a:off x="1667926" y="6519929"/>
            <a:ext cx="1362788" cy="153888"/>
          </a:xfrm>
          <a:prstGeom prst="rect">
            <a:avLst/>
          </a:prstGeom>
          <a:noFill/>
        </p:spPr>
        <p:txBody>
          <a:bodyPr wrap="square" lIns="0" tIns="0" rIns="0" bIns="0" rtlCol="0">
            <a:spAutoFit/>
          </a:bodyPr>
          <a:lstStyle/>
          <a:p>
            <a:pPr algn="r"/>
            <a:r>
              <a:rPr lang="en-US" sz="1000" dirty="0">
                <a:solidFill>
                  <a:srgbClr val="7F7E7E"/>
                </a:solidFill>
              </a:rPr>
              <a:t>.02s</a:t>
            </a:r>
          </a:p>
        </p:txBody>
      </p:sp>
      <p:sp>
        <p:nvSpPr>
          <p:cNvPr id="103" name="Rectangle 102"/>
          <p:cNvSpPr/>
          <p:nvPr/>
        </p:nvSpPr>
        <p:spPr>
          <a:xfrm>
            <a:off x="3136972" y="5181600"/>
            <a:ext cx="1422040" cy="1524000"/>
          </a:xfrm>
          <a:prstGeom prst="rect">
            <a:avLst/>
          </a:prstGeom>
          <a:no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104" name="TextBox 103"/>
          <p:cNvSpPr txBox="1"/>
          <p:nvPr/>
        </p:nvSpPr>
        <p:spPr>
          <a:xfrm>
            <a:off x="3166598" y="6519929"/>
            <a:ext cx="1362788" cy="153888"/>
          </a:xfrm>
          <a:prstGeom prst="rect">
            <a:avLst/>
          </a:prstGeom>
          <a:noFill/>
        </p:spPr>
        <p:txBody>
          <a:bodyPr wrap="square" lIns="0" tIns="0" rIns="0" bIns="0" rtlCol="0">
            <a:spAutoFit/>
          </a:bodyPr>
          <a:lstStyle/>
          <a:p>
            <a:pPr algn="r"/>
            <a:r>
              <a:rPr lang="en-US" sz="1000" dirty="0">
                <a:solidFill>
                  <a:srgbClr val="7F7E7E"/>
                </a:solidFill>
              </a:rPr>
              <a:t>8.53s</a:t>
            </a:r>
          </a:p>
        </p:txBody>
      </p:sp>
      <p:sp>
        <p:nvSpPr>
          <p:cNvPr id="101" name="Rectangle 100"/>
          <p:cNvSpPr/>
          <p:nvPr/>
        </p:nvSpPr>
        <p:spPr>
          <a:xfrm>
            <a:off x="4635644" y="5181600"/>
            <a:ext cx="1422040" cy="1524000"/>
          </a:xfrm>
          <a:prstGeom prst="rect">
            <a:avLst/>
          </a:prstGeom>
          <a:no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102" name="TextBox 101"/>
          <p:cNvSpPr txBox="1"/>
          <p:nvPr/>
        </p:nvSpPr>
        <p:spPr>
          <a:xfrm>
            <a:off x="4665270" y="6519929"/>
            <a:ext cx="1362788" cy="153888"/>
          </a:xfrm>
          <a:prstGeom prst="rect">
            <a:avLst/>
          </a:prstGeom>
          <a:noFill/>
        </p:spPr>
        <p:txBody>
          <a:bodyPr wrap="square" lIns="0" tIns="0" rIns="0" bIns="0" rtlCol="0">
            <a:spAutoFit/>
          </a:bodyPr>
          <a:lstStyle/>
          <a:p>
            <a:pPr algn="r"/>
            <a:r>
              <a:rPr lang="en-US" sz="1000" dirty="0">
                <a:solidFill>
                  <a:srgbClr val="7F7E7E"/>
                </a:solidFill>
              </a:rPr>
              <a:t>.06s</a:t>
            </a:r>
          </a:p>
        </p:txBody>
      </p:sp>
      <p:sp>
        <p:nvSpPr>
          <p:cNvPr id="99" name="Rectangle 98"/>
          <p:cNvSpPr/>
          <p:nvPr/>
        </p:nvSpPr>
        <p:spPr>
          <a:xfrm>
            <a:off x="6134317" y="5181600"/>
            <a:ext cx="1422040" cy="1524000"/>
          </a:xfrm>
          <a:prstGeom prst="rect">
            <a:avLst/>
          </a:prstGeom>
          <a:no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100" name="TextBox 99"/>
          <p:cNvSpPr txBox="1"/>
          <p:nvPr/>
        </p:nvSpPr>
        <p:spPr>
          <a:xfrm>
            <a:off x="6163943" y="6519929"/>
            <a:ext cx="1362788" cy="153888"/>
          </a:xfrm>
          <a:prstGeom prst="rect">
            <a:avLst/>
          </a:prstGeom>
          <a:noFill/>
        </p:spPr>
        <p:txBody>
          <a:bodyPr wrap="square" lIns="0" tIns="0" rIns="0" bIns="0" rtlCol="0">
            <a:spAutoFit/>
          </a:bodyPr>
          <a:lstStyle/>
          <a:p>
            <a:pPr algn="r"/>
            <a:r>
              <a:rPr lang="en-US" sz="1000" dirty="0">
                <a:solidFill>
                  <a:srgbClr val="7F7E7E"/>
                </a:solidFill>
              </a:rPr>
              <a:t>.08s</a:t>
            </a:r>
          </a:p>
        </p:txBody>
      </p:sp>
      <p:sp>
        <p:nvSpPr>
          <p:cNvPr id="97" name="Rectangle 96"/>
          <p:cNvSpPr/>
          <p:nvPr/>
        </p:nvSpPr>
        <p:spPr>
          <a:xfrm>
            <a:off x="7632989" y="5181600"/>
            <a:ext cx="1422040" cy="1524000"/>
          </a:xfrm>
          <a:prstGeom prst="rect">
            <a:avLst/>
          </a:prstGeom>
          <a:no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98" name="TextBox 97"/>
          <p:cNvSpPr txBox="1"/>
          <p:nvPr/>
        </p:nvSpPr>
        <p:spPr>
          <a:xfrm>
            <a:off x="7662615" y="6519929"/>
            <a:ext cx="1362788" cy="153888"/>
          </a:xfrm>
          <a:prstGeom prst="rect">
            <a:avLst/>
          </a:prstGeom>
          <a:noFill/>
        </p:spPr>
        <p:txBody>
          <a:bodyPr wrap="square" lIns="0" tIns="0" rIns="0" bIns="0" rtlCol="0">
            <a:spAutoFit/>
          </a:bodyPr>
          <a:lstStyle/>
          <a:p>
            <a:pPr algn="r"/>
            <a:r>
              <a:rPr lang="en-US" sz="1000" dirty="0">
                <a:solidFill>
                  <a:srgbClr val="7F7E7E"/>
                </a:solidFill>
              </a:rPr>
              <a:t>.21s</a:t>
            </a:r>
          </a:p>
        </p:txBody>
      </p:sp>
      <p:sp>
        <p:nvSpPr>
          <p:cNvPr id="95" name="Rectangle 94"/>
          <p:cNvSpPr/>
          <p:nvPr/>
        </p:nvSpPr>
        <p:spPr>
          <a:xfrm>
            <a:off x="9131660" y="5181600"/>
            <a:ext cx="1422040" cy="1524000"/>
          </a:xfrm>
          <a:prstGeom prst="rect">
            <a:avLst/>
          </a:prstGeom>
          <a:no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96" name="TextBox 95"/>
          <p:cNvSpPr txBox="1"/>
          <p:nvPr/>
        </p:nvSpPr>
        <p:spPr>
          <a:xfrm>
            <a:off x="9161286" y="6519929"/>
            <a:ext cx="1362788" cy="153888"/>
          </a:xfrm>
          <a:prstGeom prst="rect">
            <a:avLst/>
          </a:prstGeom>
          <a:noFill/>
        </p:spPr>
        <p:txBody>
          <a:bodyPr wrap="square" lIns="0" tIns="0" rIns="0" bIns="0" rtlCol="0">
            <a:spAutoFit/>
          </a:bodyPr>
          <a:lstStyle/>
          <a:p>
            <a:pPr algn="r"/>
            <a:r>
              <a:rPr lang="en-US" sz="1000" dirty="0">
                <a:solidFill>
                  <a:srgbClr val="7F7E7E"/>
                </a:solidFill>
              </a:rPr>
              <a:t>.10s</a:t>
            </a:r>
          </a:p>
        </p:txBody>
      </p:sp>
      <p:sp>
        <p:nvSpPr>
          <p:cNvPr id="108" name="TextBox 107"/>
          <p:cNvSpPr txBox="1"/>
          <p:nvPr/>
        </p:nvSpPr>
        <p:spPr>
          <a:xfrm>
            <a:off x="1667926" y="228600"/>
            <a:ext cx="1362788" cy="153888"/>
          </a:xfrm>
          <a:prstGeom prst="rect">
            <a:avLst/>
          </a:prstGeom>
          <a:noFill/>
        </p:spPr>
        <p:txBody>
          <a:bodyPr wrap="square" lIns="0" tIns="0" rIns="0" bIns="0" rtlCol="0">
            <a:spAutoFit/>
          </a:bodyPr>
          <a:lstStyle/>
          <a:p>
            <a:r>
              <a:rPr lang="en-US" sz="1000" b="1" dirty="0" err="1">
                <a:solidFill>
                  <a:srgbClr val="7F7E7E"/>
                </a:solidFill>
              </a:rPr>
              <a:t>MiniBatchKMeans</a:t>
            </a:r>
            <a:endParaRPr lang="en-US" sz="1000" b="1" dirty="0">
              <a:solidFill>
                <a:srgbClr val="7F7E7E"/>
              </a:solidFill>
            </a:endParaRPr>
          </a:p>
        </p:txBody>
      </p:sp>
      <p:sp>
        <p:nvSpPr>
          <p:cNvPr id="109" name="TextBox 108"/>
          <p:cNvSpPr txBox="1"/>
          <p:nvPr/>
        </p:nvSpPr>
        <p:spPr>
          <a:xfrm>
            <a:off x="3166598" y="228600"/>
            <a:ext cx="1362788" cy="153888"/>
          </a:xfrm>
          <a:prstGeom prst="rect">
            <a:avLst/>
          </a:prstGeom>
          <a:noFill/>
        </p:spPr>
        <p:txBody>
          <a:bodyPr wrap="square" lIns="0" tIns="0" rIns="0" bIns="0" rtlCol="0">
            <a:spAutoFit/>
          </a:bodyPr>
          <a:lstStyle/>
          <a:p>
            <a:r>
              <a:rPr lang="en-US" sz="1000" b="1" dirty="0" err="1">
                <a:solidFill>
                  <a:srgbClr val="7F7E7E"/>
                </a:solidFill>
              </a:rPr>
              <a:t>AffinityPropagation</a:t>
            </a:r>
            <a:endParaRPr lang="en-US" sz="1000" b="1" dirty="0">
              <a:solidFill>
                <a:srgbClr val="7F7E7E"/>
              </a:solidFill>
            </a:endParaRPr>
          </a:p>
        </p:txBody>
      </p:sp>
      <p:sp>
        <p:nvSpPr>
          <p:cNvPr id="110" name="TextBox 109"/>
          <p:cNvSpPr txBox="1"/>
          <p:nvPr/>
        </p:nvSpPr>
        <p:spPr>
          <a:xfrm>
            <a:off x="4665270" y="228600"/>
            <a:ext cx="1362788" cy="153888"/>
          </a:xfrm>
          <a:prstGeom prst="rect">
            <a:avLst/>
          </a:prstGeom>
          <a:noFill/>
        </p:spPr>
        <p:txBody>
          <a:bodyPr wrap="square" lIns="0" tIns="0" rIns="0" bIns="0" rtlCol="0">
            <a:spAutoFit/>
          </a:bodyPr>
          <a:lstStyle/>
          <a:p>
            <a:r>
              <a:rPr lang="en-US" sz="1000" b="1" dirty="0" err="1">
                <a:solidFill>
                  <a:srgbClr val="7F7E7E"/>
                </a:solidFill>
              </a:rPr>
              <a:t>MeanShift</a:t>
            </a:r>
            <a:endParaRPr lang="en-US" sz="1000" b="1" dirty="0">
              <a:solidFill>
                <a:srgbClr val="7F7E7E"/>
              </a:solidFill>
            </a:endParaRPr>
          </a:p>
        </p:txBody>
      </p:sp>
      <p:sp>
        <p:nvSpPr>
          <p:cNvPr id="111" name="TextBox 110"/>
          <p:cNvSpPr txBox="1"/>
          <p:nvPr/>
        </p:nvSpPr>
        <p:spPr>
          <a:xfrm>
            <a:off x="6163943" y="228600"/>
            <a:ext cx="1362788" cy="153888"/>
          </a:xfrm>
          <a:prstGeom prst="rect">
            <a:avLst/>
          </a:prstGeom>
          <a:noFill/>
        </p:spPr>
        <p:txBody>
          <a:bodyPr wrap="square" lIns="0" tIns="0" rIns="0" bIns="0" rtlCol="0">
            <a:spAutoFit/>
          </a:bodyPr>
          <a:lstStyle/>
          <a:p>
            <a:r>
              <a:rPr lang="en-US" sz="1000" b="1" dirty="0" err="1">
                <a:solidFill>
                  <a:srgbClr val="7F7E7E"/>
                </a:solidFill>
              </a:rPr>
              <a:t>SpectralClustering</a:t>
            </a:r>
            <a:endParaRPr lang="en-US" sz="1000" b="1" dirty="0">
              <a:solidFill>
                <a:srgbClr val="7F7E7E"/>
              </a:solidFill>
            </a:endParaRPr>
          </a:p>
        </p:txBody>
      </p:sp>
      <p:sp>
        <p:nvSpPr>
          <p:cNvPr id="112" name="TextBox 111"/>
          <p:cNvSpPr txBox="1"/>
          <p:nvPr/>
        </p:nvSpPr>
        <p:spPr>
          <a:xfrm>
            <a:off x="7662615" y="228600"/>
            <a:ext cx="1362788" cy="153888"/>
          </a:xfrm>
          <a:prstGeom prst="rect">
            <a:avLst/>
          </a:prstGeom>
          <a:noFill/>
        </p:spPr>
        <p:txBody>
          <a:bodyPr wrap="square" lIns="0" tIns="0" rIns="0" bIns="0" rtlCol="0">
            <a:spAutoFit/>
          </a:bodyPr>
          <a:lstStyle/>
          <a:p>
            <a:r>
              <a:rPr lang="en-US" sz="1000" b="1" dirty="0">
                <a:solidFill>
                  <a:srgbClr val="7F7E7E"/>
                </a:solidFill>
              </a:rPr>
              <a:t>Ward</a:t>
            </a:r>
          </a:p>
        </p:txBody>
      </p:sp>
      <p:sp>
        <p:nvSpPr>
          <p:cNvPr id="113" name="TextBox 112"/>
          <p:cNvSpPr txBox="1"/>
          <p:nvPr/>
        </p:nvSpPr>
        <p:spPr>
          <a:xfrm>
            <a:off x="9161286" y="228600"/>
            <a:ext cx="1362788" cy="153888"/>
          </a:xfrm>
          <a:prstGeom prst="rect">
            <a:avLst/>
          </a:prstGeom>
          <a:noFill/>
        </p:spPr>
        <p:txBody>
          <a:bodyPr wrap="square" lIns="0" tIns="0" rIns="0" bIns="0" rtlCol="0">
            <a:spAutoFit/>
          </a:bodyPr>
          <a:lstStyle/>
          <a:p>
            <a:r>
              <a:rPr lang="en-US" sz="1000" b="1" dirty="0">
                <a:solidFill>
                  <a:srgbClr val="7F7E7E"/>
                </a:solidFill>
              </a:rPr>
              <a:t>DBSCAN</a:t>
            </a:r>
          </a:p>
        </p:txBody>
      </p:sp>
      <p:grpSp>
        <p:nvGrpSpPr>
          <p:cNvPr id="118" name="Group 117"/>
          <p:cNvGrpSpPr/>
          <p:nvPr/>
        </p:nvGrpSpPr>
        <p:grpSpPr>
          <a:xfrm>
            <a:off x="3276601" y="457201"/>
            <a:ext cx="1185755" cy="1245801"/>
            <a:chOff x="1752600" y="457200"/>
            <a:chExt cx="1185755" cy="1245801"/>
          </a:xfrm>
        </p:grpSpPr>
        <p:pic>
          <p:nvPicPr>
            <p:cNvPr id="115" name="Picture 114"/>
            <p:cNvPicPr>
              <a:picLocks noChangeAspect="1"/>
            </p:cNvPicPr>
            <p:nvPr/>
          </p:nvPicPr>
          <p:blipFill rotWithShape="1">
            <a:blip r:embed="rId6"/>
            <a:srcRect l="3497"/>
            <a:stretch/>
          </p:blipFill>
          <p:spPr>
            <a:xfrm>
              <a:off x="1752600" y="457200"/>
              <a:ext cx="1185755" cy="1219200"/>
            </a:xfrm>
            <a:prstGeom prst="rect">
              <a:avLst/>
            </a:prstGeom>
          </p:spPr>
        </p:pic>
        <p:sp>
          <p:nvSpPr>
            <p:cNvPr id="117" name="Rectangle 116"/>
            <p:cNvSpPr/>
            <p:nvPr/>
          </p:nvSpPr>
          <p:spPr>
            <a:xfrm>
              <a:off x="2631502" y="1569651"/>
              <a:ext cx="306853" cy="1333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grpSp>
      <p:grpSp>
        <p:nvGrpSpPr>
          <p:cNvPr id="121" name="Group 120"/>
          <p:cNvGrpSpPr/>
          <p:nvPr/>
        </p:nvGrpSpPr>
        <p:grpSpPr>
          <a:xfrm>
            <a:off x="4736254" y="457200"/>
            <a:ext cx="1220823" cy="1219200"/>
            <a:chOff x="3198777" y="457200"/>
            <a:chExt cx="1220823" cy="1219200"/>
          </a:xfrm>
        </p:grpSpPr>
        <p:pic>
          <p:nvPicPr>
            <p:cNvPr id="119" name="Picture 118"/>
            <p:cNvPicPr>
              <a:picLocks noChangeAspect="1"/>
            </p:cNvPicPr>
            <p:nvPr/>
          </p:nvPicPr>
          <p:blipFill rotWithShape="1">
            <a:blip r:embed="rId7"/>
            <a:srcRect r="2160"/>
            <a:stretch/>
          </p:blipFill>
          <p:spPr>
            <a:xfrm>
              <a:off x="3198777" y="457200"/>
              <a:ext cx="1220823" cy="1219200"/>
            </a:xfrm>
            <a:prstGeom prst="rect">
              <a:avLst/>
            </a:prstGeom>
          </p:spPr>
        </p:pic>
        <p:sp>
          <p:nvSpPr>
            <p:cNvPr id="120" name="Rectangle 119"/>
            <p:cNvSpPr/>
            <p:nvPr/>
          </p:nvSpPr>
          <p:spPr>
            <a:xfrm>
              <a:off x="4121113" y="1543050"/>
              <a:ext cx="298487" cy="1333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grpSp>
      <p:grpSp>
        <p:nvGrpSpPr>
          <p:cNvPr id="125" name="Group 124"/>
          <p:cNvGrpSpPr/>
          <p:nvPr/>
        </p:nvGrpSpPr>
        <p:grpSpPr>
          <a:xfrm>
            <a:off x="6235737" y="494527"/>
            <a:ext cx="1219200" cy="1219200"/>
            <a:chOff x="4724400" y="494527"/>
            <a:chExt cx="1219200" cy="1219200"/>
          </a:xfrm>
        </p:grpSpPr>
        <p:pic>
          <p:nvPicPr>
            <p:cNvPr id="122" name="Picture 121"/>
            <p:cNvPicPr>
              <a:picLocks noChangeAspect="1"/>
            </p:cNvPicPr>
            <p:nvPr/>
          </p:nvPicPr>
          <p:blipFill rotWithShape="1">
            <a:blip r:embed="rId8"/>
            <a:srcRect l="596" r="943"/>
            <a:stretch/>
          </p:blipFill>
          <p:spPr>
            <a:xfrm>
              <a:off x="4724400" y="494527"/>
              <a:ext cx="1219200" cy="1219200"/>
            </a:xfrm>
            <a:prstGeom prst="rect">
              <a:avLst/>
            </a:prstGeom>
          </p:spPr>
        </p:pic>
        <p:sp>
          <p:nvSpPr>
            <p:cNvPr id="123" name="Rectangle 122"/>
            <p:cNvSpPr/>
            <p:nvPr/>
          </p:nvSpPr>
          <p:spPr>
            <a:xfrm>
              <a:off x="5645113" y="1580377"/>
              <a:ext cx="298487" cy="1333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grpSp>
      <p:grpSp>
        <p:nvGrpSpPr>
          <p:cNvPr id="128" name="Group 127"/>
          <p:cNvGrpSpPr/>
          <p:nvPr/>
        </p:nvGrpSpPr>
        <p:grpSpPr>
          <a:xfrm>
            <a:off x="7730944" y="509201"/>
            <a:ext cx="1226130" cy="1200150"/>
            <a:chOff x="6206944" y="509201"/>
            <a:chExt cx="1226130" cy="1200150"/>
          </a:xfrm>
        </p:grpSpPr>
        <p:pic>
          <p:nvPicPr>
            <p:cNvPr id="126" name="Picture 125"/>
            <p:cNvPicPr>
              <a:picLocks noChangeAspect="1"/>
            </p:cNvPicPr>
            <p:nvPr/>
          </p:nvPicPr>
          <p:blipFill rotWithShape="1">
            <a:blip r:embed="rId9"/>
            <a:srcRect l="1734" r="-1"/>
            <a:stretch/>
          </p:blipFill>
          <p:spPr>
            <a:xfrm>
              <a:off x="6206944" y="509201"/>
              <a:ext cx="1226130" cy="1200150"/>
            </a:xfrm>
            <a:prstGeom prst="rect">
              <a:avLst/>
            </a:prstGeom>
          </p:spPr>
        </p:pic>
        <p:sp>
          <p:nvSpPr>
            <p:cNvPr id="127" name="Rectangle 126"/>
            <p:cNvSpPr/>
            <p:nvPr/>
          </p:nvSpPr>
          <p:spPr>
            <a:xfrm>
              <a:off x="7134587" y="1576001"/>
              <a:ext cx="298487" cy="1333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grpSp>
      <p:grpSp>
        <p:nvGrpSpPr>
          <p:cNvPr id="131" name="Group 130"/>
          <p:cNvGrpSpPr/>
          <p:nvPr/>
        </p:nvGrpSpPr>
        <p:grpSpPr>
          <a:xfrm>
            <a:off x="9242605" y="458401"/>
            <a:ext cx="1200150" cy="1219200"/>
            <a:chOff x="7698581" y="452051"/>
            <a:chExt cx="1200150" cy="1219200"/>
          </a:xfrm>
        </p:grpSpPr>
        <p:pic>
          <p:nvPicPr>
            <p:cNvPr id="129" name="Picture 128"/>
            <p:cNvPicPr>
              <a:picLocks noChangeAspect="1"/>
            </p:cNvPicPr>
            <p:nvPr/>
          </p:nvPicPr>
          <p:blipFill rotWithShape="1">
            <a:blip r:embed="rId10"/>
            <a:srcRect l="1563"/>
            <a:stretch/>
          </p:blipFill>
          <p:spPr>
            <a:xfrm>
              <a:off x="7698581" y="452051"/>
              <a:ext cx="1200150" cy="1219200"/>
            </a:xfrm>
            <a:prstGeom prst="rect">
              <a:avLst/>
            </a:prstGeom>
          </p:spPr>
        </p:pic>
        <p:sp>
          <p:nvSpPr>
            <p:cNvPr id="130" name="Rectangle 129"/>
            <p:cNvSpPr/>
            <p:nvPr/>
          </p:nvSpPr>
          <p:spPr>
            <a:xfrm>
              <a:off x="8600244" y="1537901"/>
              <a:ext cx="298487" cy="1333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grpSp>
      <p:grpSp>
        <p:nvGrpSpPr>
          <p:cNvPr id="134" name="Group 133"/>
          <p:cNvGrpSpPr/>
          <p:nvPr/>
        </p:nvGrpSpPr>
        <p:grpSpPr>
          <a:xfrm>
            <a:off x="1739720" y="2061777"/>
            <a:ext cx="1219200" cy="1228725"/>
            <a:chOff x="215720" y="2061776"/>
            <a:chExt cx="1219200" cy="1228725"/>
          </a:xfrm>
        </p:grpSpPr>
        <p:pic>
          <p:nvPicPr>
            <p:cNvPr id="132" name="Picture 131"/>
            <p:cNvPicPr>
              <a:picLocks noChangeAspect="1"/>
            </p:cNvPicPr>
            <p:nvPr/>
          </p:nvPicPr>
          <p:blipFill>
            <a:blip r:embed="rId11"/>
            <a:stretch>
              <a:fillRect/>
            </a:stretch>
          </p:blipFill>
          <p:spPr>
            <a:xfrm>
              <a:off x="215720" y="2061776"/>
              <a:ext cx="1219200" cy="1228725"/>
            </a:xfrm>
            <a:prstGeom prst="rect">
              <a:avLst/>
            </a:prstGeom>
          </p:spPr>
        </p:pic>
        <p:sp>
          <p:nvSpPr>
            <p:cNvPr id="133" name="Rectangle 132"/>
            <p:cNvSpPr/>
            <p:nvPr/>
          </p:nvSpPr>
          <p:spPr>
            <a:xfrm>
              <a:off x="1204913" y="3190875"/>
              <a:ext cx="230007" cy="996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grpSp>
      <p:grpSp>
        <p:nvGrpSpPr>
          <p:cNvPr id="137" name="Group 136"/>
          <p:cNvGrpSpPr/>
          <p:nvPr/>
        </p:nvGrpSpPr>
        <p:grpSpPr>
          <a:xfrm>
            <a:off x="3244850" y="2041525"/>
            <a:ext cx="1222267" cy="1231900"/>
            <a:chOff x="1720849" y="2041525"/>
            <a:chExt cx="1222267" cy="1231900"/>
          </a:xfrm>
        </p:grpSpPr>
        <p:pic>
          <p:nvPicPr>
            <p:cNvPr id="135" name="Picture 134"/>
            <p:cNvPicPr>
              <a:picLocks noChangeAspect="1"/>
            </p:cNvPicPr>
            <p:nvPr/>
          </p:nvPicPr>
          <p:blipFill rotWithShape="1">
            <a:blip r:embed="rId12"/>
            <a:srcRect l="1291" t="1272" b="1"/>
            <a:stretch/>
          </p:blipFill>
          <p:spPr>
            <a:xfrm>
              <a:off x="1720849" y="2041525"/>
              <a:ext cx="1222267" cy="1231900"/>
            </a:xfrm>
            <a:prstGeom prst="rect">
              <a:avLst/>
            </a:prstGeom>
          </p:spPr>
        </p:pic>
        <p:sp>
          <p:nvSpPr>
            <p:cNvPr id="136" name="Rectangle 135"/>
            <p:cNvSpPr/>
            <p:nvPr/>
          </p:nvSpPr>
          <p:spPr>
            <a:xfrm>
              <a:off x="2631502" y="3169851"/>
              <a:ext cx="311614" cy="1035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grpSp>
      <p:grpSp>
        <p:nvGrpSpPr>
          <p:cNvPr id="140" name="Group 139"/>
          <p:cNvGrpSpPr/>
          <p:nvPr/>
        </p:nvGrpSpPr>
        <p:grpSpPr>
          <a:xfrm>
            <a:off x="1768296" y="3642927"/>
            <a:ext cx="1190625" cy="1171575"/>
            <a:chOff x="244295" y="3642926"/>
            <a:chExt cx="1190625" cy="1171575"/>
          </a:xfrm>
        </p:grpSpPr>
        <p:pic>
          <p:nvPicPr>
            <p:cNvPr id="138" name="Picture 137"/>
            <p:cNvPicPr>
              <a:picLocks noChangeAspect="1"/>
            </p:cNvPicPr>
            <p:nvPr/>
          </p:nvPicPr>
          <p:blipFill>
            <a:blip r:embed="rId13"/>
            <a:stretch>
              <a:fillRect/>
            </a:stretch>
          </p:blipFill>
          <p:spPr>
            <a:xfrm>
              <a:off x="244295" y="3642926"/>
              <a:ext cx="1190625" cy="1171575"/>
            </a:xfrm>
            <a:prstGeom prst="rect">
              <a:avLst/>
            </a:prstGeom>
          </p:spPr>
        </p:pic>
        <p:sp>
          <p:nvSpPr>
            <p:cNvPr id="139" name="Rectangle 138"/>
            <p:cNvSpPr/>
            <p:nvPr/>
          </p:nvSpPr>
          <p:spPr>
            <a:xfrm>
              <a:off x="1136433" y="4681151"/>
              <a:ext cx="298487" cy="1333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grpSp>
      <p:pic>
        <p:nvPicPr>
          <p:cNvPr id="141" name="Picture 140"/>
          <p:cNvPicPr>
            <a:picLocks noChangeAspect="1"/>
          </p:cNvPicPr>
          <p:nvPr/>
        </p:nvPicPr>
        <p:blipFill rotWithShape="1">
          <a:blip r:embed="rId14"/>
          <a:srcRect r="4809" b="6589"/>
          <a:stretch/>
        </p:blipFill>
        <p:spPr>
          <a:xfrm>
            <a:off x="1635289" y="5232656"/>
            <a:ext cx="1428062" cy="1234566"/>
          </a:xfrm>
          <a:prstGeom prst="rect">
            <a:avLst/>
          </a:prstGeom>
        </p:spPr>
      </p:pic>
      <p:pic>
        <p:nvPicPr>
          <p:cNvPr id="142" name="Picture 141"/>
          <p:cNvPicPr>
            <a:picLocks noChangeAspect="1"/>
          </p:cNvPicPr>
          <p:nvPr/>
        </p:nvPicPr>
        <p:blipFill>
          <a:blip r:embed="rId15"/>
          <a:stretch>
            <a:fillRect/>
          </a:stretch>
        </p:blipFill>
        <p:spPr>
          <a:xfrm>
            <a:off x="3143696" y="5232475"/>
            <a:ext cx="1408594" cy="1239690"/>
          </a:xfrm>
          <a:prstGeom prst="rect">
            <a:avLst/>
          </a:prstGeom>
        </p:spPr>
      </p:pic>
      <p:pic>
        <p:nvPicPr>
          <p:cNvPr id="143" name="Picture 142"/>
          <p:cNvPicPr>
            <a:picLocks noChangeAspect="1"/>
          </p:cNvPicPr>
          <p:nvPr/>
        </p:nvPicPr>
        <p:blipFill>
          <a:blip r:embed="rId16"/>
          <a:stretch>
            <a:fillRect/>
          </a:stretch>
        </p:blipFill>
        <p:spPr>
          <a:xfrm>
            <a:off x="4648093" y="5232834"/>
            <a:ext cx="1397142" cy="1229446"/>
          </a:xfrm>
          <a:prstGeom prst="rect">
            <a:avLst/>
          </a:prstGeom>
        </p:spPr>
      </p:pic>
      <p:pic>
        <p:nvPicPr>
          <p:cNvPr id="144" name="Picture 143"/>
          <p:cNvPicPr>
            <a:picLocks noChangeAspect="1"/>
          </p:cNvPicPr>
          <p:nvPr/>
        </p:nvPicPr>
        <p:blipFill>
          <a:blip r:embed="rId17"/>
          <a:stretch>
            <a:fillRect/>
          </a:stretch>
        </p:blipFill>
        <p:spPr>
          <a:xfrm>
            <a:off x="6163945" y="5232114"/>
            <a:ext cx="1362786" cy="1249936"/>
          </a:xfrm>
          <a:prstGeom prst="rect">
            <a:avLst/>
          </a:prstGeom>
        </p:spPr>
      </p:pic>
      <p:pic>
        <p:nvPicPr>
          <p:cNvPr id="145" name="Picture 144"/>
          <p:cNvPicPr>
            <a:picLocks noChangeAspect="1"/>
          </p:cNvPicPr>
          <p:nvPr/>
        </p:nvPicPr>
        <p:blipFill>
          <a:blip r:embed="rId18"/>
          <a:stretch>
            <a:fillRect/>
          </a:stretch>
        </p:blipFill>
        <p:spPr>
          <a:xfrm>
            <a:off x="7645438" y="5233196"/>
            <a:ext cx="1397142" cy="1219198"/>
          </a:xfrm>
          <a:prstGeom prst="rect">
            <a:avLst/>
          </a:prstGeom>
        </p:spPr>
      </p:pic>
      <p:pic>
        <p:nvPicPr>
          <p:cNvPr id="146" name="Picture 145"/>
          <p:cNvPicPr>
            <a:picLocks noChangeAspect="1"/>
          </p:cNvPicPr>
          <p:nvPr/>
        </p:nvPicPr>
        <p:blipFill>
          <a:blip r:embed="rId19"/>
          <a:stretch>
            <a:fillRect/>
          </a:stretch>
        </p:blipFill>
        <p:spPr>
          <a:xfrm>
            <a:off x="9149836" y="5233196"/>
            <a:ext cx="1385690" cy="1219198"/>
          </a:xfrm>
          <a:prstGeom prst="rect">
            <a:avLst/>
          </a:prstGeom>
        </p:spPr>
      </p:pic>
      <p:grpSp>
        <p:nvGrpSpPr>
          <p:cNvPr id="149" name="Group 148"/>
          <p:cNvGrpSpPr/>
          <p:nvPr/>
        </p:nvGrpSpPr>
        <p:grpSpPr>
          <a:xfrm>
            <a:off x="3290781" y="3642926"/>
            <a:ext cx="1114425" cy="1162050"/>
            <a:chOff x="1766780" y="3642926"/>
            <a:chExt cx="1114425" cy="1162050"/>
          </a:xfrm>
        </p:grpSpPr>
        <p:pic>
          <p:nvPicPr>
            <p:cNvPr id="147" name="Picture 146"/>
            <p:cNvPicPr>
              <a:picLocks noChangeAspect="1"/>
            </p:cNvPicPr>
            <p:nvPr/>
          </p:nvPicPr>
          <p:blipFill>
            <a:blip r:embed="rId20"/>
            <a:stretch>
              <a:fillRect/>
            </a:stretch>
          </p:blipFill>
          <p:spPr>
            <a:xfrm>
              <a:off x="1766780" y="3642926"/>
              <a:ext cx="1114425" cy="1162050"/>
            </a:xfrm>
            <a:prstGeom prst="rect">
              <a:avLst/>
            </a:prstGeom>
          </p:spPr>
        </p:pic>
        <p:sp>
          <p:nvSpPr>
            <p:cNvPr id="148" name="Rectangle 147"/>
            <p:cNvSpPr/>
            <p:nvPr/>
          </p:nvSpPr>
          <p:spPr>
            <a:xfrm>
              <a:off x="2582718" y="4671626"/>
              <a:ext cx="298487" cy="1333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grpSp>
      <p:grpSp>
        <p:nvGrpSpPr>
          <p:cNvPr id="152" name="Group 151"/>
          <p:cNvGrpSpPr/>
          <p:nvPr/>
        </p:nvGrpSpPr>
        <p:grpSpPr>
          <a:xfrm>
            <a:off x="4798977" y="3642926"/>
            <a:ext cx="1095375" cy="1200150"/>
            <a:chOff x="3274976" y="3664934"/>
            <a:chExt cx="1095375" cy="1200150"/>
          </a:xfrm>
        </p:grpSpPr>
        <p:pic>
          <p:nvPicPr>
            <p:cNvPr id="150" name="Picture 149"/>
            <p:cNvPicPr>
              <a:picLocks noChangeAspect="1"/>
            </p:cNvPicPr>
            <p:nvPr/>
          </p:nvPicPr>
          <p:blipFill>
            <a:blip r:embed="rId21"/>
            <a:stretch>
              <a:fillRect/>
            </a:stretch>
          </p:blipFill>
          <p:spPr>
            <a:xfrm>
              <a:off x="3274976" y="3664934"/>
              <a:ext cx="1095375" cy="1200150"/>
            </a:xfrm>
            <a:prstGeom prst="rect">
              <a:avLst/>
            </a:prstGeom>
          </p:spPr>
        </p:pic>
        <p:sp>
          <p:nvSpPr>
            <p:cNvPr id="151" name="Rectangle 150"/>
            <p:cNvSpPr/>
            <p:nvPr/>
          </p:nvSpPr>
          <p:spPr>
            <a:xfrm>
              <a:off x="4071864" y="4731734"/>
              <a:ext cx="298487" cy="1333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grpSp>
      <p:grpSp>
        <p:nvGrpSpPr>
          <p:cNvPr id="155" name="Group 154"/>
          <p:cNvGrpSpPr/>
          <p:nvPr/>
        </p:nvGrpSpPr>
        <p:grpSpPr>
          <a:xfrm>
            <a:off x="6302412" y="3642926"/>
            <a:ext cx="1085850" cy="1200150"/>
            <a:chOff x="4778412" y="3654756"/>
            <a:chExt cx="1085850" cy="1200150"/>
          </a:xfrm>
        </p:grpSpPr>
        <p:pic>
          <p:nvPicPr>
            <p:cNvPr id="153" name="Picture 152"/>
            <p:cNvPicPr>
              <a:picLocks noChangeAspect="1"/>
            </p:cNvPicPr>
            <p:nvPr/>
          </p:nvPicPr>
          <p:blipFill>
            <a:blip r:embed="rId22"/>
            <a:stretch>
              <a:fillRect/>
            </a:stretch>
          </p:blipFill>
          <p:spPr>
            <a:xfrm>
              <a:off x="4778412" y="3654756"/>
              <a:ext cx="1085850" cy="1200150"/>
            </a:xfrm>
            <a:prstGeom prst="rect">
              <a:avLst/>
            </a:prstGeom>
          </p:spPr>
        </p:pic>
        <p:sp>
          <p:nvSpPr>
            <p:cNvPr id="154" name="Rectangle 153"/>
            <p:cNvSpPr/>
            <p:nvPr/>
          </p:nvSpPr>
          <p:spPr>
            <a:xfrm>
              <a:off x="5565775" y="4721556"/>
              <a:ext cx="298487" cy="1333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grpSp>
      <p:grpSp>
        <p:nvGrpSpPr>
          <p:cNvPr id="158" name="Group 157"/>
          <p:cNvGrpSpPr/>
          <p:nvPr/>
        </p:nvGrpSpPr>
        <p:grpSpPr>
          <a:xfrm>
            <a:off x="7829659" y="3642927"/>
            <a:ext cx="1028700" cy="1171575"/>
            <a:chOff x="6305659" y="3718289"/>
            <a:chExt cx="1028700" cy="1171575"/>
          </a:xfrm>
        </p:grpSpPr>
        <p:pic>
          <p:nvPicPr>
            <p:cNvPr id="156" name="Picture 155"/>
            <p:cNvPicPr>
              <a:picLocks noChangeAspect="1"/>
            </p:cNvPicPr>
            <p:nvPr/>
          </p:nvPicPr>
          <p:blipFill>
            <a:blip r:embed="rId23"/>
            <a:stretch>
              <a:fillRect/>
            </a:stretch>
          </p:blipFill>
          <p:spPr>
            <a:xfrm>
              <a:off x="6305659" y="3718289"/>
              <a:ext cx="1028700" cy="1171575"/>
            </a:xfrm>
            <a:prstGeom prst="rect">
              <a:avLst/>
            </a:prstGeom>
          </p:spPr>
        </p:pic>
        <p:sp>
          <p:nvSpPr>
            <p:cNvPr id="157" name="Rectangle 156"/>
            <p:cNvSpPr/>
            <p:nvPr/>
          </p:nvSpPr>
          <p:spPr>
            <a:xfrm>
              <a:off x="7035872" y="4756514"/>
              <a:ext cx="298487" cy="1333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grpSp>
      <p:pic>
        <p:nvPicPr>
          <p:cNvPr id="159" name="Picture 158"/>
          <p:cNvPicPr>
            <a:picLocks noChangeAspect="1"/>
          </p:cNvPicPr>
          <p:nvPr/>
        </p:nvPicPr>
        <p:blipFill rotWithShape="1">
          <a:blip r:embed="rId24"/>
          <a:srcRect r="1655"/>
          <a:stretch/>
        </p:blipFill>
        <p:spPr>
          <a:xfrm>
            <a:off x="9408678" y="3642927"/>
            <a:ext cx="1011673" cy="1190625"/>
          </a:xfrm>
          <a:prstGeom prst="rect">
            <a:avLst/>
          </a:prstGeom>
        </p:spPr>
      </p:pic>
      <p:grpSp>
        <p:nvGrpSpPr>
          <p:cNvPr id="173" name="Group 172"/>
          <p:cNvGrpSpPr/>
          <p:nvPr/>
        </p:nvGrpSpPr>
        <p:grpSpPr>
          <a:xfrm>
            <a:off x="1733153" y="452051"/>
            <a:ext cx="1279760" cy="1257300"/>
            <a:chOff x="209153" y="452051"/>
            <a:chExt cx="1279760" cy="1257300"/>
          </a:xfrm>
        </p:grpSpPr>
        <p:pic>
          <p:nvPicPr>
            <p:cNvPr id="114" name="Picture 113"/>
            <p:cNvPicPr>
              <a:picLocks noChangeAspect="1"/>
            </p:cNvPicPr>
            <p:nvPr/>
          </p:nvPicPr>
          <p:blipFill rotWithShape="1">
            <a:blip r:embed="rId25"/>
            <a:srcRect r="2020"/>
            <a:stretch/>
          </p:blipFill>
          <p:spPr>
            <a:xfrm>
              <a:off x="209153" y="452051"/>
              <a:ext cx="1232334" cy="1257300"/>
            </a:xfrm>
            <a:prstGeom prst="rect">
              <a:avLst/>
            </a:prstGeom>
          </p:spPr>
        </p:pic>
        <p:sp>
          <p:nvSpPr>
            <p:cNvPr id="116" name="Rectangle 115"/>
            <p:cNvSpPr/>
            <p:nvPr/>
          </p:nvSpPr>
          <p:spPr>
            <a:xfrm>
              <a:off x="1190426" y="1576001"/>
              <a:ext cx="298487" cy="1333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grpSp>
      <p:grpSp>
        <p:nvGrpSpPr>
          <p:cNvPr id="163" name="Group 162"/>
          <p:cNvGrpSpPr/>
          <p:nvPr/>
        </p:nvGrpSpPr>
        <p:grpSpPr>
          <a:xfrm>
            <a:off x="4741828" y="2041525"/>
            <a:ext cx="1209675" cy="1200150"/>
            <a:chOff x="3217827" y="2041525"/>
            <a:chExt cx="1209675" cy="1200150"/>
          </a:xfrm>
        </p:grpSpPr>
        <p:pic>
          <p:nvPicPr>
            <p:cNvPr id="160" name="Picture 159"/>
            <p:cNvPicPr>
              <a:picLocks noChangeAspect="1"/>
            </p:cNvPicPr>
            <p:nvPr/>
          </p:nvPicPr>
          <p:blipFill>
            <a:blip r:embed="rId26"/>
            <a:stretch>
              <a:fillRect/>
            </a:stretch>
          </p:blipFill>
          <p:spPr>
            <a:xfrm>
              <a:off x="3217827" y="2041525"/>
              <a:ext cx="1209675" cy="1200150"/>
            </a:xfrm>
            <a:prstGeom prst="rect">
              <a:avLst/>
            </a:prstGeom>
          </p:spPr>
        </p:pic>
        <p:sp>
          <p:nvSpPr>
            <p:cNvPr id="162" name="Rectangle 161"/>
            <p:cNvSpPr/>
            <p:nvPr/>
          </p:nvSpPr>
          <p:spPr>
            <a:xfrm>
              <a:off x="4198144" y="3138101"/>
              <a:ext cx="229358" cy="1035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grpSp>
      <p:grpSp>
        <p:nvGrpSpPr>
          <p:cNvPr id="166" name="Group 165"/>
          <p:cNvGrpSpPr/>
          <p:nvPr/>
        </p:nvGrpSpPr>
        <p:grpSpPr>
          <a:xfrm>
            <a:off x="6236494" y="2041526"/>
            <a:ext cx="1208882" cy="1209675"/>
            <a:chOff x="4712494" y="2041525"/>
            <a:chExt cx="1208882" cy="1209675"/>
          </a:xfrm>
        </p:grpSpPr>
        <p:pic>
          <p:nvPicPr>
            <p:cNvPr id="164" name="Picture 163"/>
            <p:cNvPicPr>
              <a:picLocks noChangeAspect="1"/>
            </p:cNvPicPr>
            <p:nvPr/>
          </p:nvPicPr>
          <p:blipFill rotWithShape="1">
            <a:blip r:embed="rId27"/>
            <a:srcRect l="1575" r="2275"/>
            <a:stretch/>
          </p:blipFill>
          <p:spPr>
            <a:xfrm>
              <a:off x="4712494" y="2041525"/>
              <a:ext cx="1208882" cy="1209675"/>
            </a:xfrm>
            <a:prstGeom prst="rect">
              <a:avLst/>
            </a:prstGeom>
          </p:spPr>
        </p:pic>
        <p:sp>
          <p:nvSpPr>
            <p:cNvPr id="165" name="Rectangle 164"/>
            <p:cNvSpPr/>
            <p:nvPr/>
          </p:nvSpPr>
          <p:spPr>
            <a:xfrm>
              <a:off x="5622889" y="3117850"/>
              <a:ext cx="298487" cy="1333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grpSp>
      <p:grpSp>
        <p:nvGrpSpPr>
          <p:cNvPr id="169" name="Group 168"/>
          <p:cNvGrpSpPr/>
          <p:nvPr/>
        </p:nvGrpSpPr>
        <p:grpSpPr>
          <a:xfrm>
            <a:off x="7750970" y="2041526"/>
            <a:ext cx="1207403" cy="1209675"/>
            <a:chOff x="6226969" y="2041525"/>
            <a:chExt cx="1207403" cy="1209675"/>
          </a:xfrm>
        </p:grpSpPr>
        <p:pic>
          <p:nvPicPr>
            <p:cNvPr id="167" name="Picture 166"/>
            <p:cNvPicPr>
              <a:picLocks noChangeAspect="1"/>
            </p:cNvPicPr>
            <p:nvPr/>
          </p:nvPicPr>
          <p:blipFill rotWithShape="1">
            <a:blip r:embed="rId28"/>
            <a:srcRect l="1735"/>
            <a:stretch/>
          </p:blipFill>
          <p:spPr>
            <a:xfrm>
              <a:off x="6226969" y="2041525"/>
              <a:ext cx="1207403" cy="1209675"/>
            </a:xfrm>
            <a:prstGeom prst="rect">
              <a:avLst/>
            </a:prstGeom>
          </p:spPr>
        </p:pic>
        <p:sp>
          <p:nvSpPr>
            <p:cNvPr id="168" name="Rectangle 167"/>
            <p:cNvSpPr/>
            <p:nvPr/>
          </p:nvSpPr>
          <p:spPr>
            <a:xfrm>
              <a:off x="7239000" y="3169852"/>
              <a:ext cx="195372" cy="813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grpSp>
      <p:grpSp>
        <p:nvGrpSpPr>
          <p:cNvPr id="170" name="Group 169"/>
          <p:cNvGrpSpPr/>
          <p:nvPr/>
        </p:nvGrpSpPr>
        <p:grpSpPr>
          <a:xfrm>
            <a:off x="9238980" y="2041526"/>
            <a:ext cx="1207403" cy="1209675"/>
            <a:chOff x="6226969" y="2041525"/>
            <a:chExt cx="1207403" cy="1209675"/>
          </a:xfrm>
        </p:grpSpPr>
        <p:pic>
          <p:nvPicPr>
            <p:cNvPr id="171" name="Picture 170"/>
            <p:cNvPicPr>
              <a:picLocks noChangeAspect="1"/>
            </p:cNvPicPr>
            <p:nvPr/>
          </p:nvPicPr>
          <p:blipFill rotWithShape="1">
            <a:blip r:embed="rId28"/>
            <a:srcRect l="1735"/>
            <a:stretch/>
          </p:blipFill>
          <p:spPr>
            <a:xfrm>
              <a:off x="6226969" y="2041525"/>
              <a:ext cx="1207403" cy="1209675"/>
            </a:xfrm>
            <a:prstGeom prst="rect">
              <a:avLst/>
            </a:prstGeom>
          </p:spPr>
        </p:pic>
        <p:sp>
          <p:nvSpPr>
            <p:cNvPr id="172" name="Rectangle 171"/>
            <p:cNvSpPr/>
            <p:nvPr/>
          </p:nvSpPr>
          <p:spPr>
            <a:xfrm>
              <a:off x="7239000" y="3169852"/>
              <a:ext cx="195372" cy="813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grpSp>
      <p:sp>
        <p:nvSpPr>
          <p:cNvPr id="174" name="Rectangle 173"/>
          <p:cNvSpPr/>
          <p:nvPr/>
        </p:nvSpPr>
        <p:spPr>
          <a:xfrm>
            <a:off x="3138940" y="395940"/>
            <a:ext cx="1469046" cy="6324600"/>
          </a:xfrm>
          <a:prstGeom prst="rect">
            <a:avLst/>
          </a:prstGeom>
          <a:noFill/>
          <a:ln w="76200">
            <a:solidFill>
              <a:srgbClr val="F695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Tree>
    <p:extLst>
      <p:ext uri="{BB962C8B-B14F-4D97-AF65-F5344CB8AC3E}">
        <p14:creationId xmlns:p14="http://schemas.microsoft.com/office/powerpoint/2010/main" val="1526805538"/>
      </p:ext>
    </p:extLst>
  </p:cSld>
  <p:clrMapOvr>
    <a:masterClrMapping/>
  </p:clrMapOvr>
  <p:transition xmlns:p14="http://schemas.microsoft.com/office/powerpoint/2010/main" spd="med"/>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274D3E7-C8B5-D947-90AE-F1ABEF16C988}"/>
              </a:ext>
            </a:extLst>
          </p:cNvPr>
          <p:cNvSpPr>
            <a:spLocks noGrp="1"/>
          </p:cNvSpPr>
          <p:nvPr>
            <p:ph type="ctrTitle"/>
          </p:nvPr>
        </p:nvSpPr>
        <p:spPr/>
        <p:txBody>
          <a:bodyPr/>
          <a:lstStyle/>
          <a:p>
            <a:r>
              <a:rPr lang="en-US" dirty="0" smtClean="0"/>
              <a:t>Summary</a:t>
            </a:r>
            <a:endParaRPr lang="en-US" dirty="0"/>
          </a:p>
        </p:txBody>
      </p:sp>
    </p:spTree>
    <p:extLst>
      <p:ext uri="{BB962C8B-B14F-4D97-AF65-F5344CB8AC3E}">
        <p14:creationId xmlns:p14="http://schemas.microsoft.com/office/powerpoint/2010/main" val="3497624734"/>
      </p:ext>
    </p:extLst>
  </p:cSld>
  <p:clrMapOvr>
    <a:masterClrMapping/>
  </p:clrMapOvr>
  <p:timing>
    <p:tnLst>
      <p:par>
        <p:cTn xmlns:p14="http://schemas.microsoft.com/office/powerpoint/2010/mai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666FFAB-C0FA-C044-8E77-3B98B46D0F6A}"/>
              </a:ext>
            </a:extLst>
          </p:cNvPr>
          <p:cNvSpPr>
            <a:spLocks noGrp="1"/>
          </p:cNvSpPr>
          <p:nvPr>
            <p:ph type="title"/>
          </p:nvPr>
        </p:nvSpPr>
        <p:spPr>
          <a:xfrm>
            <a:off x="388936" y="338418"/>
            <a:ext cx="11422064" cy="985557"/>
          </a:xfrm>
        </p:spPr>
        <p:txBody>
          <a:bodyPr/>
          <a:lstStyle/>
          <a:p>
            <a:r>
              <a:rPr lang="en-US" sz="4200" dirty="0"/>
              <a:t>S</a:t>
            </a:r>
            <a:r>
              <a:rPr lang="en-US" sz="4200" dirty="0" smtClean="0"/>
              <a:t>ummary</a:t>
            </a:r>
            <a:endParaRPr lang="en-US" sz="4200" dirty="0"/>
          </a:p>
        </p:txBody>
      </p:sp>
      <p:sp>
        <p:nvSpPr>
          <p:cNvPr id="3" name="Rectangle 2"/>
          <p:cNvSpPr/>
          <p:nvPr/>
        </p:nvSpPr>
        <p:spPr>
          <a:xfrm>
            <a:off x="388936" y="1362272"/>
            <a:ext cx="11422064" cy="5632311"/>
          </a:xfrm>
          <a:prstGeom prst="rect">
            <a:avLst/>
          </a:prstGeom>
        </p:spPr>
        <p:txBody>
          <a:bodyPr wrap="square">
            <a:spAutoFit/>
          </a:bodyPr>
          <a:lstStyle/>
          <a:p>
            <a:pPr marL="457200" indent="-457200">
              <a:buFont typeface="Arial"/>
              <a:buChar char="•"/>
            </a:pPr>
            <a:r>
              <a:rPr lang="en-US" sz="3200" dirty="0" smtClean="0"/>
              <a:t>Clustering: unsupervised learning technique for grouping data</a:t>
            </a:r>
          </a:p>
          <a:p>
            <a:endParaRPr lang="en-US" sz="2000" dirty="0" smtClean="0"/>
          </a:p>
          <a:p>
            <a:pPr marL="457200" indent="-457200">
              <a:buFont typeface="Arial"/>
              <a:buChar char="•"/>
            </a:pPr>
            <a:r>
              <a:rPr lang="en-US" sz="3200" dirty="0" smtClean="0"/>
              <a:t>Advanced clustering algorithms:</a:t>
            </a:r>
          </a:p>
          <a:p>
            <a:r>
              <a:rPr lang="en-US" sz="3200" dirty="0">
                <a:cs typeface="Abadi MT Condensed Extra Bold"/>
              </a:rPr>
              <a:t>Hierarchical agglomerative clustering</a:t>
            </a:r>
          </a:p>
          <a:p>
            <a:r>
              <a:rPr lang="en-US" sz="3200" dirty="0">
                <a:cs typeface="Abadi MT Condensed Extra Bold"/>
              </a:rPr>
              <a:t>DBSCAN											</a:t>
            </a:r>
          </a:p>
          <a:p>
            <a:r>
              <a:rPr lang="en-US" sz="3200" dirty="0">
                <a:cs typeface="Abadi MT Condensed Extra Bold"/>
              </a:rPr>
              <a:t>Mean shift </a:t>
            </a:r>
          </a:p>
          <a:p>
            <a:r>
              <a:rPr lang="en-US" sz="3200" dirty="0">
                <a:solidFill>
                  <a:srgbClr val="454551"/>
                </a:solidFill>
                <a:cs typeface="Abadi MT Condensed Extra Bold"/>
              </a:rPr>
              <a:t>Spectral clustering</a:t>
            </a:r>
          </a:p>
          <a:p>
            <a:r>
              <a:rPr lang="en-US" sz="3200" dirty="0">
                <a:solidFill>
                  <a:srgbClr val="454551"/>
                </a:solidFill>
                <a:cs typeface="Abadi MT Condensed Extra Bold"/>
              </a:rPr>
              <a:t>Affinity </a:t>
            </a:r>
            <a:r>
              <a:rPr lang="en-US" sz="3200" dirty="0" smtClean="0">
                <a:solidFill>
                  <a:srgbClr val="454551"/>
                </a:solidFill>
                <a:cs typeface="Abadi MT Condensed Extra Bold"/>
              </a:rPr>
              <a:t>propagation</a:t>
            </a:r>
          </a:p>
          <a:p>
            <a:endParaRPr lang="en-US" sz="2000" dirty="0"/>
          </a:p>
          <a:p>
            <a:pPr marL="457200" lvl="0" indent="-457200">
              <a:buFont typeface="Arial"/>
              <a:buChar char="•"/>
            </a:pPr>
            <a:r>
              <a:rPr lang="en-US" sz="3200" dirty="0" smtClean="0">
                <a:solidFill>
                  <a:srgbClr val="000000"/>
                </a:solidFill>
              </a:rPr>
              <a:t>All i</a:t>
            </a:r>
            <a:r>
              <a:rPr lang="en-US" sz="3200" dirty="0" smtClean="0"/>
              <a:t>mplemented </a:t>
            </a:r>
            <a:r>
              <a:rPr lang="en-US" sz="3200" dirty="0"/>
              <a:t>in </a:t>
            </a:r>
            <a:r>
              <a:rPr lang="en-US" sz="3200" dirty="0" err="1"/>
              <a:t>scikit</a:t>
            </a:r>
            <a:r>
              <a:rPr lang="en-US" sz="3200" dirty="0"/>
              <a:t>-</a:t>
            </a:r>
            <a:r>
              <a:rPr lang="en-US" sz="3200" dirty="0" smtClean="0"/>
              <a:t>learn</a:t>
            </a:r>
          </a:p>
          <a:p>
            <a:pPr lvl="0"/>
            <a:r>
              <a:rPr lang="en-US" sz="3200" dirty="0">
                <a:hlinkClick r:id="rId3"/>
              </a:rPr>
              <a:t>https://</a:t>
            </a:r>
            <a:r>
              <a:rPr lang="en-US" sz="3200" dirty="0" err="1">
                <a:hlinkClick r:id="rId3"/>
              </a:rPr>
              <a:t>scikit-learn.org</a:t>
            </a:r>
            <a:r>
              <a:rPr lang="en-US" sz="3200" dirty="0">
                <a:hlinkClick r:id="rId3"/>
              </a:rPr>
              <a:t>/stable/modules/</a:t>
            </a:r>
            <a:r>
              <a:rPr lang="en-US" sz="3200" dirty="0" err="1">
                <a:hlinkClick r:id="rId3"/>
              </a:rPr>
              <a:t>clustering.html</a:t>
            </a:r>
            <a:endParaRPr lang="en-US" sz="3200" dirty="0" smtClean="0"/>
          </a:p>
          <a:p>
            <a:r>
              <a:rPr lang="en-US" sz="3200" dirty="0" smtClean="0"/>
              <a:t>	</a:t>
            </a:r>
            <a:endParaRPr lang="en-US" sz="2400" dirty="0"/>
          </a:p>
        </p:txBody>
      </p:sp>
    </p:spTree>
    <p:extLst>
      <p:ext uri="{BB962C8B-B14F-4D97-AF65-F5344CB8AC3E}">
        <p14:creationId xmlns:p14="http://schemas.microsoft.com/office/powerpoint/2010/main" val="3705529647"/>
      </p:ext>
    </p:extLst>
  </p:cSld>
  <p:clrMapOvr>
    <a:masterClrMapping/>
  </p:clrMapOvr>
  <p:timing>
    <p:tnLst>
      <p:par>
        <p:cTn xmlns:p14="http://schemas.microsoft.com/office/powerpoint/2010/mai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37AE68F-2381-1B41-BC67-D846B86CF643}"/>
              </a:ext>
            </a:extLst>
          </p:cNvPr>
          <p:cNvSpPr>
            <a:spLocks noGrp="1"/>
          </p:cNvSpPr>
          <p:nvPr>
            <p:ph type="ctrTitle"/>
          </p:nvPr>
        </p:nvSpPr>
        <p:spPr/>
        <p:txBody>
          <a:bodyPr/>
          <a:lstStyle/>
          <a:p>
            <a:r>
              <a:rPr lang="en-US" dirty="0" smtClean="0"/>
              <a:t>Questions?</a:t>
            </a:r>
            <a:endParaRPr lang="en-US" dirty="0"/>
          </a:p>
        </p:txBody>
      </p:sp>
    </p:spTree>
    <p:extLst>
      <p:ext uri="{BB962C8B-B14F-4D97-AF65-F5344CB8AC3E}">
        <p14:creationId xmlns:p14="http://schemas.microsoft.com/office/powerpoint/2010/main" val="35898744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666FFAB-C0FA-C044-8E77-3B98B46D0F6A}"/>
              </a:ext>
            </a:extLst>
          </p:cNvPr>
          <p:cNvSpPr>
            <a:spLocks noGrp="1"/>
          </p:cNvSpPr>
          <p:nvPr>
            <p:ph type="title"/>
          </p:nvPr>
        </p:nvSpPr>
        <p:spPr>
          <a:xfrm>
            <a:off x="388936" y="338418"/>
            <a:ext cx="10735860" cy="985557"/>
          </a:xfrm>
        </p:spPr>
        <p:txBody>
          <a:bodyPr/>
          <a:lstStyle/>
          <a:p>
            <a:r>
              <a:rPr lang="en-US" dirty="0" smtClean="0"/>
              <a:t>HAC: toy example</a:t>
            </a:r>
            <a:endParaRPr lang="en-US" dirty="0"/>
          </a:p>
        </p:txBody>
      </p:sp>
      <p:sp>
        <p:nvSpPr>
          <p:cNvPr id="7" name="Oval 6"/>
          <p:cNvSpPr/>
          <p:nvPr/>
        </p:nvSpPr>
        <p:spPr>
          <a:xfrm>
            <a:off x="2179562" y="4285102"/>
            <a:ext cx="802032" cy="802032"/>
          </a:xfrm>
          <a:prstGeom prst="ellips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t>A</a:t>
            </a:r>
            <a:endParaRPr lang="en-US" sz="3600" dirty="0"/>
          </a:p>
        </p:txBody>
      </p:sp>
      <p:sp>
        <p:nvSpPr>
          <p:cNvPr id="13" name="Oval 12"/>
          <p:cNvSpPr/>
          <p:nvPr/>
        </p:nvSpPr>
        <p:spPr>
          <a:xfrm>
            <a:off x="8192106" y="4165359"/>
            <a:ext cx="802032" cy="802032"/>
          </a:xfrm>
          <a:prstGeom prst="ellipse">
            <a:avLst/>
          </a:prstGeom>
          <a:solidFill>
            <a:srgbClr val="008000"/>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t>D</a:t>
            </a:r>
            <a:endParaRPr lang="en-US" sz="3600" dirty="0"/>
          </a:p>
        </p:txBody>
      </p:sp>
      <p:sp>
        <p:nvSpPr>
          <p:cNvPr id="14" name="Oval 13"/>
          <p:cNvSpPr/>
          <p:nvPr/>
        </p:nvSpPr>
        <p:spPr>
          <a:xfrm>
            <a:off x="9886648" y="3537617"/>
            <a:ext cx="802032" cy="80203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a:t>E</a:t>
            </a:r>
          </a:p>
        </p:txBody>
      </p:sp>
      <p:sp>
        <p:nvSpPr>
          <p:cNvPr id="15" name="Oval 14"/>
          <p:cNvSpPr/>
          <p:nvPr/>
        </p:nvSpPr>
        <p:spPr>
          <a:xfrm>
            <a:off x="2219475" y="5177730"/>
            <a:ext cx="802032" cy="802032"/>
          </a:xfrm>
          <a:prstGeom prst="ellips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a:t>B</a:t>
            </a:r>
          </a:p>
        </p:txBody>
      </p:sp>
      <p:sp>
        <p:nvSpPr>
          <p:cNvPr id="16" name="Oval 15"/>
          <p:cNvSpPr/>
          <p:nvPr/>
        </p:nvSpPr>
        <p:spPr>
          <a:xfrm>
            <a:off x="8105020" y="3007845"/>
            <a:ext cx="802032" cy="802032"/>
          </a:xfrm>
          <a:prstGeom prst="ellipse">
            <a:avLst/>
          </a:prstGeom>
          <a:solidFill>
            <a:srgbClr val="008000"/>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t>C</a:t>
            </a:r>
            <a:endParaRPr lang="en-US" sz="3600" dirty="0"/>
          </a:p>
        </p:txBody>
      </p:sp>
      <p:sp>
        <p:nvSpPr>
          <p:cNvPr id="17" name="Oval 16"/>
          <p:cNvSpPr/>
          <p:nvPr/>
        </p:nvSpPr>
        <p:spPr>
          <a:xfrm>
            <a:off x="4991704" y="1218960"/>
            <a:ext cx="802032" cy="802032"/>
          </a:xfrm>
          <a:prstGeom prst="ellipse">
            <a:avLst/>
          </a:prstGeom>
          <a:solidFill>
            <a:srgbClr val="000090"/>
          </a:solidFill>
          <a:ln>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a:t>F</a:t>
            </a:r>
          </a:p>
        </p:txBody>
      </p:sp>
    </p:spTree>
    <p:extLst>
      <p:ext uri="{BB962C8B-B14F-4D97-AF65-F5344CB8AC3E}">
        <p14:creationId xmlns:p14="http://schemas.microsoft.com/office/powerpoint/2010/main" val="808253099"/>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666FFAB-C0FA-C044-8E77-3B98B46D0F6A}"/>
              </a:ext>
            </a:extLst>
          </p:cNvPr>
          <p:cNvSpPr>
            <a:spLocks noGrp="1"/>
          </p:cNvSpPr>
          <p:nvPr>
            <p:ph type="title"/>
          </p:nvPr>
        </p:nvSpPr>
        <p:spPr>
          <a:xfrm>
            <a:off x="388936" y="338418"/>
            <a:ext cx="10735860" cy="985557"/>
          </a:xfrm>
        </p:spPr>
        <p:txBody>
          <a:bodyPr/>
          <a:lstStyle/>
          <a:p>
            <a:r>
              <a:rPr lang="en-US" dirty="0" smtClean="0"/>
              <a:t>HAC: toy example</a:t>
            </a:r>
            <a:endParaRPr lang="en-US" dirty="0"/>
          </a:p>
        </p:txBody>
      </p:sp>
      <p:sp>
        <p:nvSpPr>
          <p:cNvPr id="7" name="Oval 6"/>
          <p:cNvSpPr/>
          <p:nvPr/>
        </p:nvSpPr>
        <p:spPr>
          <a:xfrm>
            <a:off x="2179562" y="4285102"/>
            <a:ext cx="802032" cy="802032"/>
          </a:xfrm>
          <a:prstGeom prst="ellips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t>A</a:t>
            </a:r>
            <a:endParaRPr lang="en-US" sz="3600" dirty="0"/>
          </a:p>
        </p:txBody>
      </p:sp>
      <p:sp>
        <p:nvSpPr>
          <p:cNvPr id="13" name="Oval 12"/>
          <p:cNvSpPr/>
          <p:nvPr/>
        </p:nvSpPr>
        <p:spPr>
          <a:xfrm>
            <a:off x="8192106" y="4165359"/>
            <a:ext cx="802032" cy="802032"/>
          </a:xfrm>
          <a:prstGeom prst="ellipse">
            <a:avLst/>
          </a:prstGeom>
          <a:solidFill>
            <a:srgbClr val="008000"/>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t>D</a:t>
            </a:r>
            <a:endParaRPr lang="en-US" sz="3600" dirty="0"/>
          </a:p>
        </p:txBody>
      </p:sp>
      <p:sp>
        <p:nvSpPr>
          <p:cNvPr id="14" name="Oval 13"/>
          <p:cNvSpPr/>
          <p:nvPr/>
        </p:nvSpPr>
        <p:spPr>
          <a:xfrm>
            <a:off x="9886648" y="3537617"/>
            <a:ext cx="802032" cy="802032"/>
          </a:xfrm>
          <a:prstGeom prst="ellipse">
            <a:avLst/>
          </a:prstGeom>
          <a:solidFill>
            <a:srgbClr val="008000"/>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a:t>E</a:t>
            </a:r>
          </a:p>
        </p:txBody>
      </p:sp>
      <p:sp>
        <p:nvSpPr>
          <p:cNvPr id="15" name="Oval 14"/>
          <p:cNvSpPr/>
          <p:nvPr/>
        </p:nvSpPr>
        <p:spPr>
          <a:xfrm>
            <a:off x="2219475" y="5177730"/>
            <a:ext cx="802032" cy="802032"/>
          </a:xfrm>
          <a:prstGeom prst="ellips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a:t>B</a:t>
            </a:r>
          </a:p>
        </p:txBody>
      </p:sp>
      <p:sp>
        <p:nvSpPr>
          <p:cNvPr id="16" name="Oval 15"/>
          <p:cNvSpPr/>
          <p:nvPr/>
        </p:nvSpPr>
        <p:spPr>
          <a:xfrm>
            <a:off x="8105020" y="3007845"/>
            <a:ext cx="802032" cy="802032"/>
          </a:xfrm>
          <a:prstGeom prst="ellipse">
            <a:avLst/>
          </a:prstGeom>
          <a:solidFill>
            <a:srgbClr val="008000"/>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t>C</a:t>
            </a:r>
            <a:endParaRPr lang="en-US" sz="3600" dirty="0"/>
          </a:p>
        </p:txBody>
      </p:sp>
      <p:sp>
        <p:nvSpPr>
          <p:cNvPr id="17" name="Oval 16"/>
          <p:cNvSpPr/>
          <p:nvPr/>
        </p:nvSpPr>
        <p:spPr>
          <a:xfrm>
            <a:off x="4991704" y="1218960"/>
            <a:ext cx="802032" cy="802032"/>
          </a:xfrm>
          <a:prstGeom prst="ellipse">
            <a:avLst/>
          </a:prstGeom>
          <a:solidFill>
            <a:srgbClr val="000090"/>
          </a:solidFill>
          <a:ln>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a:t>F</a:t>
            </a:r>
          </a:p>
        </p:txBody>
      </p:sp>
    </p:spTree>
    <p:extLst>
      <p:ext uri="{BB962C8B-B14F-4D97-AF65-F5344CB8AC3E}">
        <p14:creationId xmlns:p14="http://schemas.microsoft.com/office/powerpoint/2010/main" val="596465686"/>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666FFAB-C0FA-C044-8E77-3B98B46D0F6A}"/>
              </a:ext>
            </a:extLst>
          </p:cNvPr>
          <p:cNvSpPr>
            <a:spLocks noGrp="1"/>
          </p:cNvSpPr>
          <p:nvPr>
            <p:ph type="title"/>
          </p:nvPr>
        </p:nvSpPr>
        <p:spPr>
          <a:xfrm>
            <a:off x="388936" y="338418"/>
            <a:ext cx="10735860" cy="985557"/>
          </a:xfrm>
        </p:spPr>
        <p:txBody>
          <a:bodyPr/>
          <a:lstStyle/>
          <a:p>
            <a:r>
              <a:rPr lang="en-US" dirty="0" smtClean="0"/>
              <a:t>HAC: toy example</a:t>
            </a:r>
            <a:endParaRPr lang="en-US" dirty="0"/>
          </a:p>
        </p:txBody>
      </p:sp>
      <p:sp>
        <p:nvSpPr>
          <p:cNvPr id="7" name="Oval 6"/>
          <p:cNvSpPr/>
          <p:nvPr/>
        </p:nvSpPr>
        <p:spPr>
          <a:xfrm>
            <a:off x="2179562" y="4285102"/>
            <a:ext cx="802032" cy="802032"/>
          </a:xfrm>
          <a:prstGeom prst="ellips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t>A</a:t>
            </a:r>
            <a:endParaRPr lang="en-US" sz="3600" dirty="0"/>
          </a:p>
        </p:txBody>
      </p:sp>
      <p:sp>
        <p:nvSpPr>
          <p:cNvPr id="13" name="Oval 12"/>
          <p:cNvSpPr/>
          <p:nvPr/>
        </p:nvSpPr>
        <p:spPr>
          <a:xfrm>
            <a:off x="8192106" y="4165359"/>
            <a:ext cx="802032" cy="802032"/>
          </a:xfrm>
          <a:prstGeom prst="ellipse">
            <a:avLst/>
          </a:prstGeom>
          <a:solidFill>
            <a:srgbClr val="008000"/>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t>D</a:t>
            </a:r>
            <a:endParaRPr lang="en-US" sz="3600" dirty="0"/>
          </a:p>
        </p:txBody>
      </p:sp>
      <p:sp>
        <p:nvSpPr>
          <p:cNvPr id="14" name="Oval 13"/>
          <p:cNvSpPr/>
          <p:nvPr/>
        </p:nvSpPr>
        <p:spPr>
          <a:xfrm>
            <a:off x="9886648" y="3537617"/>
            <a:ext cx="802032" cy="802032"/>
          </a:xfrm>
          <a:prstGeom prst="ellipse">
            <a:avLst/>
          </a:prstGeom>
          <a:solidFill>
            <a:srgbClr val="008000"/>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a:t>E</a:t>
            </a:r>
          </a:p>
        </p:txBody>
      </p:sp>
      <p:sp>
        <p:nvSpPr>
          <p:cNvPr id="15" name="Oval 14"/>
          <p:cNvSpPr/>
          <p:nvPr/>
        </p:nvSpPr>
        <p:spPr>
          <a:xfrm>
            <a:off x="2219475" y="5177730"/>
            <a:ext cx="802032" cy="802032"/>
          </a:xfrm>
          <a:prstGeom prst="ellips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a:t>B</a:t>
            </a:r>
          </a:p>
        </p:txBody>
      </p:sp>
      <p:sp>
        <p:nvSpPr>
          <p:cNvPr id="16" name="Oval 15"/>
          <p:cNvSpPr/>
          <p:nvPr/>
        </p:nvSpPr>
        <p:spPr>
          <a:xfrm>
            <a:off x="8105020" y="3007845"/>
            <a:ext cx="802032" cy="802032"/>
          </a:xfrm>
          <a:prstGeom prst="ellipse">
            <a:avLst/>
          </a:prstGeom>
          <a:solidFill>
            <a:srgbClr val="008000"/>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t>C</a:t>
            </a:r>
            <a:endParaRPr lang="en-US" sz="3600" dirty="0"/>
          </a:p>
        </p:txBody>
      </p:sp>
      <p:sp>
        <p:nvSpPr>
          <p:cNvPr id="17" name="Oval 16"/>
          <p:cNvSpPr/>
          <p:nvPr/>
        </p:nvSpPr>
        <p:spPr>
          <a:xfrm>
            <a:off x="4991704" y="1218960"/>
            <a:ext cx="802032" cy="802032"/>
          </a:xfrm>
          <a:prstGeom prst="ellipse">
            <a:avLst/>
          </a:prstGeom>
          <a:solidFill>
            <a:srgbClr val="008000"/>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t>F</a:t>
            </a:r>
            <a:endParaRPr lang="en-US" sz="3600" dirty="0"/>
          </a:p>
        </p:txBody>
      </p:sp>
    </p:spTree>
    <p:extLst>
      <p:ext uri="{BB962C8B-B14F-4D97-AF65-F5344CB8AC3E}">
        <p14:creationId xmlns:p14="http://schemas.microsoft.com/office/powerpoint/2010/main" val="3205338284"/>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666FFAB-C0FA-C044-8E77-3B98B46D0F6A}"/>
              </a:ext>
            </a:extLst>
          </p:cNvPr>
          <p:cNvSpPr>
            <a:spLocks noGrp="1"/>
          </p:cNvSpPr>
          <p:nvPr>
            <p:ph type="title"/>
          </p:nvPr>
        </p:nvSpPr>
        <p:spPr>
          <a:xfrm>
            <a:off x="388936" y="338418"/>
            <a:ext cx="10735860" cy="985557"/>
          </a:xfrm>
        </p:spPr>
        <p:txBody>
          <a:bodyPr/>
          <a:lstStyle/>
          <a:p>
            <a:r>
              <a:rPr lang="en-US" dirty="0" smtClean="0"/>
              <a:t>HAC: toy example</a:t>
            </a:r>
            <a:endParaRPr lang="en-US" dirty="0"/>
          </a:p>
        </p:txBody>
      </p:sp>
      <p:sp>
        <p:nvSpPr>
          <p:cNvPr id="7" name="Oval 6"/>
          <p:cNvSpPr/>
          <p:nvPr/>
        </p:nvSpPr>
        <p:spPr>
          <a:xfrm>
            <a:off x="2179562" y="4285102"/>
            <a:ext cx="802032" cy="802032"/>
          </a:xfrm>
          <a:prstGeom prst="ellipse">
            <a:avLst/>
          </a:prstGeom>
          <a:solidFill>
            <a:srgbClr val="008000"/>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t>A</a:t>
            </a:r>
            <a:endParaRPr lang="en-US" sz="3600" dirty="0"/>
          </a:p>
        </p:txBody>
      </p:sp>
      <p:sp>
        <p:nvSpPr>
          <p:cNvPr id="13" name="Oval 12"/>
          <p:cNvSpPr/>
          <p:nvPr/>
        </p:nvSpPr>
        <p:spPr>
          <a:xfrm>
            <a:off x="8192106" y="4165359"/>
            <a:ext cx="802032" cy="802032"/>
          </a:xfrm>
          <a:prstGeom prst="ellipse">
            <a:avLst/>
          </a:prstGeom>
          <a:solidFill>
            <a:srgbClr val="008000"/>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t>D</a:t>
            </a:r>
            <a:endParaRPr lang="en-US" sz="3600" dirty="0"/>
          </a:p>
        </p:txBody>
      </p:sp>
      <p:sp>
        <p:nvSpPr>
          <p:cNvPr id="14" name="Oval 13"/>
          <p:cNvSpPr/>
          <p:nvPr/>
        </p:nvSpPr>
        <p:spPr>
          <a:xfrm>
            <a:off x="9886648" y="3537617"/>
            <a:ext cx="802032" cy="802032"/>
          </a:xfrm>
          <a:prstGeom prst="ellipse">
            <a:avLst/>
          </a:prstGeom>
          <a:solidFill>
            <a:srgbClr val="008000"/>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a:t>E</a:t>
            </a:r>
          </a:p>
        </p:txBody>
      </p:sp>
      <p:sp>
        <p:nvSpPr>
          <p:cNvPr id="15" name="Oval 14"/>
          <p:cNvSpPr/>
          <p:nvPr/>
        </p:nvSpPr>
        <p:spPr>
          <a:xfrm>
            <a:off x="2219475" y="5177730"/>
            <a:ext cx="802032" cy="802032"/>
          </a:xfrm>
          <a:prstGeom prst="ellipse">
            <a:avLst/>
          </a:prstGeom>
          <a:solidFill>
            <a:srgbClr val="008000"/>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a:t>B</a:t>
            </a:r>
          </a:p>
        </p:txBody>
      </p:sp>
      <p:sp>
        <p:nvSpPr>
          <p:cNvPr id="16" name="Oval 15"/>
          <p:cNvSpPr/>
          <p:nvPr/>
        </p:nvSpPr>
        <p:spPr>
          <a:xfrm>
            <a:off x="8105020" y="3007845"/>
            <a:ext cx="802032" cy="802032"/>
          </a:xfrm>
          <a:prstGeom prst="ellipse">
            <a:avLst/>
          </a:prstGeom>
          <a:solidFill>
            <a:srgbClr val="008000"/>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t>C</a:t>
            </a:r>
            <a:endParaRPr lang="en-US" sz="3600" dirty="0"/>
          </a:p>
        </p:txBody>
      </p:sp>
      <p:sp>
        <p:nvSpPr>
          <p:cNvPr id="17" name="Oval 16"/>
          <p:cNvSpPr/>
          <p:nvPr/>
        </p:nvSpPr>
        <p:spPr>
          <a:xfrm>
            <a:off x="4991704" y="1218960"/>
            <a:ext cx="802032" cy="802032"/>
          </a:xfrm>
          <a:prstGeom prst="ellipse">
            <a:avLst/>
          </a:prstGeom>
          <a:solidFill>
            <a:srgbClr val="008000"/>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t>F</a:t>
            </a:r>
            <a:endParaRPr lang="en-US" sz="3600" dirty="0"/>
          </a:p>
        </p:txBody>
      </p:sp>
    </p:spTree>
    <p:extLst>
      <p:ext uri="{BB962C8B-B14F-4D97-AF65-F5344CB8AC3E}">
        <p14:creationId xmlns:p14="http://schemas.microsoft.com/office/powerpoint/2010/main" val="1665794973"/>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666FFAB-C0FA-C044-8E77-3B98B46D0F6A}"/>
              </a:ext>
            </a:extLst>
          </p:cNvPr>
          <p:cNvSpPr>
            <a:spLocks noGrp="1"/>
          </p:cNvSpPr>
          <p:nvPr>
            <p:ph type="title"/>
          </p:nvPr>
        </p:nvSpPr>
        <p:spPr>
          <a:xfrm>
            <a:off x="388936" y="338418"/>
            <a:ext cx="10735860" cy="985557"/>
          </a:xfrm>
        </p:spPr>
        <p:txBody>
          <a:bodyPr/>
          <a:lstStyle/>
          <a:p>
            <a:r>
              <a:rPr lang="en-US" dirty="0" smtClean="0"/>
              <a:t>HAC: toy example as a </a:t>
            </a:r>
            <a:r>
              <a:rPr lang="en-US" dirty="0" err="1" smtClean="0"/>
              <a:t>dendrogram</a:t>
            </a:r>
            <a:endParaRPr lang="en-US" dirty="0"/>
          </a:p>
        </p:txBody>
      </p:sp>
      <p:grpSp>
        <p:nvGrpSpPr>
          <p:cNvPr id="3" name="Group 2"/>
          <p:cNvGrpSpPr/>
          <p:nvPr/>
        </p:nvGrpSpPr>
        <p:grpSpPr>
          <a:xfrm>
            <a:off x="745209" y="5788611"/>
            <a:ext cx="9710175" cy="802032"/>
            <a:chOff x="924503" y="5176023"/>
            <a:chExt cx="9710175" cy="802032"/>
          </a:xfrm>
        </p:grpSpPr>
        <p:sp>
          <p:nvSpPr>
            <p:cNvPr id="7" name="Oval 6"/>
            <p:cNvSpPr/>
            <p:nvPr/>
          </p:nvSpPr>
          <p:spPr>
            <a:xfrm>
              <a:off x="924503" y="5176023"/>
              <a:ext cx="802032" cy="802032"/>
            </a:xfrm>
            <a:prstGeom prst="ellipse">
              <a:avLst/>
            </a:prstGeom>
            <a:solidFill>
              <a:srgbClr val="3366FF"/>
            </a:solidFill>
            <a:ln>
              <a:solidFill>
                <a:srgbClr val="3366FF"/>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t>A</a:t>
              </a:r>
              <a:endParaRPr lang="en-US" sz="3600" dirty="0"/>
            </a:p>
          </p:txBody>
        </p:sp>
        <p:sp>
          <p:nvSpPr>
            <p:cNvPr id="13" name="Oval 12"/>
            <p:cNvSpPr/>
            <p:nvPr/>
          </p:nvSpPr>
          <p:spPr>
            <a:xfrm>
              <a:off x="6269390" y="5176023"/>
              <a:ext cx="802032" cy="802032"/>
            </a:xfrm>
            <a:prstGeom prst="ellipse">
              <a:avLst/>
            </a:prstGeom>
            <a:solidFill>
              <a:srgbClr val="800000"/>
            </a:solidFill>
            <a:ln>
              <a:solidFill>
                <a:srgbClr val="8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t>D</a:t>
              </a:r>
              <a:endParaRPr lang="en-US" sz="3600" dirty="0"/>
            </a:p>
          </p:txBody>
        </p:sp>
        <p:sp>
          <p:nvSpPr>
            <p:cNvPr id="14" name="Oval 13"/>
            <p:cNvSpPr/>
            <p:nvPr/>
          </p:nvSpPr>
          <p:spPr>
            <a:xfrm>
              <a:off x="8051019" y="5176023"/>
              <a:ext cx="802032" cy="80203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a:t>E</a:t>
              </a:r>
            </a:p>
          </p:txBody>
        </p:sp>
        <p:sp>
          <p:nvSpPr>
            <p:cNvPr id="15" name="Oval 14"/>
            <p:cNvSpPr/>
            <p:nvPr/>
          </p:nvSpPr>
          <p:spPr>
            <a:xfrm>
              <a:off x="2706132" y="5176023"/>
              <a:ext cx="802032" cy="802032"/>
            </a:xfrm>
            <a:prstGeom prst="ellips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a:t>B</a:t>
              </a:r>
            </a:p>
          </p:txBody>
        </p:sp>
        <p:sp>
          <p:nvSpPr>
            <p:cNvPr id="16" name="Oval 15"/>
            <p:cNvSpPr/>
            <p:nvPr/>
          </p:nvSpPr>
          <p:spPr>
            <a:xfrm>
              <a:off x="4487761" y="5176023"/>
              <a:ext cx="802032" cy="802032"/>
            </a:xfrm>
            <a:prstGeom prst="ellipse">
              <a:avLst/>
            </a:prstGeom>
            <a:solidFill>
              <a:srgbClr val="008000"/>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t>C</a:t>
              </a:r>
              <a:endParaRPr lang="en-US" sz="3600" dirty="0"/>
            </a:p>
          </p:txBody>
        </p:sp>
        <p:sp>
          <p:nvSpPr>
            <p:cNvPr id="17" name="Oval 16"/>
            <p:cNvSpPr/>
            <p:nvPr/>
          </p:nvSpPr>
          <p:spPr>
            <a:xfrm>
              <a:off x="9832646" y="5176023"/>
              <a:ext cx="802032" cy="802032"/>
            </a:xfrm>
            <a:prstGeom prst="ellipse">
              <a:avLst/>
            </a:prstGeom>
            <a:solidFill>
              <a:srgbClr val="000090"/>
            </a:solidFill>
            <a:ln>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a:t>F</a:t>
              </a:r>
            </a:p>
          </p:txBody>
        </p:sp>
      </p:grpSp>
    </p:spTree>
    <p:extLst>
      <p:ext uri="{BB962C8B-B14F-4D97-AF65-F5344CB8AC3E}">
        <p14:creationId xmlns:p14="http://schemas.microsoft.com/office/powerpoint/2010/main" val="3844047234"/>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666FFAB-C0FA-C044-8E77-3B98B46D0F6A}"/>
              </a:ext>
            </a:extLst>
          </p:cNvPr>
          <p:cNvSpPr>
            <a:spLocks noGrp="1"/>
          </p:cNvSpPr>
          <p:nvPr>
            <p:ph type="title"/>
          </p:nvPr>
        </p:nvSpPr>
        <p:spPr>
          <a:xfrm>
            <a:off x="388936" y="338418"/>
            <a:ext cx="10735860" cy="985557"/>
          </a:xfrm>
        </p:spPr>
        <p:txBody>
          <a:bodyPr/>
          <a:lstStyle/>
          <a:p>
            <a:r>
              <a:rPr lang="en-US" dirty="0" smtClean="0"/>
              <a:t>HAC: toy example as a </a:t>
            </a:r>
            <a:r>
              <a:rPr lang="en-US" dirty="0" err="1" smtClean="0"/>
              <a:t>dendrogram</a:t>
            </a:r>
            <a:endParaRPr lang="en-US" dirty="0"/>
          </a:p>
        </p:txBody>
      </p:sp>
      <p:grpSp>
        <p:nvGrpSpPr>
          <p:cNvPr id="3" name="Group 2"/>
          <p:cNvGrpSpPr/>
          <p:nvPr/>
        </p:nvGrpSpPr>
        <p:grpSpPr>
          <a:xfrm>
            <a:off x="745209" y="5788611"/>
            <a:ext cx="9710175" cy="802032"/>
            <a:chOff x="924503" y="5176023"/>
            <a:chExt cx="9710175" cy="802032"/>
          </a:xfrm>
        </p:grpSpPr>
        <p:sp>
          <p:nvSpPr>
            <p:cNvPr id="7" name="Oval 6"/>
            <p:cNvSpPr/>
            <p:nvPr/>
          </p:nvSpPr>
          <p:spPr>
            <a:xfrm>
              <a:off x="924503" y="5176023"/>
              <a:ext cx="802032" cy="802032"/>
            </a:xfrm>
            <a:prstGeom prst="ellipse">
              <a:avLst/>
            </a:prstGeom>
            <a:solidFill>
              <a:srgbClr val="3366FF"/>
            </a:solidFill>
            <a:ln>
              <a:solidFill>
                <a:srgbClr val="3366FF"/>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t>A</a:t>
              </a:r>
              <a:endParaRPr lang="en-US" sz="3600" dirty="0"/>
            </a:p>
          </p:txBody>
        </p:sp>
        <p:sp>
          <p:nvSpPr>
            <p:cNvPr id="13" name="Oval 12"/>
            <p:cNvSpPr/>
            <p:nvPr/>
          </p:nvSpPr>
          <p:spPr>
            <a:xfrm>
              <a:off x="6269390" y="5176023"/>
              <a:ext cx="802032" cy="802032"/>
            </a:xfrm>
            <a:prstGeom prst="ellipse">
              <a:avLst/>
            </a:prstGeom>
            <a:solidFill>
              <a:srgbClr val="800000"/>
            </a:solidFill>
            <a:ln>
              <a:solidFill>
                <a:srgbClr val="8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t>D</a:t>
              </a:r>
              <a:endParaRPr lang="en-US" sz="3600" dirty="0"/>
            </a:p>
          </p:txBody>
        </p:sp>
        <p:sp>
          <p:nvSpPr>
            <p:cNvPr id="14" name="Oval 13"/>
            <p:cNvSpPr/>
            <p:nvPr/>
          </p:nvSpPr>
          <p:spPr>
            <a:xfrm>
              <a:off x="8051019" y="5176023"/>
              <a:ext cx="802032" cy="80203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a:t>E</a:t>
              </a:r>
            </a:p>
          </p:txBody>
        </p:sp>
        <p:sp>
          <p:nvSpPr>
            <p:cNvPr id="15" name="Oval 14"/>
            <p:cNvSpPr/>
            <p:nvPr/>
          </p:nvSpPr>
          <p:spPr>
            <a:xfrm>
              <a:off x="2706132" y="5176023"/>
              <a:ext cx="802032" cy="802032"/>
            </a:xfrm>
            <a:prstGeom prst="ellips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a:t>B</a:t>
              </a:r>
            </a:p>
          </p:txBody>
        </p:sp>
        <p:sp>
          <p:nvSpPr>
            <p:cNvPr id="16" name="Oval 15"/>
            <p:cNvSpPr/>
            <p:nvPr/>
          </p:nvSpPr>
          <p:spPr>
            <a:xfrm>
              <a:off x="4487761" y="5176023"/>
              <a:ext cx="802032" cy="802032"/>
            </a:xfrm>
            <a:prstGeom prst="ellipse">
              <a:avLst/>
            </a:prstGeom>
            <a:solidFill>
              <a:srgbClr val="008000"/>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t>C</a:t>
              </a:r>
              <a:endParaRPr lang="en-US" sz="3600" dirty="0"/>
            </a:p>
          </p:txBody>
        </p:sp>
        <p:sp>
          <p:nvSpPr>
            <p:cNvPr id="17" name="Oval 16"/>
            <p:cNvSpPr/>
            <p:nvPr/>
          </p:nvSpPr>
          <p:spPr>
            <a:xfrm>
              <a:off x="9832646" y="5176023"/>
              <a:ext cx="802032" cy="802032"/>
            </a:xfrm>
            <a:prstGeom prst="ellipse">
              <a:avLst/>
            </a:prstGeom>
            <a:solidFill>
              <a:srgbClr val="000090"/>
            </a:solidFill>
            <a:ln>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a:t>F</a:t>
              </a:r>
            </a:p>
          </p:txBody>
        </p:sp>
      </p:grpSp>
      <p:sp>
        <p:nvSpPr>
          <p:cNvPr id="10" name="Oval 9"/>
          <p:cNvSpPr/>
          <p:nvPr/>
        </p:nvSpPr>
        <p:spPr>
          <a:xfrm>
            <a:off x="1633355" y="4895128"/>
            <a:ext cx="802032" cy="802032"/>
          </a:xfrm>
          <a:prstGeom prst="ellips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t>AB</a:t>
            </a:r>
            <a:endParaRPr lang="en-US" sz="2000" dirty="0"/>
          </a:p>
        </p:txBody>
      </p:sp>
      <p:cxnSp>
        <p:nvCxnSpPr>
          <p:cNvPr id="5" name="Elbow Connector 4"/>
          <p:cNvCxnSpPr>
            <a:stCxn id="10" idx="2"/>
            <a:endCxn id="7" idx="0"/>
          </p:cNvCxnSpPr>
          <p:nvPr/>
        </p:nvCxnSpPr>
        <p:spPr>
          <a:xfrm rot="10800000" flipV="1">
            <a:off x="1146225" y="5296143"/>
            <a:ext cx="487130" cy="492467"/>
          </a:xfrm>
          <a:prstGeom prst="bentConnector2">
            <a:avLst/>
          </a:prstGeom>
        </p:spPr>
        <p:style>
          <a:lnRef idx="2">
            <a:schemeClr val="accent1"/>
          </a:lnRef>
          <a:fillRef idx="0">
            <a:schemeClr val="accent1"/>
          </a:fillRef>
          <a:effectRef idx="1">
            <a:schemeClr val="accent1"/>
          </a:effectRef>
          <a:fontRef idx="minor">
            <a:schemeClr val="tx1"/>
          </a:fontRef>
        </p:style>
      </p:cxnSp>
      <p:cxnSp>
        <p:nvCxnSpPr>
          <p:cNvPr id="8" name="Elbow Connector 7"/>
          <p:cNvCxnSpPr>
            <a:stCxn id="10" idx="6"/>
            <a:endCxn id="15" idx="0"/>
          </p:cNvCxnSpPr>
          <p:nvPr/>
        </p:nvCxnSpPr>
        <p:spPr>
          <a:xfrm>
            <a:off x="2435387" y="5296144"/>
            <a:ext cx="492467" cy="492467"/>
          </a:xfrm>
          <a:prstGeom prst="bentConnector2">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48199624"/>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666FFAB-C0FA-C044-8E77-3B98B46D0F6A}"/>
              </a:ext>
            </a:extLst>
          </p:cNvPr>
          <p:cNvSpPr>
            <a:spLocks noGrp="1"/>
          </p:cNvSpPr>
          <p:nvPr>
            <p:ph type="title"/>
          </p:nvPr>
        </p:nvSpPr>
        <p:spPr>
          <a:xfrm>
            <a:off x="388936" y="338418"/>
            <a:ext cx="10735860" cy="985557"/>
          </a:xfrm>
        </p:spPr>
        <p:txBody>
          <a:bodyPr/>
          <a:lstStyle/>
          <a:p>
            <a:r>
              <a:rPr lang="en-US" dirty="0" smtClean="0"/>
              <a:t>HAC: toy example as a </a:t>
            </a:r>
            <a:r>
              <a:rPr lang="en-US" dirty="0" err="1" smtClean="0"/>
              <a:t>dendrogram</a:t>
            </a:r>
            <a:endParaRPr lang="en-US" dirty="0"/>
          </a:p>
        </p:txBody>
      </p:sp>
      <p:grpSp>
        <p:nvGrpSpPr>
          <p:cNvPr id="3" name="Group 2"/>
          <p:cNvGrpSpPr/>
          <p:nvPr/>
        </p:nvGrpSpPr>
        <p:grpSpPr>
          <a:xfrm>
            <a:off x="745209" y="5788611"/>
            <a:ext cx="9710175" cy="802032"/>
            <a:chOff x="924503" y="5176023"/>
            <a:chExt cx="9710175" cy="802032"/>
          </a:xfrm>
        </p:grpSpPr>
        <p:sp>
          <p:nvSpPr>
            <p:cNvPr id="7" name="Oval 6"/>
            <p:cNvSpPr/>
            <p:nvPr/>
          </p:nvSpPr>
          <p:spPr>
            <a:xfrm>
              <a:off x="924503" y="5176023"/>
              <a:ext cx="802032" cy="802032"/>
            </a:xfrm>
            <a:prstGeom prst="ellipse">
              <a:avLst/>
            </a:prstGeom>
            <a:solidFill>
              <a:srgbClr val="3366FF"/>
            </a:solidFill>
            <a:ln>
              <a:solidFill>
                <a:srgbClr val="3366FF"/>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t>A</a:t>
              </a:r>
              <a:endParaRPr lang="en-US" sz="3600" dirty="0"/>
            </a:p>
          </p:txBody>
        </p:sp>
        <p:sp>
          <p:nvSpPr>
            <p:cNvPr id="13" name="Oval 12"/>
            <p:cNvSpPr/>
            <p:nvPr/>
          </p:nvSpPr>
          <p:spPr>
            <a:xfrm>
              <a:off x="6269390" y="5176023"/>
              <a:ext cx="802032" cy="802032"/>
            </a:xfrm>
            <a:prstGeom prst="ellipse">
              <a:avLst/>
            </a:prstGeom>
            <a:solidFill>
              <a:srgbClr val="800000"/>
            </a:solidFill>
            <a:ln>
              <a:solidFill>
                <a:srgbClr val="8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t>D</a:t>
              </a:r>
              <a:endParaRPr lang="en-US" sz="3600" dirty="0"/>
            </a:p>
          </p:txBody>
        </p:sp>
        <p:sp>
          <p:nvSpPr>
            <p:cNvPr id="14" name="Oval 13"/>
            <p:cNvSpPr/>
            <p:nvPr/>
          </p:nvSpPr>
          <p:spPr>
            <a:xfrm>
              <a:off x="8051019" y="5176023"/>
              <a:ext cx="802032" cy="80203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a:t>E</a:t>
              </a:r>
            </a:p>
          </p:txBody>
        </p:sp>
        <p:sp>
          <p:nvSpPr>
            <p:cNvPr id="15" name="Oval 14"/>
            <p:cNvSpPr/>
            <p:nvPr/>
          </p:nvSpPr>
          <p:spPr>
            <a:xfrm>
              <a:off x="2706132" y="5176023"/>
              <a:ext cx="802032" cy="802032"/>
            </a:xfrm>
            <a:prstGeom prst="ellips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a:t>B</a:t>
              </a:r>
            </a:p>
          </p:txBody>
        </p:sp>
        <p:sp>
          <p:nvSpPr>
            <p:cNvPr id="16" name="Oval 15"/>
            <p:cNvSpPr/>
            <p:nvPr/>
          </p:nvSpPr>
          <p:spPr>
            <a:xfrm>
              <a:off x="4487761" y="5176023"/>
              <a:ext cx="802032" cy="802032"/>
            </a:xfrm>
            <a:prstGeom prst="ellipse">
              <a:avLst/>
            </a:prstGeom>
            <a:solidFill>
              <a:srgbClr val="008000"/>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t>C</a:t>
              </a:r>
              <a:endParaRPr lang="en-US" sz="3600" dirty="0"/>
            </a:p>
          </p:txBody>
        </p:sp>
        <p:sp>
          <p:nvSpPr>
            <p:cNvPr id="17" name="Oval 16"/>
            <p:cNvSpPr/>
            <p:nvPr/>
          </p:nvSpPr>
          <p:spPr>
            <a:xfrm>
              <a:off x="9832646" y="5176023"/>
              <a:ext cx="802032" cy="802032"/>
            </a:xfrm>
            <a:prstGeom prst="ellipse">
              <a:avLst/>
            </a:prstGeom>
            <a:solidFill>
              <a:srgbClr val="000090"/>
            </a:solidFill>
            <a:ln>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a:t>F</a:t>
              </a:r>
            </a:p>
          </p:txBody>
        </p:sp>
      </p:grpSp>
      <p:sp>
        <p:nvSpPr>
          <p:cNvPr id="10" name="Oval 9"/>
          <p:cNvSpPr/>
          <p:nvPr/>
        </p:nvSpPr>
        <p:spPr>
          <a:xfrm>
            <a:off x="1633355" y="4895128"/>
            <a:ext cx="802032" cy="802032"/>
          </a:xfrm>
          <a:prstGeom prst="ellips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t>AB</a:t>
            </a:r>
            <a:endParaRPr lang="en-US" sz="2000" dirty="0"/>
          </a:p>
        </p:txBody>
      </p:sp>
      <p:sp>
        <p:nvSpPr>
          <p:cNvPr id="11" name="Oval 10"/>
          <p:cNvSpPr/>
          <p:nvPr/>
        </p:nvSpPr>
        <p:spPr>
          <a:xfrm>
            <a:off x="5088397" y="4521599"/>
            <a:ext cx="802032" cy="802032"/>
          </a:xfrm>
          <a:prstGeom prst="ellipse">
            <a:avLst/>
          </a:prstGeom>
          <a:solidFill>
            <a:srgbClr val="008000"/>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t>C</a:t>
            </a:r>
            <a:r>
              <a:rPr lang="en-US" sz="2000" dirty="0" smtClean="0"/>
              <a:t>D</a:t>
            </a:r>
            <a:endParaRPr lang="en-US" sz="2000" dirty="0"/>
          </a:p>
        </p:txBody>
      </p:sp>
      <p:cxnSp>
        <p:nvCxnSpPr>
          <p:cNvPr id="5" name="Elbow Connector 4"/>
          <p:cNvCxnSpPr>
            <a:stCxn id="10" idx="2"/>
            <a:endCxn id="7" idx="0"/>
          </p:cNvCxnSpPr>
          <p:nvPr/>
        </p:nvCxnSpPr>
        <p:spPr>
          <a:xfrm rot="10800000" flipV="1">
            <a:off x="1146225" y="5296143"/>
            <a:ext cx="487130" cy="492467"/>
          </a:xfrm>
          <a:prstGeom prst="bentConnector2">
            <a:avLst/>
          </a:prstGeom>
        </p:spPr>
        <p:style>
          <a:lnRef idx="2">
            <a:schemeClr val="accent1"/>
          </a:lnRef>
          <a:fillRef idx="0">
            <a:schemeClr val="accent1"/>
          </a:fillRef>
          <a:effectRef idx="1">
            <a:schemeClr val="accent1"/>
          </a:effectRef>
          <a:fontRef idx="minor">
            <a:schemeClr val="tx1"/>
          </a:fontRef>
        </p:style>
      </p:cxnSp>
      <p:cxnSp>
        <p:nvCxnSpPr>
          <p:cNvPr id="8" name="Elbow Connector 7"/>
          <p:cNvCxnSpPr>
            <a:stCxn id="10" idx="6"/>
            <a:endCxn id="15" idx="0"/>
          </p:cNvCxnSpPr>
          <p:nvPr/>
        </p:nvCxnSpPr>
        <p:spPr>
          <a:xfrm>
            <a:off x="2435387" y="5296144"/>
            <a:ext cx="492467" cy="492467"/>
          </a:xfrm>
          <a:prstGeom prst="bentConnector2">
            <a:avLst/>
          </a:prstGeom>
        </p:spPr>
        <p:style>
          <a:lnRef idx="2">
            <a:schemeClr val="accent1"/>
          </a:lnRef>
          <a:fillRef idx="0">
            <a:schemeClr val="accent1"/>
          </a:fillRef>
          <a:effectRef idx="1">
            <a:schemeClr val="accent1"/>
          </a:effectRef>
          <a:fontRef idx="minor">
            <a:schemeClr val="tx1"/>
          </a:fontRef>
        </p:style>
      </p:cxnSp>
      <p:cxnSp>
        <p:nvCxnSpPr>
          <p:cNvPr id="6" name="Elbow Connector 5"/>
          <p:cNvCxnSpPr>
            <a:stCxn id="11" idx="2"/>
            <a:endCxn id="16" idx="0"/>
          </p:cNvCxnSpPr>
          <p:nvPr/>
        </p:nvCxnSpPr>
        <p:spPr>
          <a:xfrm rot="10800000" flipV="1">
            <a:off x="4709483" y="4922615"/>
            <a:ext cx="378914" cy="865996"/>
          </a:xfrm>
          <a:prstGeom prst="bentConnector2">
            <a:avLst/>
          </a:prstGeom>
        </p:spPr>
        <p:style>
          <a:lnRef idx="2">
            <a:schemeClr val="accent1"/>
          </a:lnRef>
          <a:fillRef idx="0">
            <a:schemeClr val="accent1"/>
          </a:fillRef>
          <a:effectRef idx="1">
            <a:schemeClr val="accent1"/>
          </a:effectRef>
          <a:fontRef idx="minor">
            <a:schemeClr val="tx1"/>
          </a:fontRef>
        </p:style>
      </p:cxnSp>
      <p:cxnSp>
        <p:nvCxnSpPr>
          <p:cNvPr id="21" name="Elbow Connector 20"/>
          <p:cNvCxnSpPr>
            <a:stCxn id="11" idx="6"/>
            <a:endCxn id="13" idx="0"/>
          </p:cNvCxnSpPr>
          <p:nvPr/>
        </p:nvCxnSpPr>
        <p:spPr>
          <a:xfrm>
            <a:off x="5890429" y="4922615"/>
            <a:ext cx="600683" cy="865996"/>
          </a:xfrm>
          <a:prstGeom prst="bentConnector2">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49744869"/>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666FFAB-C0FA-C044-8E77-3B98B46D0F6A}"/>
              </a:ext>
            </a:extLst>
          </p:cNvPr>
          <p:cNvSpPr>
            <a:spLocks noGrp="1"/>
          </p:cNvSpPr>
          <p:nvPr>
            <p:ph type="title"/>
          </p:nvPr>
        </p:nvSpPr>
        <p:spPr>
          <a:xfrm>
            <a:off x="388936" y="338418"/>
            <a:ext cx="10735860" cy="985557"/>
          </a:xfrm>
        </p:spPr>
        <p:txBody>
          <a:bodyPr/>
          <a:lstStyle/>
          <a:p>
            <a:r>
              <a:rPr lang="en-US" dirty="0" smtClean="0"/>
              <a:t>Clustering: a brief review</a:t>
            </a:r>
            <a:endParaRPr lang="en-US" dirty="0"/>
          </a:p>
        </p:txBody>
      </p:sp>
      <p:sp>
        <p:nvSpPr>
          <p:cNvPr id="3" name="Title 1">
            <a:extLst>
              <a:ext uri="{FF2B5EF4-FFF2-40B4-BE49-F238E27FC236}">
                <a16:creationId xmlns:a16="http://schemas.microsoft.com/office/drawing/2014/main" xmlns="" id="{D666FFAB-C0FA-C044-8E77-3B98B46D0F6A}"/>
              </a:ext>
            </a:extLst>
          </p:cNvPr>
          <p:cNvSpPr txBox="1">
            <a:spLocks/>
          </p:cNvSpPr>
          <p:nvPr/>
        </p:nvSpPr>
        <p:spPr>
          <a:xfrm>
            <a:off x="541336" y="1761024"/>
            <a:ext cx="11367008" cy="4077468"/>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spc="3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600" dirty="0" smtClean="0">
                <a:solidFill>
                  <a:srgbClr val="454551"/>
                </a:solidFill>
                <a:latin typeface="Gill Sans MT"/>
                <a:cs typeface="Abadi MT Condensed Extra Bold"/>
              </a:rPr>
              <a:t>Group data points that are close to each other</a:t>
            </a:r>
          </a:p>
          <a:p>
            <a:endParaRPr lang="en-US" sz="3600" dirty="0" smtClean="0">
              <a:solidFill>
                <a:srgbClr val="454551"/>
              </a:solidFill>
              <a:latin typeface="Gill Sans MT"/>
              <a:cs typeface="Abadi MT Condensed Extra Bold"/>
            </a:endParaRPr>
          </a:p>
          <a:p>
            <a:r>
              <a:rPr lang="en-US" sz="3600" dirty="0" smtClean="0">
                <a:solidFill>
                  <a:srgbClr val="454551"/>
                </a:solidFill>
                <a:latin typeface="Gill Sans MT"/>
                <a:cs typeface="Abadi MT Condensed Extra Bold"/>
              </a:rPr>
              <a:t>Closeness defined by distance or density</a:t>
            </a:r>
          </a:p>
          <a:p>
            <a:pPr marL="571500" indent="-571500">
              <a:buFont typeface="Arial"/>
              <a:buChar char="•"/>
            </a:pPr>
            <a:endParaRPr lang="en-US" sz="3600" dirty="0" smtClean="0">
              <a:solidFill>
                <a:srgbClr val="454551"/>
              </a:solidFill>
              <a:latin typeface="Gill Sans MT"/>
              <a:cs typeface="Abadi MT Condensed Extra Bold"/>
            </a:endParaRPr>
          </a:p>
          <a:p>
            <a:r>
              <a:rPr lang="en-US" sz="3600" i="1" dirty="0" smtClean="0">
                <a:solidFill>
                  <a:srgbClr val="454551"/>
                </a:solidFill>
                <a:latin typeface="Gill Sans MT"/>
                <a:cs typeface="Abadi MT Condensed Extra Bold"/>
              </a:rPr>
              <a:t>k</a:t>
            </a:r>
            <a:r>
              <a:rPr lang="en-US" sz="3600" dirty="0" smtClean="0">
                <a:solidFill>
                  <a:srgbClr val="454551"/>
                </a:solidFill>
                <a:latin typeface="Gill Sans MT"/>
                <a:cs typeface="Abadi MT Condensed Extra Bold"/>
              </a:rPr>
              <a:t>-means: clustering algorithm based on distance to nearest centroid </a:t>
            </a:r>
          </a:p>
          <a:p>
            <a:pPr marL="571500" indent="-571500">
              <a:buFont typeface="Arial"/>
              <a:buChar char="•"/>
            </a:pPr>
            <a:endParaRPr lang="en-US" dirty="0" smtClean="0">
              <a:solidFill>
                <a:srgbClr val="454551"/>
              </a:solidFill>
              <a:latin typeface="Gill Sans MT"/>
            </a:endParaRPr>
          </a:p>
          <a:p>
            <a:pPr marL="571500" indent="-571500">
              <a:buFont typeface="Arial"/>
              <a:buChar char="•"/>
            </a:pPr>
            <a:endParaRPr lang="en-US" dirty="0">
              <a:solidFill>
                <a:srgbClr val="454551"/>
              </a:solidFill>
              <a:latin typeface="Gill Sans MT"/>
            </a:endParaRPr>
          </a:p>
        </p:txBody>
      </p:sp>
    </p:spTree>
    <p:extLst>
      <p:ext uri="{BB962C8B-B14F-4D97-AF65-F5344CB8AC3E}">
        <p14:creationId xmlns:p14="http://schemas.microsoft.com/office/powerpoint/2010/main" val="3461814426"/>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666FFAB-C0FA-C044-8E77-3B98B46D0F6A}"/>
              </a:ext>
            </a:extLst>
          </p:cNvPr>
          <p:cNvSpPr>
            <a:spLocks noGrp="1"/>
          </p:cNvSpPr>
          <p:nvPr>
            <p:ph type="title"/>
          </p:nvPr>
        </p:nvSpPr>
        <p:spPr>
          <a:xfrm>
            <a:off x="388936" y="338418"/>
            <a:ext cx="10735860" cy="985557"/>
          </a:xfrm>
        </p:spPr>
        <p:txBody>
          <a:bodyPr/>
          <a:lstStyle/>
          <a:p>
            <a:r>
              <a:rPr lang="en-US" dirty="0" smtClean="0"/>
              <a:t>HAC: toy example as a </a:t>
            </a:r>
            <a:r>
              <a:rPr lang="en-US" dirty="0" err="1" smtClean="0"/>
              <a:t>dendrogram</a:t>
            </a:r>
            <a:endParaRPr lang="en-US" dirty="0"/>
          </a:p>
        </p:txBody>
      </p:sp>
      <p:grpSp>
        <p:nvGrpSpPr>
          <p:cNvPr id="3" name="Group 2"/>
          <p:cNvGrpSpPr/>
          <p:nvPr/>
        </p:nvGrpSpPr>
        <p:grpSpPr>
          <a:xfrm>
            <a:off x="745209" y="5788611"/>
            <a:ext cx="9710175" cy="802032"/>
            <a:chOff x="924503" y="5176023"/>
            <a:chExt cx="9710175" cy="802032"/>
          </a:xfrm>
        </p:grpSpPr>
        <p:sp>
          <p:nvSpPr>
            <p:cNvPr id="7" name="Oval 6"/>
            <p:cNvSpPr/>
            <p:nvPr/>
          </p:nvSpPr>
          <p:spPr>
            <a:xfrm>
              <a:off x="924503" y="5176023"/>
              <a:ext cx="802032" cy="802032"/>
            </a:xfrm>
            <a:prstGeom prst="ellipse">
              <a:avLst/>
            </a:prstGeom>
            <a:solidFill>
              <a:srgbClr val="3366FF"/>
            </a:solidFill>
            <a:ln>
              <a:solidFill>
                <a:srgbClr val="3366FF"/>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t>A</a:t>
              </a:r>
              <a:endParaRPr lang="en-US" sz="3600" dirty="0"/>
            </a:p>
          </p:txBody>
        </p:sp>
        <p:sp>
          <p:nvSpPr>
            <p:cNvPr id="13" name="Oval 12"/>
            <p:cNvSpPr/>
            <p:nvPr/>
          </p:nvSpPr>
          <p:spPr>
            <a:xfrm>
              <a:off x="6269390" y="5176023"/>
              <a:ext cx="802032" cy="802032"/>
            </a:xfrm>
            <a:prstGeom prst="ellipse">
              <a:avLst/>
            </a:prstGeom>
            <a:solidFill>
              <a:srgbClr val="800000"/>
            </a:solidFill>
            <a:ln>
              <a:solidFill>
                <a:srgbClr val="8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t>D</a:t>
              </a:r>
              <a:endParaRPr lang="en-US" sz="3600" dirty="0"/>
            </a:p>
          </p:txBody>
        </p:sp>
        <p:sp>
          <p:nvSpPr>
            <p:cNvPr id="14" name="Oval 13"/>
            <p:cNvSpPr/>
            <p:nvPr/>
          </p:nvSpPr>
          <p:spPr>
            <a:xfrm>
              <a:off x="8051019" y="5176023"/>
              <a:ext cx="802032" cy="80203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a:t>E</a:t>
              </a:r>
            </a:p>
          </p:txBody>
        </p:sp>
        <p:sp>
          <p:nvSpPr>
            <p:cNvPr id="15" name="Oval 14"/>
            <p:cNvSpPr/>
            <p:nvPr/>
          </p:nvSpPr>
          <p:spPr>
            <a:xfrm>
              <a:off x="2706132" y="5176023"/>
              <a:ext cx="802032" cy="802032"/>
            </a:xfrm>
            <a:prstGeom prst="ellips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a:t>B</a:t>
              </a:r>
            </a:p>
          </p:txBody>
        </p:sp>
        <p:sp>
          <p:nvSpPr>
            <p:cNvPr id="16" name="Oval 15"/>
            <p:cNvSpPr/>
            <p:nvPr/>
          </p:nvSpPr>
          <p:spPr>
            <a:xfrm>
              <a:off x="4487761" y="5176023"/>
              <a:ext cx="802032" cy="802032"/>
            </a:xfrm>
            <a:prstGeom prst="ellipse">
              <a:avLst/>
            </a:prstGeom>
            <a:solidFill>
              <a:srgbClr val="008000"/>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t>C</a:t>
              </a:r>
              <a:endParaRPr lang="en-US" sz="3600" dirty="0"/>
            </a:p>
          </p:txBody>
        </p:sp>
        <p:sp>
          <p:nvSpPr>
            <p:cNvPr id="17" name="Oval 16"/>
            <p:cNvSpPr/>
            <p:nvPr/>
          </p:nvSpPr>
          <p:spPr>
            <a:xfrm>
              <a:off x="9832646" y="5176023"/>
              <a:ext cx="802032" cy="802032"/>
            </a:xfrm>
            <a:prstGeom prst="ellipse">
              <a:avLst/>
            </a:prstGeom>
            <a:solidFill>
              <a:srgbClr val="000090"/>
            </a:solidFill>
            <a:ln>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a:t>F</a:t>
              </a:r>
            </a:p>
          </p:txBody>
        </p:sp>
      </p:grpSp>
      <p:sp>
        <p:nvSpPr>
          <p:cNvPr id="10" name="Oval 9"/>
          <p:cNvSpPr/>
          <p:nvPr/>
        </p:nvSpPr>
        <p:spPr>
          <a:xfrm>
            <a:off x="1633355" y="4895128"/>
            <a:ext cx="802032" cy="802032"/>
          </a:xfrm>
          <a:prstGeom prst="ellips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t>AB</a:t>
            </a:r>
            <a:endParaRPr lang="en-US" sz="2000" dirty="0"/>
          </a:p>
        </p:txBody>
      </p:sp>
      <p:sp>
        <p:nvSpPr>
          <p:cNvPr id="11" name="Oval 10"/>
          <p:cNvSpPr/>
          <p:nvPr/>
        </p:nvSpPr>
        <p:spPr>
          <a:xfrm>
            <a:off x="5088397" y="4521599"/>
            <a:ext cx="802032" cy="802032"/>
          </a:xfrm>
          <a:prstGeom prst="ellipse">
            <a:avLst/>
          </a:prstGeom>
          <a:solidFill>
            <a:srgbClr val="008000"/>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t>C</a:t>
            </a:r>
            <a:r>
              <a:rPr lang="en-US" sz="2000" dirty="0" smtClean="0"/>
              <a:t>D</a:t>
            </a:r>
            <a:endParaRPr lang="en-US" sz="2000" dirty="0"/>
          </a:p>
        </p:txBody>
      </p:sp>
      <p:sp>
        <p:nvSpPr>
          <p:cNvPr id="12" name="Oval 11"/>
          <p:cNvSpPr/>
          <p:nvPr/>
        </p:nvSpPr>
        <p:spPr>
          <a:xfrm>
            <a:off x="6540679" y="3613175"/>
            <a:ext cx="802032" cy="802032"/>
          </a:xfrm>
          <a:prstGeom prst="ellipse">
            <a:avLst/>
          </a:prstGeom>
          <a:solidFill>
            <a:srgbClr val="008000"/>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t>CDE</a:t>
            </a:r>
            <a:endParaRPr lang="en-US" sz="2000" dirty="0"/>
          </a:p>
        </p:txBody>
      </p:sp>
      <p:cxnSp>
        <p:nvCxnSpPr>
          <p:cNvPr id="5" name="Elbow Connector 4"/>
          <p:cNvCxnSpPr>
            <a:stCxn id="10" idx="2"/>
            <a:endCxn id="7" idx="0"/>
          </p:cNvCxnSpPr>
          <p:nvPr/>
        </p:nvCxnSpPr>
        <p:spPr>
          <a:xfrm rot="10800000" flipV="1">
            <a:off x="1146225" y="5296143"/>
            <a:ext cx="487130" cy="492467"/>
          </a:xfrm>
          <a:prstGeom prst="bentConnector2">
            <a:avLst/>
          </a:prstGeom>
        </p:spPr>
        <p:style>
          <a:lnRef idx="2">
            <a:schemeClr val="accent1"/>
          </a:lnRef>
          <a:fillRef idx="0">
            <a:schemeClr val="accent1"/>
          </a:fillRef>
          <a:effectRef idx="1">
            <a:schemeClr val="accent1"/>
          </a:effectRef>
          <a:fontRef idx="minor">
            <a:schemeClr val="tx1"/>
          </a:fontRef>
        </p:style>
      </p:cxnSp>
      <p:cxnSp>
        <p:nvCxnSpPr>
          <p:cNvPr id="8" name="Elbow Connector 7"/>
          <p:cNvCxnSpPr>
            <a:stCxn id="10" idx="6"/>
            <a:endCxn id="15" idx="0"/>
          </p:cNvCxnSpPr>
          <p:nvPr/>
        </p:nvCxnSpPr>
        <p:spPr>
          <a:xfrm>
            <a:off x="2435387" y="5296144"/>
            <a:ext cx="492467" cy="492467"/>
          </a:xfrm>
          <a:prstGeom prst="bentConnector2">
            <a:avLst/>
          </a:prstGeom>
        </p:spPr>
        <p:style>
          <a:lnRef idx="2">
            <a:schemeClr val="accent1"/>
          </a:lnRef>
          <a:fillRef idx="0">
            <a:schemeClr val="accent1"/>
          </a:fillRef>
          <a:effectRef idx="1">
            <a:schemeClr val="accent1"/>
          </a:effectRef>
          <a:fontRef idx="minor">
            <a:schemeClr val="tx1"/>
          </a:fontRef>
        </p:style>
      </p:cxnSp>
      <p:cxnSp>
        <p:nvCxnSpPr>
          <p:cNvPr id="6" name="Elbow Connector 5"/>
          <p:cNvCxnSpPr>
            <a:stCxn id="11" idx="2"/>
            <a:endCxn id="16" idx="0"/>
          </p:cNvCxnSpPr>
          <p:nvPr/>
        </p:nvCxnSpPr>
        <p:spPr>
          <a:xfrm rot="10800000" flipV="1">
            <a:off x="4709483" y="4922615"/>
            <a:ext cx="378914" cy="865996"/>
          </a:xfrm>
          <a:prstGeom prst="bentConnector2">
            <a:avLst/>
          </a:prstGeom>
        </p:spPr>
        <p:style>
          <a:lnRef idx="2">
            <a:schemeClr val="accent1"/>
          </a:lnRef>
          <a:fillRef idx="0">
            <a:schemeClr val="accent1"/>
          </a:fillRef>
          <a:effectRef idx="1">
            <a:schemeClr val="accent1"/>
          </a:effectRef>
          <a:fontRef idx="minor">
            <a:schemeClr val="tx1"/>
          </a:fontRef>
        </p:style>
      </p:cxnSp>
      <p:cxnSp>
        <p:nvCxnSpPr>
          <p:cNvPr id="21" name="Elbow Connector 20"/>
          <p:cNvCxnSpPr>
            <a:stCxn id="11" idx="6"/>
            <a:endCxn id="13" idx="0"/>
          </p:cNvCxnSpPr>
          <p:nvPr/>
        </p:nvCxnSpPr>
        <p:spPr>
          <a:xfrm>
            <a:off x="5890429" y="4922615"/>
            <a:ext cx="600683" cy="865996"/>
          </a:xfrm>
          <a:prstGeom prst="bentConnector2">
            <a:avLst/>
          </a:prstGeom>
        </p:spPr>
        <p:style>
          <a:lnRef idx="2">
            <a:schemeClr val="accent1"/>
          </a:lnRef>
          <a:fillRef idx="0">
            <a:schemeClr val="accent1"/>
          </a:fillRef>
          <a:effectRef idx="1">
            <a:schemeClr val="accent1"/>
          </a:effectRef>
          <a:fontRef idx="minor">
            <a:schemeClr val="tx1"/>
          </a:fontRef>
        </p:style>
      </p:cxnSp>
      <p:cxnSp>
        <p:nvCxnSpPr>
          <p:cNvPr id="9" name="Elbow Connector 8"/>
          <p:cNvCxnSpPr>
            <a:stCxn id="12" idx="2"/>
            <a:endCxn id="11" idx="0"/>
          </p:cNvCxnSpPr>
          <p:nvPr/>
        </p:nvCxnSpPr>
        <p:spPr>
          <a:xfrm rot="10800000" flipV="1">
            <a:off x="5489413" y="4014191"/>
            <a:ext cx="1051266" cy="507408"/>
          </a:xfrm>
          <a:prstGeom prst="bentConnector2">
            <a:avLst/>
          </a:prstGeom>
        </p:spPr>
        <p:style>
          <a:lnRef idx="2">
            <a:schemeClr val="accent1"/>
          </a:lnRef>
          <a:fillRef idx="0">
            <a:schemeClr val="accent1"/>
          </a:fillRef>
          <a:effectRef idx="1">
            <a:schemeClr val="accent1"/>
          </a:effectRef>
          <a:fontRef idx="minor">
            <a:schemeClr val="tx1"/>
          </a:fontRef>
        </p:style>
      </p:cxnSp>
      <p:cxnSp>
        <p:nvCxnSpPr>
          <p:cNvPr id="22" name="Elbow Connector 21"/>
          <p:cNvCxnSpPr>
            <a:stCxn id="12" idx="6"/>
            <a:endCxn id="14" idx="0"/>
          </p:cNvCxnSpPr>
          <p:nvPr/>
        </p:nvCxnSpPr>
        <p:spPr>
          <a:xfrm>
            <a:off x="7342711" y="4014191"/>
            <a:ext cx="930030" cy="1774420"/>
          </a:xfrm>
          <a:prstGeom prst="bentConnector2">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39112207"/>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666FFAB-C0FA-C044-8E77-3B98B46D0F6A}"/>
              </a:ext>
            </a:extLst>
          </p:cNvPr>
          <p:cNvSpPr>
            <a:spLocks noGrp="1"/>
          </p:cNvSpPr>
          <p:nvPr>
            <p:ph type="title"/>
          </p:nvPr>
        </p:nvSpPr>
        <p:spPr>
          <a:xfrm>
            <a:off x="388936" y="338418"/>
            <a:ext cx="10735860" cy="985557"/>
          </a:xfrm>
        </p:spPr>
        <p:txBody>
          <a:bodyPr/>
          <a:lstStyle/>
          <a:p>
            <a:r>
              <a:rPr lang="en-US" dirty="0" smtClean="0"/>
              <a:t>HAC: toy example as a </a:t>
            </a:r>
            <a:r>
              <a:rPr lang="en-US" dirty="0" err="1" smtClean="0"/>
              <a:t>dendrogram</a:t>
            </a:r>
            <a:endParaRPr lang="en-US" dirty="0"/>
          </a:p>
        </p:txBody>
      </p:sp>
      <p:grpSp>
        <p:nvGrpSpPr>
          <p:cNvPr id="3" name="Group 2"/>
          <p:cNvGrpSpPr/>
          <p:nvPr/>
        </p:nvGrpSpPr>
        <p:grpSpPr>
          <a:xfrm>
            <a:off x="745209" y="5788611"/>
            <a:ext cx="9710175" cy="802032"/>
            <a:chOff x="924503" y="5176023"/>
            <a:chExt cx="9710175" cy="802032"/>
          </a:xfrm>
        </p:grpSpPr>
        <p:sp>
          <p:nvSpPr>
            <p:cNvPr id="7" name="Oval 6"/>
            <p:cNvSpPr/>
            <p:nvPr/>
          </p:nvSpPr>
          <p:spPr>
            <a:xfrm>
              <a:off x="924503" y="5176023"/>
              <a:ext cx="802032" cy="802032"/>
            </a:xfrm>
            <a:prstGeom prst="ellipse">
              <a:avLst/>
            </a:prstGeom>
            <a:solidFill>
              <a:srgbClr val="3366FF"/>
            </a:solidFill>
            <a:ln>
              <a:solidFill>
                <a:srgbClr val="3366FF"/>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t>A</a:t>
              </a:r>
              <a:endParaRPr lang="en-US" sz="3600" dirty="0"/>
            </a:p>
          </p:txBody>
        </p:sp>
        <p:sp>
          <p:nvSpPr>
            <p:cNvPr id="13" name="Oval 12"/>
            <p:cNvSpPr/>
            <p:nvPr/>
          </p:nvSpPr>
          <p:spPr>
            <a:xfrm>
              <a:off x="6269390" y="5176023"/>
              <a:ext cx="802032" cy="802032"/>
            </a:xfrm>
            <a:prstGeom prst="ellipse">
              <a:avLst/>
            </a:prstGeom>
            <a:solidFill>
              <a:srgbClr val="800000"/>
            </a:solidFill>
            <a:ln>
              <a:solidFill>
                <a:srgbClr val="8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t>D</a:t>
              </a:r>
              <a:endParaRPr lang="en-US" sz="3600" dirty="0"/>
            </a:p>
          </p:txBody>
        </p:sp>
        <p:sp>
          <p:nvSpPr>
            <p:cNvPr id="14" name="Oval 13"/>
            <p:cNvSpPr/>
            <p:nvPr/>
          </p:nvSpPr>
          <p:spPr>
            <a:xfrm>
              <a:off x="8051019" y="5176023"/>
              <a:ext cx="802032" cy="80203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a:t>E</a:t>
              </a:r>
            </a:p>
          </p:txBody>
        </p:sp>
        <p:sp>
          <p:nvSpPr>
            <p:cNvPr id="15" name="Oval 14"/>
            <p:cNvSpPr/>
            <p:nvPr/>
          </p:nvSpPr>
          <p:spPr>
            <a:xfrm>
              <a:off x="2706132" y="5176023"/>
              <a:ext cx="802032" cy="802032"/>
            </a:xfrm>
            <a:prstGeom prst="ellips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a:t>B</a:t>
              </a:r>
            </a:p>
          </p:txBody>
        </p:sp>
        <p:sp>
          <p:nvSpPr>
            <p:cNvPr id="16" name="Oval 15"/>
            <p:cNvSpPr/>
            <p:nvPr/>
          </p:nvSpPr>
          <p:spPr>
            <a:xfrm>
              <a:off x="4487761" y="5176023"/>
              <a:ext cx="802032" cy="802032"/>
            </a:xfrm>
            <a:prstGeom prst="ellipse">
              <a:avLst/>
            </a:prstGeom>
            <a:solidFill>
              <a:srgbClr val="008000"/>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t>C</a:t>
              </a:r>
              <a:endParaRPr lang="en-US" sz="3600" dirty="0"/>
            </a:p>
          </p:txBody>
        </p:sp>
        <p:sp>
          <p:nvSpPr>
            <p:cNvPr id="17" name="Oval 16"/>
            <p:cNvSpPr/>
            <p:nvPr/>
          </p:nvSpPr>
          <p:spPr>
            <a:xfrm>
              <a:off x="9832646" y="5176023"/>
              <a:ext cx="802032" cy="802032"/>
            </a:xfrm>
            <a:prstGeom prst="ellipse">
              <a:avLst/>
            </a:prstGeom>
            <a:solidFill>
              <a:srgbClr val="000090"/>
            </a:solidFill>
            <a:ln>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a:t>F</a:t>
              </a:r>
            </a:p>
          </p:txBody>
        </p:sp>
      </p:grpSp>
      <p:sp>
        <p:nvSpPr>
          <p:cNvPr id="10" name="Oval 9"/>
          <p:cNvSpPr/>
          <p:nvPr/>
        </p:nvSpPr>
        <p:spPr>
          <a:xfrm>
            <a:off x="1633355" y="4895128"/>
            <a:ext cx="802032" cy="802032"/>
          </a:xfrm>
          <a:prstGeom prst="ellips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t>AB</a:t>
            </a:r>
            <a:endParaRPr lang="en-US" sz="2000" dirty="0"/>
          </a:p>
        </p:txBody>
      </p:sp>
      <p:sp>
        <p:nvSpPr>
          <p:cNvPr id="11" name="Oval 10"/>
          <p:cNvSpPr/>
          <p:nvPr/>
        </p:nvSpPr>
        <p:spPr>
          <a:xfrm>
            <a:off x="5088397" y="4521599"/>
            <a:ext cx="802032" cy="802032"/>
          </a:xfrm>
          <a:prstGeom prst="ellipse">
            <a:avLst/>
          </a:prstGeom>
          <a:solidFill>
            <a:srgbClr val="008000"/>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t>C</a:t>
            </a:r>
            <a:r>
              <a:rPr lang="en-US" sz="2000" dirty="0" smtClean="0"/>
              <a:t>D</a:t>
            </a:r>
            <a:endParaRPr lang="en-US" sz="2000" dirty="0"/>
          </a:p>
        </p:txBody>
      </p:sp>
      <p:sp>
        <p:nvSpPr>
          <p:cNvPr id="12" name="Oval 11"/>
          <p:cNvSpPr/>
          <p:nvPr/>
        </p:nvSpPr>
        <p:spPr>
          <a:xfrm>
            <a:off x="6540679" y="3613175"/>
            <a:ext cx="802032" cy="802032"/>
          </a:xfrm>
          <a:prstGeom prst="ellipse">
            <a:avLst/>
          </a:prstGeom>
          <a:solidFill>
            <a:srgbClr val="008000"/>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t>CDE</a:t>
            </a:r>
            <a:endParaRPr lang="en-US" sz="2000" dirty="0"/>
          </a:p>
        </p:txBody>
      </p:sp>
      <p:sp>
        <p:nvSpPr>
          <p:cNvPr id="18" name="Oval 17"/>
          <p:cNvSpPr/>
          <p:nvPr/>
        </p:nvSpPr>
        <p:spPr>
          <a:xfrm>
            <a:off x="8172256" y="2062281"/>
            <a:ext cx="802032" cy="802032"/>
          </a:xfrm>
          <a:prstGeom prst="ellipse">
            <a:avLst/>
          </a:prstGeom>
          <a:solidFill>
            <a:srgbClr val="008000"/>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t>CDEF</a:t>
            </a:r>
            <a:endParaRPr lang="en-US" sz="2000" dirty="0"/>
          </a:p>
        </p:txBody>
      </p:sp>
      <p:cxnSp>
        <p:nvCxnSpPr>
          <p:cNvPr id="5" name="Elbow Connector 4"/>
          <p:cNvCxnSpPr>
            <a:stCxn id="10" idx="2"/>
            <a:endCxn id="7" idx="0"/>
          </p:cNvCxnSpPr>
          <p:nvPr/>
        </p:nvCxnSpPr>
        <p:spPr>
          <a:xfrm rot="10800000" flipV="1">
            <a:off x="1146225" y="5296143"/>
            <a:ext cx="487130" cy="492467"/>
          </a:xfrm>
          <a:prstGeom prst="bentConnector2">
            <a:avLst/>
          </a:prstGeom>
        </p:spPr>
        <p:style>
          <a:lnRef idx="2">
            <a:schemeClr val="accent1"/>
          </a:lnRef>
          <a:fillRef idx="0">
            <a:schemeClr val="accent1"/>
          </a:fillRef>
          <a:effectRef idx="1">
            <a:schemeClr val="accent1"/>
          </a:effectRef>
          <a:fontRef idx="minor">
            <a:schemeClr val="tx1"/>
          </a:fontRef>
        </p:style>
      </p:cxnSp>
      <p:cxnSp>
        <p:nvCxnSpPr>
          <p:cNvPr id="8" name="Elbow Connector 7"/>
          <p:cNvCxnSpPr>
            <a:stCxn id="10" idx="6"/>
            <a:endCxn id="15" idx="0"/>
          </p:cNvCxnSpPr>
          <p:nvPr/>
        </p:nvCxnSpPr>
        <p:spPr>
          <a:xfrm>
            <a:off x="2435387" y="5296144"/>
            <a:ext cx="492467" cy="492467"/>
          </a:xfrm>
          <a:prstGeom prst="bentConnector2">
            <a:avLst/>
          </a:prstGeom>
        </p:spPr>
        <p:style>
          <a:lnRef idx="2">
            <a:schemeClr val="accent1"/>
          </a:lnRef>
          <a:fillRef idx="0">
            <a:schemeClr val="accent1"/>
          </a:fillRef>
          <a:effectRef idx="1">
            <a:schemeClr val="accent1"/>
          </a:effectRef>
          <a:fontRef idx="minor">
            <a:schemeClr val="tx1"/>
          </a:fontRef>
        </p:style>
      </p:cxnSp>
      <p:cxnSp>
        <p:nvCxnSpPr>
          <p:cNvPr id="6" name="Elbow Connector 5"/>
          <p:cNvCxnSpPr>
            <a:stCxn id="11" idx="2"/>
            <a:endCxn id="16" idx="0"/>
          </p:cNvCxnSpPr>
          <p:nvPr/>
        </p:nvCxnSpPr>
        <p:spPr>
          <a:xfrm rot="10800000" flipV="1">
            <a:off x="4709483" y="4922615"/>
            <a:ext cx="378914" cy="865996"/>
          </a:xfrm>
          <a:prstGeom prst="bentConnector2">
            <a:avLst/>
          </a:prstGeom>
        </p:spPr>
        <p:style>
          <a:lnRef idx="2">
            <a:schemeClr val="accent1"/>
          </a:lnRef>
          <a:fillRef idx="0">
            <a:schemeClr val="accent1"/>
          </a:fillRef>
          <a:effectRef idx="1">
            <a:schemeClr val="accent1"/>
          </a:effectRef>
          <a:fontRef idx="minor">
            <a:schemeClr val="tx1"/>
          </a:fontRef>
        </p:style>
      </p:cxnSp>
      <p:cxnSp>
        <p:nvCxnSpPr>
          <p:cNvPr id="21" name="Elbow Connector 20"/>
          <p:cNvCxnSpPr>
            <a:stCxn id="11" idx="6"/>
            <a:endCxn id="13" idx="0"/>
          </p:cNvCxnSpPr>
          <p:nvPr/>
        </p:nvCxnSpPr>
        <p:spPr>
          <a:xfrm>
            <a:off x="5890429" y="4922615"/>
            <a:ext cx="600683" cy="865996"/>
          </a:xfrm>
          <a:prstGeom prst="bentConnector2">
            <a:avLst/>
          </a:prstGeom>
        </p:spPr>
        <p:style>
          <a:lnRef idx="2">
            <a:schemeClr val="accent1"/>
          </a:lnRef>
          <a:fillRef idx="0">
            <a:schemeClr val="accent1"/>
          </a:fillRef>
          <a:effectRef idx="1">
            <a:schemeClr val="accent1"/>
          </a:effectRef>
          <a:fontRef idx="minor">
            <a:schemeClr val="tx1"/>
          </a:fontRef>
        </p:style>
      </p:cxnSp>
      <p:cxnSp>
        <p:nvCxnSpPr>
          <p:cNvPr id="9" name="Elbow Connector 8"/>
          <p:cNvCxnSpPr>
            <a:stCxn id="12" idx="2"/>
            <a:endCxn id="11" idx="0"/>
          </p:cNvCxnSpPr>
          <p:nvPr/>
        </p:nvCxnSpPr>
        <p:spPr>
          <a:xfrm rot="10800000" flipV="1">
            <a:off x="5489413" y="4014191"/>
            <a:ext cx="1051266" cy="507408"/>
          </a:xfrm>
          <a:prstGeom prst="bentConnector2">
            <a:avLst/>
          </a:prstGeom>
        </p:spPr>
        <p:style>
          <a:lnRef idx="2">
            <a:schemeClr val="accent1"/>
          </a:lnRef>
          <a:fillRef idx="0">
            <a:schemeClr val="accent1"/>
          </a:fillRef>
          <a:effectRef idx="1">
            <a:schemeClr val="accent1"/>
          </a:effectRef>
          <a:fontRef idx="minor">
            <a:schemeClr val="tx1"/>
          </a:fontRef>
        </p:style>
      </p:cxnSp>
      <p:cxnSp>
        <p:nvCxnSpPr>
          <p:cNvPr id="22" name="Elbow Connector 21"/>
          <p:cNvCxnSpPr>
            <a:stCxn id="12" idx="6"/>
            <a:endCxn id="14" idx="0"/>
          </p:cNvCxnSpPr>
          <p:nvPr/>
        </p:nvCxnSpPr>
        <p:spPr>
          <a:xfrm>
            <a:off x="7342711" y="4014191"/>
            <a:ext cx="930030" cy="1774420"/>
          </a:xfrm>
          <a:prstGeom prst="bentConnector2">
            <a:avLst/>
          </a:prstGeom>
        </p:spPr>
        <p:style>
          <a:lnRef idx="2">
            <a:schemeClr val="accent1"/>
          </a:lnRef>
          <a:fillRef idx="0">
            <a:schemeClr val="accent1"/>
          </a:fillRef>
          <a:effectRef idx="1">
            <a:schemeClr val="accent1"/>
          </a:effectRef>
          <a:fontRef idx="minor">
            <a:schemeClr val="tx1"/>
          </a:fontRef>
        </p:style>
      </p:cxnSp>
      <p:cxnSp>
        <p:nvCxnSpPr>
          <p:cNvPr id="20" name="Elbow Connector 19"/>
          <p:cNvCxnSpPr>
            <a:stCxn id="18" idx="2"/>
            <a:endCxn id="12" idx="0"/>
          </p:cNvCxnSpPr>
          <p:nvPr/>
        </p:nvCxnSpPr>
        <p:spPr>
          <a:xfrm rot="10800000" flipV="1">
            <a:off x="6941696" y="2463297"/>
            <a:ext cx="1230561" cy="1149878"/>
          </a:xfrm>
          <a:prstGeom prst="bentConnector2">
            <a:avLst/>
          </a:prstGeom>
        </p:spPr>
        <p:style>
          <a:lnRef idx="2">
            <a:schemeClr val="accent1"/>
          </a:lnRef>
          <a:fillRef idx="0">
            <a:schemeClr val="accent1"/>
          </a:fillRef>
          <a:effectRef idx="1">
            <a:schemeClr val="accent1"/>
          </a:effectRef>
          <a:fontRef idx="minor">
            <a:schemeClr val="tx1"/>
          </a:fontRef>
        </p:style>
      </p:cxnSp>
      <p:cxnSp>
        <p:nvCxnSpPr>
          <p:cNvPr id="24" name="Elbow Connector 23"/>
          <p:cNvCxnSpPr>
            <a:stCxn id="18" idx="6"/>
            <a:endCxn id="17" idx="0"/>
          </p:cNvCxnSpPr>
          <p:nvPr/>
        </p:nvCxnSpPr>
        <p:spPr>
          <a:xfrm>
            <a:off x="8974288" y="2463297"/>
            <a:ext cx="1080080" cy="3325314"/>
          </a:xfrm>
          <a:prstGeom prst="bentConnector2">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63320084"/>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666FFAB-C0FA-C044-8E77-3B98B46D0F6A}"/>
              </a:ext>
            </a:extLst>
          </p:cNvPr>
          <p:cNvSpPr>
            <a:spLocks noGrp="1"/>
          </p:cNvSpPr>
          <p:nvPr>
            <p:ph type="title"/>
          </p:nvPr>
        </p:nvSpPr>
        <p:spPr>
          <a:xfrm>
            <a:off x="388936" y="338418"/>
            <a:ext cx="10735860" cy="985557"/>
          </a:xfrm>
        </p:spPr>
        <p:txBody>
          <a:bodyPr/>
          <a:lstStyle/>
          <a:p>
            <a:r>
              <a:rPr lang="en-US" dirty="0" smtClean="0"/>
              <a:t>HAC: toy example as a </a:t>
            </a:r>
            <a:r>
              <a:rPr lang="en-US" dirty="0" err="1" smtClean="0"/>
              <a:t>dendrogram</a:t>
            </a:r>
            <a:endParaRPr lang="en-US" dirty="0"/>
          </a:p>
        </p:txBody>
      </p:sp>
      <p:grpSp>
        <p:nvGrpSpPr>
          <p:cNvPr id="3" name="Group 2"/>
          <p:cNvGrpSpPr/>
          <p:nvPr/>
        </p:nvGrpSpPr>
        <p:grpSpPr>
          <a:xfrm>
            <a:off x="745209" y="5788611"/>
            <a:ext cx="9710175" cy="802032"/>
            <a:chOff x="924503" y="5176023"/>
            <a:chExt cx="9710175" cy="802032"/>
          </a:xfrm>
        </p:grpSpPr>
        <p:sp>
          <p:nvSpPr>
            <p:cNvPr id="7" name="Oval 6"/>
            <p:cNvSpPr/>
            <p:nvPr/>
          </p:nvSpPr>
          <p:spPr>
            <a:xfrm>
              <a:off x="924503" y="5176023"/>
              <a:ext cx="802032" cy="802032"/>
            </a:xfrm>
            <a:prstGeom prst="ellipse">
              <a:avLst/>
            </a:prstGeom>
            <a:solidFill>
              <a:srgbClr val="3366FF"/>
            </a:solidFill>
            <a:ln>
              <a:solidFill>
                <a:srgbClr val="3366FF"/>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t>A</a:t>
              </a:r>
              <a:endParaRPr lang="en-US" sz="3600" dirty="0"/>
            </a:p>
          </p:txBody>
        </p:sp>
        <p:sp>
          <p:nvSpPr>
            <p:cNvPr id="13" name="Oval 12"/>
            <p:cNvSpPr/>
            <p:nvPr/>
          </p:nvSpPr>
          <p:spPr>
            <a:xfrm>
              <a:off x="6269390" y="5176023"/>
              <a:ext cx="802032" cy="802032"/>
            </a:xfrm>
            <a:prstGeom prst="ellipse">
              <a:avLst/>
            </a:prstGeom>
            <a:solidFill>
              <a:srgbClr val="800000"/>
            </a:solidFill>
            <a:ln>
              <a:solidFill>
                <a:srgbClr val="8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t>D</a:t>
              </a:r>
              <a:endParaRPr lang="en-US" sz="3600" dirty="0"/>
            </a:p>
          </p:txBody>
        </p:sp>
        <p:sp>
          <p:nvSpPr>
            <p:cNvPr id="14" name="Oval 13"/>
            <p:cNvSpPr/>
            <p:nvPr/>
          </p:nvSpPr>
          <p:spPr>
            <a:xfrm>
              <a:off x="8051019" y="5176023"/>
              <a:ext cx="802032" cy="80203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a:t>E</a:t>
              </a:r>
            </a:p>
          </p:txBody>
        </p:sp>
        <p:sp>
          <p:nvSpPr>
            <p:cNvPr id="15" name="Oval 14"/>
            <p:cNvSpPr/>
            <p:nvPr/>
          </p:nvSpPr>
          <p:spPr>
            <a:xfrm>
              <a:off x="2706132" y="5176023"/>
              <a:ext cx="802032" cy="802032"/>
            </a:xfrm>
            <a:prstGeom prst="ellips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a:t>B</a:t>
              </a:r>
            </a:p>
          </p:txBody>
        </p:sp>
        <p:sp>
          <p:nvSpPr>
            <p:cNvPr id="16" name="Oval 15"/>
            <p:cNvSpPr/>
            <p:nvPr/>
          </p:nvSpPr>
          <p:spPr>
            <a:xfrm>
              <a:off x="4487761" y="5176023"/>
              <a:ext cx="802032" cy="802032"/>
            </a:xfrm>
            <a:prstGeom prst="ellipse">
              <a:avLst/>
            </a:prstGeom>
            <a:solidFill>
              <a:srgbClr val="008000"/>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t>C</a:t>
              </a:r>
              <a:endParaRPr lang="en-US" sz="3600" dirty="0"/>
            </a:p>
          </p:txBody>
        </p:sp>
        <p:sp>
          <p:nvSpPr>
            <p:cNvPr id="17" name="Oval 16"/>
            <p:cNvSpPr/>
            <p:nvPr/>
          </p:nvSpPr>
          <p:spPr>
            <a:xfrm>
              <a:off x="9832646" y="5176023"/>
              <a:ext cx="802032" cy="802032"/>
            </a:xfrm>
            <a:prstGeom prst="ellipse">
              <a:avLst/>
            </a:prstGeom>
            <a:solidFill>
              <a:srgbClr val="000090"/>
            </a:solidFill>
            <a:ln>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a:t>F</a:t>
              </a:r>
            </a:p>
          </p:txBody>
        </p:sp>
      </p:grpSp>
      <p:sp>
        <p:nvSpPr>
          <p:cNvPr id="10" name="Oval 9"/>
          <p:cNvSpPr/>
          <p:nvPr/>
        </p:nvSpPr>
        <p:spPr>
          <a:xfrm>
            <a:off x="1633355" y="4895128"/>
            <a:ext cx="802032" cy="802032"/>
          </a:xfrm>
          <a:prstGeom prst="ellips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t>AB</a:t>
            </a:r>
            <a:endParaRPr lang="en-US" sz="2000" dirty="0"/>
          </a:p>
        </p:txBody>
      </p:sp>
      <p:sp>
        <p:nvSpPr>
          <p:cNvPr id="11" name="Oval 10"/>
          <p:cNvSpPr/>
          <p:nvPr/>
        </p:nvSpPr>
        <p:spPr>
          <a:xfrm>
            <a:off x="5088397" y="4521599"/>
            <a:ext cx="802032" cy="802032"/>
          </a:xfrm>
          <a:prstGeom prst="ellipse">
            <a:avLst/>
          </a:prstGeom>
          <a:solidFill>
            <a:srgbClr val="008000"/>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t>C</a:t>
            </a:r>
            <a:r>
              <a:rPr lang="en-US" sz="2000" dirty="0" smtClean="0"/>
              <a:t>D</a:t>
            </a:r>
            <a:endParaRPr lang="en-US" sz="2000" dirty="0"/>
          </a:p>
        </p:txBody>
      </p:sp>
      <p:sp>
        <p:nvSpPr>
          <p:cNvPr id="12" name="Oval 11"/>
          <p:cNvSpPr/>
          <p:nvPr/>
        </p:nvSpPr>
        <p:spPr>
          <a:xfrm>
            <a:off x="6540679" y="3613175"/>
            <a:ext cx="802032" cy="802032"/>
          </a:xfrm>
          <a:prstGeom prst="ellipse">
            <a:avLst/>
          </a:prstGeom>
          <a:solidFill>
            <a:srgbClr val="008000"/>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t>CDE</a:t>
            </a:r>
            <a:endParaRPr lang="en-US" sz="2000" dirty="0"/>
          </a:p>
        </p:txBody>
      </p:sp>
      <p:sp>
        <p:nvSpPr>
          <p:cNvPr id="18" name="Oval 17"/>
          <p:cNvSpPr/>
          <p:nvPr/>
        </p:nvSpPr>
        <p:spPr>
          <a:xfrm>
            <a:off x="8172256" y="2062281"/>
            <a:ext cx="802032" cy="802032"/>
          </a:xfrm>
          <a:prstGeom prst="ellipse">
            <a:avLst/>
          </a:prstGeom>
          <a:solidFill>
            <a:srgbClr val="008000"/>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t>CDEF</a:t>
            </a:r>
            <a:endParaRPr lang="en-US" sz="2000" dirty="0"/>
          </a:p>
        </p:txBody>
      </p:sp>
      <p:cxnSp>
        <p:nvCxnSpPr>
          <p:cNvPr id="5" name="Elbow Connector 4"/>
          <p:cNvCxnSpPr>
            <a:stCxn id="10" idx="2"/>
            <a:endCxn id="7" idx="0"/>
          </p:cNvCxnSpPr>
          <p:nvPr/>
        </p:nvCxnSpPr>
        <p:spPr>
          <a:xfrm rot="10800000" flipV="1">
            <a:off x="1146225" y="5296143"/>
            <a:ext cx="487130" cy="492467"/>
          </a:xfrm>
          <a:prstGeom prst="bentConnector2">
            <a:avLst/>
          </a:prstGeom>
        </p:spPr>
        <p:style>
          <a:lnRef idx="2">
            <a:schemeClr val="accent1"/>
          </a:lnRef>
          <a:fillRef idx="0">
            <a:schemeClr val="accent1"/>
          </a:fillRef>
          <a:effectRef idx="1">
            <a:schemeClr val="accent1"/>
          </a:effectRef>
          <a:fontRef idx="minor">
            <a:schemeClr val="tx1"/>
          </a:fontRef>
        </p:style>
      </p:cxnSp>
      <p:cxnSp>
        <p:nvCxnSpPr>
          <p:cNvPr id="8" name="Elbow Connector 7"/>
          <p:cNvCxnSpPr>
            <a:stCxn id="10" idx="6"/>
            <a:endCxn id="15" idx="0"/>
          </p:cNvCxnSpPr>
          <p:nvPr/>
        </p:nvCxnSpPr>
        <p:spPr>
          <a:xfrm>
            <a:off x="2435387" y="5296144"/>
            <a:ext cx="492467" cy="492467"/>
          </a:xfrm>
          <a:prstGeom prst="bentConnector2">
            <a:avLst/>
          </a:prstGeom>
        </p:spPr>
        <p:style>
          <a:lnRef idx="2">
            <a:schemeClr val="accent1"/>
          </a:lnRef>
          <a:fillRef idx="0">
            <a:schemeClr val="accent1"/>
          </a:fillRef>
          <a:effectRef idx="1">
            <a:schemeClr val="accent1"/>
          </a:effectRef>
          <a:fontRef idx="minor">
            <a:schemeClr val="tx1"/>
          </a:fontRef>
        </p:style>
      </p:cxnSp>
      <p:cxnSp>
        <p:nvCxnSpPr>
          <p:cNvPr id="6" name="Elbow Connector 5"/>
          <p:cNvCxnSpPr>
            <a:stCxn id="11" idx="2"/>
            <a:endCxn id="16" idx="0"/>
          </p:cNvCxnSpPr>
          <p:nvPr/>
        </p:nvCxnSpPr>
        <p:spPr>
          <a:xfrm rot="10800000" flipV="1">
            <a:off x="4709483" y="4922615"/>
            <a:ext cx="378914" cy="865996"/>
          </a:xfrm>
          <a:prstGeom prst="bentConnector2">
            <a:avLst/>
          </a:prstGeom>
        </p:spPr>
        <p:style>
          <a:lnRef idx="2">
            <a:schemeClr val="accent1"/>
          </a:lnRef>
          <a:fillRef idx="0">
            <a:schemeClr val="accent1"/>
          </a:fillRef>
          <a:effectRef idx="1">
            <a:schemeClr val="accent1"/>
          </a:effectRef>
          <a:fontRef idx="minor">
            <a:schemeClr val="tx1"/>
          </a:fontRef>
        </p:style>
      </p:cxnSp>
      <p:cxnSp>
        <p:nvCxnSpPr>
          <p:cNvPr id="21" name="Elbow Connector 20"/>
          <p:cNvCxnSpPr>
            <a:stCxn id="11" idx="6"/>
            <a:endCxn id="13" idx="0"/>
          </p:cNvCxnSpPr>
          <p:nvPr/>
        </p:nvCxnSpPr>
        <p:spPr>
          <a:xfrm>
            <a:off x="5890429" y="4922615"/>
            <a:ext cx="600683" cy="865996"/>
          </a:xfrm>
          <a:prstGeom prst="bentConnector2">
            <a:avLst/>
          </a:prstGeom>
        </p:spPr>
        <p:style>
          <a:lnRef idx="2">
            <a:schemeClr val="accent1"/>
          </a:lnRef>
          <a:fillRef idx="0">
            <a:schemeClr val="accent1"/>
          </a:fillRef>
          <a:effectRef idx="1">
            <a:schemeClr val="accent1"/>
          </a:effectRef>
          <a:fontRef idx="minor">
            <a:schemeClr val="tx1"/>
          </a:fontRef>
        </p:style>
      </p:cxnSp>
      <p:cxnSp>
        <p:nvCxnSpPr>
          <p:cNvPr id="9" name="Elbow Connector 8"/>
          <p:cNvCxnSpPr>
            <a:stCxn id="12" idx="2"/>
            <a:endCxn id="11" idx="0"/>
          </p:cNvCxnSpPr>
          <p:nvPr/>
        </p:nvCxnSpPr>
        <p:spPr>
          <a:xfrm rot="10800000" flipV="1">
            <a:off x="5489413" y="4014191"/>
            <a:ext cx="1051266" cy="507408"/>
          </a:xfrm>
          <a:prstGeom prst="bentConnector2">
            <a:avLst/>
          </a:prstGeom>
        </p:spPr>
        <p:style>
          <a:lnRef idx="2">
            <a:schemeClr val="accent1"/>
          </a:lnRef>
          <a:fillRef idx="0">
            <a:schemeClr val="accent1"/>
          </a:fillRef>
          <a:effectRef idx="1">
            <a:schemeClr val="accent1"/>
          </a:effectRef>
          <a:fontRef idx="minor">
            <a:schemeClr val="tx1"/>
          </a:fontRef>
        </p:style>
      </p:cxnSp>
      <p:cxnSp>
        <p:nvCxnSpPr>
          <p:cNvPr id="22" name="Elbow Connector 21"/>
          <p:cNvCxnSpPr>
            <a:stCxn id="12" idx="6"/>
            <a:endCxn id="14" idx="0"/>
          </p:cNvCxnSpPr>
          <p:nvPr/>
        </p:nvCxnSpPr>
        <p:spPr>
          <a:xfrm>
            <a:off x="7342711" y="4014191"/>
            <a:ext cx="930030" cy="1774420"/>
          </a:xfrm>
          <a:prstGeom prst="bentConnector2">
            <a:avLst/>
          </a:prstGeom>
        </p:spPr>
        <p:style>
          <a:lnRef idx="2">
            <a:schemeClr val="accent1"/>
          </a:lnRef>
          <a:fillRef idx="0">
            <a:schemeClr val="accent1"/>
          </a:fillRef>
          <a:effectRef idx="1">
            <a:schemeClr val="accent1"/>
          </a:effectRef>
          <a:fontRef idx="minor">
            <a:schemeClr val="tx1"/>
          </a:fontRef>
        </p:style>
      </p:cxnSp>
      <p:cxnSp>
        <p:nvCxnSpPr>
          <p:cNvPr id="20" name="Elbow Connector 19"/>
          <p:cNvCxnSpPr>
            <a:stCxn id="18" idx="2"/>
            <a:endCxn id="12" idx="0"/>
          </p:cNvCxnSpPr>
          <p:nvPr/>
        </p:nvCxnSpPr>
        <p:spPr>
          <a:xfrm rot="10800000" flipV="1">
            <a:off x="6941696" y="2463297"/>
            <a:ext cx="1230561" cy="1149878"/>
          </a:xfrm>
          <a:prstGeom prst="bentConnector2">
            <a:avLst/>
          </a:prstGeom>
        </p:spPr>
        <p:style>
          <a:lnRef idx="2">
            <a:schemeClr val="accent1"/>
          </a:lnRef>
          <a:fillRef idx="0">
            <a:schemeClr val="accent1"/>
          </a:fillRef>
          <a:effectRef idx="1">
            <a:schemeClr val="accent1"/>
          </a:effectRef>
          <a:fontRef idx="minor">
            <a:schemeClr val="tx1"/>
          </a:fontRef>
        </p:style>
      </p:cxnSp>
      <p:cxnSp>
        <p:nvCxnSpPr>
          <p:cNvPr id="24" name="Elbow Connector 23"/>
          <p:cNvCxnSpPr>
            <a:stCxn id="18" idx="6"/>
            <a:endCxn id="17" idx="0"/>
          </p:cNvCxnSpPr>
          <p:nvPr/>
        </p:nvCxnSpPr>
        <p:spPr>
          <a:xfrm>
            <a:off x="8974288" y="2463297"/>
            <a:ext cx="1080080" cy="3325314"/>
          </a:xfrm>
          <a:prstGeom prst="bentConnector2">
            <a:avLst/>
          </a:prstGeom>
        </p:spPr>
        <p:style>
          <a:lnRef idx="2">
            <a:schemeClr val="accent1"/>
          </a:lnRef>
          <a:fillRef idx="0">
            <a:schemeClr val="accent1"/>
          </a:fillRef>
          <a:effectRef idx="1">
            <a:schemeClr val="accent1"/>
          </a:effectRef>
          <a:fontRef idx="minor">
            <a:schemeClr val="tx1"/>
          </a:fontRef>
        </p:style>
      </p:cxnSp>
      <p:sp>
        <p:nvSpPr>
          <p:cNvPr id="23" name="Oval 22"/>
          <p:cNvSpPr/>
          <p:nvPr/>
        </p:nvSpPr>
        <p:spPr>
          <a:xfrm>
            <a:off x="5127244" y="1123976"/>
            <a:ext cx="802032" cy="802032"/>
          </a:xfrm>
          <a:prstGeom prst="ellipse">
            <a:avLst/>
          </a:prstGeom>
          <a:solidFill>
            <a:srgbClr val="008000"/>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t>ABCDEF</a:t>
            </a:r>
            <a:endParaRPr lang="en-US" sz="2000" dirty="0"/>
          </a:p>
        </p:txBody>
      </p:sp>
      <p:cxnSp>
        <p:nvCxnSpPr>
          <p:cNvPr id="26" name="Elbow Connector 25"/>
          <p:cNvCxnSpPr>
            <a:stCxn id="23" idx="2"/>
            <a:endCxn id="10" idx="0"/>
          </p:cNvCxnSpPr>
          <p:nvPr/>
        </p:nvCxnSpPr>
        <p:spPr>
          <a:xfrm rot="10800000" flipV="1">
            <a:off x="2034372" y="1524992"/>
            <a:ext cx="3092873" cy="3370136"/>
          </a:xfrm>
          <a:prstGeom prst="bentConnector2">
            <a:avLst/>
          </a:prstGeom>
        </p:spPr>
        <p:style>
          <a:lnRef idx="2">
            <a:schemeClr val="accent1"/>
          </a:lnRef>
          <a:fillRef idx="0">
            <a:schemeClr val="accent1"/>
          </a:fillRef>
          <a:effectRef idx="1">
            <a:schemeClr val="accent1"/>
          </a:effectRef>
          <a:fontRef idx="minor">
            <a:schemeClr val="tx1"/>
          </a:fontRef>
        </p:style>
      </p:cxnSp>
      <p:cxnSp>
        <p:nvCxnSpPr>
          <p:cNvPr id="28" name="Elbow Connector 27"/>
          <p:cNvCxnSpPr>
            <a:stCxn id="23" idx="6"/>
            <a:endCxn id="18" idx="0"/>
          </p:cNvCxnSpPr>
          <p:nvPr/>
        </p:nvCxnSpPr>
        <p:spPr>
          <a:xfrm>
            <a:off x="5929276" y="1524992"/>
            <a:ext cx="2643996" cy="537289"/>
          </a:xfrm>
          <a:prstGeom prst="bentConnector2">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04401716"/>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666FFAB-C0FA-C044-8E77-3B98B46D0F6A}"/>
              </a:ext>
            </a:extLst>
          </p:cNvPr>
          <p:cNvSpPr>
            <a:spLocks noGrp="1"/>
          </p:cNvSpPr>
          <p:nvPr>
            <p:ph type="title"/>
          </p:nvPr>
        </p:nvSpPr>
        <p:spPr>
          <a:xfrm>
            <a:off x="388936" y="338418"/>
            <a:ext cx="10735860" cy="985557"/>
          </a:xfrm>
        </p:spPr>
        <p:txBody>
          <a:bodyPr/>
          <a:lstStyle/>
          <a:p>
            <a:r>
              <a:rPr lang="en-US" dirty="0" smtClean="0"/>
              <a:t>HAC: toy example as a </a:t>
            </a:r>
            <a:r>
              <a:rPr lang="en-US" dirty="0" err="1" smtClean="0"/>
              <a:t>dendrogram</a:t>
            </a:r>
            <a:endParaRPr lang="en-US" dirty="0"/>
          </a:p>
        </p:txBody>
      </p:sp>
      <p:grpSp>
        <p:nvGrpSpPr>
          <p:cNvPr id="3" name="Group 2"/>
          <p:cNvGrpSpPr/>
          <p:nvPr/>
        </p:nvGrpSpPr>
        <p:grpSpPr>
          <a:xfrm>
            <a:off x="745209" y="5788611"/>
            <a:ext cx="9710175" cy="802032"/>
            <a:chOff x="924503" y="5176023"/>
            <a:chExt cx="9710175" cy="802032"/>
          </a:xfrm>
        </p:grpSpPr>
        <p:sp>
          <p:nvSpPr>
            <p:cNvPr id="7" name="Oval 6"/>
            <p:cNvSpPr/>
            <p:nvPr/>
          </p:nvSpPr>
          <p:spPr>
            <a:xfrm>
              <a:off x="924503" y="5176023"/>
              <a:ext cx="802032" cy="802032"/>
            </a:xfrm>
            <a:prstGeom prst="ellipse">
              <a:avLst/>
            </a:prstGeom>
            <a:solidFill>
              <a:srgbClr val="3366FF"/>
            </a:solidFill>
            <a:ln>
              <a:solidFill>
                <a:srgbClr val="3366FF"/>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t>A</a:t>
              </a:r>
              <a:endParaRPr lang="en-US" sz="3600" dirty="0"/>
            </a:p>
          </p:txBody>
        </p:sp>
        <p:sp>
          <p:nvSpPr>
            <p:cNvPr id="13" name="Oval 12"/>
            <p:cNvSpPr/>
            <p:nvPr/>
          </p:nvSpPr>
          <p:spPr>
            <a:xfrm>
              <a:off x="6269390" y="5176023"/>
              <a:ext cx="802032" cy="802032"/>
            </a:xfrm>
            <a:prstGeom prst="ellipse">
              <a:avLst/>
            </a:prstGeom>
            <a:solidFill>
              <a:srgbClr val="800000"/>
            </a:solidFill>
            <a:ln>
              <a:solidFill>
                <a:srgbClr val="8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t>D</a:t>
              </a:r>
              <a:endParaRPr lang="en-US" sz="3600" dirty="0"/>
            </a:p>
          </p:txBody>
        </p:sp>
        <p:sp>
          <p:nvSpPr>
            <p:cNvPr id="14" name="Oval 13"/>
            <p:cNvSpPr/>
            <p:nvPr/>
          </p:nvSpPr>
          <p:spPr>
            <a:xfrm>
              <a:off x="8051019" y="5176023"/>
              <a:ext cx="802032" cy="80203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a:t>E</a:t>
              </a:r>
            </a:p>
          </p:txBody>
        </p:sp>
        <p:sp>
          <p:nvSpPr>
            <p:cNvPr id="15" name="Oval 14"/>
            <p:cNvSpPr/>
            <p:nvPr/>
          </p:nvSpPr>
          <p:spPr>
            <a:xfrm>
              <a:off x="2706132" y="5176023"/>
              <a:ext cx="802032" cy="802032"/>
            </a:xfrm>
            <a:prstGeom prst="ellips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a:t>B</a:t>
              </a:r>
            </a:p>
          </p:txBody>
        </p:sp>
        <p:sp>
          <p:nvSpPr>
            <p:cNvPr id="16" name="Oval 15"/>
            <p:cNvSpPr/>
            <p:nvPr/>
          </p:nvSpPr>
          <p:spPr>
            <a:xfrm>
              <a:off x="4487761" y="5176023"/>
              <a:ext cx="802032" cy="802032"/>
            </a:xfrm>
            <a:prstGeom prst="ellipse">
              <a:avLst/>
            </a:prstGeom>
            <a:solidFill>
              <a:srgbClr val="008000"/>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t>C</a:t>
              </a:r>
              <a:endParaRPr lang="en-US" sz="3600" dirty="0"/>
            </a:p>
          </p:txBody>
        </p:sp>
        <p:sp>
          <p:nvSpPr>
            <p:cNvPr id="17" name="Oval 16"/>
            <p:cNvSpPr/>
            <p:nvPr/>
          </p:nvSpPr>
          <p:spPr>
            <a:xfrm>
              <a:off x="9832646" y="5176023"/>
              <a:ext cx="802032" cy="802032"/>
            </a:xfrm>
            <a:prstGeom prst="ellipse">
              <a:avLst/>
            </a:prstGeom>
            <a:solidFill>
              <a:srgbClr val="000090"/>
            </a:solidFill>
            <a:ln>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a:t>F</a:t>
              </a:r>
            </a:p>
          </p:txBody>
        </p:sp>
      </p:grpSp>
      <p:sp>
        <p:nvSpPr>
          <p:cNvPr id="10" name="Oval 9"/>
          <p:cNvSpPr/>
          <p:nvPr/>
        </p:nvSpPr>
        <p:spPr>
          <a:xfrm>
            <a:off x="1633355" y="4895128"/>
            <a:ext cx="802032" cy="802032"/>
          </a:xfrm>
          <a:prstGeom prst="ellips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t>AB</a:t>
            </a:r>
            <a:endParaRPr lang="en-US" sz="2000" dirty="0"/>
          </a:p>
        </p:txBody>
      </p:sp>
      <p:sp>
        <p:nvSpPr>
          <p:cNvPr id="11" name="Oval 10"/>
          <p:cNvSpPr/>
          <p:nvPr/>
        </p:nvSpPr>
        <p:spPr>
          <a:xfrm>
            <a:off x="5088397" y="4521599"/>
            <a:ext cx="802032" cy="802032"/>
          </a:xfrm>
          <a:prstGeom prst="ellipse">
            <a:avLst/>
          </a:prstGeom>
          <a:solidFill>
            <a:srgbClr val="008000"/>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t>C</a:t>
            </a:r>
            <a:r>
              <a:rPr lang="en-US" sz="2000" dirty="0" smtClean="0"/>
              <a:t>D</a:t>
            </a:r>
            <a:endParaRPr lang="en-US" sz="2000" dirty="0"/>
          </a:p>
        </p:txBody>
      </p:sp>
      <p:sp>
        <p:nvSpPr>
          <p:cNvPr id="12" name="Oval 11"/>
          <p:cNvSpPr/>
          <p:nvPr/>
        </p:nvSpPr>
        <p:spPr>
          <a:xfrm>
            <a:off x="6540679" y="3613175"/>
            <a:ext cx="802032" cy="802032"/>
          </a:xfrm>
          <a:prstGeom prst="ellipse">
            <a:avLst/>
          </a:prstGeom>
          <a:solidFill>
            <a:srgbClr val="008000"/>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t>CDE</a:t>
            </a:r>
            <a:endParaRPr lang="en-US" sz="2000" dirty="0"/>
          </a:p>
        </p:txBody>
      </p:sp>
      <p:sp>
        <p:nvSpPr>
          <p:cNvPr id="18" name="Oval 17"/>
          <p:cNvSpPr/>
          <p:nvPr/>
        </p:nvSpPr>
        <p:spPr>
          <a:xfrm>
            <a:off x="8172256" y="2062281"/>
            <a:ext cx="802032" cy="802032"/>
          </a:xfrm>
          <a:prstGeom prst="ellipse">
            <a:avLst/>
          </a:prstGeom>
          <a:solidFill>
            <a:srgbClr val="008000"/>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t>CDEF</a:t>
            </a:r>
            <a:endParaRPr lang="en-US" sz="2000" dirty="0"/>
          </a:p>
        </p:txBody>
      </p:sp>
      <p:cxnSp>
        <p:nvCxnSpPr>
          <p:cNvPr id="5" name="Elbow Connector 4"/>
          <p:cNvCxnSpPr>
            <a:stCxn id="10" idx="2"/>
            <a:endCxn id="7" idx="0"/>
          </p:cNvCxnSpPr>
          <p:nvPr/>
        </p:nvCxnSpPr>
        <p:spPr>
          <a:xfrm rot="10800000" flipV="1">
            <a:off x="1146225" y="5296143"/>
            <a:ext cx="487130" cy="492467"/>
          </a:xfrm>
          <a:prstGeom prst="bentConnector2">
            <a:avLst/>
          </a:prstGeom>
        </p:spPr>
        <p:style>
          <a:lnRef idx="2">
            <a:schemeClr val="accent1"/>
          </a:lnRef>
          <a:fillRef idx="0">
            <a:schemeClr val="accent1"/>
          </a:fillRef>
          <a:effectRef idx="1">
            <a:schemeClr val="accent1"/>
          </a:effectRef>
          <a:fontRef idx="minor">
            <a:schemeClr val="tx1"/>
          </a:fontRef>
        </p:style>
      </p:cxnSp>
      <p:cxnSp>
        <p:nvCxnSpPr>
          <p:cNvPr id="8" name="Elbow Connector 7"/>
          <p:cNvCxnSpPr>
            <a:stCxn id="10" idx="6"/>
            <a:endCxn id="15" idx="0"/>
          </p:cNvCxnSpPr>
          <p:nvPr/>
        </p:nvCxnSpPr>
        <p:spPr>
          <a:xfrm>
            <a:off x="2435387" y="5296144"/>
            <a:ext cx="492467" cy="492467"/>
          </a:xfrm>
          <a:prstGeom prst="bentConnector2">
            <a:avLst/>
          </a:prstGeom>
        </p:spPr>
        <p:style>
          <a:lnRef idx="2">
            <a:schemeClr val="accent1"/>
          </a:lnRef>
          <a:fillRef idx="0">
            <a:schemeClr val="accent1"/>
          </a:fillRef>
          <a:effectRef idx="1">
            <a:schemeClr val="accent1"/>
          </a:effectRef>
          <a:fontRef idx="minor">
            <a:schemeClr val="tx1"/>
          </a:fontRef>
        </p:style>
      </p:cxnSp>
      <p:cxnSp>
        <p:nvCxnSpPr>
          <p:cNvPr id="6" name="Elbow Connector 5"/>
          <p:cNvCxnSpPr>
            <a:stCxn id="11" idx="2"/>
            <a:endCxn id="16" idx="0"/>
          </p:cNvCxnSpPr>
          <p:nvPr/>
        </p:nvCxnSpPr>
        <p:spPr>
          <a:xfrm rot="10800000" flipV="1">
            <a:off x="4709483" y="4922615"/>
            <a:ext cx="378914" cy="865996"/>
          </a:xfrm>
          <a:prstGeom prst="bentConnector2">
            <a:avLst/>
          </a:prstGeom>
        </p:spPr>
        <p:style>
          <a:lnRef idx="2">
            <a:schemeClr val="accent1"/>
          </a:lnRef>
          <a:fillRef idx="0">
            <a:schemeClr val="accent1"/>
          </a:fillRef>
          <a:effectRef idx="1">
            <a:schemeClr val="accent1"/>
          </a:effectRef>
          <a:fontRef idx="minor">
            <a:schemeClr val="tx1"/>
          </a:fontRef>
        </p:style>
      </p:cxnSp>
      <p:cxnSp>
        <p:nvCxnSpPr>
          <p:cNvPr id="21" name="Elbow Connector 20"/>
          <p:cNvCxnSpPr>
            <a:stCxn id="11" idx="6"/>
            <a:endCxn id="13" idx="0"/>
          </p:cNvCxnSpPr>
          <p:nvPr/>
        </p:nvCxnSpPr>
        <p:spPr>
          <a:xfrm>
            <a:off x="5890429" y="4922615"/>
            <a:ext cx="600683" cy="865996"/>
          </a:xfrm>
          <a:prstGeom prst="bentConnector2">
            <a:avLst/>
          </a:prstGeom>
        </p:spPr>
        <p:style>
          <a:lnRef idx="2">
            <a:schemeClr val="accent1"/>
          </a:lnRef>
          <a:fillRef idx="0">
            <a:schemeClr val="accent1"/>
          </a:fillRef>
          <a:effectRef idx="1">
            <a:schemeClr val="accent1"/>
          </a:effectRef>
          <a:fontRef idx="minor">
            <a:schemeClr val="tx1"/>
          </a:fontRef>
        </p:style>
      </p:cxnSp>
      <p:cxnSp>
        <p:nvCxnSpPr>
          <p:cNvPr id="9" name="Elbow Connector 8"/>
          <p:cNvCxnSpPr>
            <a:stCxn id="12" idx="2"/>
            <a:endCxn id="11" idx="0"/>
          </p:cNvCxnSpPr>
          <p:nvPr/>
        </p:nvCxnSpPr>
        <p:spPr>
          <a:xfrm rot="10800000" flipV="1">
            <a:off x="5489413" y="4014191"/>
            <a:ext cx="1051266" cy="507408"/>
          </a:xfrm>
          <a:prstGeom prst="bentConnector2">
            <a:avLst/>
          </a:prstGeom>
        </p:spPr>
        <p:style>
          <a:lnRef idx="2">
            <a:schemeClr val="accent1"/>
          </a:lnRef>
          <a:fillRef idx="0">
            <a:schemeClr val="accent1"/>
          </a:fillRef>
          <a:effectRef idx="1">
            <a:schemeClr val="accent1"/>
          </a:effectRef>
          <a:fontRef idx="minor">
            <a:schemeClr val="tx1"/>
          </a:fontRef>
        </p:style>
      </p:cxnSp>
      <p:cxnSp>
        <p:nvCxnSpPr>
          <p:cNvPr id="22" name="Elbow Connector 21"/>
          <p:cNvCxnSpPr>
            <a:stCxn id="12" idx="6"/>
            <a:endCxn id="14" idx="0"/>
          </p:cNvCxnSpPr>
          <p:nvPr/>
        </p:nvCxnSpPr>
        <p:spPr>
          <a:xfrm>
            <a:off x="7342711" y="4014191"/>
            <a:ext cx="930030" cy="1774420"/>
          </a:xfrm>
          <a:prstGeom prst="bentConnector2">
            <a:avLst/>
          </a:prstGeom>
        </p:spPr>
        <p:style>
          <a:lnRef idx="2">
            <a:schemeClr val="accent1"/>
          </a:lnRef>
          <a:fillRef idx="0">
            <a:schemeClr val="accent1"/>
          </a:fillRef>
          <a:effectRef idx="1">
            <a:schemeClr val="accent1"/>
          </a:effectRef>
          <a:fontRef idx="minor">
            <a:schemeClr val="tx1"/>
          </a:fontRef>
        </p:style>
      </p:cxnSp>
      <p:cxnSp>
        <p:nvCxnSpPr>
          <p:cNvPr id="20" name="Elbow Connector 19"/>
          <p:cNvCxnSpPr>
            <a:stCxn id="18" idx="2"/>
            <a:endCxn id="12" idx="0"/>
          </p:cNvCxnSpPr>
          <p:nvPr/>
        </p:nvCxnSpPr>
        <p:spPr>
          <a:xfrm rot="10800000" flipV="1">
            <a:off x="6941696" y="2463297"/>
            <a:ext cx="1230561" cy="1149878"/>
          </a:xfrm>
          <a:prstGeom prst="bentConnector2">
            <a:avLst/>
          </a:prstGeom>
        </p:spPr>
        <p:style>
          <a:lnRef idx="2">
            <a:schemeClr val="accent1"/>
          </a:lnRef>
          <a:fillRef idx="0">
            <a:schemeClr val="accent1"/>
          </a:fillRef>
          <a:effectRef idx="1">
            <a:schemeClr val="accent1"/>
          </a:effectRef>
          <a:fontRef idx="minor">
            <a:schemeClr val="tx1"/>
          </a:fontRef>
        </p:style>
      </p:cxnSp>
      <p:cxnSp>
        <p:nvCxnSpPr>
          <p:cNvPr id="24" name="Elbow Connector 23"/>
          <p:cNvCxnSpPr>
            <a:stCxn id="18" idx="6"/>
            <a:endCxn id="17" idx="0"/>
          </p:cNvCxnSpPr>
          <p:nvPr/>
        </p:nvCxnSpPr>
        <p:spPr>
          <a:xfrm>
            <a:off x="8974288" y="2463297"/>
            <a:ext cx="1080080" cy="3325314"/>
          </a:xfrm>
          <a:prstGeom prst="bentConnector2">
            <a:avLst/>
          </a:prstGeom>
        </p:spPr>
        <p:style>
          <a:lnRef idx="2">
            <a:schemeClr val="accent1"/>
          </a:lnRef>
          <a:fillRef idx="0">
            <a:schemeClr val="accent1"/>
          </a:fillRef>
          <a:effectRef idx="1">
            <a:schemeClr val="accent1"/>
          </a:effectRef>
          <a:fontRef idx="minor">
            <a:schemeClr val="tx1"/>
          </a:fontRef>
        </p:style>
      </p:cxnSp>
      <p:sp>
        <p:nvSpPr>
          <p:cNvPr id="23" name="Oval 22"/>
          <p:cNvSpPr/>
          <p:nvPr/>
        </p:nvSpPr>
        <p:spPr>
          <a:xfrm>
            <a:off x="5127244" y="1123976"/>
            <a:ext cx="802032" cy="802032"/>
          </a:xfrm>
          <a:prstGeom prst="ellipse">
            <a:avLst/>
          </a:prstGeom>
          <a:solidFill>
            <a:srgbClr val="008000"/>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t>ABCDEF</a:t>
            </a:r>
            <a:endParaRPr lang="en-US" sz="2000" dirty="0"/>
          </a:p>
        </p:txBody>
      </p:sp>
      <p:cxnSp>
        <p:nvCxnSpPr>
          <p:cNvPr id="26" name="Elbow Connector 25"/>
          <p:cNvCxnSpPr>
            <a:stCxn id="23" idx="2"/>
            <a:endCxn id="10" idx="0"/>
          </p:cNvCxnSpPr>
          <p:nvPr/>
        </p:nvCxnSpPr>
        <p:spPr>
          <a:xfrm rot="10800000" flipV="1">
            <a:off x="2034372" y="1524992"/>
            <a:ext cx="3092873" cy="3370136"/>
          </a:xfrm>
          <a:prstGeom prst="bentConnector2">
            <a:avLst/>
          </a:prstGeom>
        </p:spPr>
        <p:style>
          <a:lnRef idx="2">
            <a:schemeClr val="accent1"/>
          </a:lnRef>
          <a:fillRef idx="0">
            <a:schemeClr val="accent1"/>
          </a:fillRef>
          <a:effectRef idx="1">
            <a:schemeClr val="accent1"/>
          </a:effectRef>
          <a:fontRef idx="minor">
            <a:schemeClr val="tx1"/>
          </a:fontRef>
        </p:style>
      </p:cxnSp>
      <p:cxnSp>
        <p:nvCxnSpPr>
          <p:cNvPr id="28" name="Elbow Connector 27"/>
          <p:cNvCxnSpPr>
            <a:stCxn id="23" idx="6"/>
            <a:endCxn id="18" idx="0"/>
          </p:cNvCxnSpPr>
          <p:nvPr/>
        </p:nvCxnSpPr>
        <p:spPr>
          <a:xfrm>
            <a:off x="5929276" y="1524992"/>
            <a:ext cx="2643996" cy="537289"/>
          </a:xfrm>
          <a:prstGeom prst="bentConnector2">
            <a:avLst/>
          </a:prstGeom>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flipV="1">
            <a:off x="10922000" y="1628588"/>
            <a:ext cx="0" cy="4527177"/>
          </a:xfrm>
          <a:prstGeom prst="straightConnector1">
            <a:avLst/>
          </a:prstGeom>
          <a:ln w="3810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27" name="TextBox 26"/>
          <p:cNvSpPr txBox="1"/>
          <p:nvPr/>
        </p:nvSpPr>
        <p:spPr>
          <a:xfrm>
            <a:off x="10339294" y="1030942"/>
            <a:ext cx="1197413" cy="461665"/>
          </a:xfrm>
          <a:prstGeom prst="rect">
            <a:avLst/>
          </a:prstGeom>
          <a:noFill/>
        </p:spPr>
        <p:txBody>
          <a:bodyPr wrap="none" rtlCol="0">
            <a:spAutoFit/>
          </a:bodyPr>
          <a:lstStyle/>
          <a:p>
            <a:r>
              <a:rPr lang="en-US" sz="2400" dirty="0" smtClean="0"/>
              <a:t>distance</a:t>
            </a:r>
            <a:endParaRPr lang="en-US" sz="2400" dirty="0"/>
          </a:p>
        </p:txBody>
      </p:sp>
    </p:spTree>
    <p:extLst>
      <p:ext uri="{BB962C8B-B14F-4D97-AF65-F5344CB8AC3E}">
        <p14:creationId xmlns:p14="http://schemas.microsoft.com/office/powerpoint/2010/main" val="3988671924"/>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666FFAB-C0FA-C044-8E77-3B98B46D0F6A}"/>
              </a:ext>
            </a:extLst>
          </p:cNvPr>
          <p:cNvSpPr>
            <a:spLocks noGrp="1"/>
          </p:cNvSpPr>
          <p:nvPr>
            <p:ph type="title"/>
          </p:nvPr>
        </p:nvSpPr>
        <p:spPr>
          <a:xfrm>
            <a:off x="388936" y="338418"/>
            <a:ext cx="10735860" cy="985557"/>
          </a:xfrm>
        </p:spPr>
        <p:txBody>
          <a:bodyPr/>
          <a:lstStyle/>
          <a:p>
            <a:r>
              <a:rPr lang="en-US" dirty="0" smtClean="0"/>
              <a:t>HAC: strengths and weaknesses</a:t>
            </a:r>
            <a:endParaRPr lang="en-US" dirty="0"/>
          </a:p>
        </p:txBody>
      </p:sp>
      <p:sp>
        <p:nvSpPr>
          <p:cNvPr id="3" name="TextBox 2"/>
          <p:cNvSpPr txBox="1"/>
          <p:nvPr/>
        </p:nvSpPr>
        <p:spPr>
          <a:xfrm>
            <a:off x="1007523" y="1158055"/>
            <a:ext cx="9892452" cy="5078313"/>
          </a:xfrm>
          <a:prstGeom prst="rect">
            <a:avLst/>
          </a:prstGeom>
          <a:noFill/>
        </p:spPr>
        <p:txBody>
          <a:bodyPr wrap="none" rtlCol="0">
            <a:spAutoFit/>
          </a:bodyPr>
          <a:lstStyle/>
          <a:p>
            <a:r>
              <a:rPr lang="en-US" sz="3000" dirty="0" smtClean="0">
                <a:solidFill>
                  <a:srgbClr val="000000"/>
                </a:solidFill>
                <a:latin typeface="Gill Sans MT"/>
              </a:rPr>
              <a:t>Strengths:</a:t>
            </a:r>
          </a:p>
          <a:p>
            <a:pPr marL="514350" indent="-514350">
              <a:buFont typeface="+mj-lt"/>
              <a:buAutoNum type="arabicPeriod"/>
            </a:pPr>
            <a:r>
              <a:rPr lang="en-US" sz="3000" dirty="0" smtClean="0">
                <a:solidFill>
                  <a:srgbClr val="000000"/>
                </a:solidFill>
                <a:latin typeface="Gill Sans MT"/>
              </a:rPr>
              <a:t>Easy to interpret</a:t>
            </a:r>
            <a:endParaRPr lang="en-US" sz="3000" i="1" dirty="0" smtClean="0">
              <a:solidFill>
                <a:srgbClr val="000000"/>
              </a:solidFill>
              <a:latin typeface="Gill Sans MT"/>
            </a:endParaRPr>
          </a:p>
          <a:p>
            <a:pPr marL="514350" indent="-514350">
              <a:buFont typeface="+mj-lt"/>
              <a:buAutoNum type="arabicPeriod"/>
            </a:pPr>
            <a:r>
              <a:rPr lang="en-US" sz="3000" dirty="0" smtClean="0">
                <a:solidFill>
                  <a:srgbClr val="000000"/>
                </a:solidFill>
                <a:latin typeface="Gill Sans MT"/>
              </a:rPr>
              <a:t>Easy to implement</a:t>
            </a:r>
          </a:p>
          <a:p>
            <a:pPr marL="514350" indent="-514350">
              <a:buFontTx/>
              <a:buAutoNum type="arabicPeriod" startAt="3"/>
            </a:pPr>
            <a:r>
              <a:rPr lang="en-US" sz="3000" dirty="0" smtClean="0">
                <a:solidFill>
                  <a:srgbClr val="000000"/>
                </a:solidFill>
                <a:latin typeface="Gill Sans MT"/>
              </a:rPr>
              <a:t>Can get away without specifying number of clusters initially</a:t>
            </a:r>
          </a:p>
          <a:p>
            <a:r>
              <a:rPr lang="en-US" sz="3000" dirty="0" smtClean="0">
                <a:solidFill>
                  <a:srgbClr val="000000"/>
                </a:solidFill>
                <a:latin typeface="Gill Sans MT"/>
              </a:rPr>
              <a:t>(if not used in termination condition)</a:t>
            </a:r>
          </a:p>
          <a:p>
            <a:endParaRPr lang="en-US" sz="2400" dirty="0" smtClean="0">
              <a:solidFill>
                <a:srgbClr val="000000"/>
              </a:solidFill>
              <a:latin typeface="Gill Sans MT"/>
            </a:endParaRPr>
          </a:p>
          <a:p>
            <a:r>
              <a:rPr lang="en-US" sz="3000" dirty="0" smtClean="0">
                <a:solidFill>
                  <a:srgbClr val="000000"/>
                </a:solidFill>
                <a:latin typeface="Gill Sans MT"/>
              </a:rPr>
              <a:t>Weaknesses:</a:t>
            </a:r>
          </a:p>
          <a:p>
            <a:pPr marL="514350" indent="-514350">
              <a:buFontTx/>
              <a:buAutoNum type="arabicPeriod"/>
            </a:pPr>
            <a:r>
              <a:rPr lang="en-US" sz="3000" dirty="0" smtClean="0">
                <a:solidFill>
                  <a:srgbClr val="000000"/>
                </a:solidFill>
                <a:latin typeface="Gill Sans MT"/>
              </a:rPr>
              <a:t>Slow: runtime is </a:t>
            </a:r>
            <a:r>
              <a:rPr lang="en-US" sz="3000" i="1" dirty="0" smtClean="0">
                <a:solidFill>
                  <a:srgbClr val="000000"/>
                </a:solidFill>
                <a:latin typeface="Gill Sans MT"/>
              </a:rPr>
              <a:t>O</a:t>
            </a:r>
            <a:r>
              <a:rPr lang="en-US" sz="3000" dirty="0" smtClean="0">
                <a:solidFill>
                  <a:srgbClr val="000000"/>
                </a:solidFill>
                <a:latin typeface="Gill Sans MT"/>
              </a:rPr>
              <a:t>(</a:t>
            </a:r>
            <a:r>
              <a:rPr lang="en-US" sz="3000" i="1" dirty="0" smtClean="0">
                <a:solidFill>
                  <a:srgbClr val="000000"/>
                </a:solidFill>
                <a:latin typeface="Gill Sans MT"/>
              </a:rPr>
              <a:t>n</a:t>
            </a:r>
            <a:r>
              <a:rPr lang="en-US" sz="3000" i="1" baseline="30000" dirty="0" smtClean="0">
                <a:solidFill>
                  <a:srgbClr val="000000"/>
                </a:solidFill>
                <a:latin typeface="Gill Sans MT"/>
              </a:rPr>
              <a:t>3</a:t>
            </a:r>
            <a:r>
              <a:rPr lang="en-US" sz="3000" dirty="0" smtClean="0">
                <a:solidFill>
                  <a:srgbClr val="000000"/>
                </a:solidFill>
                <a:latin typeface="Gill Sans MT"/>
              </a:rPr>
              <a:t>) for brute-force algorithms</a:t>
            </a:r>
          </a:p>
          <a:p>
            <a:pPr marL="514350" indent="-514350">
              <a:buFontTx/>
              <a:buAutoNum type="arabicPeriod"/>
            </a:pPr>
            <a:r>
              <a:rPr lang="en-US" sz="3000" dirty="0" smtClean="0">
                <a:solidFill>
                  <a:srgbClr val="000000"/>
                </a:solidFill>
                <a:latin typeface="Gill Sans MT"/>
              </a:rPr>
              <a:t>Many (arbitrary) decisions </a:t>
            </a:r>
          </a:p>
          <a:p>
            <a:pPr marL="514350" indent="-514350">
              <a:buFontTx/>
              <a:buAutoNum type="arabicPeriod"/>
            </a:pPr>
            <a:r>
              <a:rPr lang="en-US" sz="3000" dirty="0" smtClean="0">
                <a:solidFill>
                  <a:srgbClr val="000000"/>
                </a:solidFill>
                <a:latin typeface="Gill Sans MT"/>
              </a:rPr>
              <a:t>Hard to get robust results: sensitive to initial conditions </a:t>
            </a:r>
          </a:p>
          <a:p>
            <a:r>
              <a:rPr lang="en-US" sz="3000" dirty="0" smtClean="0">
                <a:solidFill>
                  <a:srgbClr val="000000"/>
                </a:solidFill>
                <a:latin typeface="Gill Sans MT"/>
              </a:rPr>
              <a:t>and decisions made</a:t>
            </a:r>
          </a:p>
        </p:txBody>
      </p:sp>
    </p:spTree>
    <p:extLst>
      <p:ext uri="{BB962C8B-B14F-4D97-AF65-F5344CB8AC3E}">
        <p14:creationId xmlns:p14="http://schemas.microsoft.com/office/powerpoint/2010/main" val="44590110"/>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666FFAB-C0FA-C044-8E77-3B98B46D0F6A}"/>
              </a:ext>
            </a:extLst>
          </p:cNvPr>
          <p:cNvSpPr>
            <a:spLocks noGrp="1"/>
          </p:cNvSpPr>
          <p:nvPr>
            <p:ph type="title"/>
          </p:nvPr>
        </p:nvSpPr>
        <p:spPr>
          <a:xfrm>
            <a:off x="388936" y="338418"/>
            <a:ext cx="10735860" cy="985557"/>
          </a:xfrm>
        </p:spPr>
        <p:txBody>
          <a:bodyPr/>
          <a:lstStyle/>
          <a:p>
            <a:r>
              <a:rPr lang="en-US" dirty="0" smtClean="0"/>
              <a:t>HAC: minimum distance linkage</a:t>
            </a:r>
            <a:endParaRPr lang="en-US" dirty="0"/>
          </a:p>
        </p:txBody>
      </p:sp>
      <p:sp>
        <p:nvSpPr>
          <p:cNvPr id="7" name="Oval 6"/>
          <p:cNvSpPr/>
          <p:nvPr/>
        </p:nvSpPr>
        <p:spPr>
          <a:xfrm>
            <a:off x="2179562" y="4285102"/>
            <a:ext cx="802032" cy="802032"/>
          </a:xfrm>
          <a:prstGeom prst="ellips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t>A</a:t>
            </a:r>
            <a:endParaRPr lang="en-US" sz="3600" dirty="0"/>
          </a:p>
        </p:txBody>
      </p:sp>
      <p:sp>
        <p:nvSpPr>
          <p:cNvPr id="13" name="Oval 12"/>
          <p:cNvSpPr/>
          <p:nvPr/>
        </p:nvSpPr>
        <p:spPr>
          <a:xfrm>
            <a:off x="8192106" y="4165359"/>
            <a:ext cx="802032" cy="802032"/>
          </a:xfrm>
          <a:prstGeom prst="ellipse">
            <a:avLst/>
          </a:prstGeom>
          <a:solidFill>
            <a:srgbClr val="008000"/>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t>D</a:t>
            </a:r>
            <a:endParaRPr lang="en-US" sz="3600" dirty="0"/>
          </a:p>
        </p:txBody>
      </p:sp>
      <p:sp>
        <p:nvSpPr>
          <p:cNvPr id="14" name="Oval 13"/>
          <p:cNvSpPr/>
          <p:nvPr/>
        </p:nvSpPr>
        <p:spPr>
          <a:xfrm>
            <a:off x="9886648" y="3537617"/>
            <a:ext cx="802032" cy="802032"/>
          </a:xfrm>
          <a:prstGeom prst="ellipse">
            <a:avLst/>
          </a:prstGeom>
          <a:solidFill>
            <a:srgbClr val="008000"/>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a:t>E</a:t>
            </a:r>
          </a:p>
        </p:txBody>
      </p:sp>
      <p:sp>
        <p:nvSpPr>
          <p:cNvPr id="15" name="Oval 14"/>
          <p:cNvSpPr/>
          <p:nvPr/>
        </p:nvSpPr>
        <p:spPr>
          <a:xfrm>
            <a:off x="2219475" y="5177730"/>
            <a:ext cx="802032" cy="802032"/>
          </a:xfrm>
          <a:prstGeom prst="ellips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a:t>B</a:t>
            </a:r>
          </a:p>
        </p:txBody>
      </p:sp>
      <p:sp>
        <p:nvSpPr>
          <p:cNvPr id="16" name="Oval 15"/>
          <p:cNvSpPr/>
          <p:nvPr/>
        </p:nvSpPr>
        <p:spPr>
          <a:xfrm>
            <a:off x="8105020" y="3007845"/>
            <a:ext cx="802032" cy="802032"/>
          </a:xfrm>
          <a:prstGeom prst="ellipse">
            <a:avLst/>
          </a:prstGeom>
          <a:solidFill>
            <a:srgbClr val="008000"/>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t>C</a:t>
            </a:r>
            <a:endParaRPr lang="en-US" sz="3600" dirty="0"/>
          </a:p>
        </p:txBody>
      </p:sp>
      <p:sp>
        <p:nvSpPr>
          <p:cNvPr id="17" name="Oval 16"/>
          <p:cNvSpPr/>
          <p:nvPr/>
        </p:nvSpPr>
        <p:spPr>
          <a:xfrm>
            <a:off x="4991704" y="1218960"/>
            <a:ext cx="802032" cy="802032"/>
          </a:xfrm>
          <a:prstGeom prst="ellipse">
            <a:avLst/>
          </a:prstGeom>
          <a:solidFill>
            <a:srgbClr val="000090"/>
          </a:solidFill>
          <a:ln>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a:t>F</a:t>
            </a:r>
          </a:p>
        </p:txBody>
      </p:sp>
    </p:spTree>
    <p:extLst>
      <p:ext uri="{BB962C8B-B14F-4D97-AF65-F5344CB8AC3E}">
        <p14:creationId xmlns:p14="http://schemas.microsoft.com/office/powerpoint/2010/main" val="181907413"/>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666FFAB-C0FA-C044-8E77-3B98B46D0F6A}"/>
              </a:ext>
            </a:extLst>
          </p:cNvPr>
          <p:cNvSpPr>
            <a:spLocks noGrp="1"/>
          </p:cNvSpPr>
          <p:nvPr>
            <p:ph type="title"/>
          </p:nvPr>
        </p:nvSpPr>
        <p:spPr>
          <a:xfrm>
            <a:off x="388936" y="338418"/>
            <a:ext cx="11519182" cy="985557"/>
          </a:xfrm>
        </p:spPr>
        <p:txBody>
          <a:bodyPr/>
          <a:lstStyle/>
          <a:p>
            <a:r>
              <a:rPr lang="en-US" dirty="0" smtClean="0"/>
              <a:t>HAC: minimum distance linkage</a:t>
            </a:r>
            <a:endParaRPr lang="en-US" dirty="0"/>
          </a:p>
        </p:txBody>
      </p:sp>
      <p:sp>
        <p:nvSpPr>
          <p:cNvPr id="7" name="Oval 6"/>
          <p:cNvSpPr/>
          <p:nvPr/>
        </p:nvSpPr>
        <p:spPr>
          <a:xfrm>
            <a:off x="2179562" y="4285102"/>
            <a:ext cx="802032" cy="802032"/>
          </a:xfrm>
          <a:prstGeom prst="ellips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t>A</a:t>
            </a:r>
            <a:endParaRPr lang="en-US" sz="3600" dirty="0"/>
          </a:p>
        </p:txBody>
      </p:sp>
      <p:sp>
        <p:nvSpPr>
          <p:cNvPr id="13" name="Oval 12"/>
          <p:cNvSpPr/>
          <p:nvPr/>
        </p:nvSpPr>
        <p:spPr>
          <a:xfrm>
            <a:off x="8192106" y="4165359"/>
            <a:ext cx="802032" cy="802032"/>
          </a:xfrm>
          <a:prstGeom prst="ellipse">
            <a:avLst/>
          </a:prstGeom>
          <a:solidFill>
            <a:srgbClr val="008000"/>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t>D</a:t>
            </a:r>
            <a:endParaRPr lang="en-US" sz="3600" dirty="0"/>
          </a:p>
        </p:txBody>
      </p:sp>
      <p:sp>
        <p:nvSpPr>
          <p:cNvPr id="14" name="Oval 13"/>
          <p:cNvSpPr/>
          <p:nvPr/>
        </p:nvSpPr>
        <p:spPr>
          <a:xfrm>
            <a:off x="9886648" y="3537617"/>
            <a:ext cx="802032" cy="802032"/>
          </a:xfrm>
          <a:prstGeom prst="ellipse">
            <a:avLst/>
          </a:prstGeom>
          <a:solidFill>
            <a:srgbClr val="008000"/>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a:t>E</a:t>
            </a:r>
          </a:p>
        </p:txBody>
      </p:sp>
      <p:sp>
        <p:nvSpPr>
          <p:cNvPr id="15" name="Oval 14"/>
          <p:cNvSpPr/>
          <p:nvPr/>
        </p:nvSpPr>
        <p:spPr>
          <a:xfrm>
            <a:off x="2219475" y="5177730"/>
            <a:ext cx="802032" cy="802032"/>
          </a:xfrm>
          <a:prstGeom prst="ellips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a:t>B</a:t>
            </a:r>
          </a:p>
        </p:txBody>
      </p:sp>
      <p:sp>
        <p:nvSpPr>
          <p:cNvPr id="16" name="Oval 15"/>
          <p:cNvSpPr/>
          <p:nvPr/>
        </p:nvSpPr>
        <p:spPr>
          <a:xfrm>
            <a:off x="8105020" y="3007845"/>
            <a:ext cx="802032" cy="802032"/>
          </a:xfrm>
          <a:prstGeom prst="ellipse">
            <a:avLst/>
          </a:prstGeom>
          <a:solidFill>
            <a:srgbClr val="008000"/>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t>C</a:t>
            </a:r>
            <a:endParaRPr lang="en-US" sz="3600" dirty="0"/>
          </a:p>
        </p:txBody>
      </p:sp>
      <p:sp>
        <p:nvSpPr>
          <p:cNvPr id="17" name="Oval 16"/>
          <p:cNvSpPr/>
          <p:nvPr/>
        </p:nvSpPr>
        <p:spPr>
          <a:xfrm>
            <a:off x="4991704" y="1218960"/>
            <a:ext cx="802032" cy="802032"/>
          </a:xfrm>
          <a:prstGeom prst="ellipse">
            <a:avLst/>
          </a:prstGeom>
          <a:solidFill>
            <a:srgbClr val="008000"/>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t>F</a:t>
            </a:r>
            <a:endParaRPr lang="en-US" sz="3600" dirty="0"/>
          </a:p>
        </p:txBody>
      </p:sp>
    </p:spTree>
    <p:extLst>
      <p:ext uri="{BB962C8B-B14F-4D97-AF65-F5344CB8AC3E}">
        <p14:creationId xmlns:p14="http://schemas.microsoft.com/office/powerpoint/2010/main" val="204019505"/>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666FFAB-C0FA-C044-8E77-3B98B46D0F6A}"/>
              </a:ext>
            </a:extLst>
          </p:cNvPr>
          <p:cNvSpPr>
            <a:spLocks noGrp="1"/>
          </p:cNvSpPr>
          <p:nvPr>
            <p:ph type="title"/>
          </p:nvPr>
        </p:nvSpPr>
        <p:spPr>
          <a:xfrm>
            <a:off x="388936" y="338418"/>
            <a:ext cx="10735860" cy="985557"/>
          </a:xfrm>
        </p:spPr>
        <p:txBody>
          <a:bodyPr/>
          <a:lstStyle/>
          <a:p>
            <a:r>
              <a:rPr lang="en-US" dirty="0" smtClean="0"/>
              <a:t>HAC: maximum distance linkage</a:t>
            </a:r>
            <a:endParaRPr lang="en-US" dirty="0"/>
          </a:p>
        </p:txBody>
      </p:sp>
      <p:sp>
        <p:nvSpPr>
          <p:cNvPr id="7" name="Oval 6"/>
          <p:cNvSpPr/>
          <p:nvPr/>
        </p:nvSpPr>
        <p:spPr>
          <a:xfrm>
            <a:off x="2179562" y="4285102"/>
            <a:ext cx="802032" cy="802032"/>
          </a:xfrm>
          <a:prstGeom prst="ellips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t>A</a:t>
            </a:r>
            <a:endParaRPr lang="en-US" sz="3600" dirty="0"/>
          </a:p>
        </p:txBody>
      </p:sp>
      <p:sp>
        <p:nvSpPr>
          <p:cNvPr id="13" name="Oval 12"/>
          <p:cNvSpPr/>
          <p:nvPr/>
        </p:nvSpPr>
        <p:spPr>
          <a:xfrm>
            <a:off x="8192106" y="4165359"/>
            <a:ext cx="802032" cy="802032"/>
          </a:xfrm>
          <a:prstGeom prst="ellipse">
            <a:avLst/>
          </a:prstGeom>
          <a:solidFill>
            <a:srgbClr val="008000"/>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t>D</a:t>
            </a:r>
            <a:endParaRPr lang="en-US" sz="3600" dirty="0"/>
          </a:p>
        </p:txBody>
      </p:sp>
      <p:sp>
        <p:nvSpPr>
          <p:cNvPr id="14" name="Oval 13"/>
          <p:cNvSpPr/>
          <p:nvPr/>
        </p:nvSpPr>
        <p:spPr>
          <a:xfrm>
            <a:off x="9886648" y="3537617"/>
            <a:ext cx="802032" cy="802032"/>
          </a:xfrm>
          <a:prstGeom prst="ellipse">
            <a:avLst/>
          </a:prstGeom>
          <a:solidFill>
            <a:srgbClr val="008000"/>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a:t>E</a:t>
            </a:r>
          </a:p>
        </p:txBody>
      </p:sp>
      <p:sp>
        <p:nvSpPr>
          <p:cNvPr id="15" name="Oval 14"/>
          <p:cNvSpPr/>
          <p:nvPr/>
        </p:nvSpPr>
        <p:spPr>
          <a:xfrm>
            <a:off x="2219475" y="5177730"/>
            <a:ext cx="802032" cy="802032"/>
          </a:xfrm>
          <a:prstGeom prst="ellips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a:t>B</a:t>
            </a:r>
          </a:p>
        </p:txBody>
      </p:sp>
      <p:sp>
        <p:nvSpPr>
          <p:cNvPr id="16" name="Oval 15"/>
          <p:cNvSpPr/>
          <p:nvPr/>
        </p:nvSpPr>
        <p:spPr>
          <a:xfrm>
            <a:off x="8105020" y="3007845"/>
            <a:ext cx="802032" cy="802032"/>
          </a:xfrm>
          <a:prstGeom prst="ellipse">
            <a:avLst/>
          </a:prstGeom>
          <a:solidFill>
            <a:srgbClr val="008000"/>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t>C</a:t>
            </a:r>
            <a:endParaRPr lang="en-US" sz="3600" dirty="0"/>
          </a:p>
        </p:txBody>
      </p:sp>
      <p:sp>
        <p:nvSpPr>
          <p:cNvPr id="17" name="Oval 16"/>
          <p:cNvSpPr/>
          <p:nvPr/>
        </p:nvSpPr>
        <p:spPr>
          <a:xfrm>
            <a:off x="4991704" y="1218960"/>
            <a:ext cx="802032" cy="802032"/>
          </a:xfrm>
          <a:prstGeom prst="ellipse">
            <a:avLst/>
          </a:prstGeom>
          <a:solidFill>
            <a:srgbClr val="000090"/>
          </a:solidFill>
          <a:ln>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a:t>F</a:t>
            </a:r>
          </a:p>
        </p:txBody>
      </p:sp>
    </p:spTree>
    <p:extLst>
      <p:ext uri="{BB962C8B-B14F-4D97-AF65-F5344CB8AC3E}">
        <p14:creationId xmlns:p14="http://schemas.microsoft.com/office/powerpoint/2010/main" val="2577276123"/>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666FFAB-C0FA-C044-8E77-3B98B46D0F6A}"/>
              </a:ext>
            </a:extLst>
          </p:cNvPr>
          <p:cNvSpPr>
            <a:spLocks noGrp="1"/>
          </p:cNvSpPr>
          <p:nvPr>
            <p:ph type="title"/>
          </p:nvPr>
        </p:nvSpPr>
        <p:spPr>
          <a:xfrm>
            <a:off x="388936" y="338418"/>
            <a:ext cx="10735860" cy="985557"/>
          </a:xfrm>
        </p:spPr>
        <p:txBody>
          <a:bodyPr/>
          <a:lstStyle/>
          <a:p>
            <a:r>
              <a:rPr lang="en-US" dirty="0" smtClean="0"/>
              <a:t>HAC: maximum distance linkage</a:t>
            </a:r>
            <a:endParaRPr lang="en-US" dirty="0"/>
          </a:p>
        </p:txBody>
      </p:sp>
      <p:sp>
        <p:nvSpPr>
          <p:cNvPr id="7" name="Oval 6"/>
          <p:cNvSpPr/>
          <p:nvPr/>
        </p:nvSpPr>
        <p:spPr>
          <a:xfrm>
            <a:off x="2179562" y="4285102"/>
            <a:ext cx="802032" cy="802032"/>
          </a:xfrm>
          <a:prstGeom prst="ellips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t>A</a:t>
            </a:r>
            <a:endParaRPr lang="en-US" sz="3600" dirty="0"/>
          </a:p>
        </p:txBody>
      </p:sp>
      <p:sp>
        <p:nvSpPr>
          <p:cNvPr id="13" name="Oval 12"/>
          <p:cNvSpPr/>
          <p:nvPr/>
        </p:nvSpPr>
        <p:spPr>
          <a:xfrm>
            <a:off x="8192106" y="4165359"/>
            <a:ext cx="802032" cy="802032"/>
          </a:xfrm>
          <a:prstGeom prst="ellipse">
            <a:avLst/>
          </a:prstGeom>
          <a:solidFill>
            <a:srgbClr val="008000"/>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t>D</a:t>
            </a:r>
            <a:endParaRPr lang="en-US" sz="3600" dirty="0"/>
          </a:p>
        </p:txBody>
      </p:sp>
      <p:sp>
        <p:nvSpPr>
          <p:cNvPr id="14" name="Oval 13"/>
          <p:cNvSpPr/>
          <p:nvPr/>
        </p:nvSpPr>
        <p:spPr>
          <a:xfrm>
            <a:off x="9886648" y="3537617"/>
            <a:ext cx="802032" cy="802032"/>
          </a:xfrm>
          <a:prstGeom prst="ellipse">
            <a:avLst/>
          </a:prstGeom>
          <a:solidFill>
            <a:srgbClr val="008000"/>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a:t>E</a:t>
            </a:r>
          </a:p>
        </p:txBody>
      </p:sp>
      <p:sp>
        <p:nvSpPr>
          <p:cNvPr id="15" name="Oval 14"/>
          <p:cNvSpPr/>
          <p:nvPr/>
        </p:nvSpPr>
        <p:spPr>
          <a:xfrm>
            <a:off x="2219475" y="5177730"/>
            <a:ext cx="802032" cy="802032"/>
          </a:xfrm>
          <a:prstGeom prst="ellips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a:t>B</a:t>
            </a:r>
          </a:p>
        </p:txBody>
      </p:sp>
      <p:sp>
        <p:nvSpPr>
          <p:cNvPr id="16" name="Oval 15"/>
          <p:cNvSpPr/>
          <p:nvPr/>
        </p:nvSpPr>
        <p:spPr>
          <a:xfrm>
            <a:off x="8105020" y="3007845"/>
            <a:ext cx="802032" cy="802032"/>
          </a:xfrm>
          <a:prstGeom prst="ellipse">
            <a:avLst/>
          </a:prstGeom>
          <a:solidFill>
            <a:srgbClr val="008000"/>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t>C</a:t>
            </a:r>
            <a:endParaRPr lang="en-US" sz="3600" dirty="0"/>
          </a:p>
        </p:txBody>
      </p:sp>
      <p:sp>
        <p:nvSpPr>
          <p:cNvPr id="17" name="Oval 16"/>
          <p:cNvSpPr/>
          <p:nvPr/>
        </p:nvSpPr>
        <p:spPr>
          <a:xfrm>
            <a:off x="4991704" y="1218960"/>
            <a:ext cx="802032" cy="802032"/>
          </a:xfrm>
          <a:prstGeom prst="ellips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a:t>F</a:t>
            </a:r>
          </a:p>
        </p:txBody>
      </p:sp>
    </p:spTree>
    <p:extLst>
      <p:ext uri="{BB962C8B-B14F-4D97-AF65-F5344CB8AC3E}">
        <p14:creationId xmlns:p14="http://schemas.microsoft.com/office/powerpoint/2010/main" val="3660623668"/>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666FFAB-C0FA-C044-8E77-3B98B46D0F6A}"/>
              </a:ext>
            </a:extLst>
          </p:cNvPr>
          <p:cNvSpPr>
            <a:spLocks noGrp="1"/>
          </p:cNvSpPr>
          <p:nvPr>
            <p:ph type="title"/>
          </p:nvPr>
        </p:nvSpPr>
        <p:spPr>
          <a:xfrm>
            <a:off x="388936" y="338418"/>
            <a:ext cx="10735860" cy="985557"/>
          </a:xfrm>
        </p:spPr>
        <p:txBody>
          <a:bodyPr/>
          <a:lstStyle/>
          <a:p>
            <a:r>
              <a:rPr lang="en-US" dirty="0" smtClean="0"/>
              <a:t>HAC: How to get number of clusters</a:t>
            </a:r>
            <a:endParaRPr lang="en-US" i="1" dirty="0"/>
          </a:p>
        </p:txBody>
      </p:sp>
      <p:sp>
        <p:nvSpPr>
          <p:cNvPr id="3" name="TextBox 2"/>
          <p:cNvSpPr txBox="1"/>
          <p:nvPr/>
        </p:nvSpPr>
        <p:spPr>
          <a:xfrm>
            <a:off x="1007523" y="1323975"/>
            <a:ext cx="10630434" cy="4524315"/>
          </a:xfrm>
          <a:prstGeom prst="rect">
            <a:avLst/>
          </a:prstGeom>
          <a:noFill/>
        </p:spPr>
        <p:txBody>
          <a:bodyPr wrap="none" rtlCol="0">
            <a:spAutoFit/>
          </a:bodyPr>
          <a:lstStyle/>
          <a:p>
            <a:r>
              <a:rPr lang="en-US" sz="3200" dirty="0" smtClean="0">
                <a:solidFill>
                  <a:srgbClr val="000000"/>
                </a:solidFill>
                <a:latin typeface="Gill Sans MT"/>
              </a:rPr>
              <a:t>As with </a:t>
            </a:r>
            <a:r>
              <a:rPr lang="en-US" sz="3200" i="1" dirty="0" smtClean="0">
                <a:solidFill>
                  <a:srgbClr val="000000"/>
                </a:solidFill>
                <a:latin typeface="Gill Sans MT"/>
              </a:rPr>
              <a:t>k</a:t>
            </a:r>
            <a:r>
              <a:rPr lang="en-US" sz="3200" dirty="0" smtClean="0">
                <a:solidFill>
                  <a:srgbClr val="000000"/>
                </a:solidFill>
                <a:latin typeface="Gill Sans MT"/>
              </a:rPr>
              <a:t>-means,</a:t>
            </a:r>
          </a:p>
          <a:p>
            <a:r>
              <a:rPr lang="en-US" sz="3200" dirty="0" smtClean="0">
                <a:solidFill>
                  <a:srgbClr val="000000"/>
                </a:solidFill>
                <a:latin typeface="Gill Sans MT"/>
              </a:rPr>
              <a:t>if you have an external constraint or domain knowledge, use it!</a:t>
            </a:r>
          </a:p>
          <a:p>
            <a:endParaRPr lang="en-US" sz="3200" dirty="0">
              <a:solidFill>
                <a:srgbClr val="000000"/>
              </a:solidFill>
              <a:latin typeface="Gill Sans MT"/>
              <a:sym typeface="Wingdings"/>
            </a:endParaRPr>
          </a:p>
          <a:p>
            <a:r>
              <a:rPr lang="en-US" sz="3200" dirty="0" smtClean="0">
                <a:solidFill>
                  <a:srgbClr val="000000"/>
                </a:solidFill>
                <a:latin typeface="Gill Sans MT"/>
              </a:rPr>
              <a:t>If you don’t have such knowledge or are doing </a:t>
            </a:r>
          </a:p>
          <a:p>
            <a:r>
              <a:rPr lang="en-US" sz="3200" dirty="0" smtClean="0">
                <a:solidFill>
                  <a:srgbClr val="000000"/>
                </a:solidFill>
                <a:latin typeface="Gill Sans MT"/>
              </a:rPr>
              <a:t>exploratory data analysis</a:t>
            </a:r>
            <a:r>
              <a:rPr lang="is-IS" sz="3200" dirty="0" smtClean="0">
                <a:solidFill>
                  <a:srgbClr val="000000"/>
                </a:solidFill>
                <a:latin typeface="Gill Sans MT"/>
              </a:rPr>
              <a:t>…</a:t>
            </a:r>
            <a:r>
              <a:rPr lang="en-US" sz="3200" dirty="0">
                <a:solidFill>
                  <a:srgbClr val="000000"/>
                </a:solidFill>
                <a:latin typeface="Gill Sans MT"/>
              </a:rPr>
              <a:t>n</a:t>
            </a:r>
            <a:r>
              <a:rPr lang="en-US" sz="3200" dirty="0" smtClean="0">
                <a:solidFill>
                  <a:srgbClr val="000000"/>
                </a:solidFill>
                <a:latin typeface="Gill Sans MT"/>
              </a:rPr>
              <a:t>o easy answer. </a:t>
            </a:r>
          </a:p>
          <a:p>
            <a:endParaRPr lang="en-US" sz="3200" dirty="0" smtClean="0">
              <a:solidFill>
                <a:srgbClr val="000000"/>
              </a:solidFill>
              <a:latin typeface="Gill Sans MT"/>
            </a:endParaRPr>
          </a:p>
          <a:p>
            <a:r>
              <a:rPr lang="en-US" sz="3200" dirty="0" smtClean="0">
                <a:solidFill>
                  <a:srgbClr val="000000"/>
                </a:solidFill>
                <a:latin typeface="Gill Sans MT"/>
              </a:rPr>
              <a:t>Can consider inertia or silhouette coefficients, </a:t>
            </a:r>
          </a:p>
          <a:p>
            <a:r>
              <a:rPr lang="en-US" sz="3200" dirty="0" smtClean="0">
                <a:solidFill>
                  <a:srgbClr val="000000"/>
                </a:solidFill>
                <a:latin typeface="Gill Sans MT"/>
              </a:rPr>
              <a:t>but given that both metric and linkage affect the clustering, </a:t>
            </a:r>
          </a:p>
          <a:p>
            <a:r>
              <a:rPr lang="en-US" sz="3200" dirty="0" smtClean="0">
                <a:solidFill>
                  <a:srgbClr val="000000"/>
                </a:solidFill>
                <a:latin typeface="Gill Sans MT"/>
              </a:rPr>
              <a:t>it can be tricky to get a robust result.</a:t>
            </a:r>
            <a:endParaRPr lang="en-US" sz="3200" dirty="0">
              <a:solidFill>
                <a:srgbClr val="000000"/>
              </a:solidFill>
              <a:latin typeface="Gill Sans MT"/>
            </a:endParaRPr>
          </a:p>
        </p:txBody>
      </p:sp>
    </p:spTree>
    <p:extLst>
      <p:ext uri="{BB962C8B-B14F-4D97-AF65-F5344CB8AC3E}">
        <p14:creationId xmlns:p14="http://schemas.microsoft.com/office/powerpoint/2010/main" val="2979158424"/>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666FFAB-C0FA-C044-8E77-3B98B46D0F6A}"/>
              </a:ext>
            </a:extLst>
          </p:cNvPr>
          <p:cNvSpPr>
            <a:spLocks noGrp="1"/>
          </p:cNvSpPr>
          <p:nvPr>
            <p:ph type="title"/>
          </p:nvPr>
        </p:nvSpPr>
        <p:spPr>
          <a:xfrm>
            <a:off x="388936" y="338418"/>
            <a:ext cx="10735860" cy="985557"/>
          </a:xfrm>
        </p:spPr>
        <p:txBody>
          <a:bodyPr/>
          <a:lstStyle/>
          <a:p>
            <a:r>
              <a:rPr lang="en-US" dirty="0" smtClean="0"/>
              <a:t>Clustering: when </a:t>
            </a:r>
            <a:r>
              <a:rPr lang="en-US" i="1" dirty="0" smtClean="0"/>
              <a:t>k</a:t>
            </a:r>
            <a:r>
              <a:rPr lang="en-US" dirty="0" smtClean="0"/>
              <a:t>-means isn’t enough</a:t>
            </a:r>
            <a:endParaRPr lang="en-US" dirty="0"/>
          </a:p>
        </p:txBody>
      </p:sp>
      <p:sp>
        <p:nvSpPr>
          <p:cNvPr id="3" name="Title 1">
            <a:extLst>
              <a:ext uri="{FF2B5EF4-FFF2-40B4-BE49-F238E27FC236}">
                <a16:creationId xmlns:a16="http://schemas.microsoft.com/office/drawing/2014/main" xmlns="" id="{D666FFAB-C0FA-C044-8E77-3B98B46D0F6A}"/>
              </a:ext>
            </a:extLst>
          </p:cNvPr>
          <p:cNvSpPr txBox="1">
            <a:spLocks/>
          </p:cNvSpPr>
          <p:nvPr/>
        </p:nvSpPr>
        <p:spPr>
          <a:xfrm>
            <a:off x="541336" y="1761023"/>
            <a:ext cx="11367008" cy="4752387"/>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spc="3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600" i="1" dirty="0" smtClean="0">
                <a:solidFill>
                  <a:srgbClr val="454551"/>
                </a:solidFill>
                <a:latin typeface="Gill Sans MT"/>
                <a:cs typeface="Abadi MT Condensed Extra Bold"/>
              </a:rPr>
              <a:t>k</a:t>
            </a:r>
            <a:r>
              <a:rPr lang="en-US" sz="3600" dirty="0" smtClean="0">
                <a:solidFill>
                  <a:srgbClr val="454551"/>
                </a:solidFill>
                <a:latin typeface="Gill Sans MT"/>
                <a:cs typeface="Abadi MT Condensed Extra Bold"/>
              </a:rPr>
              <a:t>-means is usually first choice for a clustering algorithm due to its simplicity and ease of implementation</a:t>
            </a:r>
          </a:p>
          <a:p>
            <a:endParaRPr lang="en-US" sz="3600" dirty="0" smtClean="0">
              <a:solidFill>
                <a:srgbClr val="454551"/>
              </a:solidFill>
              <a:latin typeface="Gill Sans MT"/>
              <a:cs typeface="Abadi MT Condensed Extra Bold"/>
            </a:endParaRPr>
          </a:p>
          <a:p>
            <a:r>
              <a:rPr lang="en-US" sz="3600" dirty="0" smtClean="0">
                <a:solidFill>
                  <a:srgbClr val="454551"/>
                </a:solidFill>
                <a:latin typeface="Gill Sans MT"/>
                <a:cs typeface="Abadi MT Condensed Extra Bold"/>
              </a:rPr>
              <a:t>However, it has weakness that limit its use</a:t>
            </a:r>
          </a:p>
          <a:p>
            <a:pPr marL="571500" indent="-571500">
              <a:buFont typeface="Arial"/>
              <a:buChar char="•"/>
            </a:pPr>
            <a:endParaRPr lang="en-US" sz="3600" dirty="0" smtClean="0">
              <a:solidFill>
                <a:srgbClr val="454551"/>
              </a:solidFill>
              <a:latin typeface="Gill Sans MT"/>
              <a:cs typeface="Abadi MT Condensed Extra Bold"/>
            </a:endParaRPr>
          </a:p>
          <a:p>
            <a:r>
              <a:rPr lang="en-US" sz="3600" dirty="0" smtClean="0">
                <a:solidFill>
                  <a:srgbClr val="454551"/>
                </a:solidFill>
                <a:latin typeface="Gill Sans MT"/>
                <a:cs typeface="Abadi MT Condensed Extra Bold"/>
              </a:rPr>
              <a:t>In this lesson we look at other, more advanced clustering algorithms</a:t>
            </a:r>
          </a:p>
          <a:p>
            <a:pPr marL="571500" indent="-571500">
              <a:buFont typeface="Arial"/>
              <a:buChar char="•"/>
            </a:pPr>
            <a:endParaRPr lang="en-US" dirty="0" smtClean="0">
              <a:solidFill>
                <a:srgbClr val="454551"/>
              </a:solidFill>
              <a:latin typeface="Gill Sans MT"/>
            </a:endParaRPr>
          </a:p>
          <a:p>
            <a:pPr marL="571500" indent="-571500">
              <a:buFont typeface="Arial"/>
              <a:buChar char="•"/>
            </a:pPr>
            <a:endParaRPr lang="en-US" dirty="0">
              <a:solidFill>
                <a:srgbClr val="454551"/>
              </a:solidFill>
              <a:latin typeface="Gill Sans MT"/>
            </a:endParaRPr>
          </a:p>
        </p:txBody>
      </p:sp>
    </p:spTree>
    <p:extLst>
      <p:ext uri="{BB962C8B-B14F-4D97-AF65-F5344CB8AC3E}">
        <p14:creationId xmlns:p14="http://schemas.microsoft.com/office/powerpoint/2010/main" val="4018482023"/>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274D3E7-C8B5-D947-90AE-F1ABEF16C988}"/>
              </a:ext>
            </a:extLst>
          </p:cNvPr>
          <p:cNvSpPr>
            <a:spLocks noGrp="1"/>
          </p:cNvSpPr>
          <p:nvPr>
            <p:ph type="ctrTitle"/>
          </p:nvPr>
        </p:nvSpPr>
        <p:spPr/>
        <p:txBody>
          <a:bodyPr/>
          <a:lstStyle/>
          <a:p>
            <a:r>
              <a:rPr lang="en-US" dirty="0"/>
              <a:t>DBSCAN</a:t>
            </a:r>
          </a:p>
        </p:txBody>
      </p:sp>
      <p:sp>
        <p:nvSpPr>
          <p:cNvPr id="3" name="Subtitle 2">
            <a:extLst>
              <a:ext uri="{FF2B5EF4-FFF2-40B4-BE49-F238E27FC236}">
                <a16:creationId xmlns="" xmlns:a16="http://schemas.microsoft.com/office/drawing/2014/main" id="{0BB3D410-207E-9D44-9E19-B509190D6E17}"/>
              </a:ext>
            </a:extLst>
          </p:cNvPr>
          <p:cNvSpPr>
            <a:spLocks noGrp="1"/>
          </p:cNvSpPr>
          <p:nvPr>
            <p:ph type="subTitle" idx="1"/>
          </p:nvPr>
        </p:nvSpPr>
        <p:spPr/>
        <p:txBody>
          <a:bodyPr/>
          <a:lstStyle/>
          <a:p>
            <a:r>
              <a:rPr lang="en-US" i="1" dirty="0"/>
              <a:t>Density-based spatial clustering of applications with noise</a:t>
            </a:r>
            <a:endParaRPr lang="en-US" dirty="0"/>
          </a:p>
        </p:txBody>
      </p:sp>
    </p:spTree>
    <p:extLst>
      <p:ext uri="{BB962C8B-B14F-4D97-AF65-F5344CB8AC3E}">
        <p14:creationId xmlns:p14="http://schemas.microsoft.com/office/powerpoint/2010/main" val="1527674457"/>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666FFAB-C0FA-C044-8E77-3B98B46D0F6A}"/>
              </a:ext>
            </a:extLst>
          </p:cNvPr>
          <p:cNvSpPr>
            <a:spLocks noGrp="1"/>
          </p:cNvSpPr>
          <p:nvPr>
            <p:ph type="title"/>
          </p:nvPr>
        </p:nvSpPr>
        <p:spPr>
          <a:xfrm>
            <a:off x="119530" y="308536"/>
            <a:ext cx="12072470" cy="985557"/>
          </a:xfrm>
        </p:spPr>
        <p:txBody>
          <a:bodyPr/>
          <a:lstStyle/>
          <a:p>
            <a:r>
              <a:rPr lang="en-US" sz="3400" dirty="0"/>
              <a:t>Density-based spatial clustering of applications </a:t>
            </a:r>
            <a:r>
              <a:rPr lang="en-US" sz="3400" dirty="0" smtClean="0"/>
              <a:t>with noise </a:t>
            </a:r>
            <a:br>
              <a:rPr lang="en-US" sz="3400" dirty="0" smtClean="0"/>
            </a:br>
            <a:r>
              <a:rPr lang="en-US" sz="3400" dirty="0" smtClean="0"/>
              <a:t>														(DBSCAN)</a:t>
            </a:r>
            <a:endParaRPr lang="en-US" sz="3400" dirty="0"/>
          </a:p>
        </p:txBody>
      </p:sp>
      <p:sp>
        <p:nvSpPr>
          <p:cNvPr id="4" name="TextBox 3"/>
          <p:cNvSpPr txBox="1"/>
          <p:nvPr/>
        </p:nvSpPr>
        <p:spPr>
          <a:xfrm>
            <a:off x="616664" y="1800616"/>
            <a:ext cx="11186866" cy="4585871"/>
          </a:xfrm>
          <a:prstGeom prst="rect">
            <a:avLst/>
          </a:prstGeom>
          <a:noFill/>
        </p:spPr>
        <p:txBody>
          <a:bodyPr wrap="square" rtlCol="0">
            <a:spAutoFit/>
          </a:bodyPr>
          <a:lstStyle/>
          <a:p>
            <a:r>
              <a:rPr lang="en-US" sz="3600" dirty="0" smtClean="0">
                <a:solidFill>
                  <a:srgbClr val="000000"/>
                </a:solidFill>
                <a:latin typeface="Gill Sans MT"/>
              </a:rPr>
              <a:t>A true clustering algorithm: </a:t>
            </a:r>
          </a:p>
          <a:p>
            <a:r>
              <a:rPr lang="en-US" sz="3600" dirty="0" smtClean="0">
                <a:solidFill>
                  <a:srgbClr val="000000"/>
                </a:solidFill>
                <a:latin typeface="Gill Sans MT"/>
              </a:rPr>
              <a:t>can have points that don’t belong to any cluster</a:t>
            </a:r>
          </a:p>
          <a:p>
            <a:endParaRPr lang="en-US" sz="2000" dirty="0" smtClean="0">
              <a:solidFill>
                <a:srgbClr val="000000"/>
              </a:solidFill>
              <a:latin typeface="Gill Sans MT"/>
            </a:endParaRPr>
          </a:p>
          <a:p>
            <a:r>
              <a:rPr lang="en-US" sz="3600" dirty="0" smtClean="0">
                <a:solidFill>
                  <a:srgbClr val="000000"/>
                </a:solidFill>
                <a:latin typeface="Gill Sans MT"/>
              </a:rPr>
              <a:t>Points are clustered using density of local neighborhood:</a:t>
            </a:r>
          </a:p>
          <a:p>
            <a:r>
              <a:rPr lang="en-US" sz="3600" dirty="0">
                <a:solidFill>
                  <a:srgbClr val="000000"/>
                </a:solidFill>
                <a:latin typeface="Gill Sans MT"/>
              </a:rPr>
              <a:t>f</a:t>
            </a:r>
            <a:r>
              <a:rPr lang="en-US" sz="3600" dirty="0" smtClean="0">
                <a:solidFill>
                  <a:srgbClr val="000000"/>
                </a:solidFill>
                <a:latin typeface="Gill Sans MT"/>
              </a:rPr>
              <a:t>inds core points in high density regions and expands clusters from them</a:t>
            </a:r>
          </a:p>
          <a:p>
            <a:endParaRPr lang="en-US" sz="2000" dirty="0">
              <a:solidFill>
                <a:srgbClr val="000000"/>
              </a:solidFill>
              <a:latin typeface="Gill Sans MT"/>
            </a:endParaRPr>
          </a:p>
          <a:p>
            <a:r>
              <a:rPr lang="en-US" sz="3600" dirty="0" smtClean="0">
                <a:solidFill>
                  <a:srgbClr val="000000"/>
                </a:solidFill>
                <a:latin typeface="Gill Sans MT"/>
              </a:rPr>
              <a:t>Algorithm ends when all points have been classified as</a:t>
            </a:r>
          </a:p>
          <a:p>
            <a:r>
              <a:rPr lang="en-US" sz="3600" dirty="0" smtClean="0">
                <a:solidFill>
                  <a:srgbClr val="000000"/>
                </a:solidFill>
                <a:latin typeface="Gill Sans MT"/>
              </a:rPr>
              <a:t>either belonging to a cluster or noise</a:t>
            </a:r>
          </a:p>
        </p:txBody>
      </p:sp>
    </p:spTree>
    <p:extLst>
      <p:ext uri="{BB962C8B-B14F-4D97-AF65-F5344CB8AC3E}">
        <p14:creationId xmlns:p14="http://schemas.microsoft.com/office/powerpoint/2010/main" val="2719376729"/>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666FFAB-C0FA-C044-8E77-3B98B46D0F6A}"/>
              </a:ext>
            </a:extLst>
          </p:cNvPr>
          <p:cNvSpPr>
            <a:spLocks noGrp="1"/>
          </p:cNvSpPr>
          <p:nvPr>
            <p:ph type="title"/>
          </p:nvPr>
        </p:nvSpPr>
        <p:spPr>
          <a:xfrm>
            <a:off x="388936" y="338418"/>
            <a:ext cx="10735860" cy="985557"/>
          </a:xfrm>
        </p:spPr>
        <p:txBody>
          <a:bodyPr/>
          <a:lstStyle/>
          <a:p>
            <a:r>
              <a:rPr lang="en-US" dirty="0" smtClean="0"/>
              <a:t>DBSCAN: required inputs</a:t>
            </a:r>
            <a:endParaRPr lang="en-US" dirty="0"/>
          </a:p>
        </p:txBody>
      </p:sp>
      <p:sp>
        <p:nvSpPr>
          <p:cNvPr id="5" name="TextBox 4"/>
          <p:cNvSpPr txBox="1"/>
          <p:nvPr/>
        </p:nvSpPr>
        <p:spPr>
          <a:xfrm>
            <a:off x="490273" y="1379426"/>
            <a:ext cx="11074197" cy="3170099"/>
          </a:xfrm>
          <a:prstGeom prst="rect">
            <a:avLst/>
          </a:prstGeom>
          <a:noFill/>
        </p:spPr>
        <p:txBody>
          <a:bodyPr wrap="square" rtlCol="0">
            <a:spAutoFit/>
          </a:bodyPr>
          <a:lstStyle/>
          <a:p>
            <a:pPr marL="514350" indent="-514350">
              <a:buAutoNum type="arabicPeriod"/>
            </a:pPr>
            <a:r>
              <a:rPr lang="en-US" sz="3200" dirty="0" smtClean="0">
                <a:solidFill>
                  <a:srgbClr val="3366FF"/>
                </a:solidFill>
                <a:latin typeface="Gill Sans MT"/>
              </a:rPr>
              <a:t>Metric—function to calculate distance </a:t>
            </a:r>
          </a:p>
          <a:p>
            <a:endParaRPr lang="en-US" sz="2000" dirty="0">
              <a:solidFill>
                <a:srgbClr val="000000"/>
              </a:solidFill>
              <a:latin typeface="Gill Sans MT"/>
            </a:endParaRPr>
          </a:p>
          <a:p>
            <a:r>
              <a:rPr lang="en-US" sz="3200" dirty="0" smtClean="0">
                <a:solidFill>
                  <a:srgbClr val="3366FF"/>
                </a:solidFill>
                <a:latin typeface="Gill Sans MT"/>
              </a:rPr>
              <a:t>2.  </a:t>
            </a:r>
            <a:r>
              <a:rPr lang="en-US" sz="3200" dirty="0">
                <a:solidFill>
                  <a:srgbClr val="3366FF"/>
                </a:solidFill>
                <a:latin typeface="Gill Sans MT"/>
              </a:rPr>
              <a:t>E</a:t>
            </a:r>
            <a:r>
              <a:rPr lang="en-US" sz="3200" dirty="0" smtClean="0">
                <a:solidFill>
                  <a:srgbClr val="3366FF"/>
                </a:solidFill>
                <a:latin typeface="Gill Sans MT"/>
              </a:rPr>
              <a:t>psilon (</a:t>
            </a:r>
            <a:r>
              <a:rPr lang="en-US" sz="3200" dirty="0" err="1" smtClean="0">
                <a:solidFill>
                  <a:srgbClr val="3366FF"/>
                </a:solidFill>
                <a:latin typeface="Gill Sans MT"/>
              </a:rPr>
              <a:t>eps</a:t>
            </a:r>
            <a:r>
              <a:rPr lang="en-US" sz="3200" dirty="0" smtClean="0">
                <a:solidFill>
                  <a:srgbClr val="3366FF"/>
                </a:solidFill>
                <a:latin typeface="Gill Sans MT"/>
              </a:rPr>
              <a:t>, </a:t>
            </a:r>
            <a:r>
              <a:rPr lang="en-US" sz="3200" dirty="0" err="1" smtClean="0">
                <a:solidFill>
                  <a:srgbClr val="3366FF"/>
                </a:solidFill>
                <a:latin typeface="Lucida Grande"/>
                <a:ea typeface="Lucida Grande"/>
                <a:cs typeface="Lucida Grande"/>
              </a:rPr>
              <a:t>ε</a:t>
            </a:r>
            <a:r>
              <a:rPr lang="en-US" sz="3200" dirty="0">
                <a:solidFill>
                  <a:srgbClr val="3366FF"/>
                </a:solidFill>
                <a:latin typeface="Gill Sans MT"/>
              </a:rPr>
              <a:t>)</a:t>
            </a:r>
            <a:r>
              <a:rPr lang="en-US" sz="3200" dirty="0" smtClean="0">
                <a:solidFill>
                  <a:srgbClr val="3366FF"/>
                </a:solidFill>
                <a:latin typeface="Gill Sans MT"/>
              </a:rPr>
              <a:t>—radius of local neighborhood</a:t>
            </a:r>
          </a:p>
          <a:p>
            <a:endParaRPr lang="en-US" sz="2000" dirty="0" smtClean="0">
              <a:solidFill>
                <a:srgbClr val="000000"/>
              </a:solidFill>
              <a:latin typeface="Gill Sans MT"/>
            </a:endParaRPr>
          </a:p>
          <a:p>
            <a:r>
              <a:rPr lang="en-US" sz="3200" dirty="0" smtClean="0">
                <a:solidFill>
                  <a:srgbClr val="3366FF"/>
                </a:solidFill>
                <a:latin typeface="Gill Sans MT"/>
              </a:rPr>
              <a:t>3.  </a:t>
            </a:r>
            <a:r>
              <a:rPr lang="en-US" sz="3200" dirty="0" err="1" smtClean="0">
                <a:solidFill>
                  <a:srgbClr val="3366FF"/>
                </a:solidFill>
                <a:latin typeface="Gill Sans MT"/>
              </a:rPr>
              <a:t>N_clu</a:t>
            </a:r>
            <a:r>
              <a:rPr lang="en-US" sz="3200" dirty="0" smtClean="0">
                <a:solidFill>
                  <a:srgbClr val="3366FF"/>
                </a:solidFill>
                <a:latin typeface="Gill Sans MT"/>
              </a:rPr>
              <a:t>—determines density threshold (for fixed </a:t>
            </a:r>
            <a:r>
              <a:rPr lang="en-US" sz="3200" dirty="0" err="1" smtClean="0">
                <a:solidFill>
                  <a:srgbClr val="3366FF"/>
                </a:solidFill>
                <a:latin typeface="Lucida Grande"/>
                <a:ea typeface="Lucida Grande"/>
                <a:cs typeface="Lucida Grande"/>
              </a:rPr>
              <a:t>ε</a:t>
            </a:r>
            <a:r>
              <a:rPr lang="en-US" sz="3200" dirty="0" smtClean="0">
                <a:solidFill>
                  <a:srgbClr val="3366FF"/>
                </a:solidFill>
                <a:latin typeface="Lucida Grande"/>
                <a:ea typeface="Lucida Grande"/>
                <a:cs typeface="Lucida Grande"/>
              </a:rPr>
              <a:t>)</a:t>
            </a:r>
            <a:r>
              <a:rPr lang="en-US" sz="3200" dirty="0" smtClean="0">
                <a:solidFill>
                  <a:srgbClr val="3366FF"/>
                </a:solidFill>
                <a:latin typeface="Gill Sans MT"/>
              </a:rPr>
              <a:t> </a:t>
            </a:r>
          </a:p>
          <a:p>
            <a:r>
              <a:rPr lang="en-US" sz="3200" dirty="0" smtClean="0">
                <a:solidFill>
                  <a:srgbClr val="000000"/>
                </a:solidFill>
                <a:latin typeface="Gill Sans MT"/>
              </a:rPr>
              <a:t>Core points are those which have more than </a:t>
            </a:r>
            <a:r>
              <a:rPr lang="en-US" sz="3200" dirty="0" err="1" smtClean="0">
                <a:solidFill>
                  <a:srgbClr val="000000"/>
                </a:solidFill>
                <a:latin typeface="Gill Sans MT"/>
              </a:rPr>
              <a:t>n_clu</a:t>
            </a:r>
            <a:r>
              <a:rPr lang="en-US" sz="3200" dirty="0" smtClean="0">
                <a:solidFill>
                  <a:srgbClr val="000000"/>
                </a:solidFill>
                <a:latin typeface="Gill Sans MT"/>
              </a:rPr>
              <a:t> neighbors</a:t>
            </a:r>
          </a:p>
          <a:p>
            <a:r>
              <a:rPr lang="en-US" sz="3200" dirty="0" smtClean="0">
                <a:solidFill>
                  <a:srgbClr val="000000"/>
                </a:solidFill>
                <a:latin typeface="Gill Sans MT"/>
              </a:rPr>
              <a:t>in their local neighborhood (“</a:t>
            </a:r>
            <a:r>
              <a:rPr lang="en-US" sz="3200" dirty="0" err="1" smtClean="0">
                <a:solidFill>
                  <a:srgbClr val="000000"/>
                </a:solidFill>
                <a:latin typeface="Lucida Grande"/>
                <a:ea typeface="Lucida Grande"/>
                <a:cs typeface="Lucida Grande"/>
              </a:rPr>
              <a:t>ε</a:t>
            </a:r>
            <a:r>
              <a:rPr lang="en-US" sz="3200" dirty="0" smtClean="0">
                <a:solidFill>
                  <a:srgbClr val="000000"/>
                </a:solidFill>
                <a:latin typeface="Gill Sans MT"/>
              </a:rPr>
              <a:t>-neighborhood”)</a:t>
            </a:r>
            <a:endParaRPr lang="en-US" sz="3200" dirty="0">
              <a:solidFill>
                <a:srgbClr val="000000"/>
              </a:solidFill>
              <a:latin typeface="Gill Sans MT"/>
            </a:endParaRPr>
          </a:p>
        </p:txBody>
      </p:sp>
    </p:spTree>
    <p:extLst>
      <p:ext uri="{BB962C8B-B14F-4D97-AF65-F5344CB8AC3E}">
        <p14:creationId xmlns:p14="http://schemas.microsoft.com/office/powerpoint/2010/main" val="161688430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666FFAB-C0FA-C044-8E77-3B98B46D0F6A}"/>
              </a:ext>
            </a:extLst>
          </p:cNvPr>
          <p:cNvSpPr>
            <a:spLocks noGrp="1"/>
          </p:cNvSpPr>
          <p:nvPr>
            <p:ph type="title"/>
          </p:nvPr>
        </p:nvSpPr>
        <p:spPr>
          <a:xfrm>
            <a:off x="388936" y="338418"/>
            <a:ext cx="10735860" cy="985557"/>
          </a:xfrm>
        </p:spPr>
        <p:txBody>
          <a:bodyPr/>
          <a:lstStyle/>
          <a:p>
            <a:r>
              <a:rPr lang="en-US" sz="4200" dirty="0" smtClean="0"/>
              <a:t>DBSCAN: outputs</a:t>
            </a:r>
            <a:endParaRPr lang="en-US" sz="4200" dirty="0"/>
          </a:p>
        </p:txBody>
      </p:sp>
      <p:sp>
        <p:nvSpPr>
          <p:cNvPr id="4" name="TextBox 3"/>
          <p:cNvSpPr txBox="1"/>
          <p:nvPr/>
        </p:nvSpPr>
        <p:spPr>
          <a:xfrm>
            <a:off x="497611" y="1398249"/>
            <a:ext cx="10684141" cy="5139868"/>
          </a:xfrm>
          <a:prstGeom prst="rect">
            <a:avLst/>
          </a:prstGeom>
          <a:noFill/>
        </p:spPr>
        <p:txBody>
          <a:bodyPr wrap="square" rtlCol="0">
            <a:spAutoFit/>
          </a:bodyPr>
          <a:lstStyle/>
          <a:p>
            <a:r>
              <a:rPr lang="en-US" sz="3200" dirty="0" smtClean="0">
                <a:solidFill>
                  <a:srgbClr val="000000"/>
                </a:solidFill>
                <a:latin typeface="Gill Sans MT"/>
              </a:rPr>
              <a:t>Three possible labels for any point:</a:t>
            </a:r>
          </a:p>
          <a:p>
            <a:endParaRPr lang="en-US" sz="2000" dirty="0">
              <a:solidFill>
                <a:srgbClr val="000000"/>
              </a:solidFill>
              <a:latin typeface="Gill Sans MT"/>
            </a:endParaRPr>
          </a:p>
          <a:p>
            <a:r>
              <a:rPr lang="en-US" sz="3200" dirty="0" smtClean="0">
                <a:solidFill>
                  <a:srgbClr val="000000"/>
                </a:solidFill>
                <a:latin typeface="Gill Sans MT"/>
              </a:rPr>
              <a:t>Core</a:t>
            </a:r>
            <a:r>
              <a:rPr lang="en-US" sz="3200" dirty="0" smtClean="0">
                <a:solidFill>
                  <a:srgbClr val="000000"/>
                </a:solidFill>
              </a:rPr>
              <a:t>: point </a:t>
            </a:r>
            <a:r>
              <a:rPr lang="en-US" sz="3200" dirty="0">
                <a:solidFill>
                  <a:srgbClr val="000000"/>
                </a:solidFill>
              </a:rPr>
              <a:t>which </a:t>
            </a:r>
            <a:r>
              <a:rPr lang="en-US" sz="3200" dirty="0" smtClean="0">
                <a:solidFill>
                  <a:srgbClr val="000000"/>
                </a:solidFill>
              </a:rPr>
              <a:t>has </a:t>
            </a:r>
            <a:r>
              <a:rPr lang="en-US" sz="3200" dirty="0">
                <a:solidFill>
                  <a:srgbClr val="000000"/>
                </a:solidFill>
              </a:rPr>
              <a:t>more than </a:t>
            </a:r>
            <a:r>
              <a:rPr lang="en-US" sz="3200" dirty="0" err="1">
                <a:solidFill>
                  <a:srgbClr val="000000"/>
                </a:solidFill>
              </a:rPr>
              <a:t>n_clu</a:t>
            </a:r>
            <a:r>
              <a:rPr lang="en-US" sz="3200" dirty="0">
                <a:solidFill>
                  <a:srgbClr val="000000"/>
                </a:solidFill>
              </a:rPr>
              <a:t> neighbors</a:t>
            </a:r>
          </a:p>
          <a:p>
            <a:r>
              <a:rPr lang="en-US" sz="3200" dirty="0">
                <a:solidFill>
                  <a:srgbClr val="000000"/>
                </a:solidFill>
              </a:rPr>
              <a:t>in their </a:t>
            </a:r>
            <a:r>
              <a:rPr lang="en-US" sz="3200" dirty="0" err="1" smtClean="0">
                <a:solidFill>
                  <a:srgbClr val="000000"/>
                </a:solidFill>
                <a:latin typeface="Lucida Grande"/>
                <a:ea typeface="Lucida Grande"/>
                <a:cs typeface="Lucida Grande"/>
              </a:rPr>
              <a:t>ε</a:t>
            </a:r>
            <a:r>
              <a:rPr lang="en-US" sz="3200" dirty="0">
                <a:solidFill>
                  <a:srgbClr val="000000"/>
                </a:solidFill>
              </a:rPr>
              <a:t>-</a:t>
            </a:r>
            <a:r>
              <a:rPr lang="en-US" sz="3200" dirty="0" smtClean="0">
                <a:solidFill>
                  <a:srgbClr val="000000"/>
                </a:solidFill>
              </a:rPr>
              <a:t>neighborhood</a:t>
            </a:r>
            <a:endParaRPr lang="en-US" sz="3200" dirty="0">
              <a:solidFill>
                <a:srgbClr val="000000"/>
              </a:solidFill>
            </a:endParaRPr>
          </a:p>
          <a:p>
            <a:endParaRPr lang="en-US" sz="2000" dirty="0" smtClean="0">
              <a:solidFill>
                <a:srgbClr val="000000"/>
              </a:solidFill>
            </a:endParaRPr>
          </a:p>
          <a:p>
            <a:r>
              <a:rPr lang="en-US" sz="3200" dirty="0" smtClean="0">
                <a:solidFill>
                  <a:srgbClr val="000000"/>
                </a:solidFill>
              </a:rPr>
              <a:t>Density-</a:t>
            </a:r>
            <a:r>
              <a:rPr lang="en-US" sz="3200" dirty="0" err="1" smtClean="0">
                <a:solidFill>
                  <a:srgbClr val="000000"/>
                </a:solidFill>
              </a:rPr>
              <a:t>reacheable</a:t>
            </a:r>
            <a:r>
              <a:rPr lang="en-US" sz="3200" dirty="0" smtClean="0">
                <a:solidFill>
                  <a:srgbClr val="000000"/>
                </a:solidFill>
              </a:rPr>
              <a:t>:  an </a:t>
            </a:r>
            <a:r>
              <a:rPr lang="en-US" sz="3200" dirty="0" err="1">
                <a:solidFill>
                  <a:srgbClr val="000000"/>
                </a:solidFill>
                <a:latin typeface="Lucida Grande"/>
                <a:ea typeface="Lucida Grande"/>
                <a:cs typeface="Lucida Grande"/>
              </a:rPr>
              <a:t>ε</a:t>
            </a:r>
            <a:r>
              <a:rPr lang="en-US" sz="3200" dirty="0">
                <a:solidFill>
                  <a:srgbClr val="000000"/>
                </a:solidFill>
              </a:rPr>
              <a:t>-</a:t>
            </a:r>
            <a:r>
              <a:rPr lang="en-US" sz="3200" dirty="0" smtClean="0">
                <a:solidFill>
                  <a:srgbClr val="000000"/>
                </a:solidFill>
              </a:rPr>
              <a:t>neighbor of a core point than has fewer than </a:t>
            </a:r>
            <a:r>
              <a:rPr lang="en-US" sz="3200" dirty="0" err="1" smtClean="0">
                <a:solidFill>
                  <a:srgbClr val="000000"/>
                </a:solidFill>
              </a:rPr>
              <a:t>n_clu</a:t>
            </a:r>
            <a:r>
              <a:rPr lang="en-US" sz="3200" dirty="0" smtClean="0">
                <a:solidFill>
                  <a:srgbClr val="000000"/>
                </a:solidFill>
              </a:rPr>
              <a:t> neighbors itself</a:t>
            </a:r>
          </a:p>
          <a:p>
            <a:endParaRPr lang="en-US" sz="3200" dirty="0">
              <a:solidFill>
                <a:srgbClr val="000000"/>
              </a:solidFill>
            </a:endParaRPr>
          </a:p>
          <a:p>
            <a:r>
              <a:rPr lang="en-US" sz="3200" dirty="0" smtClean="0">
                <a:solidFill>
                  <a:srgbClr val="000000"/>
                </a:solidFill>
              </a:rPr>
              <a:t>Noise: a point that has no core points in its </a:t>
            </a:r>
            <a:r>
              <a:rPr lang="en-US" sz="3200" dirty="0" err="1" smtClean="0">
                <a:solidFill>
                  <a:srgbClr val="000000"/>
                </a:solidFill>
                <a:latin typeface="Lucida Grande"/>
                <a:ea typeface="Lucida Grande"/>
                <a:cs typeface="Lucida Grande"/>
              </a:rPr>
              <a:t>ε</a:t>
            </a:r>
            <a:r>
              <a:rPr lang="en-US" sz="3200" dirty="0">
                <a:solidFill>
                  <a:srgbClr val="000000"/>
                </a:solidFill>
              </a:rPr>
              <a:t>-</a:t>
            </a:r>
            <a:r>
              <a:rPr lang="en-US" sz="3200" dirty="0" smtClean="0">
                <a:solidFill>
                  <a:srgbClr val="000000"/>
                </a:solidFill>
              </a:rPr>
              <a:t>neighborhood</a:t>
            </a:r>
            <a:endParaRPr lang="en-US" sz="3200" dirty="0" smtClean="0">
              <a:solidFill>
                <a:srgbClr val="000000"/>
              </a:solidFill>
              <a:latin typeface="Gill Sans MT"/>
            </a:endParaRPr>
          </a:p>
          <a:p>
            <a:endParaRPr lang="en-US" sz="3200" dirty="0">
              <a:solidFill>
                <a:srgbClr val="000000"/>
              </a:solidFill>
              <a:latin typeface="Gill Sans MT"/>
            </a:endParaRPr>
          </a:p>
          <a:p>
            <a:r>
              <a:rPr lang="en-US" sz="3200" dirty="0" smtClean="0">
                <a:solidFill>
                  <a:srgbClr val="3366FF"/>
                </a:solidFill>
                <a:latin typeface="Gill Sans MT"/>
              </a:rPr>
              <a:t>Clusters: connected core + density-reachable points</a:t>
            </a:r>
          </a:p>
        </p:txBody>
      </p:sp>
    </p:spTree>
    <p:extLst>
      <p:ext uri="{BB962C8B-B14F-4D97-AF65-F5344CB8AC3E}">
        <p14:creationId xmlns:p14="http://schemas.microsoft.com/office/powerpoint/2010/main" val="404224275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p:nvPr/>
        </p:nvSpPr>
        <p:spPr>
          <a:xfrm>
            <a:off x="3625916" y="369651"/>
            <a:ext cx="6889684" cy="769441"/>
          </a:xfrm>
          <a:prstGeom prst="rect">
            <a:avLst/>
          </a:prstGeom>
        </p:spPr>
        <p:txBody>
          <a:bodyPr wrap="square" lIns="0" tIns="0" rIns="0" bIns="0" rtlCol="0">
            <a:spAutoFit/>
          </a:bodyPr>
          <a:lstStyle/>
          <a:p>
            <a:pPr marL="12700" marR="41909">
              <a:lnSpc>
                <a:spcPts val="3454"/>
              </a:lnSpc>
              <a:spcBef>
                <a:spcPts val="172"/>
              </a:spcBef>
            </a:pPr>
            <a:r>
              <a:rPr sz="4800" baseline="2560" dirty="0">
                <a:solidFill>
                  <a:srgbClr val="4E81BC"/>
                </a:solidFill>
                <a:latin typeface="+mj-lt"/>
                <a:cs typeface="Calibri"/>
              </a:rPr>
              <a:t>DBSC</a:t>
            </a:r>
            <a:r>
              <a:rPr sz="4800" spc="-4" baseline="2560" dirty="0">
                <a:solidFill>
                  <a:srgbClr val="4E81BC"/>
                </a:solidFill>
                <a:latin typeface="+mj-lt"/>
                <a:cs typeface="Calibri"/>
              </a:rPr>
              <a:t>A</a:t>
            </a:r>
            <a:r>
              <a:rPr sz="4800" baseline="2560" dirty="0">
                <a:solidFill>
                  <a:srgbClr val="4E81BC"/>
                </a:solidFill>
                <a:latin typeface="+mj-lt"/>
                <a:cs typeface="Calibri"/>
              </a:rPr>
              <a:t>N</a:t>
            </a:r>
            <a:endParaRPr sz="3200" dirty="0">
              <a:latin typeface="+mj-lt"/>
              <a:cs typeface="Calibri"/>
            </a:endParaRPr>
          </a:p>
          <a:p>
            <a:pPr marL="12700">
              <a:lnSpc>
                <a:spcPts val="2525"/>
              </a:lnSpc>
            </a:pPr>
            <a:r>
              <a:rPr sz="3300" baseline="2482" dirty="0">
                <a:solidFill>
                  <a:srgbClr val="7F7E7E"/>
                </a:solidFill>
                <a:latin typeface="+mj-lt"/>
                <a:cs typeface="Calibri"/>
              </a:rPr>
              <a:t>Density-­‐based spa</a:t>
            </a:r>
            <a:r>
              <a:rPr lang="en-US" sz="3300" baseline="2482" dirty="0">
                <a:solidFill>
                  <a:srgbClr val="7F7E7E"/>
                </a:solidFill>
                <a:latin typeface="+mj-lt"/>
                <a:cs typeface="Calibri"/>
              </a:rPr>
              <a:t>ti</a:t>
            </a:r>
            <a:r>
              <a:rPr sz="3300" baseline="2482" dirty="0">
                <a:solidFill>
                  <a:srgbClr val="7F7E7E"/>
                </a:solidFill>
                <a:latin typeface="+mj-lt"/>
                <a:cs typeface="Calibri"/>
              </a:rPr>
              <a:t>al</a:t>
            </a:r>
            <a:r>
              <a:rPr sz="3300" spc="-170" baseline="2482" dirty="0">
                <a:solidFill>
                  <a:srgbClr val="7F7E7E"/>
                </a:solidFill>
                <a:latin typeface="+mj-lt"/>
                <a:cs typeface="Calibri"/>
              </a:rPr>
              <a:t> </a:t>
            </a:r>
            <a:r>
              <a:rPr sz="3300" baseline="2482" dirty="0">
                <a:solidFill>
                  <a:srgbClr val="7F7E7E"/>
                </a:solidFill>
                <a:latin typeface="+mj-lt"/>
                <a:cs typeface="Calibri"/>
              </a:rPr>
              <a:t>clustering of </a:t>
            </a:r>
            <a:r>
              <a:rPr lang="en-US" sz="3300" baseline="2482" dirty="0">
                <a:solidFill>
                  <a:srgbClr val="7F7E7E"/>
                </a:solidFill>
                <a:latin typeface="+mj-lt"/>
                <a:cs typeface="Calibri"/>
              </a:rPr>
              <a:t>applications </a:t>
            </a:r>
            <a:r>
              <a:rPr sz="3300" baseline="2482" dirty="0">
                <a:solidFill>
                  <a:srgbClr val="7F7E7E"/>
                </a:solidFill>
                <a:latin typeface="+mj-lt"/>
                <a:cs typeface="Calibri"/>
              </a:rPr>
              <a:t>with</a:t>
            </a:r>
            <a:r>
              <a:rPr lang="en-US" sz="3300" baseline="2482" dirty="0">
                <a:solidFill>
                  <a:srgbClr val="7F7E7E"/>
                </a:solidFill>
                <a:latin typeface="+mj-lt"/>
                <a:cs typeface="Calibri"/>
              </a:rPr>
              <a:t> </a:t>
            </a:r>
            <a:r>
              <a:rPr sz="3300" baseline="2482" dirty="0">
                <a:solidFill>
                  <a:srgbClr val="7F7E7E"/>
                </a:solidFill>
                <a:latin typeface="+mj-lt"/>
                <a:cs typeface="Calibri"/>
              </a:rPr>
              <a:t>noise</a:t>
            </a:r>
            <a:endParaRPr lang="en-US" sz="3300" baseline="2482" dirty="0">
              <a:solidFill>
                <a:srgbClr val="7F7E7E"/>
              </a:solidFill>
              <a:latin typeface="+mj-lt"/>
              <a:cs typeface="Calibri"/>
            </a:endParaRPr>
          </a:p>
        </p:txBody>
      </p:sp>
      <p:sp>
        <p:nvSpPr>
          <p:cNvPr id="76" name="object 82"/>
          <p:cNvSpPr/>
          <p:nvPr/>
        </p:nvSpPr>
        <p:spPr>
          <a:xfrm>
            <a:off x="5938372" y="5487188"/>
            <a:ext cx="347472" cy="347472"/>
          </a:xfrm>
          <a:custGeom>
            <a:avLst/>
            <a:gdLst/>
            <a:ahLst/>
            <a:cxnLst/>
            <a:rect l="l" t="t" r="r" b="b"/>
            <a:pathLst>
              <a:path w="320729"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77" name="object 84"/>
          <p:cNvSpPr/>
          <p:nvPr/>
        </p:nvSpPr>
        <p:spPr>
          <a:xfrm>
            <a:off x="6923747" y="5521291"/>
            <a:ext cx="347472" cy="347472"/>
          </a:xfrm>
          <a:custGeom>
            <a:avLst/>
            <a:gdLst/>
            <a:ahLst/>
            <a:cxnLst/>
            <a:rect l="l" t="t" r="r" b="b"/>
            <a:pathLst>
              <a:path w="320729"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6"/>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78" name="object 86"/>
          <p:cNvSpPr/>
          <p:nvPr/>
        </p:nvSpPr>
        <p:spPr>
          <a:xfrm>
            <a:off x="7775551" y="5502337"/>
            <a:ext cx="347472" cy="347472"/>
          </a:xfrm>
          <a:custGeom>
            <a:avLst/>
            <a:gdLst/>
            <a:ahLst/>
            <a:cxnLst/>
            <a:rect l="l" t="t" r="r" b="b"/>
            <a:pathLst>
              <a:path w="320729"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9"/>
                </a:lnTo>
                <a:lnTo>
                  <a:pt x="288458" y="69169"/>
                </a:lnTo>
                <a:lnTo>
                  <a:pt x="296005" y="80986"/>
                </a:lnTo>
                <a:lnTo>
                  <a:pt x="302647" y="93485"/>
                </a:lnTo>
                <a:lnTo>
                  <a:pt x="308334" y="106609"/>
                </a:lnTo>
                <a:lnTo>
                  <a:pt x="313014" y="120303"/>
                </a:lnTo>
                <a:lnTo>
                  <a:pt x="316635" y="134513"/>
                </a:lnTo>
                <a:lnTo>
                  <a:pt x="319146" y="149182"/>
                </a:lnTo>
                <a:lnTo>
                  <a:pt x="320497" y="164255"/>
                </a:lnTo>
                <a:lnTo>
                  <a:pt x="320729" y="173680"/>
                </a:lnTo>
                <a:lnTo>
                  <a:pt x="320116" y="188974"/>
                </a:lnTo>
                <a:lnTo>
                  <a:pt x="318311" y="203897"/>
                </a:lnTo>
                <a:lnTo>
                  <a:pt x="315364" y="218395"/>
                </a:lnTo>
                <a:lnTo>
                  <a:pt x="311328" y="232412"/>
                </a:lnTo>
                <a:lnTo>
                  <a:pt x="306254" y="245893"/>
                </a:lnTo>
                <a:lnTo>
                  <a:pt x="300192" y="258782"/>
                </a:lnTo>
                <a:lnTo>
                  <a:pt x="293194" y="271024"/>
                </a:lnTo>
                <a:lnTo>
                  <a:pt x="285310" y="282563"/>
                </a:lnTo>
                <a:lnTo>
                  <a:pt x="276593" y="293344"/>
                </a:lnTo>
                <a:lnTo>
                  <a:pt x="267094" y="303312"/>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6"/>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79" name="object 74"/>
          <p:cNvSpPr/>
          <p:nvPr/>
        </p:nvSpPr>
        <p:spPr>
          <a:xfrm>
            <a:off x="4192469" y="5195209"/>
            <a:ext cx="347472" cy="347472"/>
          </a:xfrm>
          <a:custGeom>
            <a:avLst/>
            <a:gdLst/>
            <a:ahLst/>
            <a:cxnLst/>
            <a:rect l="l" t="t" r="r" b="b"/>
            <a:pathLst>
              <a:path w="320730"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80" name="object 72"/>
          <p:cNvSpPr/>
          <p:nvPr/>
        </p:nvSpPr>
        <p:spPr>
          <a:xfrm>
            <a:off x="7483366" y="2517371"/>
            <a:ext cx="347472" cy="347472"/>
          </a:xfrm>
          <a:custGeom>
            <a:avLst/>
            <a:gdLst/>
            <a:ahLst/>
            <a:cxnLst/>
            <a:rect l="l" t="t" r="r" b="b"/>
            <a:pathLst>
              <a:path w="320730"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30" y="342927"/>
                </a:lnTo>
                <a:lnTo>
                  <a:pt x="182985" y="345647"/>
                </a:lnTo>
                <a:lnTo>
                  <a:pt x="169068" y="347110"/>
                </a:lnTo>
                <a:lnTo>
                  <a:pt x="160364" y="347362"/>
                </a:lnTo>
                <a:lnTo>
                  <a:pt x="146244" y="346698"/>
                </a:lnTo>
                <a:lnTo>
                  <a:pt x="132465" y="344742"/>
                </a:lnTo>
                <a:lnTo>
                  <a:pt x="119078" y="341551"/>
                </a:lnTo>
                <a:lnTo>
                  <a:pt x="106136" y="337180"/>
                </a:lnTo>
                <a:lnTo>
                  <a:pt x="93689" y="331684"/>
                </a:lnTo>
                <a:lnTo>
                  <a:pt x="81788" y="325119"/>
                </a:lnTo>
                <a:lnTo>
                  <a:pt x="70485" y="317540"/>
                </a:lnTo>
                <a:lnTo>
                  <a:pt x="59830" y="309002"/>
                </a:lnTo>
                <a:lnTo>
                  <a:pt x="49876" y="299561"/>
                </a:lnTo>
                <a:lnTo>
                  <a:pt x="40672" y="289273"/>
                </a:lnTo>
                <a:lnTo>
                  <a:pt x="32271" y="278192"/>
                </a:lnTo>
                <a:lnTo>
                  <a:pt x="24724" y="266375"/>
                </a:lnTo>
                <a:lnTo>
                  <a:pt x="18081" y="253876"/>
                </a:lnTo>
                <a:lnTo>
                  <a:pt x="12395" y="240752"/>
                </a:lnTo>
                <a:lnTo>
                  <a:pt x="7715" y="227058"/>
                </a:lnTo>
                <a:lnTo>
                  <a:pt x="4094" y="212848"/>
                </a:lnTo>
                <a:lnTo>
                  <a:pt x="1583" y="198180"/>
                </a:lnTo>
                <a:lnTo>
                  <a:pt x="232" y="183107"/>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81" name="object 70"/>
          <p:cNvSpPr/>
          <p:nvPr/>
        </p:nvSpPr>
        <p:spPr>
          <a:xfrm>
            <a:off x="7084113" y="2135643"/>
            <a:ext cx="347472" cy="347472"/>
          </a:xfrm>
          <a:custGeom>
            <a:avLst/>
            <a:gdLst/>
            <a:ahLst/>
            <a:cxnLst/>
            <a:rect l="l" t="t" r="r" b="b"/>
            <a:pathLst>
              <a:path w="320730"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2"/>
                </a:lnTo>
                <a:lnTo>
                  <a:pt x="146244" y="346698"/>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3" y="198179"/>
                </a:lnTo>
                <a:lnTo>
                  <a:pt x="232" y="183107"/>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82" name="object 68"/>
          <p:cNvSpPr/>
          <p:nvPr/>
        </p:nvSpPr>
        <p:spPr>
          <a:xfrm>
            <a:off x="6672028" y="1723114"/>
            <a:ext cx="347472" cy="347472"/>
          </a:xfrm>
          <a:custGeom>
            <a:avLst/>
            <a:gdLst/>
            <a:ahLst/>
            <a:cxnLst/>
            <a:rect l="l" t="t" r="r" b="b"/>
            <a:pathLst>
              <a:path w="320729"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2"/>
                </a:lnTo>
                <a:lnTo>
                  <a:pt x="146244" y="346698"/>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3"/>
                </a:lnTo>
                <a:lnTo>
                  <a:pt x="32271" y="278192"/>
                </a:lnTo>
                <a:lnTo>
                  <a:pt x="24724" y="266375"/>
                </a:lnTo>
                <a:lnTo>
                  <a:pt x="18081" y="253876"/>
                </a:lnTo>
                <a:lnTo>
                  <a:pt x="12395" y="240752"/>
                </a:lnTo>
                <a:lnTo>
                  <a:pt x="7715" y="227058"/>
                </a:lnTo>
                <a:lnTo>
                  <a:pt x="4094" y="212848"/>
                </a:lnTo>
                <a:lnTo>
                  <a:pt x="1583" y="198179"/>
                </a:lnTo>
                <a:lnTo>
                  <a:pt x="232" y="183107"/>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83" name="object 66"/>
          <p:cNvSpPr/>
          <p:nvPr/>
        </p:nvSpPr>
        <p:spPr>
          <a:xfrm>
            <a:off x="8396003" y="3412181"/>
            <a:ext cx="347472" cy="347472"/>
          </a:xfrm>
          <a:custGeom>
            <a:avLst/>
            <a:gdLst/>
            <a:ahLst/>
            <a:cxnLst/>
            <a:rect l="l" t="t" r="r" b="b"/>
            <a:pathLst>
              <a:path w="320730"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4"/>
                </a:lnTo>
                <a:lnTo>
                  <a:pt x="308334" y="106609"/>
                </a:lnTo>
                <a:lnTo>
                  <a:pt x="313014" y="120303"/>
                </a:lnTo>
                <a:lnTo>
                  <a:pt x="316635" y="134512"/>
                </a:lnTo>
                <a:lnTo>
                  <a:pt x="319147" y="149181"/>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3" y="346697"/>
                </a:lnTo>
                <a:lnTo>
                  <a:pt x="132464" y="344742"/>
                </a:lnTo>
                <a:lnTo>
                  <a:pt x="119078" y="341551"/>
                </a:lnTo>
                <a:lnTo>
                  <a:pt x="106136" y="337180"/>
                </a:lnTo>
                <a:lnTo>
                  <a:pt x="93688" y="331684"/>
                </a:lnTo>
                <a:lnTo>
                  <a:pt x="81788" y="325119"/>
                </a:lnTo>
                <a:lnTo>
                  <a:pt x="70484" y="317539"/>
                </a:lnTo>
                <a:lnTo>
                  <a:pt x="59830" y="309001"/>
                </a:lnTo>
                <a:lnTo>
                  <a:pt x="49875" y="299561"/>
                </a:lnTo>
                <a:lnTo>
                  <a:pt x="40672" y="289272"/>
                </a:lnTo>
                <a:lnTo>
                  <a:pt x="32271" y="278192"/>
                </a:lnTo>
                <a:lnTo>
                  <a:pt x="24724" y="266375"/>
                </a:lnTo>
                <a:lnTo>
                  <a:pt x="18081" y="253876"/>
                </a:lnTo>
                <a:lnTo>
                  <a:pt x="12395" y="240752"/>
                </a:lnTo>
                <a:lnTo>
                  <a:pt x="7715" y="227057"/>
                </a:lnTo>
                <a:lnTo>
                  <a:pt x="4094" y="212848"/>
                </a:lnTo>
                <a:lnTo>
                  <a:pt x="1582" y="198179"/>
                </a:lnTo>
                <a:lnTo>
                  <a:pt x="232" y="183106"/>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84" name="object 63"/>
          <p:cNvSpPr/>
          <p:nvPr/>
        </p:nvSpPr>
        <p:spPr>
          <a:xfrm>
            <a:off x="7404842" y="5021529"/>
            <a:ext cx="347472" cy="347472"/>
          </a:xfrm>
          <a:custGeom>
            <a:avLst/>
            <a:gdLst/>
            <a:ahLst/>
            <a:cxnLst/>
            <a:rect l="l" t="t" r="r" b="b"/>
            <a:pathLst>
              <a:path w="320730" h="347361">
                <a:moveTo>
                  <a:pt x="0" y="173680"/>
                </a:moveTo>
                <a:lnTo>
                  <a:pt x="232" y="183106"/>
                </a:lnTo>
                <a:lnTo>
                  <a:pt x="1583" y="198179"/>
                </a:lnTo>
                <a:lnTo>
                  <a:pt x="4094" y="212848"/>
                </a:lnTo>
                <a:lnTo>
                  <a:pt x="7715" y="227058"/>
                </a:lnTo>
                <a:lnTo>
                  <a:pt x="12395" y="240752"/>
                </a:lnTo>
                <a:lnTo>
                  <a:pt x="18082" y="253876"/>
                </a:lnTo>
                <a:lnTo>
                  <a:pt x="24724" y="266375"/>
                </a:lnTo>
                <a:lnTo>
                  <a:pt x="32272" y="278192"/>
                </a:lnTo>
                <a:lnTo>
                  <a:pt x="40673" y="289272"/>
                </a:lnTo>
                <a:lnTo>
                  <a:pt x="49876" y="299561"/>
                </a:lnTo>
                <a:lnTo>
                  <a:pt x="59830" y="309001"/>
                </a:lnTo>
                <a:lnTo>
                  <a:pt x="70485" y="317539"/>
                </a:lnTo>
                <a:lnTo>
                  <a:pt x="81788" y="325118"/>
                </a:lnTo>
                <a:lnTo>
                  <a:pt x="93689" y="331684"/>
                </a:lnTo>
                <a:lnTo>
                  <a:pt x="106136" y="337180"/>
                </a:lnTo>
                <a:lnTo>
                  <a:pt x="119079" y="341551"/>
                </a:lnTo>
                <a:lnTo>
                  <a:pt x="132465" y="344742"/>
                </a:lnTo>
                <a:lnTo>
                  <a:pt x="146244" y="346697"/>
                </a:lnTo>
                <a:lnTo>
                  <a:pt x="160365" y="347361"/>
                </a:lnTo>
                <a:lnTo>
                  <a:pt x="169069" y="347110"/>
                </a:lnTo>
                <a:lnTo>
                  <a:pt x="182986" y="345646"/>
                </a:lnTo>
                <a:lnTo>
                  <a:pt x="196530" y="342926"/>
                </a:lnTo>
                <a:lnTo>
                  <a:pt x="209650" y="339004"/>
                </a:lnTo>
                <a:lnTo>
                  <a:pt x="222295" y="333936"/>
                </a:lnTo>
                <a:lnTo>
                  <a:pt x="234413" y="327778"/>
                </a:lnTo>
                <a:lnTo>
                  <a:pt x="245953" y="320583"/>
                </a:lnTo>
                <a:lnTo>
                  <a:pt x="256864" y="312409"/>
                </a:lnTo>
                <a:lnTo>
                  <a:pt x="267095" y="303311"/>
                </a:lnTo>
                <a:lnTo>
                  <a:pt x="276595" y="293343"/>
                </a:lnTo>
                <a:lnTo>
                  <a:pt x="285312" y="282562"/>
                </a:lnTo>
                <a:lnTo>
                  <a:pt x="293195" y="271023"/>
                </a:lnTo>
                <a:lnTo>
                  <a:pt x="300193" y="258781"/>
                </a:lnTo>
                <a:lnTo>
                  <a:pt x="306255" y="245892"/>
                </a:lnTo>
                <a:lnTo>
                  <a:pt x="311330" y="232411"/>
                </a:lnTo>
                <a:lnTo>
                  <a:pt x="315366" y="218394"/>
                </a:lnTo>
                <a:lnTo>
                  <a:pt x="318312" y="203896"/>
                </a:lnTo>
                <a:lnTo>
                  <a:pt x="320117" y="188973"/>
                </a:lnTo>
                <a:lnTo>
                  <a:pt x="320730" y="173680"/>
                </a:lnTo>
                <a:lnTo>
                  <a:pt x="320498" y="164254"/>
                </a:lnTo>
                <a:lnTo>
                  <a:pt x="319147" y="149181"/>
                </a:lnTo>
                <a:lnTo>
                  <a:pt x="316636" y="134512"/>
                </a:lnTo>
                <a:lnTo>
                  <a:pt x="313015" y="120303"/>
                </a:lnTo>
                <a:lnTo>
                  <a:pt x="308335" y="106609"/>
                </a:lnTo>
                <a:lnTo>
                  <a:pt x="302649" y="93485"/>
                </a:lnTo>
                <a:lnTo>
                  <a:pt x="296006" y="80986"/>
                </a:lnTo>
                <a:lnTo>
                  <a:pt x="288459" y="69169"/>
                </a:lnTo>
                <a:lnTo>
                  <a:pt x="280058" y="58089"/>
                </a:lnTo>
                <a:lnTo>
                  <a:pt x="270854" y="47800"/>
                </a:lnTo>
                <a:lnTo>
                  <a:pt x="260900" y="38359"/>
                </a:lnTo>
                <a:lnTo>
                  <a:pt x="250245" y="29822"/>
                </a:lnTo>
                <a:lnTo>
                  <a:pt x="238942" y="22242"/>
                </a:lnTo>
                <a:lnTo>
                  <a:pt x="227041" y="15677"/>
                </a:lnTo>
                <a:lnTo>
                  <a:pt x="214594" y="10181"/>
                </a:lnTo>
                <a:lnTo>
                  <a:pt x="201651" y="5810"/>
                </a:lnTo>
                <a:lnTo>
                  <a:pt x="188265" y="2619"/>
                </a:lnTo>
                <a:lnTo>
                  <a:pt x="174486" y="664"/>
                </a:lnTo>
                <a:lnTo>
                  <a:pt x="160365" y="0"/>
                </a:lnTo>
                <a:lnTo>
                  <a:pt x="151662" y="251"/>
                </a:lnTo>
                <a:lnTo>
                  <a:pt x="137745" y="1714"/>
                </a:lnTo>
                <a:lnTo>
                  <a:pt x="124200" y="4434"/>
                </a:lnTo>
                <a:lnTo>
                  <a:pt x="111080" y="8356"/>
                </a:lnTo>
                <a:lnTo>
                  <a:pt x="98436" y="13424"/>
                </a:lnTo>
                <a:lnTo>
                  <a:pt x="86318" y="19583"/>
                </a:lnTo>
                <a:lnTo>
                  <a:pt x="74777" y="26777"/>
                </a:lnTo>
                <a:lnTo>
                  <a:pt x="63866" y="34951"/>
                </a:lnTo>
                <a:lnTo>
                  <a:pt x="53635" y="44049"/>
                </a:lnTo>
                <a:lnTo>
                  <a:pt x="44136" y="54017"/>
                </a:lnTo>
                <a:lnTo>
                  <a:pt x="35419" y="64798"/>
                </a:lnTo>
                <a:lnTo>
                  <a:pt x="27535" y="76337"/>
                </a:lnTo>
                <a:lnTo>
                  <a:pt x="20537" y="88579"/>
                </a:lnTo>
                <a:lnTo>
                  <a:pt x="14475" y="101468"/>
                </a:lnTo>
                <a:lnTo>
                  <a:pt x="9400" y="114948"/>
                </a:lnTo>
                <a:lnTo>
                  <a:pt x="5364" y="128965"/>
                </a:lnTo>
                <a:lnTo>
                  <a:pt x="2418" y="143463"/>
                </a:lnTo>
                <a:lnTo>
                  <a:pt x="613" y="158386"/>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85" name="object 62"/>
          <p:cNvSpPr/>
          <p:nvPr/>
        </p:nvSpPr>
        <p:spPr>
          <a:xfrm>
            <a:off x="5850962" y="3493881"/>
            <a:ext cx="347472" cy="347472"/>
          </a:xfrm>
          <a:custGeom>
            <a:avLst/>
            <a:gdLst/>
            <a:ahLst/>
            <a:cxnLst/>
            <a:rect l="l" t="t" r="r" b="b"/>
            <a:pathLst>
              <a:path w="320729"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6" y="149182"/>
                </a:lnTo>
                <a:lnTo>
                  <a:pt x="320497" y="164254"/>
                </a:lnTo>
                <a:lnTo>
                  <a:pt x="320729"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6"/>
                </a:lnTo>
                <a:lnTo>
                  <a:pt x="0" y="173681"/>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86" name="object 60"/>
          <p:cNvSpPr/>
          <p:nvPr/>
        </p:nvSpPr>
        <p:spPr>
          <a:xfrm>
            <a:off x="4975263" y="4571028"/>
            <a:ext cx="347472" cy="347472"/>
          </a:xfrm>
          <a:custGeom>
            <a:avLst/>
            <a:gdLst/>
            <a:ahLst/>
            <a:cxnLst/>
            <a:rect l="l" t="t" r="r" b="b"/>
            <a:pathLst>
              <a:path w="320729"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8"/>
                </a:lnTo>
                <a:lnTo>
                  <a:pt x="288458" y="69169"/>
                </a:lnTo>
                <a:lnTo>
                  <a:pt x="296005" y="80986"/>
                </a:lnTo>
                <a:lnTo>
                  <a:pt x="302648" y="93485"/>
                </a:lnTo>
                <a:lnTo>
                  <a:pt x="308334" y="106609"/>
                </a:lnTo>
                <a:lnTo>
                  <a:pt x="313014" y="120303"/>
                </a:lnTo>
                <a:lnTo>
                  <a:pt x="316635" y="134513"/>
                </a:lnTo>
                <a:lnTo>
                  <a:pt x="319146" y="149182"/>
                </a:lnTo>
                <a:lnTo>
                  <a:pt x="320497" y="164254"/>
                </a:lnTo>
                <a:lnTo>
                  <a:pt x="320729"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1"/>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87" name="object 58"/>
          <p:cNvSpPr/>
          <p:nvPr/>
        </p:nvSpPr>
        <p:spPr>
          <a:xfrm>
            <a:off x="9037462" y="2045434"/>
            <a:ext cx="347472" cy="347472"/>
          </a:xfrm>
          <a:custGeom>
            <a:avLst/>
            <a:gdLst/>
            <a:ahLst/>
            <a:cxnLst/>
            <a:rect l="l" t="t" r="r" b="b"/>
            <a:pathLst>
              <a:path w="320729"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4"/>
                </a:lnTo>
                <a:lnTo>
                  <a:pt x="308334" y="106609"/>
                </a:lnTo>
                <a:lnTo>
                  <a:pt x="313014" y="120303"/>
                </a:lnTo>
                <a:lnTo>
                  <a:pt x="316635" y="134512"/>
                </a:lnTo>
                <a:lnTo>
                  <a:pt x="319146" y="149181"/>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2"/>
                </a:lnTo>
                <a:lnTo>
                  <a:pt x="146243" y="346698"/>
                </a:lnTo>
                <a:lnTo>
                  <a:pt x="132464" y="344742"/>
                </a:lnTo>
                <a:lnTo>
                  <a:pt x="119078" y="341551"/>
                </a:lnTo>
                <a:lnTo>
                  <a:pt x="106136" y="337180"/>
                </a:lnTo>
                <a:lnTo>
                  <a:pt x="93688" y="331684"/>
                </a:lnTo>
                <a:lnTo>
                  <a:pt x="81788" y="325119"/>
                </a:lnTo>
                <a:lnTo>
                  <a:pt x="70484" y="317539"/>
                </a:lnTo>
                <a:lnTo>
                  <a:pt x="59830" y="309002"/>
                </a:lnTo>
                <a:lnTo>
                  <a:pt x="49875" y="299561"/>
                </a:lnTo>
                <a:lnTo>
                  <a:pt x="40672" y="289272"/>
                </a:lnTo>
                <a:lnTo>
                  <a:pt x="32271" y="278192"/>
                </a:lnTo>
                <a:lnTo>
                  <a:pt x="24724" y="266375"/>
                </a:lnTo>
                <a:lnTo>
                  <a:pt x="18081" y="253876"/>
                </a:lnTo>
                <a:lnTo>
                  <a:pt x="12395" y="240752"/>
                </a:lnTo>
                <a:lnTo>
                  <a:pt x="7715" y="227057"/>
                </a:lnTo>
                <a:lnTo>
                  <a:pt x="4094" y="212848"/>
                </a:lnTo>
                <a:lnTo>
                  <a:pt x="1582" y="198179"/>
                </a:lnTo>
                <a:lnTo>
                  <a:pt x="232" y="183106"/>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88" name="object 56"/>
          <p:cNvSpPr/>
          <p:nvPr/>
        </p:nvSpPr>
        <p:spPr>
          <a:xfrm>
            <a:off x="8077321" y="1961962"/>
            <a:ext cx="347472" cy="347472"/>
          </a:xfrm>
          <a:custGeom>
            <a:avLst/>
            <a:gdLst/>
            <a:ahLst/>
            <a:cxnLst/>
            <a:rect l="l" t="t" r="r" b="b"/>
            <a:pathLst>
              <a:path w="320729"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4"/>
                </a:lnTo>
                <a:lnTo>
                  <a:pt x="308334" y="106609"/>
                </a:lnTo>
                <a:lnTo>
                  <a:pt x="313014" y="120303"/>
                </a:lnTo>
                <a:lnTo>
                  <a:pt x="316635" y="134512"/>
                </a:lnTo>
                <a:lnTo>
                  <a:pt x="319146" y="149181"/>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2"/>
                </a:lnTo>
                <a:lnTo>
                  <a:pt x="146243" y="346697"/>
                </a:lnTo>
                <a:lnTo>
                  <a:pt x="132464" y="344742"/>
                </a:lnTo>
                <a:lnTo>
                  <a:pt x="119078" y="341551"/>
                </a:lnTo>
                <a:lnTo>
                  <a:pt x="106136" y="337180"/>
                </a:lnTo>
                <a:lnTo>
                  <a:pt x="93688" y="331684"/>
                </a:lnTo>
                <a:lnTo>
                  <a:pt x="81788" y="325119"/>
                </a:lnTo>
                <a:lnTo>
                  <a:pt x="70484" y="317539"/>
                </a:lnTo>
                <a:lnTo>
                  <a:pt x="59830" y="309002"/>
                </a:lnTo>
                <a:lnTo>
                  <a:pt x="49875" y="299561"/>
                </a:lnTo>
                <a:lnTo>
                  <a:pt x="40672" y="289272"/>
                </a:lnTo>
                <a:lnTo>
                  <a:pt x="32271" y="278192"/>
                </a:lnTo>
                <a:lnTo>
                  <a:pt x="24724" y="266375"/>
                </a:lnTo>
                <a:lnTo>
                  <a:pt x="18081" y="253876"/>
                </a:lnTo>
                <a:lnTo>
                  <a:pt x="12395" y="240752"/>
                </a:lnTo>
                <a:lnTo>
                  <a:pt x="7715" y="227057"/>
                </a:lnTo>
                <a:lnTo>
                  <a:pt x="4094" y="212848"/>
                </a:lnTo>
                <a:lnTo>
                  <a:pt x="1582" y="198179"/>
                </a:lnTo>
                <a:lnTo>
                  <a:pt x="232" y="183106"/>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89" name="object 54"/>
          <p:cNvSpPr/>
          <p:nvPr/>
        </p:nvSpPr>
        <p:spPr>
          <a:xfrm>
            <a:off x="8877097" y="2753913"/>
            <a:ext cx="347472" cy="347472"/>
          </a:xfrm>
          <a:custGeom>
            <a:avLst/>
            <a:gdLst/>
            <a:ahLst/>
            <a:cxnLst/>
            <a:rect l="l" t="t" r="r" b="b"/>
            <a:pathLst>
              <a:path w="320730"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4"/>
                </a:lnTo>
                <a:lnTo>
                  <a:pt x="308334" y="106609"/>
                </a:lnTo>
                <a:lnTo>
                  <a:pt x="313014" y="120303"/>
                </a:lnTo>
                <a:lnTo>
                  <a:pt x="316635" y="134512"/>
                </a:lnTo>
                <a:lnTo>
                  <a:pt x="319146" y="149181"/>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2"/>
                </a:lnTo>
                <a:lnTo>
                  <a:pt x="146243" y="346698"/>
                </a:lnTo>
                <a:lnTo>
                  <a:pt x="132464" y="344742"/>
                </a:lnTo>
                <a:lnTo>
                  <a:pt x="119078" y="341551"/>
                </a:lnTo>
                <a:lnTo>
                  <a:pt x="106136" y="337180"/>
                </a:lnTo>
                <a:lnTo>
                  <a:pt x="93688" y="331684"/>
                </a:lnTo>
                <a:lnTo>
                  <a:pt x="81788" y="325119"/>
                </a:lnTo>
                <a:lnTo>
                  <a:pt x="70484" y="317539"/>
                </a:lnTo>
                <a:lnTo>
                  <a:pt x="59830" y="309002"/>
                </a:lnTo>
                <a:lnTo>
                  <a:pt x="49875" y="299561"/>
                </a:lnTo>
                <a:lnTo>
                  <a:pt x="40672" y="289272"/>
                </a:lnTo>
                <a:lnTo>
                  <a:pt x="32271" y="278192"/>
                </a:lnTo>
                <a:lnTo>
                  <a:pt x="24724" y="266375"/>
                </a:lnTo>
                <a:lnTo>
                  <a:pt x="18081" y="253876"/>
                </a:lnTo>
                <a:lnTo>
                  <a:pt x="12395" y="240752"/>
                </a:lnTo>
                <a:lnTo>
                  <a:pt x="7715" y="227057"/>
                </a:lnTo>
                <a:lnTo>
                  <a:pt x="4094" y="212848"/>
                </a:lnTo>
                <a:lnTo>
                  <a:pt x="1582" y="198179"/>
                </a:lnTo>
                <a:lnTo>
                  <a:pt x="232" y="183106"/>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90" name="object 52"/>
          <p:cNvSpPr/>
          <p:nvPr/>
        </p:nvSpPr>
        <p:spPr>
          <a:xfrm>
            <a:off x="6220124" y="4120868"/>
            <a:ext cx="347472" cy="347472"/>
          </a:xfrm>
          <a:custGeom>
            <a:avLst/>
            <a:gdLst/>
            <a:ahLst/>
            <a:cxnLst/>
            <a:rect l="l" t="t" r="r" b="b"/>
            <a:pathLst>
              <a:path w="320730"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5"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1"/>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91" name="object 50"/>
          <p:cNvSpPr/>
          <p:nvPr/>
        </p:nvSpPr>
        <p:spPr>
          <a:xfrm>
            <a:off x="5965297" y="4612355"/>
            <a:ext cx="347472" cy="347472"/>
          </a:xfrm>
          <a:custGeom>
            <a:avLst/>
            <a:gdLst/>
            <a:ahLst/>
            <a:cxnLst/>
            <a:rect l="l" t="t" r="r" b="b"/>
            <a:pathLst>
              <a:path w="320730"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6"/>
                </a:lnTo>
                <a:lnTo>
                  <a:pt x="0" y="173681"/>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92" name="object 48"/>
          <p:cNvSpPr/>
          <p:nvPr/>
        </p:nvSpPr>
        <p:spPr>
          <a:xfrm>
            <a:off x="4654532" y="4049985"/>
            <a:ext cx="347472" cy="347472"/>
          </a:xfrm>
          <a:custGeom>
            <a:avLst/>
            <a:gdLst/>
            <a:ahLst/>
            <a:cxnLst/>
            <a:rect l="l" t="t" r="r" b="b"/>
            <a:pathLst>
              <a:path w="320729"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6" y="149182"/>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93" name="object 42"/>
          <p:cNvSpPr/>
          <p:nvPr/>
        </p:nvSpPr>
        <p:spPr>
          <a:xfrm>
            <a:off x="7272103" y="3311841"/>
            <a:ext cx="347472" cy="347472"/>
          </a:xfrm>
          <a:custGeom>
            <a:avLst/>
            <a:gdLst/>
            <a:ahLst/>
            <a:cxnLst/>
            <a:rect l="l" t="t" r="r" b="b"/>
            <a:pathLst>
              <a:path w="320730"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4" y="346697"/>
                </a:lnTo>
                <a:lnTo>
                  <a:pt x="132465" y="344742"/>
                </a:lnTo>
                <a:lnTo>
                  <a:pt x="119078" y="341551"/>
                </a:lnTo>
                <a:lnTo>
                  <a:pt x="106136" y="337180"/>
                </a:lnTo>
                <a:lnTo>
                  <a:pt x="93689" y="331684"/>
                </a:lnTo>
                <a:lnTo>
                  <a:pt x="81788" y="325119"/>
                </a:lnTo>
                <a:lnTo>
                  <a:pt x="70485" y="317539"/>
                </a:lnTo>
                <a:lnTo>
                  <a:pt x="59830" y="309001"/>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6"/>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94" name="object 44"/>
          <p:cNvSpPr/>
          <p:nvPr/>
        </p:nvSpPr>
        <p:spPr>
          <a:xfrm>
            <a:off x="7084113" y="2580232"/>
            <a:ext cx="347472" cy="347472"/>
          </a:xfrm>
          <a:custGeom>
            <a:avLst/>
            <a:gdLst/>
            <a:ahLst/>
            <a:cxnLst/>
            <a:rect l="l" t="t" r="r" b="b"/>
            <a:pathLst>
              <a:path w="320730"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2"/>
                </a:lnTo>
                <a:lnTo>
                  <a:pt x="146244" y="346698"/>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3"/>
                </a:lnTo>
                <a:lnTo>
                  <a:pt x="32271" y="278192"/>
                </a:lnTo>
                <a:lnTo>
                  <a:pt x="24724" y="266375"/>
                </a:lnTo>
                <a:lnTo>
                  <a:pt x="18081" y="253876"/>
                </a:lnTo>
                <a:lnTo>
                  <a:pt x="12395" y="240752"/>
                </a:lnTo>
                <a:lnTo>
                  <a:pt x="7715" y="227058"/>
                </a:lnTo>
                <a:lnTo>
                  <a:pt x="4094" y="212848"/>
                </a:lnTo>
                <a:lnTo>
                  <a:pt x="1583" y="198179"/>
                </a:lnTo>
                <a:lnTo>
                  <a:pt x="232" y="183107"/>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95" name="object 46"/>
          <p:cNvSpPr/>
          <p:nvPr/>
        </p:nvSpPr>
        <p:spPr>
          <a:xfrm>
            <a:off x="6945508" y="2964479"/>
            <a:ext cx="347472" cy="347472"/>
          </a:xfrm>
          <a:custGeom>
            <a:avLst/>
            <a:gdLst/>
            <a:ahLst/>
            <a:cxnLst/>
            <a:rect l="l" t="t" r="r" b="b"/>
            <a:pathLst>
              <a:path w="320730"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4"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30" y="342927"/>
                </a:lnTo>
                <a:lnTo>
                  <a:pt x="182985" y="345647"/>
                </a:lnTo>
                <a:lnTo>
                  <a:pt x="169068" y="347110"/>
                </a:lnTo>
                <a:lnTo>
                  <a:pt x="160365" y="347362"/>
                </a:lnTo>
                <a:lnTo>
                  <a:pt x="146244" y="346698"/>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3" y="198179"/>
                </a:lnTo>
                <a:lnTo>
                  <a:pt x="232" y="183107"/>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96" name="object 40"/>
          <p:cNvSpPr/>
          <p:nvPr/>
        </p:nvSpPr>
        <p:spPr>
          <a:xfrm>
            <a:off x="6737120" y="4921685"/>
            <a:ext cx="347472" cy="347472"/>
          </a:xfrm>
          <a:custGeom>
            <a:avLst/>
            <a:gdLst/>
            <a:ahLst/>
            <a:cxnLst/>
            <a:rect l="l" t="t" r="r" b="b"/>
            <a:pathLst>
              <a:path w="320729"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29"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1"/>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97" name="object 38"/>
          <p:cNvSpPr/>
          <p:nvPr/>
        </p:nvSpPr>
        <p:spPr>
          <a:xfrm>
            <a:off x="8556365" y="2219115"/>
            <a:ext cx="347472" cy="347472"/>
          </a:xfrm>
          <a:custGeom>
            <a:avLst/>
            <a:gdLst/>
            <a:ahLst/>
            <a:cxnLst/>
            <a:rect l="l" t="t" r="r" b="b"/>
            <a:pathLst>
              <a:path w="320729"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4"/>
                </a:lnTo>
                <a:lnTo>
                  <a:pt x="308334" y="106609"/>
                </a:lnTo>
                <a:lnTo>
                  <a:pt x="313014" y="120303"/>
                </a:lnTo>
                <a:lnTo>
                  <a:pt x="316635" y="134512"/>
                </a:lnTo>
                <a:lnTo>
                  <a:pt x="319146" y="149181"/>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2"/>
                </a:lnTo>
                <a:lnTo>
                  <a:pt x="146243" y="346698"/>
                </a:lnTo>
                <a:lnTo>
                  <a:pt x="132464" y="344742"/>
                </a:lnTo>
                <a:lnTo>
                  <a:pt x="119078" y="341551"/>
                </a:lnTo>
                <a:lnTo>
                  <a:pt x="106136" y="337180"/>
                </a:lnTo>
                <a:lnTo>
                  <a:pt x="93688" y="331684"/>
                </a:lnTo>
                <a:lnTo>
                  <a:pt x="81788" y="325119"/>
                </a:lnTo>
                <a:lnTo>
                  <a:pt x="70484" y="317539"/>
                </a:lnTo>
                <a:lnTo>
                  <a:pt x="59830" y="309002"/>
                </a:lnTo>
                <a:lnTo>
                  <a:pt x="49875" y="299561"/>
                </a:lnTo>
                <a:lnTo>
                  <a:pt x="40672" y="289272"/>
                </a:lnTo>
                <a:lnTo>
                  <a:pt x="32271" y="278192"/>
                </a:lnTo>
                <a:lnTo>
                  <a:pt x="24724" y="266375"/>
                </a:lnTo>
                <a:lnTo>
                  <a:pt x="18081" y="253876"/>
                </a:lnTo>
                <a:lnTo>
                  <a:pt x="12395" y="240752"/>
                </a:lnTo>
                <a:lnTo>
                  <a:pt x="7715" y="227057"/>
                </a:lnTo>
                <a:lnTo>
                  <a:pt x="4094" y="212848"/>
                </a:lnTo>
                <a:lnTo>
                  <a:pt x="1582" y="198179"/>
                </a:lnTo>
                <a:lnTo>
                  <a:pt x="232" y="183106"/>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98" name="object 36"/>
          <p:cNvSpPr/>
          <p:nvPr/>
        </p:nvSpPr>
        <p:spPr>
          <a:xfrm>
            <a:off x="8909165" y="3402186"/>
            <a:ext cx="347472" cy="347472"/>
          </a:xfrm>
          <a:custGeom>
            <a:avLst/>
            <a:gdLst/>
            <a:ahLst/>
            <a:cxnLst/>
            <a:rect l="l" t="t" r="r" b="b"/>
            <a:pathLst>
              <a:path w="338701" h="347361">
                <a:moveTo>
                  <a:pt x="338701" y="173680"/>
                </a:moveTo>
                <a:lnTo>
                  <a:pt x="338086" y="158773"/>
                </a:lnTo>
                <a:lnTo>
                  <a:pt x="336274" y="144215"/>
                </a:lnTo>
                <a:lnTo>
                  <a:pt x="333315" y="130059"/>
                </a:lnTo>
                <a:lnTo>
                  <a:pt x="329260" y="116355"/>
                </a:lnTo>
                <a:lnTo>
                  <a:pt x="324157" y="103155"/>
                </a:lnTo>
                <a:lnTo>
                  <a:pt x="318058" y="90510"/>
                </a:lnTo>
                <a:lnTo>
                  <a:pt x="311012" y="78472"/>
                </a:lnTo>
                <a:lnTo>
                  <a:pt x="303069" y="67092"/>
                </a:lnTo>
                <a:lnTo>
                  <a:pt x="294280" y="56421"/>
                </a:lnTo>
                <a:lnTo>
                  <a:pt x="284694" y="46511"/>
                </a:lnTo>
                <a:lnTo>
                  <a:pt x="274362" y="37412"/>
                </a:lnTo>
                <a:lnTo>
                  <a:pt x="263333" y="29177"/>
                </a:lnTo>
                <a:lnTo>
                  <a:pt x="251657" y="21856"/>
                </a:lnTo>
                <a:lnTo>
                  <a:pt x="239385" y="15500"/>
                </a:lnTo>
                <a:lnTo>
                  <a:pt x="226566" y="10162"/>
                </a:lnTo>
                <a:lnTo>
                  <a:pt x="213252" y="5892"/>
                </a:lnTo>
                <a:lnTo>
                  <a:pt x="199490" y="2742"/>
                </a:lnTo>
                <a:lnTo>
                  <a:pt x="185333" y="763"/>
                </a:lnTo>
                <a:lnTo>
                  <a:pt x="170829" y="6"/>
                </a:lnTo>
                <a:lnTo>
                  <a:pt x="169350" y="0"/>
                </a:lnTo>
                <a:lnTo>
                  <a:pt x="154814" y="630"/>
                </a:lnTo>
                <a:lnTo>
                  <a:pt x="140620" y="2489"/>
                </a:lnTo>
                <a:lnTo>
                  <a:pt x="126816" y="5523"/>
                </a:lnTo>
                <a:lnTo>
                  <a:pt x="113454" y="9683"/>
                </a:lnTo>
                <a:lnTo>
                  <a:pt x="100583" y="14916"/>
                </a:lnTo>
                <a:lnTo>
                  <a:pt x="88254" y="21171"/>
                </a:lnTo>
                <a:lnTo>
                  <a:pt x="76516" y="28397"/>
                </a:lnTo>
                <a:lnTo>
                  <a:pt x="65420" y="36543"/>
                </a:lnTo>
                <a:lnTo>
                  <a:pt x="55015" y="45557"/>
                </a:lnTo>
                <a:lnTo>
                  <a:pt x="45351" y="55388"/>
                </a:lnTo>
                <a:lnTo>
                  <a:pt x="36479" y="65984"/>
                </a:lnTo>
                <a:lnTo>
                  <a:pt x="28449" y="77295"/>
                </a:lnTo>
                <a:lnTo>
                  <a:pt x="21311" y="89269"/>
                </a:lnTo>
                <a:lnTo>
                  <a:pt x="15114" y="101855"/>
                </a:lnTo>
                <a:lnTo>
                  <a:pt x="9909" y="115001"/>
                </a:lnTo>
                <a:lnTo>
                  <a:pt x="5745" y="128657"/>
                </a:lnTo>
                <a:lnTo>
                  <a:pt x="2674" y="142770"/>
                </a:lnTo>
                <a:lnTo>
                  <a:pt x="744" y="157289"/>
                </a:lnTo>
                <a:lnTo>
                  <a:pt x="6" y="172164"/>
                </a:lnTo>
                <a:lnTo>
                  <a:pt x="0" y="173680"/>
                </a:lnTo>
                <a:lnTo>
                  <a:pt x="615" y="188588"/>
                </a:lnTo>
                <a:lnTo>
                  <a:pt x="2427" y="203146"/>
                </a:lnTo>
                <a:lnTo>
                  <a:pt x="5386" y="217302"/>
                </a:lnTo>
                <a:lnTo>
                  <a:pt x="9441" y="231006"/>
                </a:lnTo>
                <a:lnTo>
                  <a:pt x="14544" y="244206"/>
                </a:lnTo>
                <a:lnTo>
                  <a:pt x="20643" y="256850"/>
                </a:lnTo>
                <a:lnTo>
                  <a:pt x="27689" y="268888"/>
                </a:lnTo>
                <a:lnTo>
                  <a:pt x="35631" y="280269"/>
                </a:lnTo>
                <a:lnTo>
                  <a:pt x="44421" y="290940"/>
                </a:lnTo>
                <a:lnTo>
                  <a:pt x="54007" y="300850"/>
                </a:lnTo>
                <a:lnTo>
                  <a:pt x="64339" y="309949"/>
                </a:lnTo>
                <a:lnTo>
                  <a:pt x="75368" y="318184"/>
                </a:lnTo>
                <a:lnTo>
                  <a:pt x="87044" y="325505"/>
                </a:lnTo>
                <a:lnTo>
                  <a:pt x="99316" y="331861"/>
                </a:lnTo>
                <a:lnTo>
                  <a:pt x="112134" y="337199"/>
                </a:lnTo>
                <a:lnTo>
                  <a:pt x="125449" y="341469"/>
                </a:lnTo>
                <a:lnTo>
                  <a:pt x="139210" y="344619"/>
                </a:lnTo>
                <a:lnTo>
                  <a:pt x="153368" y="346598"/>
                </a:lnTo>
                <a:lnTo>
                  <a:pt x="167872" y="347355"/>
                </a:lnTo>
                <a:lnTo>
                  <a:pt x="169350" y="347361"/>
                </a:lnTo>
                <a:lnTo>
                  <a:pt x="183886" y="346731"/>
                </a:lnTo>
                <a:lnTo>
                  <a:pt x="198081" y="344872"/>
                </a:lnTo>
                <a:lnTo>
                  <a:pt x="211885" y="341838"/>
                </a:lnTo>
                <a:lnTo>
                  <a:pt x="225247" y="337678"/>
                </a:lnTo>
                <a:lnTo>
                  <a:pt x="238117" y="332445"/>
                </a:lnTo>
                <a:lnTo>
                  <a:pt x="250447" y="326190"/>
                </a:lnTo>
                <a:lnTo>
                  <a:pt x="262185" y="318964"/>
                </a:lnTo>
                <a:lnTo>
                  <a:pt x="273281" y="310818"/>
                </a:lnTo>
                <a:lnTo>
                  <a:pt x="283686" y="301804"/>
                </a:lnTo>
                <a:lnTo>
                  <a:pt x="293349" y="291973"/>
                </a:lnTo>
                <a:lnTo>
                  <a:pt x="302221" y="281377"/>
                </a:lnTo>
                <a:lnTo>
                  <a:pt x="310251" y="270066"/>
                </a:lnTo>
                <a:lnTo>
                  <a:pt x="317390" y="258092"/>
                </a:lnTo>
                <a:lnTo>
                  <a:pt x="323587" y="245506"/>
                </a:lnTo>
                <a:lnTo>
                  <a:pt x="328792" y="232360"/>
                </a:lnTo>
                <a:lnTo>
                  <a:pt x="332956" y="218704"/>
                </a:lnTo>
                <a:lnTo>
                  <a:pt x="336027" y="204591"/>
                </a:lnTo>
                <a:lnTo>
                  <a:pt x="337957" y="190071"/>
                </a:lnTo>
                <a:lnTo>
                  <a:pt x="338695" y="175197"/>
                </a:lnTo>
                <a:lnTo>
                  <a:pt x="338701"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99" name="object 34"/>
          <p:cNvSpPr/>
          <p:nvPr/>
        </p:nvSpPr>
        <p:spPr>
          <a:xfrm>
            <a:off x="6562354" y="2483005"/>
            <a:ext cx="347472" cy="347472"/>
          </a:xfrm>
          <a:custGeom>
            <a:avLst/>
            <a:gdLst/>
            <a:ahLst/>
            <a:cxnLst/>
            <a:rect l="l" t="t" r="r" b="b"/>
            <a:pathLst>
              <a:path w="320729"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5" y="2619"/>
                </a:lnTo>
                <a:lnTo>
                  <a:pt x="201651" y="5810"/>
                </a:lnTo>
                <a:lnTo>
                  <a:pt x="214593" y="10181"/>
                </a:lnTo>
                <a:lnTo>
                  <a:pt x="227041" y="15677"/>
                </a:lnTo>
                <a:lnTo>
                  <a:pt x="238941" y="22242"/>
                </a:lnTo>
                <a:lnTo>
                  <a:pt x="250245" y="29822"/>
                </a:lnTo>
                <a:lnTo>
                  <a:pt x="260899" y="38359"/>
                </a:lnTo>
                <a:lnTo>
                  <a:pt x="270854"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2"/>
                </a:lnTo>
                <a:lnTo>
                  <a:pt x="146244" y="346698"/>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3" y="198179"/>
                </a:lnTo>
                <a:lnTo>
                  <a:pt x="232" y="183107"/>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00" name="object 32"/>
          <p:cNvSpPr/>
          <p:nvPr/>
        </p:nvSpPr>
        <p:spPr>
          <a:xfrm>
            <a:off x="8716732" y="1593274"/>
            <a:ext cx="347472" cy="347472"/>
          </a:xfrm>
          <a:custGeom>
            <a:avLst/>
            <a:gdLst/>
            <a:ahLst/>
            <a:cxnLst/>
            <a:rect l="l" t="t" r="r" b="b"/>
            <a:pathLst>
              <a:path w="320730"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4"/>
                </a:lnTo>
                <a:lnTo>
                  <a:pt x="308334" y="106609"/>
                </a:lnTo>
                <a:lnTo>
                  <a:pt x="313014" y="120303"/>
                </a:lnTo>
                <a:lnTo>
                  <a:pt x="316635" y="134512"/>
                </a:lnTo>
                <a:lnTo>
                  <a:pt x="319147" y="149181"/>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3"/>
                </a:lnTo>
                <a:lnTo>
                  <a:pt x="285311" y="282563"/>
                </a:lnTo>
                <a:lnTo>
                  <a:pt x="276594" y="293344"/>
                </a:lnTo>
                <a:lnTo>
                  <a:pt x="267094" y="303311"/>
                </a:lnTo>
                <a:lnTo>
                  <a:pt x="256863" y="312410"/>
                </a:lnTo>
                <a:lnTo>
                  <a:pt x="245952" y="320584"/>
                </a:lnTo>
                <a:lnTo>
                  <a:pt x="234412" y="327778"/>
                </a:lnTo>
                <a:lnTo>
                  <a:pt x="222294" y="333937"/>
                </a:lnTo>
                <a:lnTo>
                  <a:pt x="209649" y="339005"/>
                </a:lnTo>
                <a:lnTo>
                  <a:pt x="196530" y="342927"/>
                </a:lnTo>
                <a:lnTo>
                  <a:pt x="182985" y="345647"/>
                </a:lnTo>
                <a:lnTo>
                  <a:pt x="169068" y="347110"/>
                </a:lnTo>
                <a:lnTo>
                  <a:pt x="160364" y="347362"/>
                </a:lnTo>
                <a:lnTo>
                  <a:pt x="146243" y="346698"/>
                </a:lnTo>
                <a:lnTo>
                  <a:pt x="132464" y="344742"/>
                </a:lnTo>
                <a:lnTo>
                  <a:pt x="119078" y="341551"/>
                </a:lnTo>
                <a:lnTo>
                  <a:pt x="106136" y="337180"/>
                </a:lnTo>
                <a:lnTo>
                  <a:pt x="93688" y="331684"/>
                </a:lnTo>
                <a:lnTo>
                  <a:pt x="81788" y="325119"/>
                </a:lnTo>
                <a:lnTo>
                  <a:pt x="70484" y="317539"/>
                </a:lnTo>
                <a:lnTo>
                  <a:pt x="59830" y="309002"/>
                </a:lnTo>
                <a:lnTo>
                  <a:pt x="49875" y="299561"/>
                </a:lnTo>
                <a:lnTo>
                  <a:pt x="40672" y="289272"/>
                </a:lnTo>
                <a:lnTo>
                  <a:pt x="32271" y="278192"/>
                </a:lnTo>
                <a:lnTo>
                  <a:pt x="24724" y="266375"/>
                </a:lnTo>
                <a:lnTo>
                  <a:pt x="18081" y="253876"/>
                </a:lnTo>
                <a:lnTo>
                  <a:pt x="12395" y="240752"/>
                </a:lnTo>
                <a:lnTo>
                  <a:pt x="7715" y="227057"/>
                </a:lnTo>
                <a:lnTo>
                  <a:pt x="4094" y="212848"/>
                </a:lnTo>
                <a:lnTo>
                  <a:pt x="1582" y="198179"/>
                </a:lnTo>
                <a:lnTo>
                  <a:pt x="232" y="183106"/>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01" name="object 30"/>
          <p:cNvSpPr/>
          <p:nvPr/>
        </p:nvSpPr>
        <p:spPr>
          <a:xfrm>
            <a:off x="7725572" y="3169970"/>
            <a:ext cx="347472" cy="347472"/>
          </a:xfrm>
          <a:custGeom>
            <a:avLst/>
            <a:gdLst/>
            <a:ahLst/>
            <a:cxnLst/>
            <a:rect l="l" t="t" r="r" b="b"/>
            <a:pathLst>
              <a:path w="320729"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2"/>
                </a:lnTo>
                <a:lnTo>
                  <a:pt x="146244" y="346698"/>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3" y="198179"/>
                </a:lnTo>
                <a:lnTo>
                  <a:pt x="232" y="183107"/>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02" name="object 28"/>
          <p:cNvSpPr/>
          <p:nvPr/>
        </p:nvSpPr>
        <p:spPr>
          <a:xfrm>
            <a:off x="6401989" y="5328656"/>
            <a:ext cx="347472" cy="347472"/>
          </a:xfrm>
          <a:custGeom>
            <a:avLst/>
            <a:gdLst/>
            <a:ahLst/>
            <a:cxnLst/>
            <a:rect l="l" t="t" r="r" b="b"/>
            <a:pathLst>
              <a:path w="320730"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6"/>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03" name="object 26"/>
          <p:cNvSpPr/>
          <p:nvPr/>
        </p:nvSpPr>
        <p:spPr>
          <a:xfrm>
            <a:off x="7105873" y="4521611"/>
            <a:ext cx="347472" cy="347472"/>
          </a:xfrm>
          <a:custGeom>
            <a:avLst/>
            <a:gdLst/>
            <a:ahLst/>
            <a:cxnLst/>
            <a:rect l="l" t="t" r="r" b="b"/>
            <a:pathLst>
              <a:path w="320730"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6"/>
                </a:lnTo>
                <a:lnTo>
                  <a:pt x="0" y="173681"/>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04" name="object 24"/>
          <p:cNvSpPr/>
          <p:nvPr/>
        </p:nvSpPr>
        <p:spPr>
          <a:xfrm>
            <a:off x="5052670" y="3517331"/>
            <a:ext cx="347472" cy="347472"/>
          </a:xfrm>
          <a:custGeom>
            <a:avLst/>
            <a:gdLst/>
            <a:ahLst/>
            <a:cxnLst/>
            <a:rect l="l" t="t" r="r" b="b"/>
            <a:pathLst>
              <a:path w="320730"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1"/>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05" name="object 22"/>
          <p:cNvSpPr/>
          <p:nvPr/>
        </p:nvSpPr>
        <p:spPr>
          <a:xfrm>
            <a:off x="4776845" y="5206506"/>
            <a:ext cx="347472" cy="347472"/>
          </a:xfrm>
          <a:custGeom>
            <a:avLst/>
            <a:gdLst/>
            <a:ahLst/>
            <a:cxnLst/>
            <a:rect l="l" t="t" r="r" b="b"/>
            <a:pathLst>
              <a:path w="320730"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06" name="object 20"/>
          <p:cNvSpPr/>
          <p:nvPr/>
        </p:nvSpPr>
        <p:spPr>
          <a:xfrm>
            <a:off x="5373401" y="4051297"/>
            <a:ext cx="347472" cy="347472"/>
          </a:xfrm>
          <a:custGeom>
            <a:avLst/>
            <a:gdLst/>
            <a:ahLst/>
            <a:cxnLst/>
            <a:rect l="l" t="t" r="r" b="b"/>
            <a:pathLst>
              <a:path w="320730"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2"/>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1"/>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07" name="object 18"/>
          <p:cNvSpPr/>
          <p:nvPr/>
        </p:nvSpPr>
        <p:spPr>
          <a:xfrm>
            <a:off x="8237687" y="2691052"/>
            <a:ext cx="347472" cy="347472"/>
          </a:xfrm>
          <a:custGeom>
            <a:avLst/>
            <a:gdLst/>
            <a:ahLst/>
            <a:cxnLst/>
            <a:rect l="l" t="t" r="r" b="b"/>
            <a:pathLst>
              <a:path w="320730"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4"/>
                </a:lnTo>
                <a:lnTo>
                  <a:pt x="308334" y="106609"/>
                </a:lnTo>
                <a:lnTo>
                  <a:pt x="313014" y="120303"/>
                </a:lnTo>
                <a:lnTo>
                  <a:pt x="316635" y="134512"/>
                </a:lnTo>
                <a:lnTo>
                  <a:pt x="319147" y="149181"/>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2"/>
                </a:lnTo>
                <a:lnTo>
                  <a:pt x="146243" y="346698"/>
                </a:lnTo>
                <a:lnTo>
                  <a:pt x="132464" y="344742"/>
                </a:lnTo>
                <a:lnTo>
                  <a:pt x="119078" y="341551"/>
                </a:lnTo>
                <a:lnTo>
                  <a:pt x="106136" y="337180"/>
                </a:lnTo>
                <a:lnTo>
                  <a:pt x="93688"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7"/>
                </a:lnTo>
                <a:lnTo>
                  <a:pt x="4094" y="212848"/>
                </a:lnTo>
                <a:lnTo>
                  <a:pt x="1582" y="198179"/>
                </a:lnTo>
                <a:lnTo>
                  <a:pt x="232" y="183106"/>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08" name="object 6"/>
          <p:cNvSpPr txBox="1"/>
          <p:nvPr/>
        </p:nvSpPr>
        <p:spPr>
          <a:xfrm>
            <a:off x="2856125" y="3759280"/>
            <a:ext cx="992822" cy="330200"/>
          </a:xfrm>
          <a:prstGeom prst="rect">
            <a:avLst/>
          </a:prstGeom>
        </p:spPr>
        <p:txBody>
          <a:bodyPr wrap="square" lIns="0" tIns="0" rIns="0" bIns="0" rtlCol="0">
            <a:noAutofit/>
          </a:bodyPr>
          <a:lstStyle/>
          <a:p>
            <a:pPr marL="12700">
              <a:lnSpc>
                <a:spcPts val="2600"/>
              </a:lnSpc>
              <a:spcBef>
                <a:spcPts val="130"/>
              </a:spcBef>
            </a:pPr>
            <a:r>
              <a:rPr sz="3600" baseline="2275" dirty="0">
                <a:solidFill>
                  <a:srgbClr val="7F7E7E"/>
                </a:solidFill>
                <a:cs typeface="Calibri"/>
              </a:rPr>
              <a:t>Income</a:t>
            </a:r>
            <a:endParaRPr sz="2400" dirty="0">
              <a:cs typeface="Calibri"/>
            </a:endParaRPr>
          </a:p>
        </p:txBody>
      </p:sp>
      <p:sp>
        <p:nvSpPr>
          <p:cNvPr id="109" name="object 5"/>
          <p:cNvSpPr txBox="1"/>
          <p:nvPr/>
        </p:nvSpPr>
        <p:spPr>
          <a:xfrm>
            <a:off x="6950816" y="6116930"/>
            <a:ext cx="542241" cy="330200"/>
          </a:xfrm>
          <a:prstGeom prst="rect">
            <a:avLst/>
          </a:prstGeom>
        </p:spPr>
        <p:txBody>
          <a:bodyPr wrap="square" lIns="0" tIns="0" rIns="0" bIns="0" rtlCol="0">
            <a:noAutofit/>
          </a:bodyPr>
          <a:lstStyle/>
          <a:p>
            <a:pPr marL="12700">
              <a:lnSpc>
                <a:spcPts val="2600"/>
              </a:lnSpc>
              <a:spcBef>
                <a:spcPts val="130"/>
              </a:spcBef>
            </a:pPr>
            <a:r>
              <a:rPr sz="3600" baseline="2275" dirty="0">
                <a:solidFill>
                  <a:srgbClr val="7F7E7E"/>
                </a:solidFill>
                <a:cs typeface="Calibri"/>
              </a:rPr>
              <a:t>Age</a:t>
            </a:r>
            <a:endParaRPr sz="2400">
              <a:cs typeface="Calibri"/>
            </a:endParaRPr>
          </a:p>
        </p:txBody>
      </p:sp>
      <p:grpSp>
        <p:nvGrpSpPr>
          <p:cNvPr id="110" name="Group 109"/>
          <p:cNvGrpSpPr/>
          <p:nvPr/>
        </p:nvGrpSpPr>
        <p:grpSpPr>
          <a:xfrm>
            <a:off x="3907438" y="1888930"/>
            <a:ext cx="6303362" cy="4054670"/>
            <a:chOff x="2343901" y="1923700"/>
            <a:chExt cx="6303362" cy="4054670"/>
          </a:xfrm>
        </p:grpSpPr>
        <p:sp>
          <p:nvSpPr>
            <p:cNvPr id="111" name="object 67"/>
            <p:cNvSpPr/>
            <p:nvPr/>
          </p:nvSpPr>
          <p:spPr>
            <a:xfrm>
              <a:off x="2343901" y="1923700"/>
              <a:ext cx="0" cy="4054670"/>
            </a:xfrm>
            <a:custGeom>
              <a:avLst/>
              <a:gdLst/>
              <a:ahLst/>
              <a:cxnLst/>
              <a:rect l="l" t="t" r="r" b="b"/>
              <a:pathLst>
                <a:path h="4054670">
                  <a:moveTo>
                    <a:pt x="0" y="4054670"/>
                  </a:moveTo>
                  <a:lnTo>
                    <a:pt x="0" y="0"/>
                  </a:lnTo>
                </a:path>
              </a:pathLst>
            </a:custGeom>
            <a:ln w="25399">
              <a:solidFill>
                <a:srgbClr val="6094C9"/>
              </a:solidFill>
              <a:headEnd type="none"/>
              <a:tailEnd type="arrow"/>
            </a:ln>
            <a:effectLst>
              <a:outerShdw blurRad="50800" dist="38100" dir="5400000" algn="t" rotWithShape="0">
                <a:prstClr val="black">
                  <a:alpha val="40000"/>
                </a:prstClr>
              </a:outerShdw>
            </a:effectLst>
          </p:spPr>
          <p:txBody>
            <a:bodyPr wrap="square" lIns="0" tIns="0" rIns="0" bIns="0" rtlCol="0">
              <a:noAutofit/>
            </a:bodyPr>
            <a:lstStyle/>
            <a:p>
              <a:endParaRPr/>
            </a:p>
          </p:txBody>
        </p:sp>
        <p:sp>
          <p:nvSpPr>
            <p:cNvPr id="112" name="object 70"/>
            <p:cNvSpPr/>
            <p:nvPr/>
          </p:nvSpPr>
          <p:spPr>
            <a:xfrm>
              <a:off x="2343901" y="5978370"/>
              <a:ext cx="6303362" cy="0"/>
            </a:xfrm>
            <a:custGeom>
              <a:avLst/>
              <a:gdLst/>
              <a:ahLst/>
              <a:cxnLst/>
              <a:rect l="l" t="t" r="r" b="b"/>
              <a:pathLst>
                <a:path w="6303362">
                  <a:moveTo>
                    <a:pt x="0" y="0"/>
                  </a:moveTo>
                  <a:lnTo>
                    <a:pt x="6303362" y="0"/>
                  </a:lnTo>
                </a:path>
              </a:pathLst>
            </a:custGeom>
            <a:ln w="25399">
              <a:solidFill>
                <a:srgbClr val="6094C9"/>
              </a:solidFill>
              <a:headEnd type="none"/>
              <a:tailEnd type="arrow"/>
            </a:ln>
            <a:effectLst>
              <a:outerShdw blurRad="50800" dist="38100" algn="l" rotWithShape="0">
                <a:prstClr val="black">
                  <a:alpha val="40000"/>
                </a:prstClr>
              </a:outerShdw>
            </a:effectLst>
          </p:spPr>
          <p:txBody>
            <a:bodyPr wrap="square" lIns="0" tIns="0" rIns="0" bIns="0" rtlCol="0">
              <a:noAutofit/>
            </a:bodyPr>
            <a:lstStyle/>
            <a:p>
              <a:endParaRPr/>
            </a:p>
          </p:txBody>
        </p:sp>
      </p:gr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object 5"/>
          <p:cNvSpPr txBox="1"/>
          <p:nvPr/>
        </p:nvSpPr>
        <p:spPr>
          <a:xfrm>
            <a:off x="3625916" y="369651"/>
            <a:ext cx="6889684" cy="769441"/>
          </a:xfrm>
          <a:prstGeom prst="rect">
            <a:avLst/>
          </a:prstGeom>
        </p:spPr>
        <p:txBody>
          <a:bodyPr wrap="square" lIns="0" tIns="0" rIns="0" bIns="0" rtlCol="0">
            <a:spAutoFit/>
          </a:bodyPr>
          <a:lstStyle/>
          <a:p>
            <a:pPr marL="12700" marR="41909">
              <a:lnSpc>
                <a:spcPts val="3454"/>
              </a:lnSpc>
              <a:spcBef>
                <a:spcPts val="172"/>
              </a:spcBef>
            </a:pPr>
            <a:r>
              <a:rPr sz="4800" baseline="2560" dirty="0">
                <a:solidFill>
                  <a:srgbClr val="4E81BC"/>
                </a:solidFill>
                <a:latin typeface="+mj-lt"/>
                <a:cs typeface="Calibri"/>
              </a:rPr>
              <a:t>DBSC</a:t>
            </a:r>
            <a:r>
              <a:rPr sz="4800" spc="-4" baseline="2560" dirty="0">
                <a:solidFill>
                  <a:srgbClr val="4E81BC"/>
                </a:solidFill>
                <a:latin typeface="+mj-lt"/>
                <a:cs typeface="Calibri"/>
              </a:rPr>
              <a:t>A</a:t>
            </a:r>
            <a:r>
              <a:rPr sz="4800" baseline="2560" dirty="0">
                <a:solidFill>
                  <a:srgbClr val="4E81BC"/>
                </a:solidFill>
                <a:latin typeface="+mj-lt"/>
                <a:cs typeface="Calibri"/>
              </a:rPr>
              <a:t>N</a:t>
            </a:r>
            <a:endParaRPr sz="3200" dirty="0">
              <a:latin typeface="+mj-lt"/>
              <a:cs typeface="Calibri"/>
            </a:endParaRPr>
          </a:p>
          <a:p>
            <a:pPr marL="12700">
              <a:lnSpc>
                <a:spcPts val="2525"/>
              </a:lnSpc>
            </a:pPr>
            <a:r>
              <a:rPr lang="en-US" sz="3300" baseline="2482" dirty="0">
                <a:solidFill>
                  <a:srgbClr val="7F7E7E"/>
                </a:solidFill>
                <a:latin typeface="+mj-lt"/>
                <a:cs typeface="Calibri"/>
              </a:rPr>
              <a:t>Start at a random point</a:t>
            </a:r>
          </a:p>
        </p:txBody>
      </p:sp>
      <p:sp>
        <p:nvSpPr>
          <p:cNvPr id="82" name="object 82"/>
          <p:cNvSpPr/>
          <p:nvPr/>
        </p:nvSpPr>
        <p:spPr>
          <a:xfrm>
            <a:off x="5938372" y="5487188"/>
            <a:ext cx="347472" cy="347472"/>
          </a:xfrm>
          <a:custGeom>
            <a:avLst/>
            <a:gdLst/>
            <a:ahLst/>
            <a:cxnLst/>
            <a:rect l="l" t="t" r="r" b="b"/>
            <a:pathLst>
              <a:path w="320729"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83" name="object 84"/>
          <p:cNvSpPr/>
          <p:nvPr/>
        </p:nvSpPr>
        <p:spPr>
          <a:xfrm>
            <a:off x="6923747" y="5521291"/>
            <a:ext cx="347472" cy="347472"/>
          </a:xfrm>
          <a:custGeom>
            <a:avLst/>
            <a:gdLst/>
            <a:ahLst/>
            <a:cxnLst/>
            <a:rect l="l" t="t" r="r" b="b"/>
            <a:pathLst>
              <a:path w="320729"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6"/>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84" name="object 86"/>
          <p:cNvSpPr/>
          <p:nvPr/>
        </p:nvSpPr>
        <p:spPr>
          <a:xfrm>
            <a:off x="7775551" y="5502337"/>
            <a:ext cx="347472" cy="347472"/>
          </a:xfrm>
          <a:custGeom>
            <a:avLst/>
            <a:gdLst/>
            <a:ahLst/>
            <a:cxnLst/>
            <a:rect l="l" t="t" r="r" b="b"/>
            <a:pathLst>
              <a:path w="320729"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9"/>
                </a:lnTo>
                <a:lnTo>
                  <a:pt x="288458" y="69169"/>
                </a:lnTo>
                <a:lnTo>
                  <a:pt x="296005" y="80986"/>
                </a:lnTo>
                <a:lnTo>
                  <a:pt x="302647" y="93485"/>
                </a:lnTo>
                <a:lnTo>
                  <a:pt x="308334" y="106609"/>
                </a:lnTo>
                <a:lnTo>
                  <a:pt x="313014" y="120303"/>
                </a:lnTo>
                <a:lnTo>
                  <a:pt x="316635" y="134513"/>
                </a:lnTo>
                <a:lnTo>
                  <a:pt x="319146" y="149182"/>
                </a:lnTo>
                <a:lnTo>
                  <a:pt x="320497" y="164255"/>
                </a:lnTo>
                <a:lnTo>
                  <a:pt x="320729" y="173680"/>
                </a:lnTo>
                <a:lnTo>
                  <a:pt x="320116" y="188974"/>
                </a:lnTo>
                <a:lnTo>
                  <a:pt x="318311" y="203897"/>
                </a:lnTo>
                <a:lnTo>
                  <a:pt x="315364" y="218395"/>
                </a:lnTo>
                <a:lnTo>
                  <a:pt x="311328" y="232412"/>
                </a:lnTo>
                <a:lnTo>
                  <a:pt x="306254" y="245893"/>
                </a:lnTo>
                <a:lnTo>
                  <a:pt x="300192" y="258782"/>
                </a:lnTo>
                <a:lnTo>
                  <a:pt x="293194" y="271024"/>
                </a:lnTo>
                <a:lnTo>
                  <a:pt x="285310" y="282563"/>
                </a:lnTo>
                <a:lnTo>
                  <a:pt x="276593" y="293344"/>
                </a:lnTo>
                <a:lnTo>
                  <a:pt x="267094" y="303312"/>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6"/>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85" name="object 74"/>
          <p:cNvSpPr/>
          <p:nvPr/>
        </p:nvSpPr>
        <p:spPr>
          <a:xfrm>
            <a:off x="4192469" y="5195209"/>
            <a:ext cx="347472" cy="347472"/>
          </a:xfrm>
          <a:custGeom>
            <a:avLst/>
            <a:gdLst/>
            <a:ahLst/>
            <a:cxnLst/>
            <a:rect l="l" t="t" r="r" b="b"/>
            <a:pathLst>
              <a:path w="320730"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86" name="object 72"/>
          <p:cNvSpPr/>
          <p:nvPr/>
        </p:nvSpPr>
        <p:spPr>
          <a:xfrm>
            <a:off x="7483366" y="2517371"/>
            <a:ext cx="347472" cy="347472"/>
          </a:xfrm>
          <a:custGeom>
            <a:avLst/>
            <a:gdLst/>
            <a:ahLst/>
            <a:cxnLst/>
            <a:rect l="l" t="t" r="r" b="b"/>
            <a:pathLst>
              <a:path w="320730"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30" y="342927"/>
                </a:lnTo>
                <a:lnTo>
                  <a:pt x="182985" y="345647"/>
                </a:lnTo>
                <a:lnTo>
                  <a:pt x="169068" y="347110"/>
                </a:lnTo>
                <a:lnTo>
                  <a:pt x="160364" y="347362"/>
                </a:lnTo>
                <a:lnTo>
                  <a:pt x="146244" y="346698"/>
                </a:lnTo>
                <a:lnTo>
                  <a:pt x="132465" y="344742"/>
                </a:lnTo>
                <a:lnTo>
                  <a:pt x="119078" y="341551"/>
                </a:lnTo>
                <a:lnTo>
                  <a:pt x="106136" y="337180"/>
                </a:lnTo>
                <a:lnTo>
                  <a:pt x="93689" y="331684"/>
                </a:lnTo>
                <a:lnTo>
                  <a:pt x="81788" y="325119"/>
                </a:lnTo>
                <a:lnTo>
                  <a:pt x="70485" y="317540"/>
                </a:lnTo>
                <a:lnTo>
                  <a:pt x="59830" y="309002"/>
                </a:lnTo>
                <a:lnTo>
                  <a:pt x="49876" y="299561"/>
                </a:lnTo>
                <a:lnTo>
                  <a:pt x="40672" y="289273"/>
                </a:lnTo>
                <a:lnTo>
                  <a:pt x="32271" y="278192"/>
                </a:lnTo>
                <a:lnTo>
                  <a:pt x="24724" y="266375"/>
                </a:lnTo>
                <a:lnTo>
                  <a:pt x="18081" y="253876"/>
                </a:lnTo>
                <a:lnTo>
                  <a:pt x="12395" y="240752"/>
                </a:lnTo>
                <a:lnTo>
                  <a:pt x="7715" y="227058"/>
                </a:lnTo>
                <a:lnTo>
                  <a:pt x="4094" y="212848"/>
                </a:lnTo>
                <a:lnTo>
                  <a:pt x="1583" y="198180"/>
                </a:lnTo>
                <a:lnTo>
                  <a:pt x="232" y="183107"/>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87" name="object 70"/>
          <p:cNvSpPr/>
          <p:nvPr/>
        </p:nvSpPr>
        <p:spPr>
          <a:xfrm>
            <a:off x="7084113" y="2135643"/>
            <a:ext cx="347472" cy="347472"/>
          </a:xfrm>
          <a:custGeom>
            <a:avLst/>
            <a:gdLst/>
            <a:ahLst/>
            <a:cxnLst/>
            <a:rect l="l" t="t" r="r" b="b"/>
            <a:pathLst>
              <a:path w="320730"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2"/>
                </a:lnTo>
                <a:lnTo>
                  <a:pt x="146244" y="346698"/>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3" y="198179"/>
                </a:lnTo>
                <a:lnTo>
                  <a:pt x="232" y="183107"/>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88" name="object 68"/>
          <p:cNvSpPr/>
          <p:nvPr/>
        </p:nvSpPr>
        <p:spPr>
          <a:xfrm>
            <a:off x="6672028" y="1723114"/>
            <a:ext cx="347472" cy="347472"/>
          </a:xfrm>
          <a:custGeom>
            <a:avLst/>
            <a:gdLst/>
            <a:ahLst/>
            <a:cxnLst/>
            <a:rect l="l" t="t" r="r" b="b"/>
            <a:pathLst>
              <a:path w="320729"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2"/>
                </a:lnTo>
                <a:lnTo>
                  <a:pt x="146244" y="346698"/>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3"/>
                </a:lnTo>
                <a:lnTo>
                  <a:pt x="32271" y="278192"/>
                </a:lnTo>
                <a:lnTo>
                  <a:pt x="24724" y="266375"/>
                </a:lnTo>
                <a:lnTo>
                  <a:pt x="18081" y="253876"/>
                </a:lnTo>
                <a:lnTo>
                  <a:pt x="12395" y="240752"/>
                </a:lnTo>
                <a:lnTo>
                  <a:pt x="7715" y="227058"/>
                </a:lnTo>
                <a:lnTo>
                  <a:pt x="4094" y="212848"/>
                </a:lnTo>
                <a:lnTo>
                  <a:pt x="1583" y="198179"/>
                </a:lnTo>
                <a:lnTo>
                  <a:pt x="232" y="183107"/>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89" name="object 66"/>
          <p:cNvSpPr/>
          <p:nvPr/>
        </p:nvSpPr>
        <p:spPr>
          <a:xfrm>
            <a:off x="8396003" y="3412181"/>
            <a:ext cx="347472" cy="347472"/>
          </a:xfrm>
          <a:custGeom>
            <a:avLst/>
            <a:gdLst/>
            <a:ahLst/>
            <a:cxnLst/>
            <a:rect l="l" t="t" r="r" b="b"/>
            <a:pathLst>
              <a:path w="320730"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4"/>
                </a:lnTo>
                <a:lnTo>
                  <a:pt x="308334" y="106609"/>
                </a:lnTo>
                <a:lnTo>
                  <a:pt x="313014" y="120303"/>
                </a:lnTo>
                <a:lnTo>
                  <a:pt x="316635" y="134512"/>
                </a:lnTo>
                <a:lnTo>
                  <a:pt x="319147" y="149181"/>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3" y="346697"/>
                </a:lnTo>
                <a:lnTo>
                  <a:pt x="132464" y="344742"/>
                </a:lnTo>
                <a:lnTo>
                  <a:pt x="119078" y="341551"/>
                </a:lnTo>
                <a:lnTo>
                  <a:pt x="106136" y="337180"/>
                </a:lnTo>
                <a:lnTo>
                  <a:pt x="93688" y="331684"/>
                </a:lnTo>
                <a:lnTo>
                  <a:pt x="81788" y="325119"/>
                </a:lnTo>
                <a:lnTo>
                  <a:pt x="70484" y="317539"/>
                </a:lnTo>
                <a:lnTo>
                  <a:pt x="59830" y="309001"/>
                </a:lnTo>
                <a:lnTo>
                  <a:pt x="49875" y="299561"/>
                </a:lnTo>
                <a:lnTo>
                  <a:pt x="40672" y="289272"/>
                </a:lnTo>
                <a:lnTo>
                  <a:pt x="32271" y="278192"/>
                </a:lnTo>
                <a:lnTo>
                  <a:pt x="24724" y="266375"/>
                </a:lnTo>
                <a:lnTo>
                  <a:pt x="18081" y="253876"/>
                </a:lnTo>
                <a:lnTo>
                  <a:pt x="12395" y="240752"/>
                </a:lnTo>
                <a:lnTo>
                  <a:pt x="7715" y="227057"/>
                </a:lnTo>
                <a:lnTo>
                  <a:pt x="4094" y="212848"/>
                </a:lnTo>
                <a:lnTo>
                  <a:pt x="1582" y="198179"/>
                </a:lnTo>
                <a:lnTo>
                  <a:pt x="232" y="183106"/>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90" name="object 63"/>
          <p:cNvSpPr/>
          <p:nvPr/>
        </p:nvSpPr>
        <p:spPr>
          <a:xfrm>
            <a:off x="7404842" y="5021529"/>
            <a:ext cx="347472" cy="347472"/>
          </a:xfrm>
          <a:custGeom>
            <a:avLst/>
            <a:gdLst/>
            <a:ahLst/>
            <a:cxnLst/>
            <a:rect l="l" t="t" r="r" b="b"/>
            <a:pathLst>
              <a:path w="320730" h="347361">
                <a:moveTo>
                  <a:pt x="0" y="173680"/>
                </a:moveTo>
                <a:lnTo>
                  <a:pt x="232" y="183106"/>
                </a:lnTo>
                <a:lnTo>
                  <a:pt x="1583" y="198179"/>
                </a:lnTo>
                <a:lnTo>
                  <a:pt x="4094" y="212848"/>
                </a:lnTo>
                <a:lnTo>
                  <a:pt x="7715" y="227058"/>
                </a:lnTo>
                <a:lnTo>
                  <a:pt x="12395" y="240752"/>
                </a:lnTo>
                <a:lnTo>
                  <a:pt x="18082" y="253876"/>
                </a:lnTo>
                <a:lnTo>
                  <a:pt x="24724" y="266375"/>
                </a:lnTo>
                <a:lnTo>
                  <a:pt x="32272" y="278192"/>
                </a:lnTo>
                <a:lnTo>
                  <a:pt x="40673" y="289272"/>
                </a:lnTo>
                <a:lnTo>
                  <a:pt x="49876" y="299561"/>
                </a:lnTo>
                <a:lnTo>
                  <a:pt x="59830" y="309001"/>
                </a:lnTo>
                <a:lnTo>
                  <a:pt x="70485" y="317539"/>
                </a:lnTo>
                <a:lnTo>
                  <a:pt x="81788" y="325118"/>
                </a:lnTo>
                <a:lnTo>
                  <a:pt x="93689" y="331684"/>
                </a:lnTo>
                <a:lnTo>
                  <a:pt x="106136" y="337180"/>
                </a:lnTo>
                <a:lnTo>
                  <a:pt x="119079" y="341551"/>
                </a:lnTo>
                <a:lnTo>
                  <a:pt x="132465" y="344742"/>
                </a:lnTo>
                <a:lnTo>
                  <a:pt x="146244" y="346697"/>
                </a:lnTo>
                <a:lnTo>
                  <a:pt x="160365" y="347361"/>
                </a:lnTo>
                <a:lnTo>
                  <a:pt x="169069" y="347110"/>
                </a:lnTo>
                <a:lnTo>
                  <a:pt x="182986" y="345646"/>
                </a:lnTo>
                <a:lnTo>
                  <a:pt x="196530" y="342926"/>
                </a:lnTo>
                <a:lnTo>
                  <a:pt x="209650" y="339004"/>
                </a:lnTo>
                <a:lnTo>
                  <a:pt x="222295" y="333936"/>
                </a:lnTo>
                <a:lnTo>
                  <a:pt x="234413" y="327778"/>
                </a:lnTo>
                <a:lnTo>
                  <a:pt x="245953" y="320583"/>
                </a:lnTo>
                <a:lnTo>
                  <a:pt x="256864" y="312409"/>
                </a:lnTo>
                <a:lnTo>
                  <a:pt x="267095" y="303311"/>
                </a:lnTo>
                <a:lnTo>
                  <a:pt x="276595" y="293343"/>
                </a:lnTo>
                <a:lnTo>
                  <a:pt x="285312" y="282562"/>
                </a:lnTo>
                <a:lnTo>
                  <a:pt x="293195" y="271023"/>
                </a:lnTo>
                <a:lnTo>
                  <a:pt x="300193" y="258781"/>
                </a:lnTo>
                <a:lnTo>
                  <a:pt x="306255" y="245892"/>
                </a:lnTo>
                <a:lnTo>
                  <a:pt x="311330" y="232411"/>
                </a:lnTo>
                <a:lnTo>
                  <a:pt x="315366" y="218394"/>
                </a:lnTo>
                <a:lnTo>
                  <a:pt x="318312" y="203896"/>
                </a:lnTo>
                <a:lnTo>
                  <a:pt x="320117" y="188973"/>
                </a:lnTo>
                <a:lnTo>
                  <a:pt x="320730" y="173680"/>
                </a:lnTo>
                <a:lnTo>
                  <a:pt x="320498" y="164254"/>
                </a:lnTo>
                <a:lnTo>
                  <a:pt x="319147" y="149181"/>
                </a:lnTo>
                <a:lnTo>
                  <a:pt x="316636" y="134512"/>
                </a:lnTo>
                <a:lnTo>
                  <a:pt x="313015" y="120303"/>
                </a:lnTo>
                <a:lnTo>
                  <a:pt x="308335" y="106609"/>
                </a:lnTo>
                <a:lnTo>
                  <a:pt x="302649" y="93485"/>
                </a:lnTo>
                <a:lnTo>
                  <a:pt x="296006" y="80986"/>
                </a:lnTo>
                <a:lnTo>
                  <a:pt x="288459" y="69169"/>
                </a:lnTo>
                <a:lnTo>
                  <a:pt x="280058" y="58089"/>
                </a:lnTo>
                <a:lnTo>
                  <a:pt x="270854" y="47800"/>
                </a:lnTo>
                <a:lnTo>
                  <a:pt x="260900" y="38359"/>
                </a:lnTo>
                <a:lnTo>
                  <a:pt x="250245" y="29822"/>
                </a:lnTo>
                <a:lnTo>
                  <a:pt x="238942" y="22242"/>
                </a:lnTo>
                <a:lnTo>
                  <a:pt x="227041" y="15677"/>
                </a:lnTo>
                <a:lnTo>
                  <a:pt x="214594" y="10181"/>
                </a:lnTo>
                <a:lnTo>
                  <a:pt x="201651" y="5810"/>
                </a:lnTo>
                <a:lnTo>
                  <a:pt x="188265" y="2619"/>
                </a:lnTo>
                <a:lnTo>
                  <a:pt x="174486" y="664"/>
                </a:lnTo>
                <a:lnTo>
                  <a:pt x="160365" y="0"/>
                </a:lnTo>
                <a:lnTo>
                  <a:pt x="151662" y="251"/>
                </a:lnTo>
                <a:lnTo>
                  <a:pt x="137745" y="1714"/>
                </a:lnTo>
                <a:lnTo>
                  <a:pt x="124200" y="4434"/>
                </a:lnTo>
                <a:lnTo>
                  <a:pt x="111080" y="8356"/>
                </a:lnTo>
                <a:lnTo>
                  <a:pt x="98436" y="13424"/>
                </a:lnTo>
                <a:lnTo>
                  <a:pt x="86318" y="19583"/>
                </a:lnTo>
                <a:lnTo>
                  <a:pt x="74777" y="26777"/>
                </a:lnTo>
                <a:lnTo>
                  <a:pt x="63866" y="34951"/>
                </a:lnTo>
                <a:lnTo>
                  <a:pt x="53635" y="44049"/>
                </a:lnTo>
                <a:lnTo>
                  <a:pt x="44136" y="54017"/>
                </a:lnTo>
                <a:lnTo>
                  <a:pt x="35419" y="64798"/>
                </a:lnTo>
                <a:lnTo>
                  <a:pt x="27535" y="76337"/>
                </a:lnTo>
                <a:lnTo>
                  <a:pt x="20537" y="88579"/>
                </a:lnTo>
                <a:lnTo>
                  <a:pt x="14475" y="101468"/>
                </a:lnTo>
                <a:lnTo>
                  <a:pt x="9400" y="114948"/>
                </a:lnTo>
                <a:lnTo>
                  <a:pt x="5364" y="128965"/>
                </a:lnTo>
                <a:lnTo>
                  <a:pt x="2418" y="143463"/>
                </a:lnTo>
                <a:lnTo>
                  <a:pt x="613" y="158386"/>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91" name="object 62"/>
          <p:cNvSpPr/>
          <p:nvPr/>
        </p:nvSpPr>
        <p:spPr>
          <a:xfrm>
            <a:off x="5850962" y="3493881"/>
            <a:ext cx="347472" cy="347472"/>
          </a:xfrm>
          <a:custGeom>
            <a:avLst/>
            <a:gdLst/>
            <a:ahLst/>
            <a:cxnLst/>
            <a:rect l="l" t="t" r="r" b="b"/>
            <a:pathLst>
              <a:path w="320729"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6" y="149182"/>
                </a:lnTo>
                <a:lnTo>
                  <a:pt x="320497" y="164254"/>
                </a:lnTo>
                <a:lnTo>
                  <a:pt x="320729"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6"/>
                </a:lnTo>
                <a:lnTo>
                  <a:pt x="0" y="173681"/>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92" name="object 60"/>
          <p:cNvSpPr/>
          <p:nvPr/>
        </p:nvSpPr>
        <p:spPr>
          <a:xfrm>
            <a:off x="4975263" y="4571028"/>
            <a:ext cx="347472" cy="347472"/>
          </a:xfrm>
          <a:custGeom>
            <a:avLst/>
            <a:gdLst/>
            <a:ahLst/>
            <a:cxnLst/>
            <a:rect l="l" t="t" r="r" b="b"/>
            <a:pathLst>
              <a:path w="320729"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8"/>
                </a:lnTo>
                <a:lnTo>
                  <a:pt x="288458" y="69169"/>
                </a:lnTo>
                <a:lnTo>
                  <a:pt x="296005" y="80986"/>
                </a:lnTo>
                <a:lnTo>
                  <a:pt x="302648" y="93485"/>
                </a:lnTo>
                <a:lnTo>
                  <a:pt x="308334" y="106609"/>
                </a:lnTo>
                <a:lnTo>
                  <a:pt x="313014" y="120303"/>
                </a:lnTo>
                <a:lnTo>
                  <a:pt x="316635" y="134513"/>
                </a:lnTo>
                <a:lnTo>
                  <a:pt x="319146" y="149182"/>
                </a:lnTo>
                <a:lnTo>
                  <a:pt x="320497" y="164254"/>
                </a:lnTo>
                <a:lnTo>
                  <a:pt x="320729"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1"/>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93" name="object 58"/>
          <p:cNvSpPr/>
          <p:nvPr/>
        </p:nvSpPr>
        <p:spPr>
          <a:xfrm>
            <a:off x="9037462" y="2045434"/>
            <a:ext cx="347472" cy="347472"/>
          </a:xfrm>
          <a:custGeom>
            <a:avLst/>
            <a:gdLst/>
            <a:ahLst/>
            <a:cxnLst/>
            <a:rect l="l" t="t" r="r" b="b"/>
            <a:pathLst>
              <a:path w="320729"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4"/>
                </a:lnTo>
                <a:lnTo>
                  <a:pt x="308334" y="106609"/>
                </a:lnTo>
                <a:lnTo>
                  <a:pt x="313014" y="120303"/>
                </a:lnTo>
                <a:lnTo>
                  <a:pt x="316635" y="134512"/>
                </a:lnTo>
                <a:lnTo>
                  <a:pt x="319146" y="149181"/>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2"/>
                </a:lnTo>
                <a:lnTo>
                  <a:pt x="146243" y="346698"/>
                </a:lnTo>
                <a:lnTo>
                  <a:pt x="132464" y="344742"/>
                </a:lnTo>
                <a:lnTo>
                  <a:pt x="119078" y="341551"/>
                </a:lnTo>
                <a:lnTo>
                  <a:pt x="106136" y="337180"/>
                </a:lnTo>
                <a:lnTo>
                  <a:pt x="93688" y="331684"/>
                </a:lnTo>
                <a:lnTo>
                  <a:pt x="81788" y="325119"/>
                </a:lnTo>
                <a:lnTo>
                  <a:pt x="70484" y="317539"/>
                </a:lnTo>
                <a:lnTo>
                  <a:pt x="59830" y="309002"/>
                </a:lnTo>
                <a:lnTo>
                  <a:pt x="49875" y="299561"/>
                </a:lnTo>
                <a:lnTo>
                  <a:pt x="40672" y="289272"/>
                </a:lnTo>
                <a:lnTo>
                  <a:pt x="32271" y="278192"/>
                </a:lnTo>
                <a:lnTo>
                  <a:pt x="24724" y="266375"/>
                </a:lnTo>
                <a:lnTo>
                  <a:pt x="18081" y="253876"/>
                </a:lnTo>
                <a:lnTo>
                  <a:pt x="12395" y="240752"/>
                </a:lnTo>
                <a:lnTo>
                  <a:pt x="7715" y="227057"/>
                </a:lnTo>
                <a:lnTo>
                  <a:pt x="4094" y="212848"/>
                </a:lnTo>
                <a:lnTo>
                  <a:pt x="1582" y="198179"/>
                </a:lnTo>
                <a:lnTo>
                  <a:pt x="232" y="183106"/>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94" name="object 56"/>
          <p:cNvSpPr/>
          <p:nvPr/>
        </p:nvSpPr>
        <p:spPr>
          <a:xfrm>
            <a:off x="8077321" y="1961962"/>
            <a:ext cx="347472" cy="347472"/>
          </a:xfrm>
          <a:custGeom>
            <a:avLst/>
            <a:gdLst/>
            <a:ahLst/>
            <a:cxnLst/>
            <a:rect l="l" t="t" r="r" b="b"/>
            <a:pathLst>
              <a:path w="320729"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4"/>
                </a:lnTo>
                <a:lnTo>
                  <a:pt x="308334" y="106609"/>
                </a:lnTo>
                <a:lnTo>
                  <a:pt x="313014" y="120303"/>
                </a:lnTo>
                <a:lnTo>
                  <a:pt x="316635" y="134512"/>
                </a:lnTo>
                <a:lnTo>
                  <a:pt x="319146" y="149181"/>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2"/>
                </a:lnTo>
                <a:lnTo>
                  <a:pt x="146243" y="346697"/>
                </a:lnTo>
                <a:lnTo>
                  <a:pt x="132464" y="344742"/>
                </a:lnTo>
                <a:lnTo>
                  <a:pt x="119078" y="341551"/>
                </a:lnTo>
                <a:lnTo>
                  <a:pt x="106136" y="337180"/>
                </a:lnTo>
                <a:lnTo>
                  <a:pt x="93688" y="331684"/>
                </a:lnTo>
                <a:lnTo>
                  <a:pt x="81788" y="325119"/>
                </a:lnTo>
                <a:lnTo>
                  <a:pt x="70484" y="317539"/>
                </a:lnTo>
                <a:lnTo>
                  <a:pt x="59830" y="309002"/>
                </a:lnTo>
                <a:lnTo>
                  <a:pt x="49875" y="299561"/>
                </a:lnTo>
                <a:lnTo>
                  <a:pt x="40672" y="289272"/>
                </a:lnTo>
                <a:lnTo>
                  <a:pt x="32271" y="278192"/>
                </a:lnTo>
                <a:lnTo>
                  <a:pt x="24724" y="266375"/>
                </a:lnTo>
                <a:lnTo>
                  <a:pt x="18081" y="253876"/>
                </a:lnTo>
                <a:lnTo>
                  <a:pt x="12395" y="240752"/>
                </a:lnTo>
                <a:lnTo>
                  <a:pt x="7715" y="227057"/>
                </a:lnTo>
                <a:lnTo>
                  <a:pt x="4094" y="212848"/>
                </a:lnTo>
                <a:lnTo>
                  <a:pt x="1582" y="198179"/>
                </a:lnTo>
                <a:lnTo>
                  <a:pt x="232" y="183106"/>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95" name="object 54"/>
          <p:cNvSpPr/>
          <p:nvPr/>
        </p:nvSpPr>
        <p:spPr>
          <a:xfrm>
            <a:off x="8877097" y="2753913"/>
            <a:ext cx="347472" cy="347472"/>
          </a:xfrm>
          <a:custGeom>
            <a:avLst/>
            <a:gdLst/>
            <a:ahLst/>
            <a:cxnLst/>
            <a:rect l="l" t="t" r="r" b="b"/>
            <a:pathLst>
              <a:path w="320730"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4"/>
                </a:lnTo>
                <a:lnTo>
                  <a:pt x="308334" y="106609"/>
                </a:lnTo>
                <a:lnTo>
                  <a:pt x="313014" y="120303"/>
                </a:lnTo>
                <a:lnTo>
                  <a:pt x="316635" y="134512"/>
                </a:lnTo>
                <a:lnTo>
                  <a:pt x="319146" y="149181"/>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2"/>
                </a:lnTo>
                <a:lnTo>
                  <a:pt x="146243" y="346698"/>
                </a:lnTo>
                <a:lnTo>
                  <a:pt x="132464" y="344742"/>
                </a:lnTo>
                <a:lnTo>
                  <a:pt x="119078" y="341551"/>
                </a:lnTo>
                <a:lnTo>
                  <a:pt x="106136" y="337180"/>
                </a:lnTo>
                <a:lnTo>
                  <a:pt x="93688" y="331684"/>
                </a:lnTo>
                <a:lnTo>
                  <a:pt x="81788" y="325119"/>
                </a:lnTo>
                <a:lnTo>
                  <a:pt x="70484" y="317539"/>
                </a:lnTo>
                <a:lnTo>
                  <a:pt x="59830" y="309002"/>
                </a:lnTo>
                <a:lnTo>
                  <a:pt x="49875" y="299561"/>
                </a:lnTo>
                <a:lnTo>
                  <a:pt x="40672" y="289272"/>
                </a:lnTo>
                <a:lnTo>
                  <a:pt x="32271" y="278192"/>
                </a:lnTo>
                <a:lnTo>
                  <a:pt x="24724" y="266375"/>
                </a:lnTo>
                <a:lnTo>
                  <a:pt x="18081" y="253876"/>
                </a:lnTo>
                <a:lnTo>
                  <a:pt x="12395" y="240752"/>
                </a:lnTo>
                <a:lnTo>
                  <a:pt x="7715" y="227057"/>
                </a:lnTo>
                <a:lnTo>
                  <a:pt x="4094" y="212848"/>
                </a:lnTo>
                <a:lnTo>
                  <a:pt x="1582" y="198179"/>
                </a:lnTo>
                <a:lnTo>
                  <a:pt x="232" y="183106"/>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96" name="object 52"/>
          <p:cNvSpPr/>
          <p:nvPr/>
        </p:nvSpPr>
        <p:spPr>
          <a:xfrm>
            <a:off x="6220124" y="4120868"/>
            <a:ext cx="347472" cy="347472"/>
          </a:xfrm>
          <a:custGeom>
            <a:avLst/>
            <a:gdLst/>
            <a:ahLst/>
            <a:cxnLst/>
            <a:rect l="l" t="t" r="r" b="b"/>
            <a:pathLst>
              <a:path w="320730"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5"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1"/>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97" name="object 50"/>
          <p:cNvSpPr/>
          <p:nvPr/>
        </p:nvSpPr>
        <p:spPr>
          <a:xfrm>
            <a:off x="5965297" y="4612355"/>
            <a:ext cx="347472" cy="347472"/>
          </a:xfrm>
          <a:custGeom>
            <a:avLst/>
            <a:gdLst/>
            <a:ahLst/>
            <a:cxnLst/>
            <a:rect l="l" t="t" r="r" b="b"/>
            <a:pathLst>
              <a:path w="320730"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6"/>
                </a:lnTo>
                <a:lnTo>
                  <a:pt x="0" y="173681"/>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98" name="object 48"/>
          <p:cNvSpPr/>
          <p:nvPr/>
        </p:nvSpPr>
        <p:spPr>
          <a:xfrm>
            <a:off x="4654532" y="4049985"/>
            <a:ext cx="347472" cy="347472"/>
          </a:xfrm>
          <a:custGeom>
            <a:avLst/>
            <a:gdLst/>
            <a:ahLst/>
            <a:cxnLst/>
            <a:rect l="l" t="t" r="r" b="b"/>
            <a:pathLst>
              <a:path w="320729"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6" y="149182"/>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99" name="object 42"/>
          <p:cNvSpPr/>
          <p:nvPr/>
        </p:nvSpPr>
        <p:spPr>
          <a:xfrm>
            <a:off x="7272103" y="3311841"/>
            <a:ext cx="347472" cy="347472"/>
          </a:xfrm>
          <a:custGeom>
            <a:avLst/>
            <a:gdLst/>
            <a:ahLst/>
            <a:cxnLst/>
            <a:rect l="l" t="t" r="r" b="b"/>
            <a:pathLst>
              <a:path w="320730"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4" y="346697"/>
                </a:lnTo>
                <a:lnTo>
                  <a:pt x="132465" y="344742"/>
                </a:lnTo>
                <a:lnTo>
                  <a:pt x="119078" y="341551"/>
                </a:lnTo>
                <a:lnTo>
                  <a:pt x="106136" y="337180"/>
                </a:lnTo>
                <a:lnTo>
                  <a:pt x="93689" y="331684"/>
                </a:lnTo>
                <a:lnTo>
                  <a:pt x="81788" y="325119"/>
                </a:lnTo>
                <a:lnTo>
                  <a:pt x="70485" y="317539"/>
                </a:lnTo>
                <a:lnTo>
                  <a:pt x="59830" y="309001"/>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6"/>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00" name="object 44"/>
          <p:cNvSpPr/>
          <p:nvPr/>
        </p:nvSpPr>
        <p:spPr>
          <a:xfrm>
            <a:off x="7084113" y="2580232"/>
            <a:ext cx="347472" cy="347472"/>
          </a:xfrm>
          <a:custGeom>
            <a:avLst/>
            <a:gdLst/>
            <a:ahLst/>
            <a:cxnLst/>
            <a:rect l="l" t="t" r="r" b="b"/>
            <a:pathLst>
              <a:path w="320730"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2"/>
                </a:lnTo>
                <a:lnTo>
                  <a:pt x="146244" y="346698"/>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3"/>
                </a:lnTo>
                <a:lnTo>
                  <a:pt x="32271" y="278192"/>
                </a:lnTo>
                <a:lnTo>
                  <a:pt x="24724" y="266375"/>
                </a:lnTo>
                <a:lnTo>
                  <a:pt x="18081" y="253876"/>
                </a:lnTo>
                <a:lnTo>
                  <a:pt x="12395" y="240752"/>
                </a:lnTo>
                <a:lnTo>
                  <a:pt x="7715" y="227058"/>
                </a:lnTo>
                <a:lnTo>
                  <a:pt x="4094" y="212848"/>
                </a:lnTo>
                <a:lnTo>
                  <a:pt x="1583" y="198179"/>
                </a:lnTo>
                <a:lnTo>
                  <a:pt x="232" y="183107"/>
                </a:lnTo>
                <a:lnTo>
                  <a:pt x="0" y="173680"/>
                </a:lnTo>
                <a:close/>
              </a:path>
            </a:pathLst>
          </a:custGeom>
          <a:solidFill>
            <a:srgbClr val="FAA757"/>
          </a:solidFill>
          <a:ln w="28575">
            <a:solidFill>
              <a:srgbClr val="C1803F"/>
            </a:solidFill>
          </a:ln>
        </p:spPr>
        <p:txBody>
          <a:bodyPr wrap="square" lIns="0" tIns="0" rIns="0" bIns="0" rtlCol="0">
            <a:noAutofit/>
          </a:bodyPr>
          <a:lstStyle/>
          <a:p>
            <a:endParaRPr/>
          </a:p>
        </p:txBody>
      </p:sp>
      <p:sp>
        <p:nvSpPr>
          <p:cNvPr id="101" name="object 46"/>
          <p:cNvSpPr/>
          <p:nvPr/>
        </p:nvSpPr>
        <p:spPr>
          <a:xfrm>
            <a:off x="6945508" y="2964479"/>
            <a:ext cx="347472" cy="347472"/>
          </a:xfrm>
          <a:custGeom>
            <a:avLst/>
            <a:gdLst/>
            <a:ahLst/>
            <a:cxnLst/>
            <a:rect l="l" t="t" r="r" b="b"/>
            <a:pathLst>
              <a:path w="320730"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4"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30" y="342927"/>
                </a:lnTo>
                <a:lnTo>
                  <a:pt x="182985" y="345647"/>
                </a:lnTo>
                <a:lnTo>
                  <a:pt x="169068" y="347110"/>
                </a:lnTo>
                <a:lnTo>
                  <a:pt x="160365" y="347362"/>
                </a:lnTo>
                <a:lnTo>
                  <a:pt x="146244" y="346698"/>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3" y="198179"/>
                </a:lnTo>
                <a:lnTo>
                  <a:pt x="232" y="183107"/>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02" name="object 40"/>
          <p:cNvSpPr/>
          <p:nvPr/>
        </p:nvSpPr>
        <p:spPr>
          <a:xfrm>
            <a:off x="6737120" y="4921685"/>
            <a:ext cx="347472" cy="347472"/>
          </a:xfrm>
          <a:custGeom>
            <a:avLst/>
            <a:gdLst/>
            <a:ahLst/>
            <a:cxnLst/>
            <a:rect l="l" t="t" r="r" b="b"/>
            <a:pathLst>
              <a:path w="320729"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29"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1"/>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03" name="object 38"/>
          <p:cNvSpPr/>
          <p:nvPr/>
        </p:nvSpPr>
        <p:spPr>
          <a:xfrm>
            <a:off x="8556365" y="2219115"/>
            <a:ext cx="347472" cy="347472"/>
          </a:xfrm>
          <a:custGeom>
            <a:avLst/>
            <a:gdLst/>
            <a:ahLst/>
            <a:cxnLst/>
            <a:rect l="l" t="t" r="r" b="b"/>
            <a:pathLst>
              <a:path w="320729"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4"/>
                </a:lnTo>
                <a:lnTo>
                  <a:pt x="308334" y="106609"/>
                </a:lnTo>
                <a:lnTo>
                  <a:pt x="313014" y="120303"/>
                </a:lnTo>
                <a:lnTo>
                  <a:pt x="316635" y="134512"/>
                </a:lnTo>
                <a:lnTo>
                  <a:pt x="319146" y="149181"/>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2"/>
                </a:lnTo>
                <a:lnTo>
                  <a:pt x="146243" y="346698"/>
                </a:lnTo>
                <a:lnTo>
                  <a:pt x="132464" y="344742"/>
                </a:lnTo>
                <a:lnTo>
                  <a:pt x="119078" y="341551"/>
                </a:lnTo>
                <a:lnTo>
                  <a:pt x="106136" y="337180"/>
                </a:lnTo>
                <a:lnTo>
                  <a:pt x="93688" y="331684"/>
                </a:lnTo>
                <a:lnTo>
                  <a:pt x="81788" y="325119"/>
                </a:lnTo>
                <a:lnTo>
                  <a:pt x="70484" y="317539"/>
                </a:lnTo>
                <a:lnTo>
                  <a:pt x="59830" y="309002"/>
                </a:lnTo>
                <a:lnTo>
                  <a:pt x="49875" y="299561"/>
                </a:lnTo>
                <a:lnTo>
                  <a:pt x="40672" y="289272"/>
                </a:lnTo>
                <a:lnTo>
                  <a:pt x="32271" y="278192"/>
                </a:lnTo>
                <a:lnTo>
                  <a:pt x="24724" y="266375"/>
                </a:lnTo>
                <a:lnTo>
                  <a:pt x="18081" y="253876"/>
                </a:lnTo>
                <a:lnTo>
                  <a:pt x="12395" y="240752"/>
                </a:lnTo>
                <a:lnTo>
                  <a:pt x="7715" y="227057"/>
                </a:lnTo>
                <a:lnTo>
                  <a:pt x="4094" y="212848"/>
                </a:lnTo>
                <a:lnTo>
                  <a:pt x="1582" y="198179"/>
                </a:lnTo>
                <a:lnTo>
                  <a:pt x="232" y="183106"/>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04" name="object 36"/>
          <p:cNvSpPr/>
          <p:nvPr/>
        </p:nvSpPr>
        <p:spPr>
          <a:xfrm>
            <a:off x="8909165" y="3402186"/>
            <a:ext cx="347472" cy="347472"/>
          </a:xfrm>
          <a:custGeom>
            <a:avLst/>
            <a:gdLst/>
            <a:ahLst/>
            <a:cxnLst/>
            <a:rect l="l" t="t" r="r" b="b"/>
            <a:pathLst>
              <a:path w="338701" h="347361">
                <a:moveTo>
                  <a:pt x="338701" y="173680"/>
                </a:moveTo>
                <a:lnTo>
                  <a:pt x="338086" y="158773"/>
                </a:lnTo>
                <a:lnTo>
                  <a:pt x="336274" y="144215"/>
                </a:lnTo>
                <a:lnTo>
                  <a:pt x="333315" y="130059"/>
                </a:lnTo>
                <a:lnTo>
                  <a:pt x="329260" y="116355"/>
                </a:lnTo>
                <a:lnTo>
                  <a:pt x="324157" y="103155"/>
                </a:lnTo>
                <a:lnTo>
                  <a:pt x="318058" y="90510"/>
                </a:lnTo>
                <a:lnTo>
                  <a:pt x="311012" y="78472"/>
                </a:lnTo>
                <a:lnTo>
                  <a:pt x="303069" y="67092"/>
                </a:lnTo>
                <a:lnTo>
                  <a:pt x="294280" y="56421"/>
                </a:lnTo>
                <a:lnTo>
                  <a:pt x="284694" y="46511"/>
                </a:lnTo>
                <a:lnTo>
                  <a:pt x="274362" y="37412"/>
                </a:lnTo>
                <a:lnTo>
                  <a:pt x="263333" y="29177"/>
                </a:lnTo>
                <a:lnTo>
                  <a:pt x="251657" y="21856"/>
                </a:lnTo>
                <a:lnTo>
                  <a:pt x="239385" y="15500"/>
                </a:lnTo>
                <a:lnTo>
                  <a:pt x="226566" y="10162"/>
                </a:lnTo>
                <a:lnTo>
                  <a:pt x="213252" y="5892"/>
                </a:lnTo>
                <a:lnTo>
                  <a:pt x="199490" y="2742"/>
                </a:lnTo>
                <a:lnTo>
                  <a:pt x="185333" y="763"/>
                </a:lnTo>
                <a:lnTo>
                  <a:pt x="170829" y="6"/>
                </a:lnTo>
                <a:lnTo>
                  <a:pt x="169350" y="0"/>
                </a:lnTo>
                <a:lnTo>
                  <a:pt x="154814" y="630"/>
                </a:lnTo>
                <a:lnTo>
                  <a:pt x="140620" y="2489"/>
                </a:lnTo>
                <a:lnTo>
                  <a:pt x="126816" y="5523"/>
                </a:lnTo>
                <a:lnTo>
                  <a:pt x="113454" y="9683"/>
                </a:lnTo>
                <a:lnTo>
                  <a:pt x="100583" y="14916"/>
                </a:lnTo>
                <a:lnTo>
                  <a:pt x="88254" y="21171"/>
                </a:lnTo>
                <a:lnTo>
                  <a:pt x="76516" y="28397"/>
                </a:lnTo>
                <a:lnTo>
                  <a:pt x="65420" y="36543"/>
                </a:lnTo>
                <a:lnTo>
                  <a:pt x="55015" y="45557"/>
                </a:lnTo>
                <a:lnTo>
                  <a:pt x="45351" y="55388"/>
                </a:lnTo>
                <a:lnTo>
                  <a:pt x="36479" y="65984"/>
                </a:lnTo>
                <a:lnTo>
                  <a:pt x="28449" y="77295"/>
                </a:lnTo>
                <a:lnTo>
                  <a:pt x="21311" y="89269"/>
                </a:lnTo>
                <a:lnTo>
                  <a:pt x="15114" y="101855"/>
                </a:lnTo>
                <a:lnTo>
                  <a:pt x="9909" y="115001"/>
                </a:lnTo>
                <a:lnTo>
                  <a:pt x="5745" y="128657"/>
                </a:lnTo>
                <a:lnTo>
                  <a:pt x="2674" y="142770"/>
                </a:lnTo>
                <a:lnTo>
                  <a:pt x="744" y="157289"/>
                </a:lnTo>
                <a:lnTo>
                  <a:pt x="6" y="172164"/>
                </a:lnTo>
                <a:lnTo>
                  <a:pt x="0" y="173680"/>
                </a:lnTo>
                <a:lnTo>
                  <a:pt x="615" y="188588"/>
                </a:lnTo>
                <a:lnTo>
                  <a:pt x="2427" y="203146"/>
                </a:lnTo>
                <a:lnTo>
                  <a:pt x="5386" y="217302"/>
                </a:lnTo>
                <a:lnTo>
                  <a:pt x="9441" y="231006"/>
                </a:lnTo>
                <a:lnTo>
                  <a:pt x="14544" y="244206"/>
                </a:lnTo>
                <a:lnTo>
                  <a:pt x="20643" y="256850"/>
                </a:lnTo>
                <a:lnTo>
                  <a:pt x="27689" y="268888"/>
                </a:lnTo>
                <a:lnTo>
                  <a:pt x="35631" y="280269"/>
                </a:lnTo>
                <a:lnTo>
                  <a:pt x="44421" y="290940"/>
                </a:lnTo>
                <a:lnTo>
                  <a:pt x="54007" y="300850"/>
                </a:lnTo>
                <a:lnTo>
                  <a:pt x="64339" y="309949"/>
                </a:lnTo>
                <a:lnTo>
                  <a:pt x="75368" y="318184"/>
                </a:lnTo>
                <a:lnTo>
                  <a:pt x="87044" y="325505"/>
                </a:lnTo>
                <a:lnTo>
                  <a:pt x="99316" y="331861"/>
                </a:lnTo>
                <a:lnTo>
                  <a:pt x="112134" y="337199"/>
                </a:lnTo>
                <a:lnTo>
                  <a:pt x="125449" y="341469"/>
                </a:lnTo>
                <a:lnTo>
                  <a:pt x="139210" y="344619"/>
                </a:lnTo>
                <a:lnTo>
                  <a:pt x="153368" y="346598"/>
                </a:lnTo>
                <a:lnTo>
                  <a:pt x="167872" y="347355"/>
                </a:lnTo>
                <a:lnTo>
                  <a:pt x="169350" y="347361"/>
                </a:lnTo>
                <a:lnTo>
                  <a:pt x="183886" y="346731"/>
                </a:lnTo>
                <a:lnTo>
                  <a:pt x="198081" y="344872"/>
                </a:lnTo>
                <a:lnTo>
                  <a:pt x="211885" y="341838"/>
                </a:lnTo>
                <a:lnTo>
                  <a:pt x="225247" y="337678"/>
                </a:lnTo>
                <a:lnTo>
                  <a:pt x="238117" y="332445"/>
                </a:lnTo>
                <a:lnTo>
                  <a:pt x="250447" y="326190"/>
                </a:lnTo>
                <a:lnTo>
                  <a:pt x="262185" y="318964"/>
                </a:lnTo>
                <a:lnTo>
                  <a:pt x="273281" y="310818"/>
                </a:lnTo>
                <a:lnTo>
                  <a:pt x="283686" y="301804"/>
                </a:lnTo>
                <a:lnTo>
                  <a:pt x="293349" y="291973"/>
                </a:lnTo>
                <a:lnTo>
                  <a:pt x="302221" y="281377"/>
                </a:lnTo>
                <a:lnTo>
                  <a:pt x="310251" y="270066"/>
                </a:lnTo>
                <a:lnTo>
                  <a:pt x="317390" y="258092"/>
                </a:lnTo>
                <a:lnTo>
                  <a:pt x="323587" y="245506"/>
                </a:lnTo>
                <a:lnTo>
                  <a:pt x="328792" y="232360"/>
                </a:lnTo>
                <a:lnTo>
                  <a:pt x="332956" y="218704"/>
                </a:lnTo>
                <a:lnTo>
                  <a:pt x="336027" y="204591"/>
                </a:lnTo>
                <a:lnTo>
                  <a:pt x="337957" y="190071"/>
                </a:lnTo>
                <a:lnTo>
                  <a:pt x="338695" y="175197"/>
                </a:lnTo>
                <a:lnTo>
                  <a:pt x="338701"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05" name="object 34"/>
          <p:cNvSpPr/>
          <p:nvPr/>
        </p:nvSpPr>
        <p:spPr>
          <a:xfrm>
            <a:off x="6562354" y="2483005"/>
            <a:ext cx="347472" cy="347472"/>
          </a:xfrm>
          <a:custGeom>
            <a:avLst/>
            <a:gdLst/>
            <a:ahLst/>
            <a:cxnLst/>
            <a:rect l="l" t="t" r="r" b="b"/>
            <a:pathLst>
              <a:path w="320729"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5" y="2619"/>
                </a:lnTo>
                <a:lnTo>
                  <a:pt x="201651" y="5810"/>
                </a:lnTo>
                <a:lnTo>
                  <a:pt x="214593" y="10181"/>
                </a:lnTo>
                <a:lnTo>
                  <a:pt x="227041" y="15677"/>
                </a:lnTo>
                <a:lnTo>
                  <a:pt x="238941" y="22242"/>
                </a:lnTo>
                <a:lnTo>
                  <a:pt x="250245" y="29822"/>
                </a:lnTo>
                <a:lnTo>
                  <a:pt x="260899" y="38359"/>
                </a:lnTo>
                <a:lnTo>
                  <a:pt x="270854"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2"/>
                </a:lnTo>
                <a:lnTo>
                  <a:pt x="146244" y="346698"/>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3" y="198179"/>
                </a:lnTo>
                <a:lnTo>
                  <a:pt x="232" y="183107"/>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06" name="object 32"/>
          <p:cNvSpPr/>
          <p:nvPr/>
        </p:nvSpPr>
        <p:spPr>
          <a:xfrm>
            <a:off x="8716732" y="1593274"/>
            <a:ext cx="347472" cy="347472"/>
          </a:xfrm>
          <a:custGeom>
            <a:avLst/>
            <a:gdLst/>
            <a:ahLst/>
            <a:cxnLst/>
            <a:rect l="l" t="t" r="r" b="b"/>
            <a:pathLst>
              <a:path w="320730"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4"/>
                </a:lnTo>
                <a:lnTo>
                  <a:pt x="308334" y="106609"/>
                </a:lnTo>
                <a:lnTo>
                  <a:pt x="313014" y="120303"/>
                </a:lnTo>
                <a:lnTo>
                  <a:pt x="316635" y="134512"/>
                </a:lnTo>
                <a:lnTo>
                  <a:pt x="319147" y="149181"/>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3"/>
                </a:lnTo>
                <a:lnTo>
                  <a:pt x="285311" y="282563"/>
                </a:lnTo>
                <a:lnTo>
                  <a:pt x="276594" y="293344"/>
                </a:lnTo>
                <a:lnTo>
                  <a:pt x="267094" y="303311"/>
                </a:lnTo>
                <a:lnTo>
                  <a:pt x="256863" y="312410"/>
                </a:lnTo>
                <a:lnTo>
                  <a:pt x="245952" y="320584"/>
                </a:lnTo>
                <a:lnTo>
                  <a:pt x="234412" y="327778"/>
                </a:lnTo>
                <a:lnTo>
                  <a:pt x="222294" y="333937"/>
                </a:lnTo>
                <a:lnTo>
                  <a:pt x="209649" y="339005"/>
                </a:lnTo>
                <a:lnTo>
                  <a:pt x="196530" y="342927"/>
                </a:lnTo>
                <a:lnTo>
                  <a:pt x="182985" y="345647"/>
                </a:lnTo>
                <a:lnTo>
                  <a:pt x="169068" y="347110"/>
                </a:lnTo>
                <a:lnTo>
                  <a:pt x="160364" y="347362"/>
                </a:lnTo>
                <a:lnTo>
                  <a:pt x="146243" y="346698"/>
                </a:lnTo>
                <a:lnTo>
                  <a:pt x="132464" y="344742"/>
                </a:lnTo>
                <a:lnTo>
                  <a:pt x="119078" y="341551"/>
                </a:lnTo>
                <a:lnTo>
                  <a:pt x="106136" y="337180"/>
                </a:lnTo>
                <a:lnTo>
                  <a:pt x="93688" y="331684"/>
                </a:lnTo>
                <a:lnTo>
                  <a:pt x="81788" y="325119"/>
                </a:lnTo>
                <a:lnTo>
                  <a:pt x="70484" y="317539"/>
                </a:lnTo>
                <a:lnTo>
                  <a:pt x="59830" y="309002"/>
                </a:lnTo>
                <a:lnTo>
                  <a:pt x="49875" y="299561"/>
                </a:lnTo>
                <a:lnTo>
                  <a:pt x="40672" y="289272"/>
                </a:lnTo>
                <a:lnTo>
                  <a:pt x="32271" y="278192"/>
                </a:lnTo>
                <a:lnTo>
                  <a:pt x="24724" y="266375"/>
                </a:lnTo>
                <a:lnTo>
                  <a:pt x="18081" y="253876"/>
                </a:lnTo>
                <a:lnTo>
                  <a:pt x="12395" y="240752"/>
                </a:lnTo>
                <a:lnTo>
                  <a:pt x="7715" y="227057"/>
                </a:lnTo>
                <a:lnTo>
                  <a:pt x="4094" y="212848"/>
                </a:lnTo>
                <a:lnTo>
                  <a:pt x="1582" y="198179"/>
                </a:lnTo>
                <a:lnTo>
                  <a:pt x="232" y="183106"/>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07" name="object 30"/>
          <p:cNvSpPr/>
          <p:nvPr/>
        </p:nvSpPr>
        <p:spPr>
          <a:xfrm>
            <a:off x="7725572" y="3169970"/>
            <a:ext cx="347472" cy="347472"/>
          </a:xfrm>
          <a:custGeom>
            <a:avLst/>
            <a:gdLst/>
            <a:ahLst/>
            <a:cxnLst/>
            <a:rect l="l" t="t" r="r" b="b"/>
            <a:pathLst>
              <a:path w="320729"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2"/>
                </a:lnTo>
                <a:lnTo>
                  <a:pt x="146244" y="346698"/>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3" y="198179"/>
                </a:lnTo>
                <a:lnTo>
                  <a:pt x="232" y="183107"/>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08" name="object 28"/>
          <p:cNvSpPr/>
          <p:nvPr/>
        </p:nvSpPr>
        <p:spPr>
          <a:xfrm>
            <a:off x="6401989" y="5328656"/>
            <a:ext cx="347472" cy="347472"/>
          </a:xfrm>
          <a:custGeom>
            <a:avLst/>
            <a:gdLst/>
            <a:ahLst/>
            <a:cxnLst/>
            <a:rect l="l" t="t" r="r" b="b"/>
            <a:pathLst>
              <a:path w="320730"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6"/>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09" name="object 26"/>
          <p:cNvSpPr/>
          <p:nvPr/>
        </p:nvSpPr>
        <p:spPr>
          <a:xfrm>
            <a:off x="7105873" y="4521611"/>
            <a:ext cx="347472" cy="347472"/>
          </a:xfrm>
          <a:custGeom>
            <a:avLst/>
            <a:gdLst/>
            <a:ahLst/>
            <a:cxnLst/>
            <a:rect l="l" t="t" r="r" b="b"/>
            <a:pathLst>
              <a:path w="320730"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6"/>
                </a:lnTo>
                <a:lnTo>
                  <a:pt x="0" y="173681"/>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10" name="object 24"/>
          <p:cNvSpPr/>
          <p:nvPr/>
        </p:nvSpPr>
        <p:spPr>
          <a:xfrm>
            <a:off x="5052670" y="3517331"/>
            <a:ext cx="347472" cy="347472"/>
          </a:xfrm>
          <a:custGeom>
            <a:avLst/>
            <a:gdLst/>
            <a:ahLst/>
            <a:cxnLst/>
            <a:rect l="l" t="t" r="r" b="b"/>
            <a:pathLst>
              <a:path w="320730"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1"/>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11" name="object 22"/>
          <p:cNvSpPr/>
          <p:nvPr/>
        </p:nvSpPr>
        <p:spPr>
          <a:xfrm>
            <a:off x="4776845" y="5206506"/>
            <a:ext cx="347472" cy="347472"/>
          </a:xfrm>
          <a:custGeom>
            <a:avLst/>
            <a:gdLst/>
            <a:ahLst/>
            <a:cxnLst/>
            <a:rect l="l" t="t" r="r" b="b"/>
            <a:pathLst>
              <a:path w="320730"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12" name="object 20"/>
          <p:cNvSpPr/>
          <p:nvPr/>
        </p:nvSpPr>
        <p:spPr>
          <a:xfrm>
            <a:off x="5373401" y="4051297"/>
            <a:ext cx="347472" cy="347472"/>
          </a:xfrm>
          <a:custGeom>
            <a:avLst/>
            <a:gdLst/>
            <a:ahLst/>
            <a:cxnLst/>
            <a:rect l="l" t="t" r="r" b="b"/>
            <a:pathLst>
              <a:path w="320730"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2"/>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1"/>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13" name="object 18"/>
          <p:cNvSpPr/>
          <p:nvPr/>
        </p:nvSpPr>
        <p:spPr>
          <a:xfrm>
            <a:off x="8237687" y="2691052"/>
            <a:ext cx="347472" cy="347472"/>
          </a:xfrm>
          <a:custGeom>
            <a:avLst/>
            <a:gdLst/>
            <a:ahLst/>
            <a:cxnLst/>
            <a:rect l="l" t="t" r="r" b="b"/>
            <a:pathLst>
              <a:path w="320730"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4"/>
                </a:lnTo>
                <a:lnTo>
                  <a:pt x="308334" y="106609"/>
                </a:lnTo>
                <a:lnTo>
                  <a:pt x="313014" y="120303"/>
                </a:lnTo>
                <a:lnTo>
                  <a:pt x="316635" y="134512"/>
                </a:lnTo>
                <a:lnTo>
                  <a:pt x="319147" y="149181"/>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2"/>
                </a:lnTo>
                <a:lnTo>
                  <a:pt x="146243" y="346698"/>
                </a:lnTo>
                <a:lnTo>
                  <a:pt x="132464" y="344742"/>
                </a:lnTo>
                <a:lnTo>
                  <a:pt x="119078" y="341551"/>
                </a:lnTo>
                <a:lnTo>
                  <a:pt x="106136" y="337180"/>
                </a:lnTo>
                <a:lnTo>
                  <a:pt x="93688"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7"/>
                </a:lnTo>
                <a:lnTo>
                  <a:pt x="4094" y="212848"/>
                </a:lnTo>
                <a:lnTo>
                  <a:pt x="1582" y="198179"/>
                </a:lnTo>
                <a:lnTo>
                  <a:pt x="232" y="183106"/>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14" name="object 6"/>
          <p:cNvSpPr txBox="1"/>
          <p:nvPr/>
        </p:nvSpPr>
        <p:spPr>
          <a:xfrm>
            <a:off x="2856125" y="3759280"/>
            <a:ext cx="992822" cy="330200"/>
          </a:xfrm>
          <a:prstGeom prst="rect">
            <a:avLst/>
          </a:prstGeom>
        </p:spPr>
        <p:txBody>
          <a:bodyPr wrap="square" lIns="0" tIns="0" rIns="0" bIns="0" rtlCol="0">
            <a:noAutofit/>
          </a:bodyPr>
          <a:lstStyle/>
          <a:p>
            <a:pPr marL="12700">
              <a:lnSpc>
                <a:spcPts val="2600"/>
              </a:lnSpc>
              <a:spcBef>
                <a:spcPts val="130"/>
              </a:spcBef>
            </a:pPr>
            <a:r>
              <a:rPr sz="3600" baseline="2275" dirty="0">
                <a:solidFill>
                  <a:srgbClr val="7F7E7E"/>
                </a:solidFill>
                <a:cs typeface="Calibri"/>
              </a:rPr>
              <a:t>Income</a:t>
            </a:r>
            <a:endParaRPr sz="2400" dirty="0">
              <a:cs typeface="Calibri"/>
            </a:endParaRPr>
          </a:p>
        </p:txBody>
      </p:sp>
      <p:sp>
        <p:nvSpPr>
          <p:cNvPr id="115" name="object 5"/>
          <p:cNvSpPr txBox="1"/>
          <p:nvPr/>
        </p:nvSpPr>
        <p:spPr>
          <a:xfrm>
            <a:off x="6950816" y="6116930"/>
            <a:ext cx="542241" cy="330200"/>
          </a:xfrm>
          <a:prstGeom prst="rect">
            <a:avLst/>
          </a:prstGeom>
        </p:spPr>
        <p:txBody>
          <a:bodyPr wrap="square" lIns="0" tIns="0" rIns="0" bIns="0" rtlCol="0">
            <a:noAutofit/>
          </a:bodyPr>
          <a:lstStyle/>
          <a:p>
            <a:pPr marL="12700">
              <a:lnSpc>
                <a:spcPts val="2600"/>
              </a:lnSpc>
              <a:spcBef>
                <a:spcPts val="130"/>
              </a:spcBef>
            </a:pPr>
            <a:r>
              <a:rPr sz="3600" baseline="2275" dirty="0">
                <a:solidFill>
                  <a:srgbClr val="7F7E7E"/>
                </a:solidFill>
                <a:cs typeface="Calibri"/>
              </a:rPr>
              <a:t>Age</a:t>
            </a:r>
            <a:endParaRPr sz="2400">
              <a:cs typeface="Calibri"/>
            </a:endParaRPr>
          </a:p>
        </p:txBody>
      </p:sp>
      <p:grpSp>
        <p:nvGrpSpPr>
          <p:cNvPr id="116" name="Group 115"/>
          <p:cNvGrpSpPr/>
          <p:nvPr/>
        </p:nvGrpSpPr>
        <p:grpSpPr>
          <a:xfrm>
            <a:off x="3907438" y="1888930"/>
            <a:ext cx="6303362" cy="4054670"/>
            <a:chOff x="2343901" y="1923700"/>
            <a:chExt cx="6303362" cy="4054670"/>
          </a:xfrm>
        </p:grpSpPr>
        <p:sp>
          <p:nvSpPr>
            <p:cNvPr id="117" name="object 67"/>
            <p:cNvSpPr/>
            <p:nvPr/>
          </p:nvSpPr>
          <p:spPr>
            <a:xfrm>
              <a:off x="2343901" y="1923700"/>
              <a:ext cx="0" cy="4054670"/>
            </a:xfrm>
            <a:custGeom>
              <a:avLst/>
              <a:gdLst/>
              <a:ahLst/>
              <a:cxnLst/>
              <a:rect l="l" t="t" r="r" b="b"/>
              <a:pathLst>
                <a:path h="4054670">
                  <a:moveTo>
                    <a:pt x="0" y="4054670"/>
                  </a:moveTo>
                  <a:lnTo>
                    <a:pt x="0" y="0"/>
                  </a:lnTo>
                </a:path>
              </a:pathLst>
            </a:custGeom>
            <a:ln w="25399">
              <a:solidFill>
                <a:srgbClr val="6094C9"/>
              </a:solidFill>
              <a:headEnd type="none"/>
              <a:tailEnd type="arrow"/>
            </a:ln>
            <a:effectLst>
              <a:outerShdw blurRad="50800" dist="38100" dir="5400000" algn="t" rotWithShape="0">
                <a:prstClr val="black">
                  <a:alpha val="40000"/>
                </a:prstClr>
              </a:outerShdw>
            </a:effectLst>
          </p:spPr>
          <p:txBody>
            <a:bodyPr wrap="square" lIns="0" tIns="0" rIns="0" bIns="0" rtlCol="0">
              <a:noAutofit/>
            </a:bodyPr>
            <a:lstStyle/>
            <a:p>
              <a:endParaRPr/>
            </a:p>
          </p:txBody>
        </p:sp>
        <p:sp>
          <p:nvSpPr>
            <p:cNvPr id="118" name="object 70"/>
            <p:cNvSpPr/>
            <p:nvPr/>
          </p:nvSpPr>
          <p:spPr>
            <a:xfrm>
              <a:off x="2343901" y="5978370"/>
              <a:ext cx="6303362" cy="0"/>
            </a:xfrm>
            <a:custGeom>
              <a:avLst/>
              <a:gdLst/>
              <a:ahLst/>
              <a:cxnLst/>
              <a:rect l="l" t="t" r="r" b="b"/>
              <a:pathLst>
                <a:path w="6303362">
                  <a:moveTo>
                    <a:pt x="0" y="0"/>
                  </a:moveTo>
                  <a:lnTo>
                    <a:pt x="6303362" y="0"/>
                  </a:lnTo>
                </a:path>
              </a:pathLst>
            </a:custGeom>
            <a:ln w="25399">
              <a:solidFill>
                <a:srgbClr val="6094C9"/>
              </a:solidFill>
              <a:headEnd type="none"/>
              <a:tailEnd type="arrow"/>
            </a:ln>
            <a:effectLst>
              <a:outerShdw blurRad="50800" dist="38100" algn="l" rotWithShape="0">
                <a:prstClr val="black">
                  <a:alpha val="40000"/>
                </a:prstClr>
              </a:outerShdw>
            </a:effectLst>
          </p:spPr>
          <p:txBody>
            <a:bodyPr wrap="square" lIns="0" tIns="0" rIns="0" bIns="0" rtlCol="0">
              <a:noAutofit/>
            </a:bodyPr>
            <a:lstStyle/>
            <a:p>
              <a:endParaRPr/>
            </a:p>
          </p:txBody>
        </p:sp>
      </p:gr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alpha val="45000"/>
          </a:schemeClr>
        </a:solidFill>
        <a:effectLst/>
      </p:bgPr>
    </p:bg>
    <p:spTree>
      <p:nvGrpSpPr>
        <p:cNvPr id="1" name=""/>
        <p:cNvGrpSpPr/>
        <p:nvPr/>
      </p:nvGrpSpPr>
      <p:grpSpPr>
        <a:xfrm>
          <a:off x="0" y="0"/>
          <a:ext cx="0" cy="0"/>
          <a:chOff x="0" y="0"/>
          <a:chExt cx="0" cy="0"/>
        </a:xfrm>
      </p:grpSpPr>
      <p:graphicFrame>
        <p:nvGraphicFramePr>
          <p:cNvPr id="125" name="Object 124" hidden="1"/>
          <p:cNvGraphicFramePr>
            <a:graphicFrameLocks noChangeAspect="1"/>
          </p:cNvGraphicFramePr>
          <p:nvPr>
            <p:custDataLst>
              <p:tags r:id="rId2"/>
            </p:custDataLst>
            <p:extLst>
              <p:ext uri="{D42A27DB-BD31-4B8C-83A1-F6EECF244321}">
                <p14:modId xmlns:p14="http://schemas.microsoft.com/office/powerpoint/2010/main" val="904512446"/>
              </p:ext>
            </p:extLst>
          </p:nvPr>
        </p:nvGraphicFramePr>
        <p:xfrm>
          <a:off x="1525589" y="1589"/>
          <a:ext cx="1587" cy="1587"/>
        </p:xfrm>
        <a:graphic>
          <a:graphicData uri="http://schemas.openxmlformats.org/presentationml/2006/ole">
            <mc:AlternateContent xmlns:mc="http://schemas.openxmlformats.org/markup-compatibility/2006">
              <mc:Choice xmlns:v="urn:schemas-microsoft-com:vml" Requires="v">
                <p:oleObj spid="_x0000_s4270"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1525589" y="1589"/>
                        <a:ext cx="1587" cy="1587"/>
                      </a:xfrm>
                      <a:prstGeom prst="rect">
                        <a:avLst/>
                      </a:prstGeom>
                    </p:spPr>
                  </p:pic>
                </p:oleObj>
              </mc:Fallback>
            </mc:AlternateContent>
          </a:graphicData>
        </a:graphic>
      </p:graphicFrame>
      <p:sp>
        <p:nvSpPr>
          <p:cNvPr id="66" name="object 66"/>
          <p:cNvSpPr/>
          <p:nvPr/>
        </p:nvSpPr>
        <p:spPr>
          <a:xfrm>
            <a:off x="6357383" y="1869960"/>
            <a:ext cx="1810252" cy="1760707"/>
          </a:xfrm>
          <a:custGeom>
            <a:avLst/>
            <a:gdLst/>
            <a:ahLst/>
            <a:cxnLst/>
            <a:rect l="l" t="t" r="r" b="b"/>
            <a:pathLst>
              <a:path w="1810252" h="1760707">
                <a:moveTo>
                  <a:pt x="0" y="880353"/>
                </a:moveTo>
                <a:lnTo>
                  <a:pt x="3000" y="952556"/>
                </a:lnTo>
                <a:lnTo>
                  <a:pt x="11846" y="1023151"/>
                </a:lnTo>
                <a:lnTo>
                  <a:pt x="26305" y="1091913"/>
                </a:lnTo>
                <a:lnTo>
                  <a:pt x="46143" y="1158614"/>
                </a:lnTo>
                <a:lnTo>
                  <a:pt x="71129" y="1223027"/>
                </a:lnTo>
                <a:lnTo>
                  <a:pt x="101028" y="1284927"/>
                </a:lnTo>
                <a:lnTo>
                  <a:pt x="135608" y="1344087"/>
                </a:lnTo>
                <a:lnTo>
                  <a:pt x="174636" y="1400279"/>
                </a:lnTo>
                <a:lnTo>
                  <a:pt x="217880" y="1453279"/>
                </a:lnTo>
                <a:lnTo>
                  <a:pt x="265105" y="1502858"/>
                </a:lnTo>
                <a:lnTo>
                  <a:pt x="316079" y="1548791"/>
                </a:lnTo>
                <a:lnTo>
                  <a:pt x="370570" y="1590850"/>
                </a:lnTo>
                <a:lnTo>
                  <a:pt x="428344" y="1628810"/>
                </a:lnTo>
                <a:lnTo>
                  <a:pt x="489168" y="1662444"/>
                </a:lnTo>
                <a:lnTo>
                  <a:pt x="552810" y="1691525"/>
                </a:lnTo>
                <a:lnTo>
                  <a:pt x="619036" y="1715826"/>
                </a:lnTo>
                <a:lnTo>
                  <a:pt x="687614" y="1735122"/>
                </a:lnTo>
                <a:lnTo>
                  <a:pt x="758310" y="1749185"/>
                </a:lnTo>
                <a:lnTo>
                  <a:pt x="830892" y="1757789"/>
                </a:lnTo>
                <a:lnTo>
                  <a:pt x="905126" y="1760707"/>
                </a:lnTo>
                <a:lnTo>
                  <a:pt x="979361" y="1757789"/>
                </a:lnTo>
                <a:lnTo>
                  <a:pt x="1051942" y="1749185"/>
                </a:lnTo>
                <a:lnTo>
                  <a:pt x="1122639" y="1735122"/>
                </a:lnTo>
                <a:lnTo>
                  <a:pt x="1191216" y="1715826"/>
                </a:lnTo>
                <a:lnTo>
                  <a:pt x="1257442" y="1691525"/>
                </a:lnTo>
                <a:lnTo>
                  <a:pt x="1321084" y="1662444"/>
                </a:lnTo>
                <a:lnTo>
                  <a:pt x="1381908" y="1628810"/>
                </a:lnTo>
                <a:lnTo>
                  <a:pt x="1439682" y="1590850"/>
                </a:lnTo>
                <a:lnTo>
                  <a:pt x="1494173" y="1548791"/>
                </a:lnTo>
                <a:lnTo>
                  <a:pt x="1545147" y="1502858"/>
                </a:lnTo>
                <a:lnTo>
                  <a:pt x="1592373" y="1453279"/>
                </a:lnTo>
                <a:lnTo>
                  <a:pt x="1635616" y="1400279"/>
                </a:lnTo>
                <a:lnTo>
                  <a:pt x="1674644" y="1344087"/>
                </a:lnTo>
                <a:lnTo>
                  <a:pt x="1709224" y="1284927"/>
                </a:lnTo>
                <a:lnTo>
                  <a:pt x="1739123" y="1223027"/>
                </a:lnTo>
                <a:lnTo>
                  <a:pt x="1764109" y="1158614"/>
                </a:lnTo>
                <a:lnTo>
                  <a:pt x="1783947" y="1091913"/>
                </a:lnTo>
                <a:lnTo>
                  <a:pt x="1798406" y="1023151"/>
                </a:lnTo>
                <a:lnTo>
                  <a:pt x="1807252" y="952556"/>
                </a:lnTo>
                <a:lnTo>
                  <a:pt x="1810252" y="880353"/>
                </a:lnTo>
                <a:lnTo>
                  <a:pt x="1807252" y="808151"/>
                </a:lnTo>
                <a:lnTo>
                  <a:pt x="1798406" y="737555"/>
                </a:lnTo>
                <a:lnTo>
                  <a:pt x="1783947" y="668794"/>
                </a:lnTo>
                <a:lnTo>
                  <a:pt x="1764109" y="602094"/>
                </a:lnTo>
                <a:lnTo>
                  <a:pt x="1739123" y="537680"/>
                </a:lnTo>
                <a:lnTo>
                  <a:pt x="1709224" y="475780"/>
                </a:lnTo>
                <a:lnTo>
                  <a:pt x="1674644" y="416621"/>
                </a:lnTo>
                <a:lnTo>
                  <a:pt x="1635616" y="360428"/>
                </a:lnTo>
                <a:lnTo>
                  <a:pt x="1592373" y="307429"/>
                </a:lnTo>
                <a:lnTo>
                  <a:pt x="1545147" y="257849"/>
                </a:lnTo>
                <a:lnTo>
                  <a:pt x="1494173" y="211917"/>
                </a:lnTo>
                <a:lnTo>
                  <a:pt x="1439682" y="169857"/>
                </a:lnTo>
                <a:lnTo>
                  <a:pt x="1381908" y="131897"/>
                </a:lnTo>
                <a:lnTo>
                  <a:pt x="1321084" y="98263"/>
                </a:lnTo>
                <a:lnTo>
                  <a:pt x="1257442" y="69182"/>
                </a:lnTo>
                <a:lnTo>
                  <a:pt x="1191216" y="44881"/>
                </a:lnTo>
                <a:lnTo>
                  <a:pt x="1122639" y="25585"/>
                </a:lnTo>
                <a:lnTo>
                  <a:pt x="1051942" y="11522"/>
                </a:lnTo>
                <a:lnTo>
                  <a:pt x="979361" y="2918"/>
                </a:lnTo>
                <a:lnTo>
                  <a:pt x="905126" y="0"/>
                </a:lnTo>
                <a:lnTo>
                  <a:pt x="830892" y="2918"/>
                </a:lnTo>
                <a:lnTo>
                  <a:pt x="758310" y="11522"/>
                </a:lnTo>
                <a:lnTo>
                  <a:pt x="687614" y="25585"/>
                </a:lnTo>
                <a:lnTo>
                  <a:pt x="619036" y="44881"/>
                </a:lnTo>
                <a:lnTo>
                  <a:pt x="552810" y="69182"/>
                </a:lnTo>
                <a:lnTo>
                  <a:pt x="489168" y="98263"/>
                </a:lnTo>
                <a:lnTo>
                  <a:pt x="428344" y="131897"/>
                </a:lnTo>
                <a:lnTo>
                  <a:pt x="370570" y="169857"/>
                </a:lnTo>
                <a:lnTo>
                  <a:pt x="316079" y="211917"/>
                </a:lnTo>
                <a:lnTo>
                  <a:pt x="265105" y="257849"/>
                </a:lnTo>
                <a:lnTo>
                  <a:pt x="217880" y="307429"/>
                </a:lnTo>
                <a:lnTo>
                  <a:pt x="174636" y="360428"/>
                </a:lnTo>
                <a:lnTo>
                  <a:pt x="135608" y="416621"/>
                </a:lnTo>
                <a:lnTo>
                  <a:pt x="101028" y="475780"/>
                </a:lnTo>
                <a:lnTo>
                  <a:pt x="71129" y="537680"/>
                </a:lnTo>
                <a:lnTo>
                  <a:pt x="46143" y="602094"/>
                </a:lnTo>
                <a:lnTo>
                  <a:pt x="26305" y="668794"/>
                </a:lnTo>
                <a:lnTo>
                  <a:pt x="11846" y="737555"/>
                </a:lnTo>
                <a:lnTo>
                  <a:pt x="3000" y="808151"/>
                </a:lnTo>
                <a:lnTo>
                  <a:pt x="0" y="880353"/>
                </a:lnTo>
                <a:close/>
              </a:path>
            </a:pathLst>
          </a:custGeom>
          <a:solidFill>
            <a:srgbClr val="FAA657">
              <a:alpha val="51000"/>
            </a:srgbClr>
          </a:solidFill>
          <a:effectLst>
            <a:outerShdw blurRad="50800" dist="38100" dir="5400000" algn="t" rotWithShape="0">
              <a:prstClr val="black">
                <a:alpha val="40000"/>
              </a:prstClr>
            </a:outerShdw>
          </a:effectLst>
        </p:spPr>
        <p:txBody>
          <a:bodyPr wrap="square" lIns="0" tIns="0" rIns="0" bIns="0" rtlCol="0">
            <a:noAutofit/>
          </a:bodyPr>
          <a:lstStyle/>
          <a:p>
            <a:endParaRPr/>
          </a:p>
        </p:txBody>
      </p:sp>
      <p:sp>
        <p:nvSpPr>
          <p:cNvPr id="87" name="object 5"/>
          <p:cNvSpPr txBox="1"/>
          <p:nvPr/>
        </p:nvSpPr>
        <p:spPr>
          <a:xfrm>
            <a:off x="3625916" y="369651"/>
            <a:ext cx="6889684" cy="1192699"/>
          </a:xfrm>
          <a:prstGeom prst="rect">
            <a:avLst/>
          </a:prstGeom>
        </p:spPr>
        <p:txBody>
          <a:bodyPr wrap="square" lIns="0" tIns="0" rIns="0" bIns="0" rtlCol="0">
            <a:spAutoFit/>
          </a:bodyPr>
          <a:lstStyle/>
          <a:p>
            <a:pPr marL="12700" marR="41909">
              <a:lnSpc>
                <a:spcPts val="3454"/>
              </a:lnSpc>
              <a:spcBef>
                <a:spcPts val="172"/>
              </a:spcBef>
            </a:pPr>
            <a:r>
              <a:rPr sz="4800" baseline="2560" dirty="0">
                <a:solidFill>
                  <a:srgbClr val="4E81BC"/>
                </a:solidFill>
                <a:latin typeface="+mj-lt"/>
                <a:cs typeface="Calibri"/>
              </a:rPr>
              <a:t>DBSC</a:t>
            </a:r>
            <a:r>
              <a:rPr sz="4800" spc="-4" baseline="2560" dirty="0">
                <a:solidFill>
                  <a:srgbClr val="4E81BC"/>
                </a:solidFill>
                <a:latin typeface="+mj-lt"/>
                <a:cs typeface="Calibri"/>
              </a:rPr>
              <a:t>A</a:t>
            </a:r>
            <a:r>
              <a:rPr sz="4800" baseline="2560" dirty="0">
                <a:solidFill>
                  <a:srgbClr val="4E81BC"/>
                </a:solidFill>
                <a:latin typeface="+mj-lt"/>
                <a:cs typeface="Calibri"/>
              </a:rPr>
              <a:t>N</a:t>
            </a:r>
            <a:endParaRPr sz="3200" dirty="0">
              <a:latin typeface="+mj-lt"/>
              <a:cs typeface="Calibri"/>
            </a:endParaRPr>
          </a:p>
          <a:p>
            <a:pPr marL="12700">
              <a:lnSpc>
                <a:spcPts val="2770"/>
              </a:lnSpc>
            </a:pPr>
            <a:r>
              <a:rPr lang="en-US" sz="3200" baseline="1137" dirty="0">
                <a:solidFill>
                  <a:srgbClr val="7F7E7E"/>
                </a:solidFill>
                <a:latin typeface="+mj-lt"/>
                <a:cs typeface="Calibri"/>
              </a:rPr>
              <a:t>Look at the radius </a:t>
            </a:r>
            <a:r>
              <a:rPr lang="en-US" sz="3200" i="1" baseline="1137" dirty="0">
                <a:solidFill>
                  <a:srgbClr val="4E81BC"/>
                </a:solidFill>
                <a:latin typeface="+mj-lt"/>
                <a:cs typeface="Calibri"/>
              </a:rPr>
              <a:t>epsilon</a:t>
            </a:r>
            <a:r>
              <a:rPr lang="en-US" sz="3200" i="1" spc="-4" baseline="1137" dirty="0">
                <a:solidFill>
                  <a:srgbClr val="4E81BC"/>
                </a:solidFill>
                <a:latin typeface="+mj-lt"/>
                <a:cs typeface="Calibri"/>
              </a:rPr>
              <a:t> </a:t>
            </a:r>
            <a:r>
              <a:rPr lang="en-US" sz="3200" baseline="1137" dirty="0">
                <a:solidFill>
                  <a:srgbClr val="7F7E7E"/>
                </a:solidFill>
                <a:latin typeface="+mj-lt"/>
                <a:cs typeface="Calibri"/>
              </a:rPr>
              <a:t>around point</a:t>
            </a:r>
          </a:p>
          <a:p>
            <a:pPr marL="12700">
              <a:lnSpc>
                <a:spcPts val="2600"/>
              </a:lnSpc>
              <a:spcBef>
                <a:spcPts val="130"/>
              </a:spcBef>
            </a:pPr>
            <a:r>
              <a:rPr lang="en-US" sz="3200" baseline="1137" dirty="0">
                <a:solidFill>
                  <a:srgbClr val="7F7E7E"/>
                </a:solidFill>
                <a:latin typeface="+mj-lt"/>
                <a:cs typeface="Calibri"/>
              </a:rPr>
              <a:t>If enough points (</a:t>
            </a:r>
            <a:r>
              <a:rPr lang="en-US" sz="3200" i="1" baseline="2275" dirty="0" err="1">
                <a:solidFill>
                  <a:srgbClr val="4E81BC"/>
                </a:solidFill>
                <a:latin typeface="+mj-lt"/>
                <a:cs typeface="Calibri"/>
              </a:rPr>
              <a:t>n_clu</a:t>
            </a:r>
            <a:r>
              <a:rPr lang="en-US" sz="3200" baseline="2275" dirty="0">
                <a:solidFill>
                  <a:srgbClr val="7F7E7E"/>
                </a:solidFill>
                <a:latin typeface="+mj-lt"/>
                <a:cs typeface="Calibri"/>
              </a:rPr>
              <a:t>) within circle, start cluster</a:t>
            </a:r>
            <a:endParaRPr lang="en-US" sz="3200" dirty="0">
              <a:solidFill>
                <a:srgbClr val="7F7E7E"/>
              </a:solidFill>
              <a:latin typeface="+mj-lt"/>
              <a:cs typeface="Calibri"/>
            </a:endParaRPr>
          </a:p>
        </p:txBody>
      </p:sp>
      <p:sp>
        <p:nvSpPr>
          <p:cNvPr id="88" name="object 82"/>
          <p:cNvSpPr/>
          <p:nvPr/>
        </p:nvSpPr>
        <p:spPr>
          <a:xfrm>
            <a:off x="5938372" y="5487188"/>
            <a:ext cx="347472" cy="347472"/>
          </a:xfrm>
          <a:custGeom>
            <a:avLst/>
            <a:gdLst/>
            <a:ahLst/>
            <a:cxnLst/>
            <a:rect l="l" t="t" r="r" b="b"/>
            <a:pathLst>
              <a:path w="320729"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89" name="object 84"/>
          <p:cNvSpPr/>
          <p:nvPr/>
        </p:nvSpPr>
        <p:spPr>
          <a:xfrm>
            <a:off x="6923747" y="5521291"/>
            <a:ext cx="347472" cy="347472"/>
          </a:xfrm>
          <a:custGeom>
            <a:avLst/>
            <a:gdLst/>
            <a:ahLst/>
            <a:cxnLst/>
            <a:rect l="l" t="t" r="r" b="b"/>
            <a:pathLst>
              <a:path w="320729"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6"/>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90" name="object 86"/>
          <p:cNvSpPr/>
          <p:nvPr/>
        </p:nvSpPr>
        <p:spPr>
          <a:xfrm>
            <a:off x="7775551" y="5502337"/>
            <a:ext cx="347472" cy="347472"/>
          </a:xfrm>
          <a:custGeom>
            <a:avLst/>
            <a:gdLst/>
            <a:ahLst/>
            <a:cxnLst/>
            <a:rect l="l" t="t" r="r" b="b"/>
            <a:pathLst>
              <a:path w="320729"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9"/>
                </a:lnTo>
                <a:lnTo>
                  <a:pt x="288458" y="69169"/>
                </a:lnTo>
                <a:lnTo>
                  <a:pt x="296005" y="80986"/>
                </a:lnTo>
                <a:lnTo>
                  <a:pt x="302647" y="93485"/>
                </a:lnTo>
                <a:lnTo>
                  <a:pt x="308334" y="106609"/>
                </a:lnTo>
                <a:lnTo>
                  <a:pt x="313014" y="120303"/>
                </a:lnTo>
                <a:lnTo>
                  <a:pt x="316635" y="134513"/>
                </a:lnTo>
                <a:lnTo>
                  <a:pt x="319146" y="149182"/>
                </a:lnTo>
                <a:lnTo>
                  <a:pt x="320497" y="164255"/>
                </a:lnTo>
                <a:lnTo>
                  <a:pt x="320729" y="173680"/>
                </a:lnTo>
                <a:lnTo>
                  <a:pt x="320116" y="188974"/>
                </a:lnTo>
                <a:lnTo>
                  <a:pt x="318311" y="203897"/>
                </a:lnTo>
                <a:lnTo>
                  <a:pt x="315364" y="218395"/>
                </a:lnTo>
                <a:lnTo>
                  <a:pt x="311328" y="232412"/>
                </a:lnTo>
                <a:lnTo>
                  <a:pt x="306254" y="245893"/>
                </a:lnTo>
                <a:lnTo>
                  <a:pt x="300192" y="258782"/>
                </a:lnTo>
                <a:lnTo>
                  <a:pt x="293194" y="271024"/>
                </a:lnTo>
                <a:lnTo>
                  <a:pt x="285310" y="282563"/>
                </a:lnTo>
                <a:lnTo>
                  <a:pt x="276593" y="293344"/>
                </a:lnTo>
                <a:lnTo>
                  <a:pt x="267094" y="303312"/>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6"/>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91" name="object 74"/>
          <p:cNvSpPr/>
          <p:nvPr/>
        </p:nvSpPr>
        <p:spPr>
          <a:xfrm>
            <a:off x="4192469" y="5195209"/>
            <a:ext cx="347472" cy="347472"/>
          </a:xfrm>
          <a:custGeom>
            <a:avLst/>
            <a:gdLst/>
            <a:ahLst/>
            <a:cxnLst/>
            <a:rect l="l" t="t" r="r" b="b"/>
            <a:pathLst>
              <a:path w="320730"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92" name="object 72"/>
          <p:cNvSpPr/>
          <p:nvPr/>
        </p:nvSpPr>
        <p:spPr>
          <a:xfrm>
            <a:off x="7483366" y="2517371"/>
            <a:ext cx="347472" cy="347472"/>
          </a:xfrm>
          <a:custGeom>
            <a:avLst/>
            <a:gdLst/>
            <a:ahLst/>
            <a:cxnLst/>
            <a:rect l="l" t="t" r="r" b="b"/>
            <a:pathLst>
              <a:path w="320730"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30" y="342927"/>
                </a:lnTo>
                <a:lnTo>
                  <a:pt x="182985" y="345647"/>
                </a:lnTo>
                <a:lnTo>
                  <a:pt x="169068" y="347110"/>
                </a:lnTo>
                <a:lnTo>
                  <a:pt x="160364" y="347362"/>
                </a:lnTo>
                <a:lnTo>
                  <a:pt x="146244" y="346698"/>
                </a:lnTo>
                <a:lnTo>
                  <a:pt x="132465" y="344742"/>
                </a:lnTo>
                <a:lnTo>
                  <a:pt x="119078" y="341551"/>
                </a:lnTo>
                <a:lnTo>
                  <a:pt x="106136" y="337180"/>
                </a:lnTo>
                <a:lnTo>
                  <a:pt x="93689" y="331684"/>
                </a:lnTo>
                <a:lnTo>
                  <a:pt x="81788" y="325119"/>
                </a:lnTo>
                <a:lnTo>
                  <a:pt x="70485" y="317540"/>
                </a:lnTo>
                <a:lnTo>
                  <a:pt x="59830" y="309002"/>
                </a:lnTo>
                <a:lnTo>
                  <a:pt x="49876" y="299561"/>
                </a:lnTo>
                <a:lnTo>
                  <a:pt x="40672" y="289273"/>
                </a:lnTo>
                <a:lnTo>
                  <a:pt x="32271" y="278192"/>
                </a:lnTo>
                <a:lnTo>
                  <a:pt x="24724" y="266375"/>
                </a:lnTo>
                <a:lnTo>
                  <a:pt x="18081" y="253876"/>
                </a:lnTo>
                <a:lnTo>
                  <a:pt x="12395" y="240752"/>
                </a:lnTo>
                <a:lnTo>
                  <a:pt x="7715" y="227058"/>
                </a:lnTo>
                <a:lnTo>
                  <a:pt x="4094" y="212848"/>
                </a:lnTo>
                <a:lnTo>
                  <a:pt x="1583" y="198180"/>
                </a:lnTo>
                <a:lnTo>
                  <a:pt x="232" y="183107"/>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93" name="object 70"/>
          <p:cNvSpPr/>
          <p:nvPr/>
        </p:nvSpPr>
        <p:spPr>
          <a:xfrm>
            <a:off x="7084113" y="2135643"/>
            <a:ext cx="347472" cy="347472"/>
          </a:xfrm>
          <a:custGeom>
            <a:avLst/>
            <a:gdLst/>
            <a:ahLst/>
            <a:cxnLst/>
            <a:rect l="l" t="t" r="r" b="b"/>
            <a:pathLst>
              <a:path w="320730"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2"/>
                </a:lnTo>
                <a:lnTo>
                  <a:pt x="146244" y="346698"/>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3" y="198179"/>
                </a:lnTo>
                <a:lnTo>
                  <a:pt x="232" y="183107"/>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94" name="object 68"/>
          <p:cNvSpPr/>
          <p:nvPr/>
        </p:nvSpPr>
        <p:spPr>
          <a:xfrm>
            <a:off x="6672028" y="1723114"/>
            <a:ext cx="347472" cy="347472"/>
          </a:xfrm>
          <a:custGeom>
            <a:avLst/>
            <a:gdLst/>
            <a:ahLst/>
            <a:cxnLst/>
            <a:rect l="l" t="t" r="r" b="b"/>
            <a:pathLst>
              <a:path w="320729"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2"/>
                </a:lnTo>
                <a:lnTo>
                  <a:pt x="146244" y="346698"/>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3"/>
                </a:lnTo>
                <a:lnTo>
                  <a:pt x="32271" y="278192"/>
                </a:lnTo>
                <a:lnTo>
                  <a:pt x="24724" y="266375"/>
                </a:lnTo>
                <a:lnTo>
                  <a:pt x="18081" y="253876"/>
                </a:lnTo>
                <a:lnTo>
                  <a:pt x="12395" y="240752"/>
                </a:lnTo>
                <a:lnTo>
                  <a:pt x="7715" y="227058"/>
                </a:lnTo>
                <a:lnTo>
                  <a:pt x="4094" y="212848"/>
                </a:lnTo>
                <a:lnTo>
                  <a:pt x="1583" y="198179"/>
                </a:lnTo>
                <a:lnTo>
                  <a:pt x="232" y="183107"/>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95" name="object 66"/>
          <p:cNvSpPr/>
          <p:nvPr/>
        </p:nvSpPr>
        <p:spPr>
          <a:xfrm>
            <a:off x="8396003" y="3412181"/>
            <a:ext cx="347472" cy="347472"/>
          </a:xfrm>
          <a:custGeom>
            <a:avLst/>
            <a:gdLst/>
            <a:ahLst/>
            <a:cxnLst/>
            <a:rect l="l" t="t" r="r" b="b"/>
            <a:pathLst>
              <a:path w="320730"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4"/>
                </a:lnTo>
                <a:lnTo>
                  <a:pt x="308334" y="106609"/>
                </a:lnTo>
                <a:lnTo>
                  <a:pt x="313014" y="120303"/>
                </a:lnTo>
                <a:lnTo>
                  <a:pt x="316635" y="134512"/>
                </a:lnTo>
                <a:lnTo>
                  <a:pt x="319147" y="149181"/>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3" y="346697"/>
                </a:lnTo>
                <a:lnTo>
                  <a:pt x="132464" y="344742"/>
                </a:lnTo>
                <a:lnTo>
                  <a:pt x="119078" y="341551"/>
                </a:lnTo>
                <a:lnTo>
                  <a:pt x="106136" y="337180"/>
                </a:lnTo>
                <a:lnTo>
                  <a:pt x="93688" y="331684"/>
                </a:lnTo>
                <a:lnTo>
                  <a:pt x="81788" y="325119"/>
                </a:lnTo>
                <a:lnTo>
                  <a:pt x="70484" y="317539"/>
                </a:lnTo>
                <a:lnTo>
                  <a:pt x="59830" y="309001"/>
                </a:lnTo>
                <a:lnTo>
                  <a:pt x="49875" y="299561"/>
                </a:lnTo>
                <a:lnTo>
                  <a:pt x="40672" y="289272"/>
                </a:lnTo>
                <a:lnTo>
                  <a:pt x="32271" y="278192"/>
                </a:lnTo>
                <a:lnTo>
                  <a:pt x="24724" y="266375"/>
                </a:lnTo>
                <a:lnTo>
                  <a:pt x="18081" y="253876"/>
                </a:lnTo>
                <a:lnTo>
                  <a:pt x="12395" y="240752"/>
                </a:lnTo>
                <a:lnTo>
                  <a:pt x="7715" y="227057"/>
                </a:lnTo>
                <a:lnTo>
                  <a:pt x="4094" y="212848"/>
                </a:lnTo>
                <a:lnTo>
                  <a:pt x="1582" y="198179"/>
                </a:lnTo>
                <a:lnTo>
                  <a:pt x="232" y="183106"/>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96" name="object 63"/>
          <p:cNvSpPr/>
          <p:nvPr/>
        </p:nvSpPr>
        <p:spPr>
          <a:xfrm>
            <a:off x="7404842" y="5021529"/>
            <a:ext cx="347472" cy="347472"/>
          </a:xfrm>
          <a:custGeom>
            <a:avLst/>
            <a:gdLst/>
            <a:ahLst/>
            <a:cxnLst/>
            <a:rect l="l" t="t" r="r" b="b"/>
            <a:pathLst>
              <a:path w="320730" h="347361">
                <a:moveTo>
                  <a:pt x="0" y="173680"/>
                </a:moveTo>
                <a:lnTo>
                  <a:pt x="232" y="183106"/>
                </a:lnTo>
                <a:lnTo>
                  <a:pt x="1583" y="198179"/>
                </a:lnTo>
                <a:lnTo>
                  <a:pt x="4094" y="212848"/>
                </a:lnTo>
                <a:lnTo>
                  <a:pt x="7715" y="227058"/>
                </a:lnTo>
                <a:lnTo>
                  <a:pt x="12395" y="240752"/>
                </a:lnTo>
                <a:lnTo>
                  <a:pt x="18082" y="253876"/>
                </a:lnTo>
                <a:lnTo>
                  <a:pt x="24724" y="266375"/>
                </a:lnTo>
                <a:lnTo>
                  <a:pt x="32272" y="278192"/>
                </a:lnTo>
                <a:lnTo>
                  <a:pt x="40673" y="289272"/>
                </a:lnTo>
                <a:lnTo>
                  <a:pt x="49876" y="299561"/>
                </a:lnTo>
                <a:lnTo>
                  <a:pt x="59830" y="309001"/>
                </a:lnTo>
                <a:lnTo>
                  <a:pt x="70485" y="317539"/>
                </a:lnTo>
                <a:lnTo>
                  <a:pt x="81788" y="325118"/>
                </a:lnTo>
                <a:lnTo>
                  <a:pt x="93689" y="331684"/>
                </a:lnTo>
                <a:lnTo>
                  <a:pt x="106136" y="337180"/>
                </a:lnTo>
                <a:lnTo>
                  <a:pt x="119079" y="341551"/>
                </a:lnTo>
                <a:lnTo>
                  <a:pt x="132465" y="344742"/>
                </a:lnTo>
                <a:lnTo>
                  <a:pt x="146244" y="346697"/>
                </a:lnTo>
                <a:lnTo>
                  <a:pt x="160365" y="347361"/>
                </a:lnTo>
                <a:lnTo>
                  <a:pt x="169069" y="347110"/>
                </a:lnTo>
                <a:lnTo>
                  <a:pt x="182986" y="345646"/>
                </a:lnTo>
                <a:lnTo>
                  <a:pt x="196530" y="342926"/>
                </a:lnTo>
                <a:lnTo>
                  <a:pt x="209650" y="339004"/>
                </a:lnTo>
                <a:lnTo>
                  <a:pt x="222295" y="333936"/>
                </a:lnTo>
                <a:lnTo>
                  <a:pt x="234413" y="327778"/>
                </a:lnTo>
                <a:lnTo>
                  <a:pt x="245953" y="320583"/>
                </a:lnTo>
                <a:lnTo>
                  <a:pt x="256864" y="312409"/>
                </a:lnTo>
                <a:lnTo>
                  <a:pt x="267095" y="303311"/>
                </a:lnTo>
                <a:lnTo>
                  <a:pt x="276595" y="293343"/>
                </a:lnTo>
                <a:lnTo>
                  <a:pt x="285312" y="282562"/>
                </a:lnTo>
                <a:lnTo>
                  <a:pt x="293195" y="271023"/>
                </a:lnTo>
                <a:lnTo>
                  <a:pt x="300193" y="258781"/>
                </a:lnTo>
                <a:lnTo>
                  <a:pt x="306255" y="245892"/>
                </a:lnTo>
                <a:lnTo>
                  <a:pt x="311330" y="232411"/>
                </a:lnTo>
                <a:lnTo>
                  <a:pt x="315366" y="218394"/>
                </a:lnTo>
                <a:lnTo>
                  <a:pt x="318312" y="203896"/>
                </a:lnTo>
                <a:lnTo>
                  <a:pt x="320117" y="188973"/>
                </a:lnTo>
                <a:lnTo>
                  <a:pt x="320730" y="173680"/>
                </a:lnTo>
                <a:lnTo>
                  <a:pt x="320498" y="164254"/>
                </a:lnTo>
                <a:lnTo>
                  <a:pt x="319147" y="149181"/>
                </a:lnTo>
                <a:lnTo>
                  <a:pt x="316636" y="134512"/>
                </a:lnTo>
                <a:lnTo>
                  <a:pt x="313015" y="120303"/>
                </a:lnTo>
                <a:lnTo>
                  <a:pt x="308335" y="106609"/>
                </a:lnTo>
                <a:lnTo>
                  <a:pt x="302649" y="93485"/>
                </a:lnTo>
                <a:lnTo>
                  <a:pt x="296006" y="80986"/>
                </a:lnTo>
                <a:lnTo>
                  <a:pt x="288459" y="69169"/>
                </a:lnTo>
                <a:lnTo>
                  <a:pt x="280058" y="58089"/>
                </a:lnTo>
                <a:lnTo>
                  <a:pt x="270854" y="47800"/>
                </a:lnTo>
                <a:lnTo>
                  <a:pt x="260900" y="38359"/>
                </a:lnTo>
                <a:lnTo>
                  <a:pt x="250245" y="29822"/>
                </a:lnTo>
                <a:lnTo>
                  <a:pt x="238942" y="22242"/>
                </a:lnTo>
                <a:lnTo>
                  <a:pt x="227041" y="15677"/>
                </a:lnTo>
                <a:lnTo>
                  <a:pt x="214594" y="10181"/>
                </a:lnTo>
                <a:lnTo>
                  <a:pt x="201651" y="5810"/>
                </a:lnTo>
                <a:lnTo>
                  <a:pt x="188265" y="2619"/>
                </a:lnTo>
                <a:lnTo>
                  <a:pt x="174486" y="664"/>
                </a:lnTo>
                <a:lnTo>
                  <a:pt x="160365" y="0"/>
                </a:lnTo>
                <a:lnTo>
                  <a:pt x="151662" y="251"/>
                </a:lnTo>
                <a:lnTo>
                  <a:pt x="137745" y="1714"/>
                </a:lnTo>
                <a:lnTo>
                  <a:pt x="124200" y="4434"/>
                </a:lnTo>
                <a:lnTo>
                  <a:pt x="111080" y="8356"/>
                </a:lnTo>
                <a:lnTo>
                  <a:pt x="98436" y="13424"/>
                </a:lnTo>
                <a:lnTo>
                  <a:pt x="86318" y="19583"/>
                </a:lnTo>
                <a:lnTo>
                  <a:pt x="74777" y="26777"/>
                </a:lnTo>
                <a:lnTo>
                  <a:pt x="63866" y="34951"/>
                </a:lnTo>
                <a:lnTo>
                  <a:pt x="53635" y="44049"/>
                </a:lnTo>
                <a:lnTo>
                  <a:pt x="44136" y="54017"/>
                </a:lnTo>
                <a:lnTo>
                  <a:pt x="35419" y="64798"/>
                </a:lnTo>
                <a:lnTo>
                  <a:pt x="27535" y="76337"/>
                </a:lnTo>
                <a:lnTo>
                  <a:pt x="20537" y="88579"/>
                </a:lnTo>
                <a:lnTo>
                  <a:pt x="14475" y="101468"/>
                </a:lnTo>
                <a:lnTo>
                  <a:pt x="9400" y="114948"/>
                </a:lnTo>
                <a:lnTo>
                  <a:pt x="5364" y="128965"/>
                </a:lnTo>
                <a:lnTo>
                  <a:pt x="2418" y="143463"/>
                </a:lnTo>
                <a:lnTo>
                  <a:pt x="613" y="158386"/>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97" name="object 62"/>
          <p:cNvSpPr/>
          <p:nvPr/>
        </p:nvSpPr>
        <p:spPr>
          <a:xfrm>
            <a:off x="5850962" y="3493881"/>
            <a:ext cx="347472" cy="347472"/>
          </a:xfrm>
          <a:custGeom>
            <a:avLst/>
            <a:gdLst/>
            <a:ahLst/>
            <a:cxnLst/>
            <a:rect l="l" t="t" r="r" b="b"/>
            <a:pathLst>
              <a:path w="320729"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6" y="149182"/>
                </a:lnTo>
                <a:lnTo>
                  <a:pt x="320497" y="164254"/>
                </a:lnTo>
                <a:lnTo>
                  <a:pt x="320729"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6"/>
                </a:lnTo>
                <a:lnTo>
                  <a:pt x="0" y="173681"/>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98" name="object 60"/>
          <p:cNvSpPr/>
          <p:nvPr/>
        </p:nvSpPr>
        <p:spPr>
          <a:xfrm>
            <a:off x="4975263" y="4571028"/>
            <a:ext cx="347472" cy="347472"/>
          </a:xfrm>
          <a:custGeom>
            <a:avLst/>
            <a:gdLst/>
            <a:ahLst/>
            <a:cxnLst/>
            <a:rect l="l" t="t" r="r" b="b"/>
            <a:pathLst>
              <a:path w="320729"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8"/>
                </a:lnTo>
                <a:lnTo>
                  <a:pt x="288458" y="69169"/>
                </a:lnTo>
                <a:lnTo>
                  <a:pt x="296005" y="80986"/>
                </a:lnTo>
                <a:lnTo>
                  <a:pt x="302648" y="93485"/>
                </a:lnTo>
                <a:lnTo>
                  <a:pt x="308334" y="106609"/>
                </a:lnTo>
                <a:lnTo>
                  <a:pt x="313014" y="120303"/>
                </a:lnTo>
                <a:lnTo>
                  <a:pt x="316635" y="134513"/>
                </a:lnTo>
                <a:lnTo>
                  <a:pt x="319146" y="149182"/>
                </a:lnTo>
                <a:lnTo>
                  <a:pt x="320497" y="164254"/>
                </a:lnTo>
                <a:lnTo>
                  <a:pt x="320729"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1"/>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99" name="object 58"/>
          <p:cNvSpPr/>
          <p:nvPr/>
        </p:nvSpPr>
        <p:spPr>
          <a:xfrm>
            <a:off x="9037462" y="2045434"/>
            <a:ext cx="347472" cy="347472"/>
          </a:xfrm>
          <a:custGeom>
            <a:avLst/>
            <a:gdLst/>
            <a:ahLst/>
            <a:cxnLst/>
            <a:rect l="l" t="t" r="r" b="b"/>
            <a:pathLst>
              <a:path w="320729"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4"/>
                </a:lnTo>
                <a:lnTo>
                  <a:pt x="308334" y="106609"/>
                </a:lnTo>
                <a:lnTo>
                  <a:pt x="313014" y="120303"/>
                </a:lnTo>
                <a:lnTo>
                  <a:pt x="316635" y="134512"/>
                </a:lnTo>
                <a:lnTo>
                  <a:pt x="319146" y="149181"/>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2"/>
                </a:lnTo>
                <a:lnTo>
                  <a:pt x="146243" y="346698"/>
                </a:lnTo>
                <a:lnTo>
                  <a:pt x="132464" y="344742"/>
                </a:lnTo>
                <a:lnTo>
                  <a:pt x="119078" y="341551"/>
                </a:lnTo>
                <a:lnTo>
                  <a:pt x="106136" y="337180"/>
                </a:lnTo>
                <a:lnTo>
                  <a:pt x="93688" y="331684"/>
                </a:lnTo>
                <a:lnTo>
                  <a:pt x="81788" y="325119"/>
                </a:lnTo>
                <a:lnTo>
                  <a:pt x="70484" y="317539"/>
                </a:lnTo>
                <a:lnTo>
                  <a:pt x="59830" y="309002"/>
                </a:lnTo>
                <a:lnTo>
                  <a:pt x="49875" y="299561"/>
                </a:lnTo>
                <a:lnTo>
                  <a:pt x="40672" y="289272"/>
                </a:lnTo>
                <a:lnTo>
                  <a:pt x="32271" y="278192"/>
                </a:lnTo>
                <a:lnTo>
                  <a:pt x="24724" y="266375"/>
                </a:lnTo>
                <a:lnTo>
                  <a:pt x="18081" y="253876"/>
                </a:lnTo>
                <a:lnTo>
                  <a:pt x="12395" y="240752"/>
                </a:lnTo>
                <a:lnTo>
                  <a:pt x="7715" y="227057"/>
                </a:lnTo>
                <a:lnTo>
                  <a:pt x="4094" y="212848"/>
                </a:lnTo>
                <a:lnTo>
                  <a:pt x="1582" y="198179"/>
                </a:lnTo>
                <a:lnTo>
                  <a:pt x="232" y="183106"/>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00" name="object 56"/>
          <p:cNvSpPr/>
          <p:nvPr/>
        </p:nvSpPr>
        <p:spPr>
          <a:xfrm>
            <a:off x="8077321" y="1961962"/>
            <a:ext cx="347472" cy="347472"/>
          </a:xfrm>
          <a:custGeom>
            <a:avLst/>
            <a:gdLst/>
            <a:ahLst/>
            <a:cxnLst/>
            <a:rect l="l" t="t" r="r" b="b"/>
            <a:pathLst>
              <a:path w="320729"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4"/>
                </a:lnTo>
                <a:lnTo>
                  <a:pt x="308334" y="106609"/>
                </a:lnTo>
                <a:lnTo>
                  <a:pt x="313014" y="120303"/>
                </a:lnTo>
                <a:lnTo>
                  <a:pt x="316635" y="134512"/>
                </a:lnTo>
                <a:lnTo>
                  <a:pt x="319146" y="149181"/>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2"/>
                </a:lnTo>
                <a:lnTo>
                  <a:pt x="146243" y="346697"/>
                </a:lnTo>
                <a:lnTo>
                  <a:pt x="132464" y="344742"/>
                </a:lnTo>
                <a:lnTo>
                  <a:pt x="119078" y="341551"/>
                </a:lnTo>
                <a:lnTo>
                  <a:pt x="106136" y="337180"/>
                </a:lnTo>
                <a:lnTo>
                  <a:pt x="93688" y="331684"/>
                </a:lnTo>
                <a:lnTo>
                  <a:pt x="81788" y="325119"/>
                </a:lnTo>
                <a:lnTo>
                  <a:pt x="70484" y="317539"/>
                </a:lnTo>
                <a:lnTo>
                  <a:pt x="59830" y="309002"/>
                </a:lnTo>
                <a:lnTo>
                  <a:pt x="49875" y="299561"/>
                </a:lnTo>
                <a:lnTo>
                  <a:pt x="40672" y="289272"/>
                </a:lnTo>
                <a:lnTo>
                  <a:pt x="32271" y="278192"/>
                </a:lnTo>
                <a:lnTo>
                  <a:pt x="24724" y="266375"/>
                </a:lnTo>
                <a:lnTo>
                  <a:pt x="18081" y="253876"/>
                </a:lnTo>
                <a:lnTo>
                  <a:pt x="12395" y="240752"/>
                </a:lnTo>
                <a:lnTo>
                  <a:pt x="7715" y="227057"/>
                </a:lnTo>
                <a:lnTo>
                  <a:pt x="4094" y="212848"/>
                </a:lnTo>
                <a:lnTo>
                  <a:pt x="1582" y="198179"/>
                </a:lnTo>
                <a:lnTo>
                  <a:pt x="232" y="183106"/>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01" name="object 54"/>
          <p:cNvSpPr/>
          <p:nvPr/>
        </p:nvSpPr>
        <p:spPr>
          <a:xfrm>
            <a:off x="8877097" y="2753913"/>
            <a:ext cx="347472" cy="347472"/>
          </a:xfrm>
          <a:custGeom>
            <a:avLst/>
            <a:gdLst/>
            <a:ahLst/>
            <a:cxnLst/>
            <a:rect l="l" t="t" r="r" b="b"/>
            <a:pathLst>
              <a:path w="320730"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4"/>
                </a:lnTo>
                <a:lnTo>
                  <a:pt x="308334" y="106609"/>
                </a:lnTo>
                <a:lnTo>
                  <a:pt x="313014" y="120303"/>
                </a:lnTo>
                <a:lnTo>
                  <a:pt x="316635" y="134512"/>
                </a:lnTo>
                <a:lnTo>
                  <a:pt x="319146" y="149181"/>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2"/>
                </a:lnTo>
                <a:lnTo>
                  <a:pt x="146243" y="346698"/>
                </a:lnTo>
                <a:lnTo>
                  <a:pt x="132464" y="344742"/>
                </a:lnTo>
                <a:lnTo>
                  <a:pt x="119078" y="341551"/>
                </a:lnTo>
                <a:lnTo>
                  <a:pt x="106136" y="337180"/>
                </a:lnTo>
                <a:lnTo>
                  <a:pt x="93688" y="331684"/>
                </a:lnTo>
                <a:lnTo>
                  <a:pt x="81788" y="325119"/>
                </a:lnTo>
                <a:lnTo>
                  <a:pt x="70484" y="317539"/>
                </a:lnTo>
                <a:lnTo>
                  <a:pt x="59830" y="309002"/>
                </a:lnTo>
                <a:lnTo>
                  <a:pt x="49875" y="299561"/>
                </a:lnTo>
                <a:lnTo>
                  <a:pt x="40672" y="289272"/>
                </a:lnTo>
                <a:lnTo>
                  <a:pt x="32271" y="278192"/>
                </a:lnTo>
                <a:lnTo>
                  <a:pt x="24724" y="266375"/>
                </a:lnTo>
                <a:lnTo>
                  <a:pt x="18081" y="253876"/>
                </a:lnTo>
                <a:lnTo>
                  <a:pt x="12395" y="240752"/>
                </a:lnTo>
                <a:lnTo>
                  <a:pt x="7715" y="227057"/>
                </a:lnTo>
                <a:lnTo>
                  <a:pt x="4094" y="212848"/>
                </a:lnTo>
                <a:lnTo>
                  <a:pt x="1582" y="198179"/>
                </a:lnTo>
                <a:lnTo>
                  <a:pt x="232" y="183106"/>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02" name="object 52"/>
          <p:cNvSpPr/>
          <p:nvPr/>
        </p:nvSpPr>
        <p:spPr>
          <a:xfrm>
            <a:off x="6220124" y="4120868"/>
            <a:ext cx="347472" cy="347472"/>
          </a:xfrm>
          <a:custGeom>
            <a:avLst/>
            <a:gdLst/>
            <a:ahLst/>
            <a:cxnLst/>
            <a:rect l="l" t="t" r="r" b="b"/>
            <a:pathLst>
              <a:path w="320730"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5"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1"/>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03" name="object 50"/>
          <p:cNvSpPr/>
          <p:nvPr/>
        </p:nvSpPr>
        <p:spPr>
          <a:xfrm>
            <a:off x="5965297" y="4612355"/>
            <a:ext cx="347472" cy="347472"/>
          </a:xfrm>
          <a:custGeom>
            <a:avLst/>
            <a:gdLst/>
            <a:ahLst/>
            <a:cxnLst/>
            <a:rect l="l" t="t" r="r" b="b"/>
            <a:pathLst>
              <a:path w="320730"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6"/>
                </a:lnTo>
                <a:lnTo>
                  <a:pt x="0" y="173681"/>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04" name="object 48"/>
          <p:cNvSpPr/>
          <p:nvPr/>
        </p:nvSpPr>
        <p:spPr>
          <a:xfrm>
            <a:off x="4654532" y="4049985"/>
            <a:ext cx="347472" cy="347472"/>
          </a:xfrm>
          <a:custGeom>
            <a:avLst/>
            <a:gdLst/>
            <a:ahLst/>
            <a:cxnLst/>
            <a:rect l="l" t="t" r="r" b="b"/>
            <a:pathLst>
              <a:path w="320729"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6" y="149182"/>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05" name="object 42"/>
          <p:cNvSpPr/>
          <p:nvPr/>
        </p:nvSpPr>
        <p:spPr>
          <a:xfrm>
            <a:off x="7272103" y="3311841"/>
            <a:ext cx="347472" cy="347472"/>
          </a:xfrm>
          <a:custGeom>
            <a:avLst/>
            <a:gdLst/>
            <a:ahLst/>
            <a:cxnLst/>
            <a:rect l="l" t="t" r="r" b="b"/>
            <a:pathLst>
              <a:path w="320730"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4" y="346697"/>
                </a:lnTo>
                <a:lnTo>
                  <a:pt x="132465" y="344742"/>
                </a:lnTo>
                <a:lnTo>
                  <a:pt x="119078" y="341551"/>
                </a:lnTo>
                <a:lnTo>
                  <a:pt x="106136" y="337180"/>
                </a:lnTo>
                <a:lnTo>
                  <a:pt x="93689" y="331684"/>
                </a:lnTo>
                <a:lnTo>
                  <a:pt x="81788" y="325119"/>
                </a:lnTo>
                <a:lnTo>
                  <a:pt x="70485" y="317539"/>
                </a:lnTo>
                <a:lnTo>
                  <a:pt x="59830" y="309001"/>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6"/>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06" name="object 44"/>
          <p:cNvSpPr/>
          <p:nvPr/>
        </p:nvSpPr>
        <p:spPr>
          <a:xfrm>
            <a:off x="7084113" y="2580232"/>
            <a:ext cx="347472" cy="347472"/>
          </a:xfrm>
          <a:custGeom>
            <a:avLst/>
            <a:gdLst/>
            <a:ahLst/>
            <a:cxnLst/>
            <a:rect l="l" t="t" r="r" b="b"/>
            <a:pathLst>
              <a:path w="320730"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2"/>
                </a:lnTo>
                <a:lnTo>
                  <a:pt x="146244" y="346698"/>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3"/>
                </a:lnTo>
                <a:lnTo>
                  <a:pt x="32271" y="278192"/>
                </a:lnTo>
                <a:lnTo>
                  <a:pt x="24724" y="266375"/>
                </a:lnTo>
                <a:lnTo>
                  <a:pt x="18081" y="253876"/>
                </a:lnTo>
                <a:lnTo>
                  <a:pt x="12395" y="240752"/>
                </a:lnTo>
                <a:lnTo>
                  <a:pt x="7715" y="227058"/>
                </a:lnTo>
                <a:lnTo>
                  <a:pt x="4094" y="212848"/>
                </a:lnTo>
                <a:lnTo>
                  <a:pt x="1583" y="198179"/>
                </a:lnTo>
                <a:lnTo>
                  <a:pt x="232" y="183107"/>
                </a:lnTo>
                <a:lnTo>
                  <a:pt x="0" y="173680"/>
                </a:lnTo>
                <a:close/>
              </a:path>
            </a:pathLst>
          </a:custGeom>
          <a:solidFill>
            <a:srgbClr val="FAA757"/>
          </a:solidFill>
          <a:ln w="28575">
            <a:solidFill>
              <a:srgbClr val="C1803F"/>
            </a:solidFill>
          </a:ln>
        </p:spPr>
        <p:txBody>
          <a:bodyPr wrap="square" lIns="0" tIns="0" rIns="0" bIns="0" rtlCol="0">
            <a:noAutofit/>
          </a:bodyPr>
          <a:lstStyle/>
          <a:p>
            <a:endParaRPr/>
          </a:p>
        </p:txBody>
      </p:sp>
      <p:sp>
        <p:nvSpPr>
          <p:cNvPr id="107" name="object 46"/>
          <p:cNvSpPr/>
          <p:nvPr/>
        </p:nvSpPr>
        <p:spPr>
          <a:xfrm>
            <a:off x="6945508" y="2964479"/>
            <a:ext cx="347472" cy="347472"/>
          </a:xfrm>
          <a:custGeom>
            <a:avLst/>
            <a:gdLst/>
            <a:ahLst/>
            <a:cxnLst/>
            <a:rect l="l" t="t" r="r" b="b"/>
            <a:pathLst>
              <a:path w="320730"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4"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30" y="342927"/>
                </a:lnTo>
                <a:lnTo>
                  <a:pt x="182985" y="345647"/>
                </a:lnTo>
                <a:lnTo>
                  <a:pt x="169068" y="347110"/>
                </a:lnTo>
                <a:lnTo>
                  <a:pt x="160365" y="347362"/>
                </a:lnTo>
                <a:lnTo>
                  <a:pt x="146244" y="346698"/>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3" y="198179"/>
                </a:lnTo>
                <a:lnTo>
                  <a:pt x="232" y="183107"/>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08" name="object 40"/>
          <p:cNvSpPr/>
          <p:nvPr/>
        </p:nvSpPr>
        <p:spPr>
          <a:xfrm>
            <a:off x="6737120" y="4921685"/>
            <a:ext cx="347472" cy="347472"/>
          </a:xfrm>
          <a:custGeom>
            <a:avLst/>
            <a:gdLst/>
            <a:ahLst/>
            <a:cxnLst/>
            <a:rect l="l" t="t" r="r" b="b"/>
            <a:pathLst>
              <a:path w="320729"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29"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1"/>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09" name="object 38"/>
          <p:cNvSpPr/>
          <p:nvPr/>
        </p:nvSpPr>
        <p:spPr>
          <a:xfrm>
            <a:off x="8556365" y="2219115"/>
            <a:ext cx="347472" cy="347472"/>
          </a:xfrm>
          <a:custGeom>
            <a:avLst/>
            <a:gdLst/>
            <a:ahLst/>
            <a:cxnLst/>
            <a:rect l="l" t="t" r="r" b="b"/>
            <a:pathLst>
              <a:path w="320729"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4"/>
                </a:lnTo>
                <a:lnTo>
                  <a:pt x="308334" y="106609"/>
                </a:lnTo>
                <a:lnTo>
                  <a:pt x="313014" y="120303"/>
                </a:lnTo>
                <a:lnTo>
                  <a:pt x="316635" y="134512"/>
                </a:lnTo>
                <a:lnTo>
                  <a:pt x="319146" y="149181"/>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2"/>
                </a:lnTo>
                <a:lnTo>
                  <a:pt x="146243" y="346698"/>
                </a:lnTo>
                <a:lnTo>
                  <a:pt x="132464" y="344742"/>
                </a:lnTo>
                <a:lnTo>
                  <a:pt x="119078" y="341551"/>
                </a:lnTo>
                <a:lnTo>
                  <a:pt x="106136" y="337180"/>
                </a:lnTo>
                <a:lnTo>
                  <a:pt x="93688" y="331684"/>
                </a:lnTo>
                <a:lnTo>
                  <a:pt x="81788" y="325119"/>
                </a:lnTo>
                <a:lnTo>
                  <a:pt x="70484" y="317539"/>
                </a:lnTo>
                <a:lnTo>
                  <a:pt x="59830" y="309002"/>
                </a:lnTo>
                <a:lnTo>
                  <a:pt x="49875" y="299561"/>
                </a:lnTo>
                <a:lnTo>
                  <a:pt x="40672" y="289272"/>
                </a:lnTo>
                <a:lnTo>
                  <a:pt x="32271" y="278192"/>
                </a:lnTo>
                <a:lnTo>
                  <a:pt x="24724" y="266375"/>
                </a:lnTo>
                <a:lnTo>
                  <a:pt x="18081" y="253876"/>
                </a:lnTo>
                <a:lnTo>
                  <a:pt x="12395" y="240752"/>
                </a:lnTo>
                <a:lnTo>
                  <a:pt x="7715" y="227057"/>
                </a:lnTo>
                <a:lnTo>
                  <a:pt x="4094" y="212848"/>
                </a:lnTo>
                <a:lnTo>
                  <a:pt x="1582" y="198179"/>
                </a:lnTo>
                <a:lnTo>
                  <a:pt x="232" y="183106"/>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10" name="object 36"/>
          <p:cNvSpPr/>
          <p:nvPr/>
        </p:nvSpPr>
        <p:spPr>
          <a:xfrm>
            <a:off x="8909165" y="3402186"/>
            <a:ext cx="347472" cy="347472"/>
          </a:xfrm>
          <a:custGeom>
            <a:avLst/>
            <a:gdLst/>
            <a:ahLst/>
            <a:cxnLst/>
            <a:rect l="l" t="t" r="r" b="b"/>
            <a:pathLst>
              <a:path w="338701" h="347361">
                <a:moveTo>
                  <a:pt x="338701" y="173680"/>
                </a:moveTo>
                <a:lnTo>
                  <a:pt x="338086" y="158773"/>
                </a:lnTo>
                <a:lnTo>
                  <a:pt x="336274" y="144215"/>
                </a:lnTo>
                <a:lnTo>
                  <a:pt x="333315" y="130059"/>
                </a:lnTo>
                <a:lnTo>
                  <a:pt x="329260" y="116355"/>
                </a:lnTo>
                <a:lnTo>
                  <a:pt x="324157" y="103155"/>
                </a:lnTo>
                <a:lnTo>
                  <a:pt x="318058" y="90510"/>
                </a:lnTo>
                <a:lnTo>
                  <a:pt x="311012" y="78472"/>
                </a:lnTo>
                <a:lnTo>
                  <a:pt x="303069" y="67092"/>
                </a:lnTo>
                <a:lnTo>
                  <a:pt x="294280" y="56421"/>
                </a:lnTo>
                <a:lnTo>
                  <a:pt x="284694" y="46511"/>
                </a:lnTo>
                <a:lnTo>
                  <a:pt x="274362" y="37412"/>
                </a:lnTo>
                <a:lnTo>
                  <a:pt x="263333" y="29177"/>
                </a:lnTo>
                <a:lnTo>
                  <a:pt x="251657" y="21856"/>
                </a:lnTo>
                <a:lnTo>
                  <a:pt x="239385" y="15500"/>
                </a:lnTo>
                <a:lnTo>
                  <a:pt x="226566" y="10162"/>
                </a:lnTo>
                <a:lnTo>
                  <a:pt x="213252" y="5892"/>
                </a:lnTo>
                <a:lnTo>
                  <a:pt x="199490" y="2742"/>
                </a:lnTo>
                <a:lnTo>
                  <a:pt x="185333" y="763"/>
                </a:lnTo>
                <a:lnTo>
                  <a:pt x="170829" y="6"/>
                </a:lnTo>
                <a:lnTo>
                  <a:pt x="169350" y="0"/>
                </a:lnTo>
                <a:lnTo>
                  <a:pt x="154814" y="630"/>
                </a:lnTo>
                <a:lnTo>
                  <a:pt x="140620" y="2489"/>
                </a:lnTo>
                <a:lnTo>
                  <a:pt x="126816" y="5523"/>
                </a:lnTo>
                <a:lnTo>
                  <a:pt x="113454" y="9683"/>
                </a:lnTo>
                <a:lnTo>
                  <a:pt x="100583" y="14916"/>
                </a:lnTo>
                <a:lnTo>
                  <a:pt x="88254" y="21171"/>
                </a:lnTo>
                <a:lnTo>
                  <a:pt x="76516" y="28397"/>
                </a:lnTo>
                <a:lnTo>
                  <a:pt x="65420" y="36543"/>
                </a:lnTo>
                <a:lnTo>
                  <a:pt x="55015" y="45557"/>
                </a:lnTo>
                <a:lnTo>
                  <a:pt x="45351" y="55388"/>
                </a:lnTo>
                <a:lnTo>
                  <a:pt x="36479" y="65984"/>
                </a:lnTo>
                <a:lnTo>
                  <a:pt x="28449" y="77295"/>
                </a:lnTo>
                <a:lnTo>
                  <a:pt x="21311" y="89269"/>
                </a:lnTo>
                <a:lnTo>
                  <a:pt x="15114" y="101855"/>
                </a:lnTo>
                <a:lnTo>
                  <a:pt x="9909" y="115001"/>
                </a:lnTo>
                <a:lnTo>
                  <a:pt x="5745" y="128657"/>
                </a:lnTo>
                <a:lnTo>
                  <a:pt x="2674" y="142770"/>
                </a:lnTo>
                <a:lnTo>
                  <a:pt x="744" y="157289"/>
                </a:lnTo>
                <a:lnTo>
                  <a:pt x="6" y="172164"/>
                </a:lnTo>
                <a:lnTo>
                  <a:pt x="0" y="173680"/>
                </a:lnTo>
                <a:lnTo>
                  <a:pt x="615" y="188588"/>
                </a:lnTo>
                <a:lnTo>
                  <a:pt x="2427" y="203146"/>
                </a:lnTo>
                <a:lnTo>
                  <a:pt x="5386" y="217302"/>
                </a:lnTo>
                <a:lnTo>
                  <a:pt x="9441" y="231006"/>
                </a:lnTo>
                <a:lnTo>
                  <a:pt x="14544" y="244206"/>
                </a:lnTo>
                <a:lnTo>
                  <a:pt x="20643" y="256850"/>
                </a:lnTo>
                <a:lnTo>
                  <a:pt x="27689" y="268888"/>
                </a:lnTo>
                <a:lnTo>
                  <a:pt x="35631" y="280269"/>
                </a:lnTo>
                <a:lnTo>
                  <a:pt x="44421" y="290940"/>
                </a:lnTo>
                <a:lnTo>
                  <a:pt x="54007" y="300850"/>
                </a:lnTo>
                <a:lnTo>
                  <a:pt x="64339" y="309949"/>
                </a:lnTo>
                <a:lnTo>
                  <a:pt x="75368" y="318184"/>
                </a:lnTo>
                <a:lnTo>
                  <a:pt x="87044" y="325505"/>
                </a:lnTo>
                <a:lnTo>
                  <a:pt x="99316" y="331861"/>
                </a:lnTo>
                <a:lnTo>
                  <a:pt x="112134" y="337199"/>
                </a:lnTo>
                <a:lnTo>
                  <a:pt x="125449" y="341469"/>
                </a:lnTo>
                <a:lnTo>
                  <a:pt x="139210" y="344619"/>
                </a:lnTo>
                <a:lnTo>
                  <a:pt x="153368" y="346598"/>
                </a:lnTo>
                <a:lnTo>
                  <a:pt x="167872" y="347355"/>
                </a:lnTo>
                <a:lnTo>
                  <a:pt x="169350" y="347361"/>
                </a:lnTo>
                <a:lnTo>
                  <a:pt x="183886" y="346731"/>
                </a:lnTo>
                <a:lnTo>
                  <a:pt x="198081" y="344872"/>
                </a:lnTo>
                <a:lnTo>
                  <a:pt x="211885" y="341838"/>
                </a:lnTo>
                <a:lnTo>
                  <a:pt x="225247" y="337678"/>
                </a:lnTo>
                <a:lnTo>
                  <a:pt x="238117" y="332445"/>
                </a:lnTo>
                <a:lnTo>
                  <a:pt x="250447" y="326190"/>
                </a:lnTo>
                <a:lnTo>
                  <a:pt x="262185" y="318964"/>
                </a:lnTo>
                <a:lnTo>
                  <a:pt x="273281" y="310818"/>
                </a:lnTo>
                <a:lnTo>
                  <a:pt x="283686" y="301804"/>
                </a:lnTo>
                <a:lnTo>
                  <a:pt x="293349" y="291973"/>
                </a:lnTo>
                <a:lnTo>
                  <a:pt x="302221" y="281377"/>
                </a:lnTo>
                <a:lnTo>
                  <a:pt x="310251" y="270066"/>
                </a:lnTo>
                <a:lnTo>
                  <a:pt x="317390" y="258092"/>
                </a:lnTo>
                <a:lnTo>
                  <a:pt x="323587" y="245506"/>
                </a:lnTo>
                <a:lnTo>
                  <a:pt x="328792" y="232360"/>
                </a:lnTo>
                <a:lnTo>
                  <a:pt x="332956" y="218704"/>
                </a:lnTo>
                <a:lnTo>
                  <a:pt x="336027" y="204591"/>
                </a:lnTo>
                <a:lnTo>
                  <a:pt x="337957" y="190071"/>
                </a:lnTo>
                <a:lnTo>
                  <a:pt x="338695" y="175197"/>
                </a:lnTo>
                <a:lnTo>
                  <a:pt x="338701"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11" name="object 34"/>
          <p:cNvSpPr/>
          <p:nvPr/>
        </p:nvSpPr>
        <p:spPr>
          <a:xfrm>
            <a:off x="6562354" y="2483005"/>
            <a:ext cx="347472" cy="347472"/>
          </a:xfrm>
          <a:custGeom>
            <a:avLst/>
            <a:gdLst/>
            <a:ahLst/>
            <a:cxnLst/>
            <a:rect l="l" t="t" r="r" b="b"/>
            <a:pathLst>
              <a:path w="320729"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5" y="2619"/>
                </a:lnTo>
                <a:lnTo>
                  <a:pt x="201651" y="5810"/>
                </a:lnTo>
                <a:lnTo>
                  <a:pt x="214593" y="10181"/>
                </a:lnTo>
                <a:lnTo>
                  <a:pt x="227041" y="15677"/>
                </a:lnTo>
                <a:lnTo>
                  <a:pt x="238941" y="22242"/>
                </a:lnTo>
                <a:lnTo>
                  <a:pt x="250245" y="29822"/>
                </a:lnTo>
                <a:lnTo>
                  <a:pt x="260899" y="38359"/>
                </a:lnTo>
                <a:lnTo>
                  <a:pt x="270854"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2"/>
                </a:lnTo>
                <a:lnTo>
                  <a:pt x="146244" y="346698"/>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3" y="198179"/>
                </a:lnTo>
                <a:lnTo>
                  <a:pt x="232" y="183107"/>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12" name="object 32"/>
          <p:cNvSpPr/>
          <p:nvPr/>
        </p:nvSpPr>
        <p:spPr>
          <a:xfrm>
            <a:off x="8716732" y="1593274"/>
            <a:ext cx="347472" cy="347472"/>
          </a:xfrm>
          <a:custGeom>
            <a:avLst/>
            <a:gdLst/>
            <a:ahLst/>
            <a:cxnLst/>
            <a:rect l="l" t="t" r="r" b="b"/>
            <a:pathLst>
              <a:path w="320730"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4"/>
                </a:lnTo>
                <a:lnTo>
                  <a:pt x="308334" y="106609"/>
                </a:lnTo>
                <a:lnTo>
                  <a:pt x="313014" y="120303"/>
                </a:lnTo>
                <a:lnTo>
                  <a:pt x="316635" y="134512"/>
                </a:lnTo>
                <a:lnTo>
                  <a:pt x="319147" y="149181"/>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3"/>
                </a:lnTo>
                <a:lnTo>
                  <a:pt x="285311" y="282563"/>
                </a:lnTo>
                <a:lnTo>
                  <a:pt x="276594" y="293344"/>
                </a:lnTo>
                <a:lnTo>
                  <a:pt x="267094" y="303311"/>
                </a:lnTo>
                <a:lnTo>
                  <a:pt x="256863" y="312410"/>
                </a:lnTo>
                <a:lnTo>
                  <a:pt x="245952" y="320584"/>
                </a:lnTo>
                <a:lnTo>
                  <a:pt x="234412" y="327778"/>
                </a:lnTo>
                <a:lnTo>
                  <a:pt x="222294" y="333937"/>
                </a:lnTo>
                <a:lnTo>
                  <a:pt x="209649" y="339005"/>
                </a:lnTo>
                <a:lnTo>
                  <a:pt x="196530" y="342927"/>
                </a:lnTo>
                <a:lnTo>
                  <a:pt x="182985" y="345647"/>
                </a:lnTo>
                <a:lnTo>
                  <a:pt x="169068" y="347110"/>
                </a:lnTo>
                <a:lnTo>
                  <a:pt x="160364" y="347362"/>
                </a:lnTo>
                <a:lnTo>
                  <a:pt x="146243" y="346698"/>
                </a:lnTo>
                <a:lnTo>
                  <a:pt x="132464" y="344742"/>
                </a:lnTo>
                <a:lnTo>
                  <a:pt x="119078" y="341551"/>
                </a:lnTo>
                <a:lnTo>
                  <a:pt x="106136" y="337180"/>
                </a:lnTo>
                <a:lnTo>
                  <a:pt x="93688" y="331684"/>
                </a:lnTo>
                <a:lnTo>
                  <a:pt x="81788" y="325119"/>
                </a:lnTo>
                <a:lnTo>
                  <a:pt x="70484" y="317539"/>
                </a:lnTo>
                <a:lnTo>
                  <a:pt x="59830" y="309002"/>
                </a:lnTo>
                <a:lnTo>
                  <a:pt x="49875" y="299561"/>
                </a:lnTo>
                <a:lnTo>
                  <a:pt x="40672" y="289272"/>
                </a:lnTo>
                <a:lnTo>
                  <a:pt x="32271" y="278192"/>
                </a:lnTo>
                <a:lnTo>
                  <a:pt x="24724" y="266375"/>
                </a:lnTo>
                <a:lnTo>
                  <a:pt x="18081" y="253876"/>
                </a:lnTo>
                <a:lnTo>
                  <a:pt x="12395" y="240752"/>
                </a:lnTo>
                <a:lnTo>
                  <a:pt x="7715" y="227057"/>
                </a:lnTo>
                <a:lnTo>
                  <a:pt x="4094" y="212848"/>
                </a:lnTo>
                <a:lnTo>
                  <a:pt x="1582" y="198179"/>
                </a:lnTo>
                <a:lnTo>
                  <a:pt x="232" y="183106"/>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13" name="object 30"/>
          <p:cNvSpPr/>
          <p:nvPr/>
        </p:nvSpPr>
        <p:spPr>
          <a:xfrm>
            <a:off x="7725572" y="3169970"/>
            <a:ext cx="347472" cy="347472"/>
          </a:xfrm>
          <a:custGeom>
            <a:avLst/>
            <a:gdLst/>
            <a:ahLst/>
            <a:cxnLst/>
            <a:rect l="l" t="t" r="r" b="b"/>
            <a:pathLst>
              <a:path w="320729"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2"/>
                </a:lnTo>
                <a:lnTo>
                  <a:pt x="146244" y="346698"/>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3" y="198179"/>
                </a:lnTo>
                <a:lnTo>
                  <a:pt x="232" y="183107"/>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14" name="object 28"/>
          <p:cNvSpPr/>
          <p:nvPr/>
        </p:nvSpPr>
        <p:spPr>
          <a:xfrm>
            <a:off x="6401989" y="5328656"/>
            <a:ext cx="347472" cy="347472"/>
          </a:xfrm>
          <a:custGeom>
            <a:avLst/>
            <a:gdLst/>
            <a:ahLst/>
            <a:cxnLst/>
            <a:rect l="l" t="t" r="r" b="b"/>
            <a:pathLst>
              <a:path w="320730"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6"/>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15" name="object 26"/>
          <p:cNvSpPr/>
          <p:nvPr/>
        </p:nvSpPr>
        <p:spPr>
          <a:xfrm>
            <a:off x="7105873" y="4521611"/>
            <a:ext cx="347472" cy="347472"/>
          </a:xfrm>
          <a:custGeom>
            <a:avLst/>
            <a:gdLst/>
            <a:ahLst/>
            <a:cxnLst/>
            <a:rect l="l" t="t" r="r" b="b"/>
            <a:pathLst>
              <a:path w="320730"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6"/>
                </a:lnTo>
                <a:lnTo>
                  <a:pt x="0" y="173681"/>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16" name="object 24"/>
          <p:cNvSpPr/>
          <p:nvPr/>
        </p:nvSpPr>
        <p:spPr>
          <a:xfrm>
            <a:off x="5052670" y="3517331"/>
            <a:ext cx="347472" cy="347472"/>
          </a:xfrm>
          <a:custGeom>
            <a:avLst/>
            <a:gdLst/>
            <a:ahLst/>
            <a:cxnLst/>
            <a:rect l="l" t="t" r="r" b="b"/>
            <a:pathLst>
              <a:path w="320730"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1"/>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17" name="object 22"/>
          <p:cNvSpPr/>
          <p:nvPr/>
        </p:nvSpPr>
        <p:spPr>
          <a:xfrm>
            <a:off x="4776845" y="5206506"/>
            <a:ext cx="347472" cy="347472"/>
          </a:xfrm>
          <a:custGeom>
            <a:avLst/>
            <a:gdLst/>
            <a:ahLst/>
            <a:cxnLst/>
            <a:rect l="l" t="t" r="r" b="b"/>
            <a:pathLst>
              <a:path w="320730"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18" name="object 20"/>
          <p:cNvSpPr/>
          <p:nvPr/>
        </p:nvSpPr>
        <p:spPr>
          <a:xfrm>
            <a:off x="5373401" y="4051297"/>
            <a:ext cx="347472" cy="347472"/>
          </a:xfrm>
          <a:custGeom>
            <a:avLst/>
            <a:gdLst/>
            <a:ahLst/>
            <a:cxnLst/>
            <a:rect l="l" t="t" r="r" b="b"/>
            <a:pathLst>
              <a:path w="320730"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2"/>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1"/>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19" name="object 18"/>
          <p:cNvSpPr/>
          <p:nvPr/>
        </p:nvSpPr>
        <p:spPr>
          <a:xfrm>
            <a:off x="8237687" y="2691052"/>
            <a:ext cx="347472" cy="347472"/>
          </a:xfrm>
          <a:custGeom>
            <a:avLst/>
            <a:gdLst/>
            <a:ahLst/>
            <a:cxnLst/>
            <a:rect l="l" t="t" r="r" b="b"/>
            <a:pathLst>
              <a:path w="320730"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4"/>
                </a:lnTo>
                <a:lnTo>
                  <a:pt x="308334" y="106609"/>
                </a:lnTo>
                <a:lnTo>
                  <a:pt x="313014" y="120303"/>
                </a:lnTo>
                <a:lnTo>
                  <a:pt x="316635" y="134512"/>
                </a:lnTo>
                <a:lnTo>
                  <a:pt x="319147" y="149181"/>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2"/>
                </a:lnTo>
                <a:lnTo>
                  <a:pt x="146243" y="346698"/>
                </a:lnTo>
                <a:lnTo>
                  <a:pt x="132464" y="344742"/>
                </a:lnTo>
                <a:lnTo>
                  <a:pt x="119078" y="341551"/>
                </a:lnTo>
                <a:lnTo>
                  <a:pt x="106136" y="337180"/>
                </a:lnTo>
                <a:lnTo>
                  <a:pt x="93688"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7"/>
                </a:lnTo>
                <a:lnTo>
                  <a:pt x="4094" y="212848"/>
                </a:lnTo>
                <a:lnTo>
                  <a:pt x="1582" y="198179"/>
                </a:lnTo>
                <a:lnTo>
                  <a:pt x="232" y="183106"/>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20" name="object 6"/>
          <p:cNvSpPr txBox="1"/>
          <p:nvPr/>
        </p:nvSpPr>
        <p:spPr>
          <a:xfrm>
            <a:off x="2856125" y="3759280"/>
            <a:ext cx="992822" cy="330200"/>
          </a:xfrm>
          <a:prstGeom prst="rect">
            <a:avLst/>
          </a:prstGeom>
        </p:spPr>
        <p:txBody>
          <a:bodyPr wrap="square" lIns="0" tIns="0" rIns="0" bIns="0" rtlCol="0">
            <a:noAutofit/>
          </a:bodyPr>
          <a:lstStyle/>
          <a:p>
            <a:pPr marL="12700">
              <a:lnSpc>
                <a:spcPts val="2600"/>
              </a:lnSpc>
              <a:spcBef>
                <a:spcPts val="130"/>
              </a:spcBef>
            </a:pPr>
            <a:r>
              <a:rPr sz="3600" baseline="2275" dirty="0">
                <a:solidFill>
                  <a:srgbClr val="7F7E7E"/>
                </a:solidFill>
                <a:cs typeface="Calibri"/>
              </a:rPr>
              <a:t>Income</a:t>
            </a:r>
            <a:endParaRPr sz="2400" dirty="0">
              <a:cs typeface="Calibri"/>
            </a:endParaRPr>
          </a:p>
        </p:txBody>
      </p:sp>
      <p:sp>
        <p:nvSpPr>
          <p:cNvPr id="121" name="object 5"/>
          <p:cNvSpPr txBox="1"/>
          <p:nvPr/>
        </p:nvSpPr>
        <p:spPr>
          <a:xfrm>
            <a:off x="6950816" y="6116930"/>
            <a:ext cx="542241" cy="330200"/>
          </a:xfrm>
          <a:prstGeom prst="rect">
            <a:avLst/>
          </a:prstGeom>
        </p:spPr>
        <p:txBody>
          <a:bodyPr wrap="square" lIns="0" tIns="0" rIns="0" bIns="0" rtlCol="0">
            <a:noAutofit/>
          </a:bodyPr>
          <a:lstStyle/>
          <a:p>
            <a:pPr marL="12700">
              <a:lnSpc>
                <a:spcPts val="2600"/>
              </a:lnSpc>
              <a:spcBef>
                <a:spcPts val="130"/>
              </a:spcBef>
            </a:pPr>
            <a:r>
              <a:rPr sz="3600" baseline="2275" dirty="0">
                <a:solidFill>
                  <a:srgbClr val="7F7E7E"/>
                </a:solidFill>
                <a:cs typeface="Calibri"/>
              </a:rPr>
              <a:t>Age</a:t>
            </a:r>
            <a:endParaRPr sz="2400">
              <a:cs typeface="Calibri"/>
            </a:endParaRPr>
          </a:p>
        </p:txBody>
      </p:sp>
      <p:grpSp>
        <p:nvGrpSpPr>
          <p:cNvPr id="122" name="Group 121"/>
          <p:cNvGrpSpPr/>
          <p:nvPr/>
        </p:nvGrpSpPr>
        <p:grpSpPr>
          <a:xfrm>
            <a:off x="3907438" y="1888930"/>
            <a:ext cx="6303362" cy="4054670"/>
            <a:chOff x="2343901" y="1923700"/>
            <a:chExt cx="6303362" cy="4054670"/>
          </a:xfrm>
        </p:grpSpPr>
        <p:sp>
          <p:nvSpPr>
            <p:cNvPr id="123" name="object 67"/>
            <p:cNvSpPr/>
            <p:nvPr/>
          </p:nvSpPr>
          <p:spPr>
            <a:xfrm>
              <a:off x="2343901" y="1923700"/>
              <a:ext cx="0" cy="4054670"/>
            </a:xfrm>
            <a:custGeom>
              <a:avLst/>
              <a:gdLst/>
              <a:ahLst/>
              <a:cxnLst/>
              <a:rect l="l" t="t" r="r" b="b"/>
              <a:pathLst>
                <a:path h="4054670">
                  <a:moveTo>
                    <a:pt x="0" y="4054670"/>
                  </a:moveTo>
                  <a:lnTo>
                    <a:pt x="0" y="0"/>
                  </a:lnTo>
                </a:path>
              </a:pathLst>
            </a:custGeom>
            <a:ln w="25399">
              <a:solidFill>
                <a:srgbClr val="6094C9"/>
              </a:solidFill>
              <a:headEnd type="none"/>
              <a:tailEnd type="arrow"/>
            </a:ln>
            <a:effectLst>
              <a:outerShdw blurRad="50800" dist="38100" dir="5400000" algn="t" rotWithShape="0">
                <a:prstClr val="black">
                  <a:alpha val="40000"/>
                </a:prstClr>
              </a:outerShdw>
            </a:effectLst>
          </p:spPr>
          <p:txBody>
            <a:bodyPr wrap="square" lIns="0" tIns="0" rIns="0" bIns="0" rtlCol="0">
              <a:noAutofit/>
            </a:bodyPr>
            <a:lstStyle/>
            <a:p>
              <a:endParaRPr/>
            </a:p>
          </p:txBody>
        </p:sp>
        <p:sp>
          <p:nvSpPr>
            <p:cNvPr id="124" name="object 70"/>
            <p:cNvSpPr/>
            <p:nvPr/>
          </p:nvSpPr>
          <p:spPr>
            <a:xfrm>
              <a:off x="2343901" y="5978370"/>
              <a:ext cx="6303362" cy="0"/>
            </a:xfrm>
            <a:custGeom>
              <a:avLst/>
              <a:gdLst/>
              <a:ahLst/>
              <a:cxnLst/>
              <a:rect l="l" t="t" r="r" b="b"/>
              <a:pathLst>
                <a:path w="6303362">
                  <a:moveTo>
                    <a:pt x="0" y="0"/>
                  </a:moveTo>
                  <a:lnTo>
                    <a:pt x="6303362" y="0"/>
                  </a:lnTo>
                </a:path>
              </a:pathLst>
            </a:custGeom>
            <a:ln w="25399">
              <a:solidFill>
                <a:srgbClr val="6094C9"/>
              </a:solidFill>
              <a:headEnd type="none"/>
              <a:tailEnd type="arrow"/>
            </a:ln>
            <a:effectLst>
              <a:outerShdw blurRad="50800" dist="38100" algn="l" rotWithShape="0">
                <a:prstClr val="black">
                  <a:alpha val="40000"/>
                </a:prstClr>
              </a:outerShdw>
            </a:effectLst>
          </p:spPr>
          <p:txBody>
            <a:bodyPr wrap="square" lIns="0" tIns="0" rIns="0" bIns="0" rtlCol="0">
              <a:noAutofit/>
            </a:bodyPr>
            <a:lstStyle/>
            <a:p>
              <a:endParaRPr/>
            </a:p>
          </p:txBody>
        </p:sp>
      </p:grpSp>
      <p:sp>
        <p:nvSpPr>
          <p:cNvPr id="126" name="object 15"/>
          <p:cNvSpPr txBox="1"/>
          <p:nvPr/>
        </p:nvSpPr>
        <p:spPr>
          <a:xfrm>
            <a:off x="1873883" y="365536"/>
            <a:ext cx="1351013" cy="520700"/>
          </a:xfrm>
          <a:prstGeom prst="rect">
            <a:avLst/>
          </a:prstGeom>
        </p:spPr>
        <p:txBody>
          <a:bodyPr wrap="square" lIns="0" tIns="0" rIns="0" bIns="0" rtlCol="0">
            <a:noAutofit/>
          </a:bodyPr>
          <a:lstStyle/>
          <a:p>
            <a:pPr marL="12700">
              <a:lnSpc>
                <a:spcPts val="1985"/>
              </a:lnSpc>
              <a:spcBef>
                <a:spcPts val="99"/>
              </a:spcBef>
            </a:pPr>
            <a:r>
              <a:rPr sz="2700" baseline="3034" dirty="0">
                <a:solidFill>
                  <a:srgbClr val="215867"/>
                </a:solidFill>
                <a:latin typeface="+mj-lt"/>
                <a:cs typeface="Calibri"/>
              </a:rPr>
              <a:t>epsilon = 1.75</a:t>
            </a:r>
            <a:endParaRPr dirty="0">
              <a:latin typeface="+mj-lt"/>
              <a:cs typeface="Calibri"/>
            </a:endParaRPr>
          </a:p>
          <a:p>
            <a:pPr marL="12700" marR="34289">
              <a:lnSpc>
                <a:spcPts val="2100"/>
              </a:lnSpc>
              <a:spcBef>
                <a:spcPts val="5"/>
              </a:spcBef>
            </a:pPr>
            <a:r>
              <a:rPr sz="2700" baseline="1517" dirty="0">
                <a:solidFill>
                  <a:srgbClr val="215867"/>
                </a:solidFill>
                <a:latin typeface="+mj-lt"/>
                <a:cs typeface="Calibri"/>
              </a:rPr>
              <a:t>n_clu = 3</a:t>
            </a:r>
            <a:endParaRPr dirty="0">
              <a:latin typeface="+mj-lt"/>
              <a:cs typeface="Calibri"/>
            </a:endParaRPr>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object 5"/>
          <p:cNvSpPr txBox="1"/>
          <p:nvPr/>
        </p:nvSpPr>
        <p:spPr>
          <a:xfrm>
            <a:off x="3625916" y="369650"/>
            <a:ext cx="6889684" cy="1166986"/>
          </a:xfrm>
          <a:prstGeom prst="rect">
            <a:avLst/>
          </a:prstGeom>
        </p:spPr>
        <p:txBody>
          <a:bodyPr wrap="square" lIns="0" tIns="0" rIns="0" bIns="0" rtlCol="0">
            <a:spAutoFit/>
          </a:bodyPr>
          <a:lstStyle/>
          <a:p>
            <a:pPr marL="12700" marR="41909">
              <a:lnSpc>
                <a:spcPts val="3454"/>
              </a:lnSpc>
              <a:spcBef>
                <a:spcPts val="172"/>
              </a:spcBef>
            </a:pPr>
            <a:r>
              <a:rPr sz="4800" baseline="2560" dirty="0">
                <a:solidFill>
                  <a:srgbClr val="4E81BC"/>
                </a:solidFill>
                <a:latin typeface="+mj-lt"/>
                <a:cs typeface="Calibri"/>
              </a:rPr>
              <a:t>DBSC</a:t>
            </a:r>
            <a:r>
              <a:rPr sz="4800" spc="-4" baseline="2560" dirty="0">
                <a:solidFill>
                  <a:srgbClr val="4E81BC"/>
                </a:solidFill>
                <a:latin typeface="+mj-lt"/>
                <a:cs typeface="Calibri"/>
              </a:rPr>
              <a:t>A</a:t>
            </a:r>
            <a:r>
              <a:rPr sz="4800" baseline="2560" dirty="0">
                <a:solidFill>
                  <a:srgbClr val="4E81BC"/>
                </a:solidFill>
                <a:latin typeface="+mj-lt"/>
                <a:cs typeface="Calibri"/>
              </a:rPr>
              <a:t>N</a:t>
            </a:r>
            <a:endParaRPr sz="3200" dirty="0">
              <a:latin typeface="+mj-lt"/>
              <a:cs typeface="Calibri"/>
            </a:endParaRPr>
          </a:p>
          <a:p>
            <a:pPr marL="12700">
              <a:lnSpc>
                <a:spcPts val="2770"/>
              </a:lnSpc>
            </a:pPr>
            <a:r>
              <a:rPr lang="en-US" sz="3200" baseline="1137" dirty="0">
                <a:solidFill>
                  <a:srgbClr val="7F7E7E"/>
                </a:solidFill>
                <a:cs typeface="Calibri"/>
              </a:rPr>
              <a:t>Everybody within </a:t>
            </a:r>
            <a:r>
              <a:rPr lang="en-US" sz="3200" i="1" baseline="1137" dirty="0">
                <a:solidFill>
                  <a:srgbClr val="7F7E7E"/>
                </a:solidFill>
                <a:cs typeface="Calibri"/>
              </a:rPr>
              <a:t>epsilon</a:t>
            </a:r>
            <a:r>
              <a:rPr lang="en-US" sz="3200" baseline="1137" dirty="0">
                <a:solidFill>
                  <a:srgbClr val="7F7E7E"/>
                </a:solidFill>
                <a:cs typeface="Calibri"/>
              </a:rPr>
              <a:t> are part of the cluster.</a:t>
            </a:r>
            <a:r>
              <a:rPr lang="en-US" sz="3200" dirty="0">
                <a:solidFill>
                  <a:srgbClr val="7F7E7E"/>
                </a:solidFill>
                <a:cs typeface="Calibri"/>
              </a:rPr>
              <a:t> </a:t>
            </a:r>
          </a:p>
          <a:p>
            <a:pPr marL="12700">
              <a:lnSpc>
                <a:spcPts val="2770"/>
              </a:lnSpc>
            </a:pPr>
            <a:r>
              <a:rPr lang="en-US" sz="3200" baseline="1137" dirty="0">
                <a:solidFill>
                  <a:srgbClr val="7F7E7E"/>
                </a:solidFill>
                <a:cs typeface="Calibri"/>
              </a:rPr>
              <a:t>Process each the same way.</a:t>
            </a:r>
          </a:p>
        </p:txBody>
      </p:sp>
      <p:sp>
        <p:nvSpPr>
          <p:cNvPr id="89" name="object 66"/>
          <p:cNvSpPr/>
          <p:nvPr/>
        </p:nvSpPr>
        <p:spPr>
          <a:xfrm>
            <a:off x="6357383" y="1869960"/>
            <a:ext cx="1810252" cy="1760707"/>
          </a:xfrm>
          <a:custGeom>
            <a:avLst/>
            <a:gdLst/>
            <a:ahLst/>
            <a:cxnLst/>
            <a:rect l="l" t="t" r="r" b="b"/>
            <a:pathLst>
              <a:path w="1810252" h="1760707">
                <a:moveTo>
                  <a:pt x="0" y="880353"/>
                </a:moveTo>
                <a:lnTo>
                  <a:pt x="3000" y="952556"/>
                </a:lnTo>
                <a:lnTo>
                  <a:pt x="11846" y="1023151"/>
                </a:lnTo>
                <a:lnTo>
                  <a:pt x="26305" y="1091913"/>
                </a:lnTo>
                <a:lnTo>
                  <a:pt x="46143" y="1158614"/>
                </a:lnTo>
                <a:lnTo>
                  <a:pt x="71129" y="1223027"/>
                </a:lnTo>
                <a:lnTo>
                  <a:pt x="101028" y="1284927"/>
                </a:lnTo>
                <a:lnTo>
                  <a:pt x="135608" y="1344087"/>
                </a:lnTo>
                <a:lnTo>
                  <a:pt x="174636" y="1400279"/>
                </a:lnTo>
                <a:lnTo>
                  <a:pt x="217880" y="1453279"/>
                </a:lnTo>
                <a:lnTo>
                  <a:pt x="265105" y="1502858"/>
                </a:lnTo>
                <a:lnTo>
                  <a:pt x="316079" y="1548791"/>
                </a:lnTo>
                <a:lnTo>
                  <a:pt x="370570" y="1590850"/>
                </a:lnTo>
                <a:lnTo>
                  <a:pt x="428344" y="1628810"/>
                </a:lnTo>
                <a:lnTo>
                  <a:pt x="489168" y="1662444"/>
                </a:lnTo>
                <a:lnTo>
                  <a:pt x="552810" y="1691525"/>
                </a:lnTo>
                <a:lnTo>
                  <a:pt x="619036" y="1715826"/>
                </a:lnTo>
                <a:lnTo>
                  <a:pt x="687614" y="1735122"/>
                </a:lnTo>
                <a:lnTo>
                  <a:pt x="758310" y="1749185"/>
                </a:lnTo>
                <a:lnTo>
                  <a:pt x="830892" y="1757789"/>
                </a:lnTo>
                <a:lnTo>
                  <a:pt x="905126" y="1760707"/>
                </a:lnTo>
                <a:lnTo>
                  <a:pt x="979361" y="1757789"/>
                </a:lnTo>
                <a:lnTo>
                  <a:pt x="1051942" y="1749185"/>
                </a:lnTo>
                <a:lnTo>
                  <a:pt x="1122639" y="1735122"/>
                </a:lnTo>
                <a:lnTo>
                  <a:pt x="1191216" y="1715826"/>
                </a:lnTo>
                <a:lnTo>
                  <a:pt x="1257442" y="1691525"/>
                </a:lnTo>
                <a:lnTo>
                  <a:pt x="1321084" y="1662444"/>
                </a:lnTo>
                <a:lnTo>
                  <a:pt x="1381908" y="1628810"/>
                </a:lnTo>
                <a:lnTo>
                  <a:pt x="1439682" y="1590850"/>
                </a:lnTo>
                <a:lnTo>
                  <a:pt x="1494173" y="1548791"/>
                </a:lnTo>
                <a:lnTo>
                  <a:pt x="1545147" y="1502858"/>
                </a:lnTo>
                <a:lnTo>
                  <a:pt x="1592373" y="1453279"/>
                </a:lnTo>
                <a:lnTo>
                  <a:pt x="1635616" y="1400279"/>
                </a:lnTo>
                <a:lnTo>
                  <a:pt x="1674644" y="1344087"/>
                </a:lnTo>
                <a:lnTo>
                  <a:pt x="1709224" y="1284927"/>
                </a:lnTo>
                <a:lnTo>
                  <a:pt x="1739123" y="1223027"/>
                </a:lnTo>
                <a:lnTo>
                  <a:pt x="1764109" y="1158614"/>
                </a:lnTo>
                <a:lnTo>
                  <a:pt x="1783947" y="1091913"/>
                </a:lnTo>
                <a:lnTo>
                  <a:pt x="1798406" y="1023151"/>
                </a:lnTo>
                <a:lnTo>
                  <a:pt x="1807252" y="952556"/>
                </a:lnTo>
                <a:lnTo>
                  <a:pt x="1810252" y="880353"/>
                </a:lnTo>
                <a:lnTo>
                  <a:pt x="1807252" y="808151"/>
                </a:lnTo>
                <a:lnTo>
                  <a:pt x="1798406" y="737555"/>
                </a:lnTo>
                <a:lnTo>
                  <a:pt x="1783947" y="668794"/>
                </a:lnTo>
                <a:lnTo>
                  <a:pt x="1764109" y="602094"/>
                </a:lnTo>
                <a:lnTo>
                  <a:pt x="1739123" y="537680"/>
                </a:lnTo>
                <a:lnTo>
                  <a:pt x="1709224" y="475780"/>
                </a:lnTo>
                <a:lnTo>
                  <a:pt x="1674644" y="416621"/>
                </a:lnTo>
                <a:lnTo>
                  <a:pt x="1635616" y="360428"/>
                </a:lnTo>
                <a:lnTo>
                  <a:pt x="1592373" y="307429"/>
                </a:lnTo>
                <a:lnTo>
                  <a:pt x="1545147" y="257849"/>
                </a:lnTo>
                <a:lnTo>
                  <a:pt x="1494173" y="211917"/>
                </a:lnTo>
                <a:lnTo>
                  <a:pt x="1439682" y="169857"/>
                </a:lnTo>
                <a:lnTo>
                  <a:pt x="1381908" y="131897"/>
                </a:lnTo>
                <a:lnTo>
                  <a:pt x="1321084" y="98263"/>
                </a:lnTo>
                <a:lnTo>
                  <a:pt x="1257442" y="69182"/>
                </a:lnTo>
                <a:lnTo>
                  <a:pt x="1191216" y="44881"/>
                </a:lnTo>
                <a:lnTo>
                  <a:pt x="1122639" y="25585"/>
                </a:lnTo>
                <a:lnTo>
                  <a:pt x="1051942" y="11522"/>
                </a:lnTo>
                <a:lnTo>
                  <a:pt x="979361" y="2918"/>
                </a:lnTo>
                <a:lnTo>
                  <a:pt x="905126" y="0"/>
                </a:lnTo>
                <a:lnTo>
                  <a:pt x="830892" y="2918"/>
                </a:lnTo>
                <a:lnTo>
                  <a:pt x="758310" y="11522"/>
                </a:lnTo>
                <a:lnTo>
                  <a:pt x="687614" y="25585"/>
                </a:lnTo>
                <a:lnTo>
                  <a:pt x="619036" y="44881"/>
                </a:lnTo>
                <a:lnTo>
                  <a:pt x="552810" y="69182"/>
                </a:lnTo>
                <a:lnTo>
                  <a:pt x="489168" y="98263"/>
                </a:lnTo>
                <a:lnTo>
                  <a:pt x="428344" y="131897"/>
                </a:lnTo>
                <a:lnTo>
                  <a:pt x="370570" y="169857"/>
                </a:lnTo>
                <a:lnTo>
                  <a:pt x="316079" y="211917"/>
                </a:lnTo>
                <a:lnTo>
                  <a:pt x="265105" y="257849"/>
                </a:lnTo>
                <a:lnTo>
                  <a:pt x="217880" y="307429"/>
                </a:lnTo>
                <a:lnTo>
                  <a:pt x="174636" y="360428"/>
                </a:lnTo>
                <a:lnTo>
                  <a:pt x="135608" y="416621"/>
                </a:lnTo>
                <a:lnTo>
                  <a:pt x="101028" y="475780"/>
                </a:lnTo>
                <a:lnTo>
                  <a:pt x="71129" y="537680"/>
                </a:lnTo>
                <a:lnTo>
                  <a:pt x="46143" y="602094"/>
                </a:lnTo>
                <a:lnTo>
                  <a:pt x="26305" y="668794"/>
                </a:lnTo>
                <a:lnTo>
                  <a:pt x="11846" y="737555"/>
                </a:lnTo>
                <a:lnTo>
                  <a:pt x="3000" y="808151"/>
                </a:lnTo>
                <a:lnTo>
                  <a:pt x="0" y="880353"/>
                </a:lnTo>
                <a:close/>
              </a:path>
            </a:pathLst>
          </a:custGeom>
          <a:solidFill>
            <a:srgbClr val="FAA657">
              <a:alpha val="51000"/>
            </a:srgbClr>
          </a:solidFill>
          <a:effectLst>
            <a:outerShdw blurRad="50800" dist="38100" dir="5400000" algn="t" rotWithShape="0">
              <a:prstClr val="black">
                <a:alpha val="40000"/>
              </a:prstClr>
            </a:outerShdw>
          </a:effectLst>
        </p:spPr>
        <p:txBody>
          <a:bodyPr wrap="square" lIns="0" tIns="0" rIns="0" bIns="0" rtlCol="0">
            <a:noAutofit/>
          </a:bodyPr>
          <a:lstStyle/>
          <a:p>
            <a:endParaRPr/>
          </a:p>
        </p:txBody>
      </p:sp>
      <p:sp>
        <p:nvSpPr>
          <p:cNvPr id="90" name="object 82"/>
          <p:cNvSpPr/>
          <p:nvPr/>
        </p:nvSpPr>
        <p:spPr>
          <a:xfrm>
            <a:off x="5938372" y="5487188"/>
            <a:ext cx="347472" cy="347472"/>
          </a:xfrm>
          <a:custGeom>
            <a:avLst/>
            <a:gdLst/>
            <a:ahLst/>
            <a:cxnLst/>
            <a:rect l="l" t="t" r="r" b="b"/>
            <a:pathLst>
              <a:path w="320729"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91" name="object 84"/>
          <p:cNvSpPr/>
          <p:nvPr/>
        </p:nvSpPr>
        <p:spPr>
          <a:xfrm>
            <a:off x="6923747" y="5521291"/>
            <a:ext cx="347472" cy="347472"/>
          </a:xfrm>
          <a:custGeom>
            <a:avLst/>
            <a:gdLst/>
            <a:ahLst/>
            <a:cxnLst/>
            <a:rect l="l" t="t" r="r" b="b"/>
            <a:pathLst>
              <a:path w="320729"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6"/>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92" name="object 86"/>
          <p:cNvSpPr/>
          <p:nvPr/>
        </p:nvSpPr>
        <p:spPr>
          <a:xfrm>
            <a:off x="7775551" y="5502337"/>
            <a:ext cx="347472" cy="347472"/>
          </a:xfrm>
          <a:custGeom>
            <a:avLst/>
            <a:gdLst/>
            <a:ahLst/>
            <a:cxnLst/>
            <a:rect l="l" t="t" r="r" b="b"/>
            <a:pathLst>
              <a:path w="320729"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9"/>
                </a:lnTo>
                <a:lnTo>
                  <a:pt x="288458" y="69169"/>
                </a:lnTo>
                <a:lnTo>
                  <a:pt x="296005" y="80986"/>
                </a:lnTo>
                <a:lnTo>
                  <a:pt x="302647" y="93485"/>
                </a:lnTo>
                <a:lnTo>
                  <a:pt x="308334" y="106609"/>
                </a:lnTo>
                <a:lnTo>
                  <a:pt x="313014" y="120303"/>
                </a:lnTo>
                <a:lnTo>
                  <a:pt x="316635" y="134513"/>
                </a:lnTo>
                <a:lnTo>
                  <a:pt x="319146" y="149182"/>
                </a:lnTo>
                <a:lnTo>
                  <a:pt x="320497" y="164255"/>
                </a:lnTo>
                <a:lnTo>
                  <a:pt x="320729" y="173680"/>
                </a:lnTo>
                <a:lnTo>
                  <a:pt x="320116" y="188974"/>
                </a:lnTo>
                <a:lnTo>
                  <a:pt x="318311" y="203897"/>
                </a:lnTo>
                <a:lnTo>
                  <a:pt x="315364" y="218395"/>
                </a:lnTo>
                <a:lnTo>
                  <a:pt x="311328" y="232412"/>
                </a:lnTo>
                <a:lnTo>
                  <a:pt x="306254" y="245893"/>
                </a:lnTo>
                <a:lnTo>
                  <a:pt x="300192" y="258782"/>
                </a:lnTo>
                <a:lnTo>
                  <a:pt x="293194" y="271024"/>
                </a:lnTo>
                <a:lnTo>
                  <a:pt x="285310" y="282563"/>
                </a:lnTo>
                <a:lnTo>
                  <a:pt x="276593" y="293344"/>
                </a:lnTo>
                <a:lnTo>
                  <a:pt x="267094" y="303312"/>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6"/>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93" name="object 74"/>
          <p:cNvSpPr/>
          <p:nvPr/>
        </p:nvSpPr>
        <p:spPr>
          <a:xfrm>
            <a:off x="4192469" y="5195209"/>
            <a:ext cx="347472" cy="347472"/>
          </a:xfrm>
          <a:custGeom>
            <a:avLst/>
            <a:gdLst/>
            <a:ahLst/>
            <a:cxnLst/>
            <a:rect l="l" t="t" r="r" b="b"/>
            <a:pathLst>
              <a:path w="320730"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94" name="object 72"/>
          <p:cNvSpPr/>
          <p:nvPr/>
        </p:nvSpPr>
        <p:spPr>
          <a:xfrm>
            <a:off x="7483366" y="2517371"/>
            <a:ext cx="347472" cy="347472"/>
          </a:xfrm>
          <a:custGeom>
            <a:avLst/>
            <a:gdLst/>
            <a:ahLst/>
            <a:cxnLst/>
            <a:rect l="l" t="t" r="r" b="b"/>
            <a:pathLst>
              <a:path w="320730"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30" y="342927"/>
                </a:lnTo>
                <a:lnTo>
                  <a:pt x="182985" y="345647"/>
                </a:lnTo>
                <a:lnTo>
                  <a:pt x="169068" y="347110"/>
                </a:lnTo>
                <a:lnTo>
                  <a:pt x="160364" y="347362"/>
                </a:lnTo>
                <a:lnTo>
                  <a:pt x="146244" y="346698"/>
                </a:lnTo>
                <a:lnTo>
                  <a:pt x="132465" y="344742"/>
                </a:lnTo>
                <a:lnTo>
                  <a:pt x="119078" y="341551"/>
                </a:lnTo>
                <a:lnTo>
                  <a:pt x="106136" y="337180"/>
                </a:lnTo>
                <a:lnTo>
                  <a:pt x="93689" y="331684"/>
                </a:lnTo>
                <a:lnTo>
                  <a:pt x="81788" y="325119"/>
                </a:lnTo>
                <a:lnTo>
                  <a:pt x="70485" y="317540"/>
                </a:lnTo>
                <a:lnTo>
                  <a:pt x="59830" y="309002"/>
                </a:lnTo>
                <a:lnTo>
                  <a:pt x="49876" y="299561"/>
                </a:lnTo>
                <a:lnTo>
                  <a:pt x="40672" y="289273"/>
                </a:lnTo>
                <a:lnTo>
                  <a:pt x="32271" y="278192"/>
                </a:lnTo>
                <a:lnTo>
                  <a:pt x="24724" y="266375"/>
                </a:lnTo>
                <a:lnTo>
                  <a:pt x="18081" y="253876"/>
                </a:lnTo>
                <a:lnTo>
                  <a:pt x="12395" y="240752"/>
                </a:lnTo>
                <a:lnTo>
                  <a:pt x="7715" y="227058"/>
                </a:lnTo>
                <a:lnTo>
                  <a:pt x="4094" y="212848"/>
                </a:lnTo>
                <a:lnTo>
                  <a:pt x="1583" y="198180"/>
                </a:lnTo>
                <a:lnTo>
                  <a:pt x="232" y="183107"/>
                </a:lnTo>
                <a:lnTo>
                  <a:pt x="0" y="173680"/>
                </a:lnTo>
                <a:close/>
              </a:path>
            </a:pathLst>
          </a:custGeom>
          <a:solidFill>
            <a:srgbClr val="937AB1"/>
          </a:solidFill>
          <a:ln w="57150">
            <a:solidFill>
              <a:srgbClr val="F69545"/>
            </a:solidFill>
          </a:ln>
        </p:spPr>
        <p:txBody>
          <a:bodyPr wrap="square" lIns="0" tIns="0" rIns="0" bIns="0" rtlCol="0">
            <a:noAutofit/>
          </a:bodyPr>
          <a:lstStyle/>
          <a:p>
            <a:endParaRPr/>
          </a:p>
        </p:txBody>
      </p:sp>
      <p:sp>
        <p:nvSpPr>
          <p:cNvPr id="95" name="object 70"/>
          <p:cNvSpPr/>
          <p:nvPr/>
        </p:nvSpPr>
        <p:spPr>
          <a:xfrm>
            <a:off x="7084113" y="2135643"/>
            <a:ext cx="347472" cy="347472"/>
          </a:xfrm>
          <a:custGeom>
            <a:avLst/>
            <a:gdLst/>
            <a:ahLst/>
            <a:cxnLst/>
            <a:rect l="l" t="t" r="r" b="b"/>
            <a:pathLst>
              <a:path w="320730"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2"/>
                </a:lnTo>
                <a:lnTo>
                  <a:pt x="146244" y="346698"/>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3" y="198179"/>
                </a:lnTo>
                <a:lnTo>
                  <a:pt x="232" y="183107"/>
                </a:lnTo>
                <a:lnTo>
                  <a:pt x="0" y="173680"/>
                </a:lnTo>
                <a:close/>
              </a:path>
            </a:pathLst>
          </a:custGeom>
          <a:solidFill>
            <a:srgbClr val="937AB1"/>
          </a:solidFill>
          <a:ln w="57150">
            <a:solidFill>
              <a:srgbClr val="F69545"/>
            </a:solidFill>
          </a:ln>
        </p:spPr>
        <p:txBody>
          <a:bodyPr wrap="square" lIns="0" tIns="0" rIns="0" bIns="0" rtlCol="0">
            <a:noAutofit/>
          </a:bodyPr>
          <a:lstStyle/>
          <a:p>
            <a:endParaRPr/>
          </a:p>
        </p:txBody>
      </p:sp>
      <p:sp>
        <p:nvSpPr>
          <p:cNvPr id="96" name="object 68"/>
          <p:cNvSpPr/>
          <p:nvPr/>
        </p:nvSpPr>
        <p:spPr>
          <a:xfrm>
            <a:off x="6672028" y="1723114"/>
            <a:ext cx="347472" cy="347472"/>
          </a:xfrm>
          <a:custGeom>
            <a:avLst/>
            <a:gdLst/>
            <a:ahLst/>
            <a:cxnLst/>
            <a:rect l="l" t="t" r="r" b="b"/>
            <a:pathLst>
              <a:path w="320729"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2"/>
                </a:lnTo>
                <a:lnTo>
                  <a:pt x="146244" y="346698"/>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3"/>
                </a:lnTo>
                <a:lnTo>
                  <a:pt x="32271" y="278192"/>
                </a:lnTo>
                <a:lnTo>
                  <a:pt x="24724" y="266375"/>
                </a:lnTo>
                <a:lnTo>
                  <a:pt x="18081" y="253876"/>
                </a:lnTo>
                <a:lnTo>
                  <a:pt x="12395" y="240752"/>
                </a:lnTo>
                <a:lnTo>
                  <a:pt x="7715" y="227058"/>
                </a:lnTo>
                <a:lnTo>
                  <a:pt x="4094" y="212848"/>
                </a:lnTo>
                <a:lnTo>
                  <a:pt x="1583" y="198179"/>
                </a:lnTo>
                <a:lnTo>
                  <a:pt x="232" y="183107"/>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97" name="object 66"/>
          <p:cNvSpPr/>
          <p:nvPr/>
        </p:nvSpPr>
        <p:spPr>
          <a:xfrm>
            <a:off x="8396003" y="3412181"/>
            <a:ext cx="347472" cy="347472"/>
          </a:xfrm>
          <a:custGeom>
            <a:avLst/>
            <a:gdLst/>
            <a:ahLst/>
            <a:cxnLst/>
            <a:rect l="l" t="t" r="r" b="b"/>
            <a:pathLst>
              <a:path w="320730"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4"/>
                </a:lnTo>
                <a:lnTo>
                  <a:pt x="308334" y="106609"/>
                </a:lnTo>
                <a:lnTo>
                  <a:pt x="313014" y="120303"/>
                </a:lnTo>
                <a:lnTo>
                  <a:pt x="316635" y="134512"/>
                </a:lnTo>
                <a:lnTo>
                  <a:pt x="319147" y="149181"/>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3" y="346697"/>
                </a:lnTo>
                <a:lnTo>
                  <a:pt x="132464" y="344742"/>
                </a:lnTo>
                <a:lnTo>
                  <a:pt x="119078" y="341551"/>
                </a:lnTo>
                <a:lnTo>
                  <a:pt x="106136" y="337180"/>
                </a:lnTo>
                <a:lnTo>
                  <a:pt x="93688" y="331684"/>
                </a:lnTo>
                <a:lnTo>
                  <a:pt x="81788" y="325119"/>
                </a:lnTo>
                <a:lnTo>
                  <a:pt x="70484" y="317539"/>
                </a:lnTo>
                <a:lnTo>
                  <a:pt x="59830" y="309001"/>
                </a:lnTo>
                <a:lnTo>
                  <a:pt x="49875" y="299561"/>
                </a:lnTo>
                <a:lnTo>
                  <a:pt x="40672" y="289272"/>
                </a:lnTo>
                <a:lnTo>
                  <a:pt x="32271" y="278192"/>
                </a:lnTo>
                <a:lnTo>
                  <a:pt x="24724" y="266375"/>
                </a:lnTo>
                <a:lnTo>
                  <a:pt x="18081" y="253876"/>
                </a:lnTo>
                <a:lnTo>
                  <a:pt x="12395" y="240752"/>
                </a:lnTo>
                <a:lnTo>
                  <a:pt x="7715" y="227057"/>
                </a:lnTo>
                <a:lnTo>
                  <a:pt x="4094" y="212848"/>
                </a:lnTo>
                <a:lnTo>
                  <a:pt x="1582" y="198179"/>
                </a:lnTo>
                <a:lnTo>
                  <a:pt x="232" y="183106"/>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98" name="object 63"/>
          <p:cNvSpPr/>
          <p:nvPr/>
        </p:nvSpPr>
        <p:spPr>
          <a:xfrm>
            <a:off x="7404842" y="5021529"/>
            <a:ext cx="347472" cy="347472"/>
          </a:xfrm>
          <a:custGeom>
            <a:avLst/>
            <a:gdLst/>
            <a:ahLst/>
            <a:cxnLst/>
            <a:rect l="l" t="t" r="r" b="b"/>
            <a:pathLst>
              <a:path w="320730" h="347361">
                <a:moveTo>
                  <a:pt x="0" y="173680"/>
                </a:moveTo>
                <a:lnTo>
                  <a:pt x="232" y="183106"/>
                </a:lnTo>
                <a:lnTo>
                  <a:pt x="1583" y="198179"/>
                </a:lnTo>
                <a:lnTo>
                  <a:pt x="4094" y="212848"/>
                </a:lnTo>
                <a:lnTo>
                  <a:pt x="7715" y="227058"/>
                </a:lnTo>
                <a:lnTo>
                  <a:pt x="12395" y="240752"/>
                </a:lnTo>
                <a:lnTo>
                  <a:pt x="18082" y="253876"/>
                </a:lnTo>
                <a:lnTo>
                  <a:pt x="24724" y="266375"/>
                </a:lnTo>
                <a:lnTo>
                  <a:pt x="32272" y="278192"/>
                </a:lnTo>
                <a:lnTo>
                  <a:pt x="40673" y="289272"/>
                </a:lnTo>
                <a:lnTo>
                  <a:pt x="49876" y="299561"/>
                </a:lnTo>
                <a:lnTo>
                  <a:pt x="59830" y="309001"/>
                </a:lnTo>
                <a:lnTo>
                  <a:pt x="70485" y="317539"/>
                </a:lnTo>
                <a:lnTo>
                  <a:pt x="81788" y="325118"/>
                </a:lnTo>
                <a:lnTo>
                  <a:pt x="93689" y="331684"/>
                </a:lnTo>
                <a:lnTo>
                  <a:pt x="106136" y="337180"/>
                </a:lnTo>
                <a:lnTo>
                  <a:pt x="119079" y="341551"/>
                </a:lnTo>
                <a:lnTo>
                  <a:pt x="132465" y="344742"/>
                </a:lnTo>
                <a:lnTo>
                  <a:pt x="146244" y="346697"/>
                </a:lnTo>
                <a:lnTo>
                  <a:pt x="160365" y="347361"/>
                </a:lnTo>
                <a:lnTo>
                  <a:pt x="169069" y="347110"/>
                </a:lnTo>
                <a:lnTo>
                  <a:pt x="182986" y="345646"/>
                </a:lnTo>
                <a:lnTo>
                  <a:pt x="196530" y="342926"/>
                </a:lnTo>
                <a:lnTo>
                  <a:pt x="209650" y="339004"/>
                </a:lnTo>
                <a:lnTo>
                  <a:pt x="222295" y="333936"/>
                </a:lnTo>
                <a:lnTo>
                  <a:pt x="234413" y="327778"/>
                </a:lnTo>
                <a:lnTo>
                  <a:pt x="245953" y="320583"/>
                </a:lnTo>
                <a:lnTo>
                  <a:pt x="256864" y="312409"/>
                </a:lnTo>
                <a:lnTo>
                  <a:pt x="267095" y="303311"/>
                </a:lnTo>
                <a:lnTo>
                  <a:pt x="276595" y="293343"/>
                </a:lnTo>
                <a:lnTo>
                  <a:pt x="285312" y="282562"/>
                </a:lnTo>
                <a:lnTo>
                  <a:pt x="293195" y="271023"/>
                </a:lnTo>
                <a:lnTo>
                  <a:pt x="300193" y="258781"/>
                </a:lnTo>
                <a:lnTo>
                  <a:pt x="306255" y="245892"/>
                </a:lnTo>
                <a:lnTo>
                  <a:pt x="311330" y="232411"/>
                </a:lnTo>
                <a:lnTo>
                  <a:pt x="315366" y="218394"/>
                </a:lnTo>
                <a:lnTo>
                  <a:pt x="318312" y="203896"/>
                </a:lnTo>
                <a:lnTo>
                  <a:pt x="320117" y="188973"/>
                </a:lnTo>
                <a:lnTo>
                  <a:pt x="320730" y="173680"/>
                </a:lnTo>
                <a:lnTo>
                  <a:pt x="320498" y="164254"/>
                </a:lnTo>
                <a:lnTo>
                  <a:pt x="319147" y="149181"/>
                </a:lnTo>
                <a:lnTo>
                  <a:pt x="316636" y="134512"/>
                </a:lnTo>
                <a:lnTo>
                  <a:pt x="313015" y="120303"/>
                </a:lnTo>
                <a:lnTo>
                  <a:pt x="308335" y="106609"/>
                </a:lnTo>
                <a:lnTo>
                  <a:pt x="302649" y="93485"/>
                </a:lnTo>
                <a:lnTo>
                  <a:pt x="296006" y="80986"/>
                </a:lnTo>
                <a:lnTo>
                  <a:pt x="288459" y="69169"/>
                </a:lnTo>
                <a:lnTo>
                  <a:pt x="280058" y="58089"/>
                </a:lnTo>
                <a:lnTo>
                  <a:pt x="270854" y="47800"/>
                </a:lnTo>
                <a:lnTo>
                  <a:pt x="260900" y="38359"/>
                </a:lnTo>
                <a:lnTo>
                  <a:pt x="250245" y="29822"/>
                </a:lnTo>
                <a:lnTo>
                  <a:pt x="238942" y="22242"/>
                </a:lnTo>
                <a:lnTo>
                  <a:pt x="227041" y="15677"/>
                </a:lnTo>
                <a:lnTo>
                  <a:pt x="214594" y="10181"/>
                </a:lnTo>
                <a:lnTo>
                  <a:pt x="201651" y="5810"/>
                </a:lnTo>
                <a:lnTo>
                  <a:pt x="188265" y="2619"/>
                </a:lnTo>
                <a:lnTo>
                  <a:pt x="174486" y="664"/>
                </a:lnTo>
                <a:lnTo>
                  <a:pt x="160365" y="0"/>
                </a:lnTo>
                <a:lnTo>
                  <a:pt x="151662" y="251"/>
                </a:lnTo>
                <a:lnTo>
                  <a:pt x="137745" y="1714"/>
                </a:lnTo>
                <a:lnTo>
                  <a:pt x="124200" y="4434"/>
                </a:lnTo>
                <a:lnTo>
                  <a:pt x="111080" y="8356"/>
                </a:lnTo>
                <a:lnTo>
                  <a:pt x="98436" y="13424"/>
                </a:lnTo>
                <a:lnTo>
                  <a:pt x="86318" y="19583"/>
                </a:lnTo>
                <a:lnTo>
                  <a:pt x="74777" y="26777"/>
                </a:lnTo>
                <a:lnTo>
                  <a:pt x="63866" y="34951"/>
                </a:lnTo>
                <a:lnTo>
                  <a:pt x="53635" y="44049"/>
                </a:lnTo>
                <a:lnTo>
                  <a:pt x="44136" y="54017"/>
                </a:lnTo>
                <a:lnTo>
                  <a:pt x="35419" y="64798"/>
                </a:lnTo>
                <a:lnTo>
                  <a:pt x="27535" y="76337"/>
                </a:lnTo>
                <a:lnTo>
                  <a:pt x="20537" y="88579"/>
                </a:lnTo>
                <a:lnTo>
                  <a:pt x="14475" y="101468"/>
                </a:lnTo>
                <a:lnTo>
                  <a:pt x="9400" y="114948"/>
                </a:lnTo>
                <a:lnTo>
                  <a:pt x="5364" y="128965"/>
                </a:lnTo>
                <a:lnTo>
                  <a:pt x="2418" y="143463"/>
                </a:lnTo>
                <a:lnTo>
                  <a:pt x="613" y="158386"/>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99" name="object 62"/>
          <p:cNvSpPr/>
          <p:nvPr/>
        </p:nvSpPr>
        <p:spPr>
          <a:xfrm>
            <a:off x="5850962" y="3493881"/>
            <a:ext cx="347472" cy="347472"/>
          </a:xfrm>
          <a:custGeom>
            <a:avLst/>
            <a:gdLst/>
            <a:ahLst/>
            <a:cxnLst/>
            <a:rect l="l" t="t" r="r" b="b"/>
            <a:pathLst>
              <a:path w="320729"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6" y="149182"/>
                </a:lnTo>
                <a:lnTo>
                  <a:pt x="320497" y="164254"/>
                </a:lnTo>
                <a:lnTo>
                  <a:pt x="320729"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6"/>
                </a:lnTo>
                <a:lnTo>
                  <a:pt x="0" y="173681"/>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00" name="object 60"/>
          <p:cNvSpPr/>
          <p:nvPr/>
        </p:nvSpPr>
        <p:spPr>
          <a:xfrm>
            <a:off x="4975263" y="4571028"/>
            <a:ext cx="347472" cy="347472"/>
          </a:xfrm>
          <a:custGeom>
            <a:avLst/>
            <a:gdLst/>
            <a:ahLst/>
            <a:cxnLst/>
            <a:rect l="l" t="t" r="r" b="b"/>
            <a:pathLst>
              <a:path w="320729"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8"/>
                </a:lnTo>
                <a:lnTo>
                  <a:pt x="288458" y="69169"/>
                </a:lnTo>
                <a:lnTo>
                  <a:pt x="296005" y="80986"/>
                </a:lnTo>
                <a:lnTo>
                  <a:pt x="302648" y="93485"/>
                </a:lnTo>
                <a:lnTo>
                  <a:pt x="308334" y="106609"/>
                </a:lnTo>
                <a:lnTo>
                  <a:pt x="313014" y="120303"/>
                </a:lnTo>
                <a:lnTo>
                  <a:pt x="316635" y="134513"/>
                </a:lnTo>
                <a:lnTo>
                  <a:pt x="319146" y="149182"/>
                </a:lnTo>
                <a:lnTo>
                  <a:pt x="320497" y="164254"/>
                </a:lnTo>
                <a:lnTo>
                  <a:pt x="320729"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1"/>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01" name="object 58"/>
          <p:cNvSpPr/>
          <p:nvPr/>
        </p:nvSpPr>
        <p:spPr>
          <a:xfrm>
            <a:off x="9037462" y="2045434"/>
            <a:ext cx="347472" cy="347472"/>
          </a:xfrm>
          <a:custGeom>
            <a:avLst/>
            <a:gdLst/>
            <a:ahLst/>
            <a:cxnLst/>
            <a:rect l="l" t="t" r="r" b="b"/>
            <a:pathLst>
              <a:path w="320729"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4"/>
                </a:lnTo>
                <a:lnTo>
                  <a:pt x="308334" y="106609"/>
                </a:lnTo>
                <a:lnTo>
                  <a:pt x="313014" y="120303"/>
                </a:lnTo>
                <a:lnTo>
                  <a:pt x="316635" y="134512"/>
                </a:lnTo>
                <a:lnTo>
                  <a:pt x="319146" y="149181"/>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2"/>
                </a:lnTo>
                <a:lnTo>
                  <a:pt x="146243" y="346698"/>
                </a:lnTo>
                <a:lnTo>
                  <a:pt x="132464" y="344742"/>
                </a:lnTo>
                <a:lnTo>
                  <a:pt x="119078" y="341551"/>
                </a:lnTo>
                <a:lnTo>
                  <a:pt x="106136" y="337180"/>
                </a:lnTo>
                <a:lnTo>
                  <a:pt x="93688" y="331684"/>
                </a:lnTo>
                <a:lnTo>
                  <a:pt x="81788" y="325119"/>
                </a:lnTo>
                <a:lnTo>
                  <a:pt x="70484" y="317539"/>
                </a:lnTo>
                <a:lnTo>
                  <a:pt x="59830" y="309002"/>
                </a:lnTo>
                <a:lnTo>
                  <a:pt x="49875" y="299561"/>
                </a:lnTo>
                <a:lnTo>
                  <a:pt x="40672" y="289272"/>
                </a:lnTo>
                <a:lnTo>
                  <a:pt x="32271" y="278192"/>
                </a:lnTo>
                <a:lnTo>
                  <a:pt x="24724" y="266375"/>
                </a:lnTo>
                <a:lnTo>
                  <a:pt x="18081" y="253876"/>
                </a:lnTo>
                <a:lnTo>
                  <a:pt x="12395" y="240752"/>
                </a:lnTo>
                <a:lnTo>
                  <a:pt x="7715" y="227057"/>
                </a:lnTo>
                <a:lnTo>
                  <a:pt x="4094" y="212848"/>
                </a:lnTo>
                <a:lnTo>
                  <a:pt x="1582" y="198179"/>
                </a:lnTo>
                <a:lnTo>
                  <a:pt x="232" y="183106"/>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02" name="object 56"/>
          <p:cNvSpPr/>
          <p:nvPr/>
        </p:nvSpPr>
        <p:spPr>
          <a:xfrm>
            <a:off x="8077321" y="1961962"/>
            <a:ext cx="347472" cy="347472"/>
          </a:xfrm>
          <a:custGeom>
            <a:avLst/>
            <a:gdLst/>
            <a:ahLst/>
            <a:cxnLst/>
            <a:rect l="l" t="t" r="r" b="b"/>
            <a:pathLst>
              <a:path w="320729"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4"/>
                </a:lnTo>
                <a:lnTo>
                  <a:pt x="308334" y="106609"/>
                </a:lnTo>
                <a:lnTo>
                  <a:pt x="313014" y="120303"/>
                </a:lnTo>
                <a:lnTo>
                  <a:pt x="316635" y="134512"/>
                </a:lnTo>
                <a:lnTo>
                  <a:pt x="319146" y="149181"/>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2"/>
                </a:lnTo>
                <a:lnTo>
                  <a:pt x="146243" y="346697"/>
                </a:lnTo>
                <a:lnTo>
                  <a:pt x="132464" y="344742"/>
                </a:lnTo>
                <a:lnTo>
                  <a:pt x="119078" y="341551"/>
                </a:lnTo>
                <a:lnTo>
                  <a:pt x="106136" y="337180"/>
                </a:lnTo>
                <a:lnTo>
                  <a:pt x="93688" y="331684"/>
                </a:lnTo>
                <a:lnTo>
                  <a:pt x="81788" y="325119"/>
                </a:lnTo>
                <a:lnTo>
                  <a:pt x="70484" y="317539"/>
                </a:lnTo>
                <a:lnTo>
                  <a:pt x="59830" y="309002"/>
                </a:lnTo>
                <a:lnTo>
                  <a:pt x="49875" y="299561"/>
                </a:lnTo>
                <a:lnTo>
                  <a:pt x="40672" y="289272"/>
                </a:lnTo>
                <a:lnTo>
                  <a:pt x="32271" y="278192"/>
                </a:lnTo>
                <a:lnTo>
                  <a:pt x="24724" y="266375"/>
                </a:lnTo>
                <a:lnTo>
                  <a:pt x="18081" y="253876"/>
                </a:lnTo>
                <a:lnTo>
                  <a:pt x="12395" y="240752"/>
                </a:lnTo>
                <a:lnTo>
                  <a:pt x="7715" y="227057"/>
                </a:lnTo>
                <a:lnTo>
                  <a:pt x="4094" y="212848"/>
                </a:lnTo>
                <a:lnTo>
                  <a:pt x="1582" y="198179"/>
                </a:lnTo>
                <a:lnTo>
                  <a:pt x="232" y="183106"/>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03" name="object 54"/>
          <p:cNvSpPr/>
          <p:nvPr/>
        </p:nvSpPr>
        <p:spPr>
          <a:xfrm>
            <a:off x="8877097" y="2753913"/>
            <a:ext cx="347472" cy="347472"/>
          </a:xfrm>
          <a:custGeom>
            <a:avLst/>
            <a:gdLst/>
            <a:ahLst/>
            <a:cxnLst/>
            <a:rect l="l" t="t" r="r" b="b"/>
            <a:pathLst>
              <a:path w="320730"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4"/>
                </a:lnTo>
                <a:lnTo>
                  <a:pt x="308334" y="106609"/>
                </a:lnTo>
                <a:lnTo>
                  <a:pt x="313014" y="120303"/>
                </a:lnTo>
                <a:lnTo>
                  <a:pt x="316635" y="134512"/>
                </a:lnTo>
                <a:lnTo>
                  <a:pt x="319146" y="149181"/>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2"/>
                </a:lnTo>
                <a:lnTo>
                  <a:pt x="146243" y="346698"/>
                </a:lnTo>
                <a:lnTo>
                  <a:pt x="132464" y="344742"/>
                </a:lnTo>
                <a:lnTo>
                  <a:pt x="119078" y="341551"/>
                </a:lnTo>
                <a:lnTo>
                  <a:pt x="106136" y="337180"/>
                </a:lnTo>
                <a:lnTo>
                  <a:pt x="93688" y="331684"/>
                </a:lnTo>
                <a:lnTo>
                  <a:pt x="81788" y="325119"/>
                </a:lnTo>
                <a:lnTo>
                  <a:pt x="70484" y="317539"/>
                </a:lnTo>
                <a:lnTo>
                  <a:pt x="59830" y="309002"/>
                </a:lnTo>
                <a:lnTo>
                  <a:pt x="49875" y="299561"/>
                </a:lnTo>
                <a:lnTo>
                  <a:pt x="40672" y="289272"/>
                </a:lnTo>
                <a:lnTo>
                  <a:pt x="32271" y="278192"/>
                </a:lnTo>
                <a:lnTo>
                  <a:pt x="24724" y="266375"/>
                </a:lnTo>
                <a:lnTo>
                  <a:pt x="18081" y="253876"/>
                </a:lnTo>
                <a:lnTo>
                  <a:pt x="12395" y="240752"/>
                </a:lnTo>
                <a:lnTo>
                  <a:pt x="7715" y="227057"/>
                </a:lnTo>
                <a:lnTo>
                  <a:pt x="4094" y="212848"/>
                </a:lnTo>
                <a:lnTo>
                  <a:pt x="1582" y="198179"/>
                </a:lnTo>
                <a:lnTo>
                  <a:pt x="232" y="183106"/>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04" name="object 52"/>
          <p:cNvSpPr/>
          <p:nvPr/>
        </p:nvSpPr>
        <p:spPr>
          <a:xfrm>
            <a:off x="6220124" y="4120868"/>
            <a:ext cx="347472" cy="347472"/>
          </a:xfrm>
          <a:custGeom>
            <a:avLst/>
            <a:gdLst/>
            <a:ahLst/>
            <a:cxnLst/>
            <a:rect l="l" t="t" r="r" b="b"/>
            <a:pathLst>
              <a:path w="320730"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5"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1"/>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05" name="object 50"/>
          <p:cNvSpPr/>
          <p:nvPr/>
        </p:nvSpPr>
        <p:spPr>
          <a:xfrm>
            <a:off x="5965297" y="4612355"/>
            <a:ext cx="347472" cy="347472"/>
          </a:xfrm>
          <a:custGeom>
            <a:avLst/>
            <a:gdLst/>
            <a:ahLst/>
            <a:cxnLst/>
            <a:rect l="l" t="t" r="r" b="b"/>
            <a:pathLst>
              <a:path w="320730"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6"/>
                </a:lnTo>
                <a:lnTo>
                  <a:pt x="0" y="173681"/>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06" name="object 48"/>
          <p:cNvSpPr/>
          <p:nvPr/>
        </p:nvSpPr>
        <p:spPr>
          <a:xfrm>
            <a:off x="4654532" y="4049985"/>
            <a:ext cx="347472" cy="347472"/>
          </a:xfrm>
          <a:custGeom>
            <a:avLst/>
            <a:gdLst/>
            <a:ahLst/>
            <a:cxnLst/>
            <a:rect l="l" t="t" r="r" b="b"/>
            <a:pathLst>
              <a:path w="320729"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6" y="149182"/>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07" name="object 42"/>
          <p:cNvSpPr/>
          <p:nvPr/>
        </p:nvSpPr>
        <p:spPr>
          <a:xfrm>
            <a:off x="7272103" y="3311841"/>
            <a:ext cx="347472" cy="347472"/>
          </a:xfrm>
          <a:custGeom>
            <a:avLst/>
            <a:gdLst/>
            <a:ahLst/>
            <a:cxnLst/>
            <a:rect l="l" t="t" r="r" b="b"/>
            <a:pathLst>
              <a:path w="320730"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4" y="346697"/>
                </a:lnTo>
                <a:lnTo>
                  <a:pt x="132465" y="344742"/>
                </a:lnTo>
                <a:lnTo>
                  <a:pt x="119078" y="341551"/>
                </a:lnTo>
                <a:lnTo>
                  <a:pt x="106136" y="337180"/>
                </a:lnTo>
                <a:lnTo>
                  <a:pt x="93689" y="331684"/>
                </a:lnTo>
                <a:lnTo>
                  <a:pt x="81788" y="325119"/>
                </a:lnTo>
                <a:lnTo>
                  <a:pt x="70485" y="317539"/>
                </a:lnTo>
                <a:lnTo>
                  <a:pt x="59830" y="309001"/>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6"/>
                </a:lnTo>
                <a:lnTo>
                  <a:pt x="0" y="173680"/>
                </a:lnTo>
                <a:close/>
              </a:path>
            </a:pathLst>
          </a:custGeom>
          <a:solidFill>
            <a:srgbClr val="937AB1"/>
          </a:solidFill>
          <a:ln w="57150">
            <a:solidFill>
              <a:srgbClr val="F69545"/>
            </a:solidFill>
          </a:ln>
        </p:spPr>
        <p:txBody>
          <a:bodyPr wrap="square" lIns="0" tIns="0" rIns="0" bIns="0" rtlCol="0">
            <a:noAutofit/>
          </a:bodyPr>
          <a:lstStyle/>
          <a:p>
            <a:endParaRPr/>
          </a:p>
        </p:txBody>
      </p:sp>
      <p:sp>
        <p:nvSpPr>
          <p:cNvPr id="108" name="object 44"/>
          <p:cNvSpPr/>
          <p:nvPr/>
        </p:nvSpPr>
        <p:spPr>
          <a:xfrm>
            <a:off x="7084113" y="2580232"/>
            <a:ext cx="347472" cy="347472"/>
          </a:xfrm>
          <a:custGeom>
            <a:avLst/>
            <a:gdLst/>
            <a:ahLst/>
            <a:cxnLst/>
            <a:rect l="l" t="t" r="r" b="b"/>
            <a:pathLst>
              <a:path w="320730"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2"/>
                </a:lnTo>
                <a:lnTo>
                  <a:pt x="146244" y="346698"/>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3"/>
                </a:lnTo>
                <a:lnTo>
                  <a:pt x="32271" y="278192"/>
                </a:lnTo>
                <a:lnTo>
                  <a:pt x="24724" y="266375"/>
                </a:lnTo>
                <a:lnTo>
                  <a:pt x="18081" y="253876"/>
                </a:lnTo>
                <a:lnTo>
                  <a:pt x="12395" y="240752"/>
                </a:lnTo>
                <a:lnTo>
                  <a:pt x="7715" y="227058"/>
                </a:lnTo>
                <a:lnTo>
                  <a:pt x="4094" y="212848"/>
                </a:lnTo>
                <a:lnTo>
                  <a:pt x="1583" y="198179"/>
                </a:lnTo>
                <a:lnTo>
                  <a:pt x="232" y="183107"/>
                </a:lnTo>
                <a:lnTo>
                  <a:pt x="0" y="173680"/>
                </a:lnTo>
                <a:close/>
              </a:path>
            </a:pathLst>
          </a:custGeom>
          <a:solidFill>
            <a:srgbClr val="FAA757"/>
          </a:solidFill>
          <a:ln w="28575">
            <a:solidFill>
              <a:srgbClr val="C1803F"/>
            </a:solidFill>
          </a:ln>
        </p:spPr>
        <p:txBody>
          <a:bodyPr wrap="square" lIns="0" tIns="0" rIns="0" bIns="0" rtlCol="0">
            <a:noAutofit/>
          </a:bodyPr>
          <a:lstStyle/>
          <a:p>
            <a:endParaRPr/>
          </a:p>
        </p:txBody>
      </p:sp>
      <p:sp>
        <p:nvSpPr>
          <p:cNvPr id="109" name="object 46"/>
          <p:cNvSpPr/>
          <p:nvPr/>
        </p:nvSpPr>
        <p:spPr>
          <a:xfrm>
            <a:off x="6945508" y="2964479"/>
            <a:ext cx="347472" cy="347472"/>
          </a:xfrm>
          <a:custGeom>
            <a:avLst/>
            <a:gdLst/>
            <a:ahLst/>
            <a:cxnLst/>
            <a:rect l="l" t="t" r="r" b="b"/>
            <a:pathLst>
              <a:path w="320730"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4"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30" y="342927"/>
                </a:lnTo>
                <a:lnTo>
                  <a:pt x="182985" y="345647"/>
                </a:lnTo>
                <a:lnTo>
                  <a:pt x="169068" y="347110"/>
                </a:lnTo>
                <a:lnTo>
                  <a:pt x="160365" y="347362"/>
                </a:lnTo>
                <a:lnTo>
                  <a:pt x="146244" y="346698"/>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3" y="198179"/>
                </a:lnTo>
                <a:lnTo>
                  <a:pt x="232" y="183107"/>
                </a:lnTo>
                <a:lnTo>
                  <a:pt x="0" y="173680"/>
                </a:lnTo>
                <a:close/>
              </a:path>
            </a:pathLst>
          </a:custGeom>
          <a:solidFill>
            <a:srgbClr val="937AB1"/>
          </a:solidFill>
          <a:ln w="57150">
            <a:solidFill>
              <a:srgbClr val="F69545"/>
            </a:solidFill>
          </a:ln>
        </p:spPr>
        <p:txBody>
          <a:bodyPr wrap="square" lIns="0" tIns="0" rIns="0" bIns="0" rtlCol="0">
            <a:noAutofit/>
          </a:bodyPr>
          <a:lstStyle/>
          <a:p>
            <a:endParaRPr/>
          </a:p>
        </p:txBody>
      </p:sp>
      <p:sp>
        <p:nvSpPr>
          <p:cNvPr id="110" name="object 40"/>
          <p:cNvSpPr/>
          <p:nvPr/>
        </p:nvSpPr>
        <p:spPr>
          <a:xfrm>
            <a:off x="6737120" y="4921685"/>
            <a:ext cx="347472" cy="347472"/>
          </a:xfrm>
          <a:custGeom>
            <a:avLst/>
            <a:gdLst/>
            <a:ahLst/>
            <a:cxnLst/>
            <a:rect l="l" t="t" r="r" b="b"/>
            <a:pathLst>
              <a:path w="320729"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29"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1"/>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11" name="object 38"/>
          <p:cNvSpPr/>
          <p:nvPr/>
        </p:nvSpPr>
        <p:spPr>
          <a:xfrm>
            <a:off x="8556365" y="2219115"/>
            <a:ext cx="347472" cy="347472"/>
          </a:xfrm>
          <a:custGeom>
            <a:avLst/>
            <a:gdLst/>
            <a:ahLst/>
            <a:cxnLst/>
            <a:rect l="l" t="t" r="r" b="b"/>
            <a:pathLst>
              <a:path w="320729"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4"/>
                </a:lnTo>
                <a:lnTo>
                  <a:pt x="308334" y="106609"/>
                </a:lnTo>
                <a:lnTo>
                  <a:pt x="313014" y="120303"/>
                </a:lnTo>
                <a:lnTo>
                  <a:pt x="316635" y="134512"/>
                </a:lnTo>
                <a:lnTo>
                  <a:pt x="319146" y="149181"/>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2"/>
                </a:lnTo>
                <a:lnTo>
                  <a:pt x="146243" y="346698"/>
                </a:lnTo>
                <a:lnTo>
                  <a:pt x="132464" y="344742"/>
                </a:lnTo>
                <a:lnTo>
                  <a:pt x="119078" y="341551"/>
                </a:lnTo>
                <a:lnTo>
                  <a:pt x="106136" y="337180"/>
                </a:lnTo>
                <a:lnTo>
                  <a:pt x="93688" y="331684"/>
                </a:lnTo>
                <a:lnTo>
                  <a:pt x="81788" y="325119"/>
                </a:lnTo>
                <a:lnTo>
                  <a:pt x="70484" y="317539"/>
                </a:lnTo>
                <a:lnTo>
                  <a:pt x="59830" y="309002"/>
                </a:lnTo>
                <a:lnTo>
                  <a:pt x="49875" y="299561"/>
                </a:lnTo>
                <a:lnTo>
                  <a:pt x="40672" y="289272"/>
                </a:lnTo>
                <a:lnTo>
                  <a:pt x="32271" y="278192"/>
                </a:lnTo>
                <a:lnTo>
                  <a:pt x="24724" y="266375"/>
                </a:lnTo>
                <a:lnTo>
                  <a:pt x="18081" y="253876"/>
                </a:lnTo>
                <a:lnTo>
                  <a:pt x="12395" y="240752"/>
                </a:lnTo>
                <a:lnTo>
                  <a:pt x="7715" y="227057"/>
                </a:lnTo>
                <a:lnTo>
                  <a:pt x="4094" y="212848"/>
                </a:lnTo>
                <a:lnTo>
                  <a:pt x="1582" y="198179"/>
                </a:lnTo>
                <a:lnTo>
                  <a:pt x="232" y="183106"/>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12" name="object 36"/>
          <p:cNvSpPr/>
          <p:nvPr/>
        </p:nvSpPr>
        <p:spPr>
          <a:xfrm>
            <a:off x="8909165" y="3402186"/>
            <a:ext cx="347472" cy="347472"/>
          </a:xfrm>
          <a:custGeom>
            <a:avLst/>
            <a:gdLst/>
            <a:ahLst/>
            <a:cxnLst/>
            <a:rect l="l" t="t" r="r" b="b"/>
            <a:pathLst>
              <a:path w="338701" h="347361">
                <a:moveTo>
                  <a:pt x="338701" y="173680"/>
                </a:moveTo>
                <a:lnTo>
                  <a:pt x="338086" y="158773"/>
                </a:lnTo>
                <a:lnTo>
                  <a:pt x="336274" y="144215"/>
                </a:lnTo>
                <a:lnTo>
                  <a:pt x="333315" y="130059"/>
                </a:lnTo>
                <a:lnTo>
                  <a:pt x="329260" y="116355"/>
                </a:lnTo>
                <a:lnTo>
                  <a:pt x="324157" y="103155"/>
                </a:lnTo>
                <a:lnTo>
                  <a:pt x="318058" y="90510"/>
                </a:lnTo>
                <a:lnTo>
                  <a:pt x="311012" y="78472"/>
                </a:lnTo>
                <a:lnTo>
                  <a:pt x="303069" y="67092"/>
                </a:lnTo>
                <a:lnTo>
                  <a:pt x="294280" y="56421"/>
                </a:lnTo>
                <a:lnTo>
                  <a:pt x="284694" y="46511"/>
                </a:lnTo>
                <a:lnTo>
                  <a:pt x="274362" y="37412"/>
                </a:lnTo>
                <a:lnTo>
                  <a:pt x="263333" y="29177"/>
                </a:lnTo>
                <a:lnTo>
                  <a:pt x="251657" y="21856"/>
                </a:lnTo>
                <a:lnTo>
                  <a:pt x="239385" y="15500"/>
                </a:lnTo>
                <a:lnTo>
                  <a:pt x="226566" y="10162"/>
                </a:lnTo>
                <a:lnTo>
                  <a:pt x="213252" y="5892"/>
                </a:lnTo>
                <a:lnTo>
                  <a:pt x="199490" y="2742"/>
                </a:lnTo>
                <a:lnTo>
                  <a:pt x="185333" y="763"/>
                </a:lnTo>
                <a:lnTo>
                  <a:pt x="170829" y="6"/>
                </a:lnTo>
                <a:lnTo>
                  <a:pt x="169350" y="0"/>
                </a:lnTo>
                <a:lnTo>
                  <a:pt x="154814" y="630"/>
                </a:lnTo>
                <a:lnTo>
                  <a:pt x="140620" y="2489"/>
                </a:lnTo>
                <a:lnTo>
                  <a:pt x="126816" y="5523"/>
                </a:lnTo>
                <a:lnTo>
                  <a:pt x="113454" y="9683"/>
                </a:lnTo>
                <a:lnTo>
                  <a:pt x="100583" y="14916"/>
                </a:lnTo>
                <a:lnTo>
                  <a:pt x="88254" y="21171"/>
                </a:lnTo>
                <a:lnTo>
                  <a:pt x="76516" y="28397"/>
                </a:lnTo>
                <a:lnTo>
                  <a:pt x="65420" y="36543"/>
                </a:lnTo>
                <a:lnTo>
                  <a:pt x="55015" y="45557"/>
                </a:lnTo>
                <a:lnTo>
                  <a:pt x="45351" y="55388"/>
                </a:lnTo>
                <a:lnTo>
                  <a:pt x="36479" y="65984"/>
                </a:lnTo>
                <a:lnTo>
                  <a:pt x="28449" y="77295"/>
                </a:lnTo>
                <a:lnTo>
                  <a:pt x="21311" y="89269"/>
                </a:lnTo>
                <a:lnTo>
                  <a:pt x="15114" y="101855"/>
                </a:lnTo>
                <a:lnTo>
                  <a:pt x="9909" y="115001"/>
                </a:lnTo>
                <a:lnTo>
                  <a:pt x="5745" y="128657"/>
                </a:lnTo>
                <a:lnTo>
                  <a:pt x="2674" y="142770"/>
                </a:lnTo>
                <a:lnTo>
                  <a:pt x="744" y="157289"/>
                </a:lnTo>
                <a:lnTo>
                  <a:pt x="6" y="172164"/>
                </a:lnTo>
                <a:lnTo>
                  <a:pt x="0" y="173680"/>
                </a:lnTo>
                <a:lnTo>
                  <a:pt x="615" y="188588"/>
                </a:lnTo>
                <a:lnTo>
                  <a:pt x="2427" y="203146"/>
                </a:lnTo>
                <a:lnTo>
                  <a:pt x="5386" y="217302"/>
                </a:lnTo>
                <a:lnTo>
                  <a:pt x="9441" y="231006"/>
                </a:lnTo>
                <a:lnTo>
                  <a:pt x="14544" y="244206"/>
                </a:lnTo>
                <a:lnTo>
                  <a:pt x="20643" y="256850"/>
                </a:lnTo>
                <a:lnTo>
                  <a:pt x="27689" y="268888"/>
                </a:lnTo>
                <a:lnTo>
                  <a:pt x="35631" y="280269"/>
                </a:lnTo>
                <a:lnTo>
                  <a:pt x="44421" y="290940"/>
                </a:lnTo>
                <a:lnTo>
                  <a:pt x="54007" y="300850"/>
                </a:lnTo>
                <a:lnTo>
                  <a:pt x="64339" y="309949"/>
                </a:lnTo>
                <a:lnTo>
                  <a:pt x="75368" y="318184"/>
                </a:lnTo>
                <a:lnTo>
                  <a:pt x="87044" y="325505"/>
                </a:lnTo>
                <a:lnTo>
                  <a:pt x="99316" y="331861"/>
                </a:lnTo>
                <a:lnTo>
                  <a:pt x="112134" y="337199"/>
                </a:lnTo>
                <a:lnTo>
                  <a:pt x="125449" y="341469"/>
                </a:lnTo>
                <a:lnTo>
                  <a:pt x="139210" y="344619"/>
                </a:lnTo>
                <a:lnTo>
                  <a:pt x="153368" y="346598"/>
                </a:lnTo>
                <a:lnTo>
                  <a:pt x="167872" y="347355"/>
                </a:lnTo>
                <a:lnTo>
                  <a:pt x="169350" y="347361"/>
                </a:lnTo>
                <a:lnTo>
                  <a:pt x="183886" y="346731"/>
                </a:lnTo>
                <a:lnTo>
                  <a:pt x="198081" y="344872"/>
                </a:lnTo>
                <a:lnTo>
                  <a:pt x="211885" y="341838"/>
                </a:lnTo>
                <a:lnTo>
                  <a:pt x="225247" y="337678"/>
                </a:lnTo>
                <a:lnTo>
                  <a:pt x="238117" y="332445"/>
                </a:lnTo>
                <a:lnTo>
                  <a:pt x="250447" y="326190"/>
                </a:lnTo>
                <a:lnTo>
                  <a:pt x="262185" y="318964"/>
                </a:lnTo>
                <a:lnTo>
                  <a:pt x="273281" y="310818"/>
                </a:lnTo>
                <a:lnTo>
                  <a:pt x="283686" y="301804"/>
                </a:lnTo>
                <a:lnTo>
                  <a:pt x="293349" y="291973"/>
                </a:lnTo>
                <a:lnTo>
                  <a:pt x="302221" y="281377"/>
                </a:lnTo>
                <a:lnTo>
                  <a:pt x="310251" y="270066"/>
                </a:lnTo>
                <a:lnTo>
                  <a:pt x="317390" y="258092"/>
                </a:lnTo>
                <a:lnTo>
                  <a:pt x="323587" y="245506"/>
                </a:lnTo>
                <a:lnTo>
                  <a:pt x="328792" y="232360"/>
                </a:lnTo>
                <a:lnTo>
                  <a:pt x="332956" y="218704"/>
                </a:lnTo>
                <a:lnTo>
                  <a:pt x="336027" y="204591"/>
                </a:lnTo>
                <a:lnTo>
                  <a:pt x="337957" y="190071"/>
                </a:lnTo>
                <a:lnTo>
                  <a:pt x="338695" y="175197"/>
                </a:lnTo>
                <a:lnTo>
                  <a:pt x="338701"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13" name="object 34"/>
          <p:cNvSpPr/>
          <p:nvPr/>
        </p:nvSpPr>
        <p:spPr>
          <a:xfrm>
            <a:off x="6562354" y="2483005"/>
            <a:ext cx="347472" cy="347472"/>
          </a:xfrm>
          <a:custGeom>
            <a:avLst/>
            <a:gdLst/>
            <a:ahLst/>
            <a:cxnLst/>
            <a:rect l="l" t="t" r="r" b="b"/>
            <a:pathLst>
              <a:path w="320729"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5" y="2619"/>
                </a:lnTo>
                <a:lnTo>
                  <a:pt x="201651" y="5810"/>
                </a:lnTo>
                <a:lnTo>
                  <a:pt x="214593" y="10181"/>
                </a:lnTo>
                <a:lnTo>
                  <a:pt x="227041" y="15677"/>
                </a:lnTo>
                <a:lnTo>
                  <a:pt x="238941" y="22242"/>
                </a:lnTo>
                <a:lnTo>
                  <a:pt x="250245" y="29822"/>
                </a:lnTo>
                <a:lnTo>
                  <a:pt x="260899" y="38359"/>
                </a:lnTo>
                <a:lnTo>
                  <a:pt x="270854"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2"/>
                </a:lnTo>
                <a:lnTo>
                  <a:pt x="146244" y="346698"/>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3" y="198179"/>
                </a:lnTo>
                <a:lnTo>
                  <a:pt x="232" y="183107"/>
                </a:lnTo>
                <a:lnTo>
                  <a:pt x="0" y="173680"/>
                </a:lnTo>
                <a:close/>
              </a:path>
            </a:pathLst>
          </a:custGeom>
          <a:solidFill>
            <a:srgbClr val="937AB1"/>
          </a:solidFill>
          <a:ln w="57150">
            <a:solidFill>
              <a:srgbClr val="F69545"/>
            </a:solidFill>
          </a:ln>
        </p:spPr>
        <p:txBody>
          <a:bodyPr wrap="square" lIns="0" tIns="0" rIns="0" bIns="0" rtlCol="0">
            <a:noAutofit/>
          </a:bodyPr>
          <a:lstStyle/>
          <a:p>
            <a:endParaRPr/>
          </a:p>
        </p:txBody>
      </p:sp>
      <p:sp>
        <p:nvSpPr>
          <p:cNvPr id="114" name="object 32"/>
          <p:cNvSpPr/>
          <p:nvPr/>
        </p:nvSpPr>
        <p:spPr>
          <a:xfrm>
            <a:off x="8716732" y="1593274"/>
            <a:ext cx="347472" cy="347472"/>
          </a:xfrm>
          <a:custGeom>
            <a:avLst/>
            <a:gdLst/>
            <a:ahLst/>
            <a:cxnLst/>
            <a:rect l="l" t="t" r="r" b="b"/>
            <a:pathLst>
              <a:path w="320730"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4"/>
                </a:lnTo>
                <a:lnTo>
                  <a:pt x="308334" y="106609"/>
                </a:lnTo>
                <a:lnTo>
                  <a:pt x="313014" y="120303"/>
                </a:lnTo>
                <a:lnTo>
                  <a:pt x="316635" y="134512"/>
                </a:lnTo>
                <a:lnTo>
                  <a:pt x="319147" y="149181"/>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3"/>
                </a:lnTo>
                <a:lnTo>
                  <a:pt x="285311" y="282563"/>
                </a:lnTo>
                <a:lnTo>
                  <a:pt x="276594" y="293344"/>
                </a:lnTo>
                <a:lnTo>
                  <a:pt x="267094" y="303311"/>
                </a:lnTo>
                <a:lnTo>
                  <a:pt x="256863" y="312410"/>
                </a:lnTo>
                <a:lnTo>
                  <a:pt x="245952" y="320584"/>
                </a:lnTo>
                <a:lnTo>
                  <a:pt x="234412" y="327778"/>
                </a:lnTo>
                <a:lnTo>
                  <a:pt x="222294" y="333937"/>
                </a:lnTo>
                <a:lnTo>
                  <a:pt x="209649" y="339005"/>
                </a:lnTo>
                <a:lnTo>
                  <a:pt x="196530" y="342927"/>
                </a:lnTo>
                <a:lnTo>
                  <a:pt x="182985" y="345647"/>
                </a:lnTo>
                <a:lnTo>
                  <a:pt x="169068" y="347110"/>
                </a:lnTo>
                <a:lnTo>
                  <a:pt x="160364" y="347362"/>
                </a:lnTo>
                <a:lnTo>
                  <a:pt x="146243" y="346698"/>
                </a:lnTo>
                <a:lnTo>
                  <a:pt x="132464" y="344742"/>
                </a:lnTo>
                <a:lnTo>
                  <a:pt x="119078" y="341551"/>
                </a:lnTo>
                <a:lnTo>
                  <a:pt x="106136" y="337180"/>
                </a:lnTo>
                <a:lnTo>
                  <a:pt x="93688" y="331684"/>
                </a:lnTo>
                <a:lnTo>
                  <a:pt x="81788" y="325119"/>
                </a:lnTo>
                <a:lnTo>
                  <a:pt x="70484" y="317539"/>
                </a:lnTo>
                <a:lnTo>
                  <a:pt x="59830" y="309002"/>
                </a:lnTo>
                <a:lnTo>
                  <a:pt x="49875" y="299561"/>
                </a:lnTo>
                <a:lnTo>
                  <a:pt x="40672" y="289272"/>
                </a:lnTo>
                <a:lnTo>
                  <a:pt x="32271" y="278192"/>
                </a:lnTo>
                <a:lnTo>
                  <a:pt x="24724" y="266375"/>
                </a:lnTo>
                <a:lnTo>
                  <a:pt x="18081" y="253876"/>
                </a:lnTo>
                <a:lnTo>
                  <a:pt x="12395" y="240752"/>
                </a:lnTo>
                <a:lnTo>
                  <a:pt x="7715" y="227057"/>
                </a:lnTo>
                <a:lnTo>
                  <a:pt x="4094" y="212848"/>
                </a:lnTo>
                <a:lnTo>
                  <a:pt x="1582" y="198179"/>
                </a:lnTo>
                <a:lnTo>
                  <a:pt x="232" y="183106"/>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15" name="object 30"/>
          <p:cNvSpPr/>
          <p:nvPr/>
        </p:nvSpPr>
        <p:spPr>
          <a:xfrm>
            <a:off x="7725572" y="3169970"/>
            <a:ext cx="347472" cy="347472"/>
          </a:xfrm>
          <a:custGeom>
            <a:avLst/>
            <a:gdLst/>
            <a:ahLst/>
            <a:cxnLst/>
            <a:rect l="l" t="t" r="r" b="b"/>
            <a:pathLst>
              <a:path w="320729"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2"/>
                </a:lnTo>
                <a:lnTo>
                  <a:pt x="146244" y="346698"/>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3" y="198179"/>
                </a:lnTo>
                <a:lnTo>
                  <a:pt x="232" y="183107"/>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16" name="object 28"/>
          <p:cNvSpPr/>
          <p:nvPr/>
        </p:nvSpPr>
        <p:spPr>
          <a:xfrm>
            <a:off x="6401989" y="5328656"/>
            <a:ext cx="347472" cy="347472"/>
          </a:xfrm>
          <a:custGeom>
            <a:avLst/>
            <a:gdLst/>
            <a:ahLst/>
            <a:cxnLst/>
            <a:rect l="l" t="t" r="r" b="b"/>
            <a:pathLst>
              <a:path w="320730"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6"/>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17" name="object 26"/>
          <p:cNvSpPr/>
          <p:nvPr/>
        </p:nvSpPr>
        <p:spPr>
          <a:xfrm>
            <a:off x="7105873" y="4521611"/>
            <a:ext cx="347472" cy="347472"/>
          </a:xfrm>
          <a:custGeom>
            <a:avLst/>
            <a:gdLst/>
            <a:ahLst/>
            <a:cxnLst/>
            <a:rect l="l" t="t" r="r" b="b"/>
            <a:pathLst>
              <a:path w="320730"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6"/>
                </a:lnTo>
                <a:lnTo>
                  <a:pt x="0" y="173681"/>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18" name="object 24"/>
          <p:cNvSpPr/>
          <p:nvPr/>
        </p:nvSpPr>
        <p:spPr>
          <a:xfrm>
            <a:off x="5052670" y="3517331"/>
            <a:ext cx="347472" cy="347472"/>
          </a:xfrm>
          <a:custGeom>
            <a:avLst/>
            <a:gdLst/>
            <a:ahLst/>
            <a:cxnLst/>
            <a:rect l="l" t="t" r="r" b="b"/>
            <a:pathLst>
              <a:path w="320730"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1"/>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19" name="object 22"/>
          <p:cNvSpPr/>
          <p:nvPr/>
        </p:nvSpPr>
        <p:spPr>
          <a:xfrm>
            <a:off x="4776845" y="5206506"/>
            <a:ext cx="347472" cy="347472"/>
          </a:xfrm>
          <a:custGeom>
            <a:avLst/>
            <a:gdLst/>
            <a:ahLst/>
            <a:cxnLst/>
            <a:rect l="l" t="t" r="r" b="b"/>
            <a:pathLst>
              <a:path w="320730"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20" name="object 20"/>
          <p:cNvSpPr/>
          <p:nvPr/>
        </p:nvSpPr>
        <p:spPr>
          <a:xfrm>
            <a:off x="5373401" y="4051297"/>
            <a:ext cx="347472" cy="347472"/>
          </a:xfrm>
          <a:custGeom>
            <a:avLst/>
            <a:gdLst/>
            <a:ahLst/>
            <a:cxnLst/>
            <a:rect l="l" t="t" r="r" b="b"/>
            <a:pathLst>
              <a:path w="320730"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2"/>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1"/>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21" name="object 18"/>
          <p:cNvSpPr/>
          <p:nvPr/>
        </p:nvSpPr>
        <p:spPr>
          <a:xfrm>
            <a:off x="8237687" y="2691052"/>
            <a:ext cx="347472" cy="347472"/>
          </a:xfrm>
          <a:custGeom>
            <a:avLst/>
            <a:gdLst/>
            <a:ahLst/>
            <a:cxnLst/>
            <a:rect l="l" t="t" r="r" b="b"/>
            <a:pathLst>
              <a:path w="320730"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4"/>
                </a:lnTo>
                <a:lnTo>
                  <a:pt x="308334" y="106609"/>
                </a:lnTo>
                <a:lnTo>
                  <a:pt x="313014" y="120303"/>
                </a:lnTo>
                <a:lnTo>
                  <a:pt x="316635" y="134512"/>
                </a:lnTo>
                <a:lnTo>
                  <a:pt x="319147" y="149181"/>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2"/>
                </a:lnTo>
                <a:lnTo>
                  <a:pt x="146243" y="346698"/>
                </a:lnTo>
                <a:lnTo>
                  <a:pt x="132464" y="344742"/>
                </a:lnTo>
                <a:lnTo>
                  <a:pt x="119078" y="341551"/>
                </a:lnTo>
                <a:lnTo>
                  <a:pt x="106136" y="337180"/>
                </a:lnTo>
                <a:lnTo>
                  <a:pt x="93688"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7"/>
                </a:lnTo>
                <a:lnTo>
                  <a:pt x="4094" y="212848"/>
                </a:lnTo>
                <a:lnTo>
                  <a:pt x="1582" y="198179"/>
                </a:lnTo>
                <a:lnTo>
                  <a:pt x="232" y="183106"/>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22" name="object 6"/>
          <p:cNvSpPr txBox="1"/>
          <p:nvPr/>
        </p:nvSpPr>
        <p:spPr>
          <a:xfrm>
            <a:off x="2856125" y="3759280"/>
            <a:ext cx="992822" cy="330200"/>
          </a:xfrm>
          <a:prstGeom prst="rect">
            <a:avLst/>
          </a:prstGeom>
        </p:spPr>
        <p:txBody>
          <a:bodyPr wrap="square" lIns="0" tIns="0" rIns="0" bIns="0" rtlCol="0">
            <a:noAutofit/>
          </a:bodyPr>
          <a:lstStyle/>
          <a:p>
            <a:pPr marL="12700">
              <a:lnSpc>
                <a:spcPts val="2600"/>
              </a:lnSpc>
              <a:spcBef>
                <a:spcPts val="130"/>
              </a:spcBef>
            </a:pPr>
            <a:r>
              <a:rPr sz="3600" baseline="2275" dirty="0">
                <a:solidFill>
                  <a:srgbClr val="7F7E7E"/>
                </a:solidFill>
                <a:cs typeface="Calibri"/>
              </a:rPr>
              <a:t>Income</a:t>
            </a:r>
            <a:endParaRPr sz="2400" dirty="0">
              <a:cs typeface="Calibri"/>
            </a:endParaRPr>
          </a:p>
        </p:txBody>
      </p:sp>
      <p:sp>
        <p:nvSpPr>
          <p:cNvPr id="123" name="object 5"/>
          <p:cNvSpPr txBox="1"/>
          <p:nvPr/>
        </p:nvSpPr>
        <p:spPr>
          <a:xfrm>
            <a:off x="6950816" y="6116930"/>
            <a:ext cx="542241" cy="330200"/>
          </a:xfrm>
          <a:prstGeom prst="rect">
            <a:avLst/>
          </a:prstGeom>
        </p:spPr>
        <p:txBody>
          <a:bodyPr wrap="square" lIns="0" tIns="0" rIns="0" bIns="0" rtlCol="0">
            <a:noAutofit/>
          </a:bodyPr>
          <a:lstStyle/>
          <a:p>
            <a:pPr marL="12700">
              <a:lnSpc>
                <a:spcPts val="2600"/>
              </a:lnSpc>
              <a:spcBef>
                <a:spcPts val="130"/>
              </a:spcBef>
            </a:pPr>
            <a:r>
              <a:rPr sz="3600" baseline="2275" dirty="0">
                <a:solidFill>
                  <a:srgbClr val="7F7E7E"/>
                </a:solidFill>
                <a:cs typeface="Calibri"/>
              </a:rPr>
              <a:t>Age</a:t>
            </a:r>
            <a:endParaRPr sz="2400">
              <a:cs typeface="Calibri"/>
            </a:endParaRPr>
          </a:p>
        </p:txBody>
      </p:sp>
      <p:grpSp>
        <p:nvGrpSpPr>
          <p:cNvPr id="124" name="Group 123"/>
          <p:cNvGrpSpPr/>
          <p:nvPr/>
        </p:nvGrpSpPr>
        <p:grpSpPr>
          <a:xfrm>
            <a:off x="3907438" y="1888930"/>
            <a:ext cx="6303362" cy="4054670"/>
            <a:chOff x="2343901" y="1923700"/>
            <a:chExt cx="6303362" cy="4054670"/>
          </a:xfrm>
        </p:grpSpPr>
        <p:sp>
          <p:nvSpPr>
            <p:cNvPr id="125" name="object 67"/>
            <p:cNvSpPr/>
            <p:nvPr/>
          </p:nvSpPr>
          <p:spPr>
            <a:xfrm>
              <a:off x="2343901" y="1923700"/>
              <a:ext cx="0" cy="4054670"/>
            </a:xfrm>
            <a:custGeom>
              <a:avLst/>
              <a:gdLst/>
              <a:ahLst/>
              <a:cxnLst/>
              <a:rect l="l" t="t" r="r" b="b"/>
              <a:pathLst>
                <a:path h="4054670">
                  <a:moveTo>
                    <a:pt x="0" y="4054670"/>
                  </a:moveTo>
                  <a:lnTo>
                    <a:pt x="0" y="0"/>
                  </a:lnTo>
                </a:path>
              </a:pathLst>
            </a:custGeom>
            <a:ln w="25399">
              <a:solidFill>
                <a:srgbClr val="6094C9"/>
              </a:solidFill>
              <a:headEnd type="none"/>
              <a:tailEnd type="arrow"/>
            </a:ln>
            <a:effectLst>
              <a:outerShdw blurRad="50800" dist="38100" dir="5400000" algn="t" rotWithShape="0">
                <a:prstClr val="black">
                  <a:alpha val="40000"/>
                </a:prstClr>
              </a:outerShdw>
            </a:effectLst>
          </p:spPr>
          <p:txBody>
            <a:bodyPr wrap="square" lIns="0" tIns="0" rIns="0" bIns="0" rtlCol="0">
              <a:noAutofit/>
            </a:bodyPr>
            <a:lstStyle/>
            <a:p>
              <a:endParaRPr/>
            </a:p>
          </p:txBody>
        </p:sp>
        <p:sp>
          <p:nvSpPr>
            <p:cNvPr id="126" name="object 70"/>
            <p:cNvSpPr/>
            <p:nvPr/>
          </p:nvSpPr>
          <p:spPr>
            <a:xfrm>
              <a:off x="2343901" y="5978370"/>
              <a:ext cx="6303362" cy="0"/>
            </a:xfrm>
            <a:custGeom>
              <a:avLst/>
              <a:gdLst/>
              <a:ahLst/>
              <a:cxnLst/>
              <a:rect l="l" t="t" r="r" b="b"/>
              <a:pathLst>
                <a:path w="6303362">
                  <a:moveTo>
                    <a:pt x="0" y="0"/>
                  </a:moveTo>
                  <a:lnTo>
                    <a:pt x="6303362" y="0"/>
                  </a:lnTo>
                </a:path>
              </a:pathLst>
            </a:custGeom>
            <a:ln w="25399">
              <a:solidFill>
                <a:srgbClr val="6094C9"/>
              </a:solidFill>
              <a:headEnd type="none"/>
              <a:tailEnd type="arrow"/>
            </a:ln>
            <a:effectLst>
              <a:outerShdw blurRad="50800" dist="38100" algn="l" rotWithShape="0">
                <a:prstClr val="black">
                  <a:alpha val="40000"/>
                </a:prstClr>
              </a:outerShdw>
            </a:effectLst>
          </p:spPr>
          <p:txBody>
            <a:bodyPr wrap="square" lIns="0" tIns="0" rIns="0" bIns="0" rtlCol="0">
              <a:noAutofit/>
            </a:bodyPr>
            <a:lstStyle/>
            <a:p>
              <a:endParaRPr/>
            </a:p>
          </p:txBody>
        </p:sp>
      </p:grpSp>
      <p:sp>
        <p:nvSpPr>
          <p:cNvPr id="127" name="object 15"/>
          <p:cNvSpPr txBox="1"/>
          <p:nvPr/>
        </p:nvSpPr>
        <p:spPr>
          <a:xfrm>
            <a:off x="1873883" y="365536"/>
            <a:ext cx="1351013" cy="520700"/>
          </a:xfrm>
          <a:prstGeom prst="rect">
            <a:avLst/>
          </a:prstGeom>
        </p:spPr>
        <p:txBody>
          <a:bodyPr wrap="square" lIns="0" tIns="0" rIns="0" bIns="0" rtlCol="0">
            <a:noAutofit/>
          </a:bodyPr>
          <a:lstStyle/>
          <a:p>
            <a:pPr marL="12700">
              <a:lnSpc>
                <a:spcPts val="1985"/>
              </a:lnSpc>
              <a:spcBef>
                <a:spcPts val="99"/>
              </a:spcBef>
            </a:pPr>
            <a:r>
              <a:rPr sz="2700" baseline="3034" dirty="0">
                <a:solidFill>
                  <a:srgbClr val="215867"/>
                </a:solidFill>
                <a:latin typeface="+mj-lt"/>
                <a:cs typeface="Calibri"/>
              </a:rPr>
              <a:t>epsilon = 1.75</a:t>
            </a:r>
            <a:endParaRPr dirty="0">
              <a:latin typeface="+mj-lt"/>
              <a:cs typeface="Calibri"/>
            </a:endParaRPr>
          </a:p>
          <a:p>
            <a:pPr marL="12700" marR="34289">
              <a:lnSpc>
                <a:spcPts val="2100"/>
              </a:lnSpc>
              <a:spcBef>
                <a:spcPts val="5"/>
              </a:spcBef>
            </a:pPr>
            <a:r>
              <a:rPr sz="2700" baseline="1517" dirty="0">
                <a:solidFill>
                  <a:srgbClr val="215867"/>
                </a:solidFill>
                <a:latin typeface="+mj-lt"/>
                <a:cs typeface="Calibri"/>
              </a:rPr>
              <a:t>n_clu = 3</a:t>
            </a:r>
            <a:endParaRPr dirty="0">
              <a:latin typeface="+mj-lt"/>
              <a:cs typeface="Calibri"/>
            </a:endParaRPr>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object 15"/>
          <p:cNvSpPr txBox="1"/>
          <p:nvPr/>
        </p:nvSpPr>
        <p:spPr>
          <a:xfrm>
            <a:off x="1873883" y="365536"/>
            <a:ext cx="1351013" cy="520700"/>
          </a:xfrm>
          <a:prstGeom prst="rect">
            <a:avLst/>
          </a:prstGeom>
        </p:spPr>
        <p:txBody>
          <a:bodyPr wrap="square" lIns="0" tIns="0" rIns="0" bIns="0" rtlCol="0">
            <a:noAutofit/>
          </a:bodyPr>
          <a:lstStyle/>
          <a:p>
            <a:pPr marL="12700">
              <a:lnSpc>
                <a:spcPts val="1985"/>
              </a:lnSpc>
              <a:spcBef>
                <a:spcPts val="99"/>
              </a:spcBef>
            </a:pPr>
            <a:r>
              <a:rPr sz="2700" baseline="3034" dirty="0">
                <a:solidFill>
                  <a:srgbClr val="215867"/>
                </a:solidFill>
                <a:latin typeface="+mj-lt"/>
                <a:cs typeface="Calibri"/>
              </a:rPr>
              <a:t>epsilon = 1.75</a:t>
            </a:r>
            <a:endParaRPr dirty="0">
              <a:latin typeface="+mj-lt"/>
              <a:cs typeface="Calibri"/>
            </a:endParaRPr>
          </a:p>
          <a:p>
            <a:pPr marL="12700" marR="34289">
              <a:lnSpc>
                <a:spcPts val="2100"/>
              </a:lnSpc>
              <a:spcBef>
                <a:spcPts val="5"/>
              </a:spcBef>
            </a:pPr>
            <a:r>
              <a:rPr sz="2700" baseline="1517" dirty="0">
                <a:solidFill>
                  <a:srgbClr val="215867"/>
                </a:solidFill>
                <a:latin typeface="+mj-lt"/>
                <a:cs typeface="Calibri"/>
              </a:rPr>
              <a:t>n_clu = 3</a:t>
            </a:r>
            <a:endParaRPr dirty="0">
              <a:latin typeface="+mj-lt"/>
              <a:cs typeface="Calibri"/>
            </a:endParaRPr>
          </a:p>
        </p:txBody>
      </p:sp>
      <p:sp>
        <p:nvSpPr>
          <p:cNvPr id="88" name="object 5"/>
          <p:cNvSpPr txBox="1"/>
          <p:nvPr/>
        </p:nvSpPr>
        <p:spPr>
          <a:xfrm>
            <a:off x="3625916" y="369650"/>
            <a:ext cx="6889684" cy="1166986"/>
          </a:xfrm>
          <a:prstGeom prst="rect">
            <a:avLst/>
          </a:prstGeom>
        </p:spPr>
        <p:txBody>
          <a:bodyPr wrap="square" lIns="0" tIns="0" rIns="0" bIns="0" rtlCol="0">
            <a:spAutoFit/>
          </a:bodyPr>
          <a:lstStyle/>
          <a:p>
            <a:pPr marL="12700" marR="41909">
              <a:lnSpc>
                <a:spcPts val="3454"/>
              </a:lnSpc>
              <a:spcBef>
                <a:spcPts val="172"/>
              </a:spcBef>
            </a:pPr>
            <a:r>
              <a:rPr sz="4800" baseline="2560" dirty="0">
                <a:solidFill>
                  <a:srgbClr val="4E81BC"/>
                </a:solidFill>
                <a:latin typeface="+mj-lt"/>
                <a:cs typeface="Calibri"/>
              </a:rPr>
              <a:t>DBSC</a:t>
            </a:r>
            <a:r>
              <a:rPr sz="4800" spc="-4" baseline="2560" dirty="0">
                <a:solidFill>
                  <a:srgbClr val="4E81BC"/>
                </a:solidFill>
                <a:latin typeface="+mj-lt"/>
                <a:cs typeface="Calibri"/>
              </a:rPr>
              <a:t>A</a:t>
            </a:r>
            <a:r>
              <a:rPr sz="4800" baseline="2560" dirty="0">
                <a:solidFill>
                  <a:srgbClr val="4E81BC"/>
                </a:solidFill>
                <a:latin typeface="+mj-lt"/>
                <a:cs typeface="Calibri"/>
              </a:rPr>
              <a:t>N</a:t>
            </a:r>
            <a:endParaRPr sz="3200" dirty="0">
              <a:latin typeface="+mj-lt"/>
              <a:cs typeface="Calibri"/>
            </a:endParaRPr>
          </a:p>
          <a:p>
            <a:pPr marL="12700">
              <a:lnSpc>
                <a:spcPts val="2770"/>
              </a:lnSpc>
            </a:pPr>
            <a:r>
              <a:rPr lang="en-US" sz="3200" baseline="1137" dirty="0">
                <a:solidFill>
                  <a:srgbClr val="7F7E7E"/>
                </a:solidFill>
                <a:cs typeface="Calibri"/>
              </a:rPr>
              <a:t>Everybody within </a:t>
            </a:r>
            <a:r>
              <a:rPr lang="en-US" sz="3200" i="1" baseline="1137" dirty="0">
                <a:solidFill>
                  <a:srgbClr val="7F7E7E"/>
                </a:solidFill>
                <a:cs typeface="Calibri"/>
              </a:rPr>
              <a:t>epsilon</a:t>
            </a:r>
            <a:r>
              <a:rPr lang="en-US" sz="3200" baseline="1137" dirty="0">
                <a:solidFill>
                  <a:srgbClr val="7F7E7E"/>
                </a:solidFill>
                <a:cs typeface="Calibri"/>
              </a:rPr>
              <a:t> are part of the cluster.</a:t>
            </a:r>
            <a:r>
              <a:rPr lang="en-US" sz="3200" dirty="0">
                <a:solidFill>
                  <a:srgbClr val="7F7E7E"/>
                </a:solidFill>
                <a:cs typeface="Calibri"/>
              </a:rPr>
              <a:t> </a:t>
            </a:r>
          </a:p>
          <a:p>
            <a:pPr marL="12700">
              <a:lnSpc>
                <a:spcPts val="2770"/>
              </a:lnSpc>
            </a:pPr>
            <a:r>
              <a:rPr lang="en-US" sz="3200" baseline="1137" dirty="0">
                <a:solidFill>
                  <a:srgbClr val="7F7E7E"/>
                </a:solidFill>
                <a:cs typeface="Calibri"/>
              </a:rPr>
              <a:t>Process each the same way.</a:t>
            </a:r>
          </a:p>
        </p:txBody>
      </p:sp>
      <p:sp>
        <p:nvSpPr>
          <p:cNvPr id="89" name="object 66"/>
          <p:cNvSpPr/>
          <p:nvPr/>
        </p:nvSpPr>
        <p:spPr>
          <a:xfrm>
            <a:off x="6326381" y="1440170"/>
            <a:ext cx="1810252" cy="1760707"/>
          </a:xfrm>
          <a:custGeom>
            <a:avLst/>
            <a:gdLst/>
            <a:ahLst/>
            <a:cxnLst/>
            <a:rect l="l" t="t" r="r" b="b"/>
            <a:pathLst>
              <a:path w="1810252" h="1760707">
                <a:moveTo>
                  <a:pt x="0" y="880353"/>
                </a:moveTo>
                <a:lnTo>
                  <a:pt x="3000" y="952556"/>
                </a:lnTo>
                <a:lnTo>
                  <a:pt x="11846" y="1023151"/>
                </a:lnTo>
                <a:lnTo>
                  <a:pt x="26305" y="1091913"/>
                </a:lnTo>
                <a:lnTo>
                  <a:pt x="46143" y="1158614"/>
                </a:lnTo>
                <a:lnTo>
                  <a:pt x="71129" y="1223027"/>
                </a:lnTo>
                <a:lnTo>
                  <a:pt x="101028" y="1284927"/>
                </a:lnTo>
                <a:lnTo>
                  <a:pt x="135608" y="1344087"/>
                </a:lnTo>
                <a:lnTo>
                  <a:pt x="174636" y="1400279"/>
                </a:lnTo>
                <a:lnTo>
                  <a:pt x="217880" y="1453279"/>
                </a:lnTo>
                <a:lnTo>
                  <a:pt x="265105" y="1502858"/>
                </a:lnTo>
                <a:lnTo>
                  <a:pt x="316079" y="1548791"/>
                </a:lnTo>
                <a:lnTo>
                  <a:pt x="370570" y="1590850"/>
                </a:lnTo>
                <a:lnTo>
                  <a:pt x="428344" y="1628810"/>
                </a:lnTo>
                <a:lnTo>
                  <a:pt x="489168" y="1662444"/>
                </a:lnTo>
                <a:lnTo>
                  <a:pt x="552810" y="1691525"/>
                </a:lnTo>
                <a:lnTo>
                  <a:pt x="619036" y="1715826"/>
                </a:lnTo>
                <a:lnTo>
                  <a:pt x="687614" y="1735122"/>
                </a:lnTo>
                <a:lnTo>
                  <a:pt x="758310" y="1749185"/>
                </a:lnTo>
                <a:lnTo>
                  <a:pt x="830892" y="1757789"/>
                </a:lnTo>
                <a:lnTo>
                  <a:pt x="905126" y="1760707"/>
                </a:lnTo>
                <a:lnTo>
                  <a:pt x="979361" y="1757789"/>
                </a:lnTo>
                <a:lnTo>
                  <a:pt x="1051942" y="1749185"/>
                </a:lnTo>
                <a:lnTo>
                  <a:pt x="1122639" y="1735122"/>
                </a:lnTo>
                <a:lnTo>
                  <a:pt x="1191216" y="1715826"/>
                </a:lnTo>
                <a:lnTo>
                  <a:pt x="1257442" y="1691525"/>
                </a:lnTo>
                <a:lnTo>
                  <a:pt x="1321084" y="1662444"/>
                </a:lnTo>
                <a:lnTo>
                  <a:pt x="1381908" y="1628810"/>
                </a:lnTo>
                <a:lnTo>
                  <a:pt x="1439682" y="1590850"/>
                </a:lnTo>
                <a:lnTo>
                  <a:pt x="1494173" y="1548791"/>
                </a:lnTo>
                <a:lnTo>
                  <a:pt x="1545147" y="1502858"/>
                </a:lnTo>
                <a:lnTo>
                  <a:pt x="1592373" y="1453279"/>
                </a:lnTo>
                <a:lnTo>
                  <a:pt x="1635616" y="1400279"/>
                </a:lnTo>
                <a:lnTo>
                  <a:pt x="1674644" y="1344087"/>
                </a:lnTo>
                <a:lnTo>
                  <a:pt x="1709224" y="1284927"/>
                </a:lnTo>
                <a:lnTo>
                  <a:pt x="1739123" y="1223027"/>
                </a:lnTo>
                <a:lnTo>
                  <a:pt x="1764109" y="1158614"/>
                </a:lnTo>
                <a:lnTo>
                  <a:pt x="1783947" y="1091913"/>
                </a:lnTo>
                <a:lnTo>
                  <a:pt x="1798406" y="1023151"/>
                </a:lnTo>
                <a:lnTo>
                  <a:pt x="1807252" y="952556"/>
                </a:lnTo>
                <a:lnTo>
                  <a:pt x="1810252" y="880353"/>
                </a:lnTo>
                <a:lnTo>
                  <a:pt x="1807252" y="808151"/>
                </a:lnTo>
                <a:lnTo>
                  <a:pt x="1798406" y="737555"/>
                </a:lnTo>
                <a:lnTo>
                  <a:pt x="1783947" y="668794"/>
                </a:lnTo>
                <a:lnTo>
                  <a:pt x="1764109" y="602094"/>
                </a:lnTo>
                <a:lnTo>
                  <a:pt x="1739123" y="537680"/>
                </a:lnTo>
                <a:lnTo>
                  <a:pt x="1709224" y="475780"/>
                </a:lnTo>
                <a:lnTo>
                  <a:pt x="1674644" y="416621"/>
                </a:lnTo>
                <a:lnTo>
                  <a:pt x="1635616" y="360428"/>
                </a:lnTo>
                <a:lnTo>
                  <a:pt x="1592373" y="307429"/>
                </a:lnTo>
                <a:lnTo>
                  <a:pt x="1545147" y="257849"/>
                </a:lnTo>
                <a:lnTo>
                  <a:pt x="1494173" y="211917"/>
                </a:lnTo>
                <a:lnTo>
                  <a:pt x="1439682" y="169857"/>
                </a:lnTo>
                <a:lnTo>
                  <a:pt x="1381908" y="131897"/>
                </a:lnTo>
                <a:lnTo>
                  <a:pt x="1321084" y="98263"/>
                </a:lnTo>
                <a:lnTo>
                  <a:pt x="1257442" y="69182"/>
                </a:lnTo>
                <a:lnTo>
                  <a:pt x="1191216" y="44881"/>
                </a:lnTo>
                <a:lnTo>
                  <a:pt x="1122639" y="25585"/>
                </a:lnTo>
                <a:lnTo>
                  <a:pt x="1051942" y="11522"/>
                </a:lnTo>
                <a:lnTo>
                  <a:pt x="979361" y="2918"/>
                </a:lnTo>
                <a:lnTo>
                  <a:pt x="905126" y="0"/>
                </a:lnTo>
                <a:lnTo>
                  <a:pt x="830892" y="2918"/>
                </a:lnTo>
                <a:lnTo>
                  <a:pt x="758310" y="11522"/>
                </a:lnTo>
                <a:lnTo>
                  <a:pt x="687614" y="25585"/>
                </a:lnTo>
                <a:lnTo>
                  <a:pt x="619036" y="44881"/>
                </a:lnTo>
                <a:lnTo>
                  <a:pt x="552810" y="69182"/>
                </a:lnTo>
                <a:lnTo>
                  <a:pt x="489168" y="98263"/>
                </a:lnTo>
                <a:lnTo>
                  <a:pt x="428344" y="131897"/>
                </a:lnTo>
                <a:lnTo>
                  <a:pt x="370570" y="169857"/>
                </a:lnTo>
                <a:lnTo>
                  <a:pt x="316079" y="211917"/>
                </a:lnTo>
                <a:lnTo>
                  <a:pt x="265105" y="257849"/>
                </a:lnTo>
                <a:lnTo>
                  <a:pt x="217880" y="307429"/>
                </a:lnTo>
                <a:lnTo>
                  <a:pt x="174636" y="360428"/>
                </a:lnTo>
                <a:lnTo>
                  <a:pt x="135608" y="416621"/>
                </a:lnTo>
                <a:lnTo>
                  <a:pt x="101028" y="475780"/>
                </a:lnTo>
                <a:lnTo>
                  <a:pt x="71129" y="537680"/>
                </a:lnTo>
                <a:lnTo>
                  <a:pt x="46143" y="602094"/>
                </a:lnTo>
                <a:lnTo>
                  <a:pt x="26305" y="668794"/>
                </a:lnTo>
                <a:lnTo>
                  <a:pt x="11846" y="737555"/>
                </a:lnTo>
                <a:lnTo>
                  <a:pt x="3000" y="808151"/>
                </a:lnTo>
                <a:lnTo>
                  <a:pt x="0" y="880353"/>
                </a:lnTo>
                <a:close/>
              </a:path>
            </a:pathLst>
          </a:custGeom>
          <a:solidFill>
            <a:srgbClr val="FAA657">
              <a:alpha val="51000"/>
            </a:srgbClr>
          </a:solidFill>
          <a:effectLst>
            <a:outerShdw blurRad="50800" dist="38100" dir="5400000" algn="t" rotWithShape="0">
              <a:prstClr val="black">
                <a:alpha val="40000"/>
              </a:prstClr>
            </a:outerShdw>
          </a:effectLst>
        </p:spPr>
        <p:txBody>
          <a:bodyPr wrap="square" lIns="0" tIns="0" rIns="0" bIns="0" rtlCol="0">
            <a:noAutofit/>
          </a:bodyPr>
          <a:lstStyle/>
          <a:p>
            <a:endParaRPr/>
          </a:p>
        </p:txBody>
      </p:sp>
      <p:sp>
        <p:nvSpPr>
          <p:cNvPr id="90" name="object 82"/>
          <p:cNvSpPr/>
          <p:nvPr/>
        </p:nvSpPr>
        <p:spPr>
          <a:xfrm>
            <a:off x="5938372" y="5487188"/>
            <a:ext cx="347472" cy="347472"/>
          </a:xfrm>
          <a:custGeom>
            <a:avLst/>
            <a:gdLst/>
            <a:ahLst/>
            <a:cxnLst/>
            <a:rect l="l" t="t" r="r" b="b"/>
            <a:pathLst>
              <a:path w="320729"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91" name="object 84"/>
          <p:cNvSpPr/>
          <p:nvPr/>
        </p:nvSpPr>
        <p:spPr>
          <a:xfrm>
            <a:off x="6923747" y="5521291"/>
            <a:ext cx="347472" cy="347472"/>
          </a:xfrm>
          <a:custGeom>
            <a:avLst/>
            <a:gdLst/>
            <a:ahLst/>
            <a:cxnLst/>
            <a:rect l="l" t="t" r="r" b="b"/>
            <a:pathLst>
              <a:path w="320729"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6"/>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92" name="object 86"/>
          <p:cNvSpPr/>
          <p:nvPr/>
        </p:nvSpPr>
        <p:spPr>
          <a:xfrm>
            <a:off x="7775551" y="5502337"/>
            <a:ext cx="347472" cy="347472"/>
          </a:xfrm>
          <a:custGeom>
            <a:avLst/>
            <a:gdLst/>
            <a:ahLst/>
            <a:cxnLst/>
            <a:rect l="l" t="t" r="r" b="b"/>
            <a:pathLst>
              <a:path w="320729"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9"/>
                </a:lnTo>
                <a:lnTo>
                  <a:pt x="288458" y="69169"/>
                </a:lnTo>
                <a:lnTo>
                  <a:pt x="296005" y="80986"/>
                </a:lnTo>
                <a:lnTo>
                  <a:pt x="302647" y="93485"/>
                </a:lnTo>
                <a:lnTo>
                  <a:pt x="308334" y="106609"/>
                </a:lnTo>
                <a:lnTo>
                  <a:pt x="313014" y="120303"/>
                </a:lnTo>
                <a:lnTo>
                  <a:pt x="316635" y="134513"/>
                </a:lnTo>
                <a:lnTo>
                  <a:pt x="319146" y="149182"/>
                </a:lnTo>
                <a:lnTo>
                  <a:pt x="320497" y="164255"/>
                </a:lnTo>
                <a:lnTo>
                  <a:pt x="320729" y="173680"/>
                </a:lnTo>
                <a:lnTo>
                  <a:pt x="320116" y="188974"/>
                </a:lnTo>
                <a:lnTo>
                  <a:pt x="318311" y="203897"/>
                </a:lnTo>
                <a:lnTo>
                  <a:pt x="315364" y="218395"/>
                </a:lnTo>
                <a:lnTo>
                  <a:pt x="311328" y="232412"/>
                </a:lnTo>
                <a:lnTo>
                  <a:pt x="306254" y="245893"/>
                </a:lnTo>
                <a:lnTo>
                  <a:pt x="300192" y="258782"/>
                </a:lnTo>
                <a:lnTo>
                  <a:pt x="293194" y="271024"/>
                </a:lnTo>
                <a:lnTo>
                  <a:pt x="285310" y="282563"/>
                </a:lnTo>
                <a:lnTo>
                  <a:pt x="276593" y="293344"/>
                </a:lnTo>
                <a:lnTo>
                  <a:pt x="267094" y="303312"/>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6"/>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93" name="object 74"/>
          <p:cNvSpPr/>
          <p:nvPr/>
        </p:nvSpPr>
        <p:spPr>
          <a:xfrm>
            <a:off x="4192469" y="5195209"/>
            <a:ext cx="347472" cy="347472"/>
          </a:xfrm>
          <a:custGeom>
            <a:avLst/>
            <a:gdLst/>
            <a:ahLst/>
            <a:cxnLst/>
            <a:rect l="l" t="t" r="r" b="b"/>
            <a:pathLst>
              <a:path w="320730"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94" name="object 72"/>
          <p:cNvSpPr/>
          <p:nvPr/>
        </p:nvSpPr>
        <p:spPr>
          <a:xfrm>
            <a:off x="7483366" y="2517371"/>
            <a:ext cx="347472" cy="347472"/>
          </a:xfrm>
          <a:custGeom>
            <a:avLst/>
            <a:gdLst/>
            <a:ahLst/>
            <a:cxnLst/>
            <a:rect l="l" t="t" r="r" b="b"/>
            <a:pathLst>
              <a:path w="320730"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30" y="342927"/>
                </a:lnTo>
                <a:lnTo>
                  <a:pt x="182985" y="345647"/>
                </a:lnTo>
                <a:lnTo>
                  <a:pt x="169068" y="347110"/>
                </a:lnTo>
                <a:lnTo>
                  <a:pt x="160364" y="347362"/>
                </a:lnTo>
                <a:lnTo>
                  <a:pt x="146244" y="346698"/>
                </a:lnTo>
                <a:lnTo>
                  <a:pt x="132465" y="344742"/>
                </a:lnTo>
                <a:lnTo>
                  <a:pt x="119078" y="341551"/>
                </a:lnTo>
                <a:lnTo>
                  <a:pt x="106136" y="337180"/>
                </a:lnTo>
                <a:lnTo>
                  <a:pt x="93689" y="331684"/>
                </a:lnTo>
                <a:lnTo>
                  <a:pt x="81788" y="325119"/>
                </a:lnTo>
                <a:lnTo>
                  <a:pt x="70485" y="317540"/>
                </a:lnTo>
                <a:lnTo>
                  <a:pt x="59830" y="309002"/>
                </a:lnTo>
                <a:lnTo>
                  <a:pt x="49876" y="299561"/>
                </a:lnTo>
                <a:lnTo>
                  <a:pt x="40672" y="289273"/>
                </a:lnTo>
                <a:lnTo>
                  <a:pt x="32271" y="278192"/>
                </a:lnTo>
                <a:lnTo>
                  <a:pt x="24724" y="266375"/>
                </a:lnTo>
                <a:lnTo>
                  <a:pt x="18081" y="253876"/>
                </a:lnTo>
                <a:lnTo>
                  <a:pt x="12395" y="240752"/>
                </a:lnTo>
                <a:lnTo>
                  <a:pt x="7715" y="227058"/>
                </a:lnTo>
                <a:lnTo>
                  <a:pt x="4094" y="212848"/>
                </a:lnTo>
                <a:lnTo>
                  <a:pt x="1583" y="198180"/>
                </a:lnTo>
                <a:lnTo>
                  <a:pt x="232" y="183107"/>
                </a:lnTo>
                <a:lnTo>
                  <a:pt x="0" y="173680"/>
                </a:lnTo>
                <a:close/>
              </a:path>
            </a:pathLst>
          </a:custGeom>
          <a:solidFill>
            <a:srgbClr val="937AB1"/>
          </a:solidFill>
          <a:ln w="57150">
            <a:solidFill>
              <a:srgbClr val="F69545"/>
            </a:solidFill>
          </a:ln>
        </p:spPr>
        <p:txBody>
          <a:bodyPr wrap="square" lIns="0" tIns="0" rIns="0" bIns="0" rtlCol="0">
            <a:noAutofit/>
          </a:bodyPr>
          <a:lstStyle/>
          <a:p>
            <a:endParaRPr/>
          </a:p>
        </p:txBody>
      </p:sp>
      <p:sp>
        <p:nvSpPr>
          <p:cNvPr id="95" name="object 70"/>
          <p:cNvSpPr/>
          <p:nvPr/>
        </p:nvSpPr>
        <p:spPr>
          <a:xfrm>
            <a:off x="7084113" y="2135643"/>
            <a:ext cx="347472" cy="347472"/>
          </a:xfrm>
          <a:custGeom>
            <a:avLst/>
            <a:gdLst/>
            <a:ahLst/>
            <a:cxnLst/>
            <a:rect l="l" t="t" r="r" b="b"/>
            <a:pathLst>
              <a:path w="320730"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2"/>
                </a:lnTo>
                <a:lnTo>
                  <a:pt x="146244" y="346698"/>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3" y="198179"/>
                </a:lnTo>
                <a:lnTo>
                  <a:pt x="232" y="183107"/>
                </a:lnTo>
                <a:lnTo>
                  <a:pt x="0" y="173680"/>
                </a:lnTo>
                <a:close/>
              </a:path>
            </a:pathLst>
          </a:custGeom>
          <a:solidFill>
            <a:srgbClr val="FAA757"/>
          </a:solidFill>
          <a:ln w="28575">
            <a:solidFill>
              <a:srgbClr val="C1803F"/>
            </a:solidFill>
          </a:ln>
        </p:spPr>
        <p:txBody>
          <a:bodyPr wrap="square" lIns="0" tIns="0" rIns="0" bIns="0" rtlCol="0">
            <a:noAutofit/>
          </a:bodyPr>
          <a:lstStyle/>
          <a:p>
            <a:endParaRPr/>
          </a:p>
        </p:txBody>
      </p:sp>
      <p:sp>
        <p:nvSpPr>
          <p:cNvPr id="96" name="object 68"/>
          <p:cNvSpPr/>
          <p:nvPr/>
        </p:nvSpPr>
        <p:spPr>
          <a:xfrm>
            <a:off x="6672028" y="1723114"/>
            <a:ext cx="347472" cy="347472"/>
          </a:xfrm>
          <a:custGeom>
            <a:avLst/>
            <a:gdLst/>
            <a:ahLst/>
            <a:cxnLst/>
            <a:rect l="l" t="t" r="r" b="b"/>
            <a:pathLst>
              <a:path w="320729"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2"/>
                </a:lnTo>
                <a:lnTo>
                  <a:pt x="146244" y="346698"/>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3"/>
                </a:lnTo>
                <a:lnTo>
                  <a:pt x="32271" y="278192"/>
                </a:lnTo>
                <a:lnTo>
                  <a:pt x="24724" y="266375"/>
                </a:lnTo>
                <a:lnTo>
                  <a:pt x="18081" y="253876"/>
                </a:lnTo>
                <a:lnTo>
                  <a:pt x="12395" y="240752"/>
                </a:lnTo>
                <a:lnTo>
                  <a:pt x="7715" y="227058"/>
                </a:lnTo>
                <a:lnTo>
                  <a:pt x="4094" y="212848"/>
                </a:lnTo>
                <a:lnTo>
                  <a:pt x="1583" y="198179"/>
                </a:lnTo>
                <a:lnTo>
                  <a:pt x="232" y="183107"/>
                </a:lnTo>
                <a:lnTo>
                  <a:pt x="0" y="173680"/>
                </a:lnTo>
                <a:close/>
              </a:path>
            </a:pathLst>
          </a:custGeom>
          <a:solidFill>
            <a:srgbClr val="937AB1"/>
          </a:solidFill>
          <a:ln w="57150">
            <a:solidFill>
              <a:srgbClr val="F69545"/>
            </a:solidFill>
          </a:ln>
        </p:spPr>
        <p:txBody>
          <a:bodyPr wrap="square" lIns="0" tIns="0" rIns="0" bIns="0" rtlCol="0">
            <a:noAutofit/>
          </a:bodyPr>
          <a:lstStyle/>
          <a:p>
            <a:endParaRPr/>
          </a:p>
        </p:txBody>
      </p:sp>
      <p:sp>
        <p:nvSpPr>
          <p:cNvPr id="97" name="object 66"/>
          <p:cNvSpPr/>
          <p:nvPr/>
        </p:nvSpPr>
        <p:spPr>
          <a:xfrm>
            <a:off x="8396003" y="3412181"/>
            <a:ext cx="347472" cy="347472"/>
          </a:xfrm>
          <a:custGeom>
            <a:avLst/>
            <a:gdLst/>
            <a:ahLst/>
            <a:cxnLst/>
            <a:rect l="l" t="t" r="r" b="b"/>
            <a:pathLst>
              <a:path w="320730"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4"/>
                </a:lnTo>
                <a:lnTo>
                  <a:pt x="308334" y="106609"/>
                </a:lnTo>
                <a:lnTo>
                  <a:pt x="313014" y="120303"/>
                </a:lnTo>
                <a:lnTo>
                  <a:pt x="316635" y="134512"/>
                </a:lnTo>
                <a:lnTo>
                  <a:pt x="319147" y="149181"/>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3" y="346697"/>
                </a:lnTo>
                <a:lnTo>
                  <a:pt x="132464" y="344742"/>
                </a:lnTo>
                <a:lnTo>
                  <a:pt x="119078" y="341551"/>
                </a:lnTo>
                <a:lnTo>
                  <a:pt x="106136" y="337180"/>
                </a:lnTo>
                <a:lnTo>
                  <a:pt x="93688" y="331684"/>
                </a:lnTo>
                <a:lnTo>
                  <a:pt x="81788" y="325119"/>
                </a:lnTo>
                <a:lnTo>
                  <a:pt x="70484" y="317539"/>
                </a:lnTo>
                <a:lnTo>
                  <a:pt x="59830" y="309001"/>
                </a:lnTo>
                <a:lnTo>
                  <a:pt x="49875" y="299561"/>
                </a:lnTo>
                <a:lnTo>
                  <a:pt x="40672" y="289272"/>
                </a:lnTo>
                <a:lnTo>
                  <a:pt x="32271" y="278192"/>
                </a:lnTo>
                <a:lnTo>
                  <a:pt x="24724" y="266375"/>
                </a:lnTo>
                <a:lnTo>
                  <a:pt x="18081" y="253876"/>
                </a:lnTo>
                <a:lnTo>
                  <a:pt x="12395" y="240752"/>
                </a:lnTo>
                <a:lnTo>
                  <a:pt x="7715" y="227057"/>
                </a:lnTo>
                <a:lnTo>
                  <a:pt x="4094" y="212848"/>
                </a:lnTo>
                <a:lnTo>
                  <a:pt x="1582" y="198179"/>
                </a:lnTo>
                <a:lnTo>
                  <a:pt x="232" y="183106"/>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98" name="object 63"/>
          <p:cNvSpPr/>
          <p:nvPr/>
        </p:nvSpPr>
        <p:spPr>
          <a:xfrm>
            <a:off x="7404842" y="5021529"/>
            <a:ext cx="347472" cy="347472"/>
          </a:xfrm>
          <a:custGeom>
            <a:avLst/>
            <a:gdLst/>
            <a:ahLst/>
            <a:cxnLst/>
            <a:rect l="l" t="t" r="r" b="b"/>
            <a:pathLst>
              <a:path w="320730" h="347361">
                <a:moveTo>
                  <a:pt x="0" y="173680"/>
                </a:moveTo>
                <a:lnTo>
                  <a:pt x="232" y="183106"/>
                </a:lnTo>
                <a:lnTo>
                  <a:pt x="1583" y="198179"/>
                </a:lnTo>
                <a:lnTo>
                  <a:pt x="4094" y="212848"/>
                </a:lnTo>
                <a:lnTo>
                  <a:pt x="7715" y="227058"/>
                </a:lnTo>
                <a:lnTo>
                  <a:pt x="12395" y="240752"/>
                </a:lnTo>
                <a:lnTo>
                  <a:pt x="18082" y="253876"/>
                </a:lnTo>
                <a:lnTo>
                  <a:pt x="24724" y="266375"/>
                </a:lnTo>
                <a:lnTo>
                  <a:pt x="32272" y="278192"/>
                </a:lnTo>
                <a:lnTo>
                  <a:pt x="40673" y="289272"/>
                </a:lnTo>
                <a:lnTo>
                  <a:pt x="49876" y="299561"/>
                </a:lnTo>
                <a:lnTo>
                  <a:pt x="59830" y="309001"/>
                </a:lnTo>
                <a:lnTo>
                  <a:pt x="70485" y="317539"/>
                </a:lnTo>
                <a:lnTo>
                  <a:pt x="81788" y="325118"/>
                </a:lnTo>
                <a:lnTo>
                  <a:pt x="93689" y="331684"/>
                </a:lnTo>
                <a:lnTo>
                  <a:pt x="106136" y="337180"/>
                </a:lnTo>
                <a:lnTo>
                  <a:pt x="119079" y="341551"/>
                </a:lnTo>
                <a:lnTo>
                  <a:pt x="132465" y="344742"/>
                </a:lnTo>
                <a:lnTo>
                  <a:pt x="146244" y="346697"/>
                </a:lnTo>
                <a:lnTo>
                  <a:pt x="160365" y="347361"/>
                </a:lnTo>
                <a:lnTo>
                  <a:pt x="169069" y="347110"/>
                </a:lnTo>
                <a:lnTo>
                  <a:pt x="182986" y="345646"/>
                </a:lnTo>
                <a:lnTo>
                  <a:pt x="196530" y="342926"/>
                </a:lnTo>
                <a:lnTo>
                  <a:pt x="209650" y="339004"/>
                </a:lnTo>
                <a:lnTo>
                  <a:pt x="222295" y="333936"/>
                </a:lnTo>
                <a:lnTo>
                  <a:pt x="234413" y="327778"/>
                </a:lnTo>
                <a:lnTo>
                  <a:pt x="245953" y="320583"/>
                </a:lnTo>
                <a:lnTo>
                  <a:pt x="256864" y="312409"/>
                </a:lnTo>
                <a:lnTo>
                  <a:pt x="267095" y="303311"/>
                </a:lnTo>
                <a:lnTo>
                  <a:pt x="276595" y="293343"/>
                </a:lnTo>
                <a:lnTo>
                  <a:pt x="285312" y="282562"/>
                </a:lnTo>
                <a:lnTo>
                  <a:pt x="293195" y="271023"/>
                </a:lnTo>
                <a:lnTo>
                  <a:pt x="300193" y="258781"/>
                </a:lnTo>
                <a:lnTo>
                  <a:pt x="306255" y="245892"/>
                </a:lnTo>
                <a:lnTo>
                  <a:pt x="311330" y="232411"/>
                </a:lnTo>
                <a:lnTo>
                  <a:pt x="315366" y="218394"/>
                </a:lnTo>
                <a:lnTo>
                  <a:pt x="318312" y="203896"/>
                </a:lnTo>
                <a:lnTo>
                  <a:pt x="320117" y="188973"/>
                </a:lnTo>
                <a:lnTo>
                  <a:pt x="320730" y="173680"/>
                </a:lnTo>
                <a:lnTo>
                  <a:pt x="320498" y="164254"/>
                </a:lnTo>
                <a:lnTo>
                  <a:pt x="319147" y="149181"/>
                </a:lnTo>
                <a:lnTo>
                  <a:pt x="316636" y="134512"/>
                </a:lnTo>
                <a:lnTo>
                  <a:pt x="313015" y="120303"/>
                </a:lnTo>
                <a:lnTo>
                  <a:pt x="308335" y="106609"/>
                </a:lnTo>
                <a:lnTo>
                  <a:pt x="302649" y="93485"/>
                </a:lnTo>
                <a:lnTo>
                  <a:pt x="296006" y="80986"/>
                </a:lnTo>
                <a:lnTo>
                  <a:pt x="288459" y="69169"/>
                </a:lnTo>
                <a:lnTo>
                  <a:pt x="280058" y="58089"/>
                </a:lnTo>
                <a:lnTo>
                  <a:pt x="270854" y="47800"/>
                </a:lnTo>
                <a:lnTo>
                  <a:pt x="260900" y="38359"/>
                </a:lnTo>
                <a:lnTo>
                  <a:pt x="250245" y="29822"/>
                </a:lnTo>
                <a:lnTo>
                  <a:pt x="238942" y="22242"/>
                </a:lnTo>
                <a:lnTo>
                  <a:pt x="227041" y="15677"/>
                </a:lnTo>
                <a:lnTo>
                  <a:pt x="214594" y="10181"/>
                </a:lnTo>
                <a:lnTo>
                  <a:pt x="201651" y="5810"/>
                </a:lnTo>
                <a:lnTo>
                  <a:pt x="188265" y="2619"/>
                </a:lnTo>
                <a:lnTo>
                  <a:pt x="174486" y="664"/>
                </a:lnTo>
                <a:lnTo>
                  <a:pt x="160365" y="0"/>
                </a:lnTo>
                <a:lnTo>
                  <a:pt x="151662" y="251"/>
                </a:lnTo>
                <a:lnTo>
                  <a:pt x="137745" y="1714"/>
                </a:lnTo>
                <a:lnTo>
                  <a:pt x="124200" y="4434"/>
                </a:lnTo>
                <a:lnTo>
                  <a:pt x="111080" y="8356"/>
                </a:lnTo>
                <a:lnTo>
                  <a:pt x="98436" y="13424"/>
                </a:lnTo>
                <a:lnTo>
                  <a:pt x="86318" y="19583"/>
                </a:lnTo>
                <a:lnTo>
                  <a:pt x="74777" y="26777"/>
                </a:lnTo>
                <a:lnTo>
                  <a:pt x="63866" y="34951"/>
                </a:lnTo>
                <a:lnTo>
                  <a:pt x="53635" y="44049"/>
                </a:lnTo>
                <a:lnTo>
                  <a:pt x="44136" y="54017"/>
                </a:lnTo>
                <a:lnTo>
                  <a:pt x="35419" y="64798"/>
                </a:lnTo>
                <a:lnTo>
                  <a:pt x="27535" y="76337"/>
                </a:lnTo>
                <a:lnTo>
                  <a:pt x="20537" y="88579"/>
                </a:lnTo>
                <a:lnTo>
                  <a:pt x="14475" y="101468"/>
                </a:lnTo>
                <a:lnTo>
                  <a:pt x="9400" y="114948"/>
                </a:lnTo>
                <a:lnTo>
                  <a:pt x="5364" y="128965"/>
                </a:lnTo>
                <a:lnTo>
                  <a:pt x="2418" y="143463"/>
                </a:lnTo>
                <a:lnTo>
                  <a:pt x="613" y="158386"/>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99" name="object 62"/>
          <p:cNvSpPr/>
          <p:nvPr/>
        </p:nvSpPr>
        <p:spPr>
          <a:xfrm>
            <a:off x="5850962" y="3493881"/>
            <a:ext cx="347472" cy="347472"/>
          </a:xfrm>
          <a:custGeom>
            <a:avLst/>
            <a:gdLst/>
            <a:ahLst/>
            <a:cxnLst/>
            <a:rect l="l" t="t" r="r" b="b"/>
            <a:pathLst>
              <a:path w="320729"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6" y="149182"/>
                </a:lnTo>
                <a:lnTo>
                  <a:pt x="320497" y="164254"/>
                </a:lnTo>
                <a:lnTo>
                  <a:pt x="320729"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6"/>
                </a:lnTo>
                <a:lnTo>
                  <a:pt x="0" y="173681"/>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00" name="object 60"/>
          <p:cNvSpPr/>
          <p:nvPr/>
        </p:nvSpPr>
        <p:spPr>
          <a:xfrm>
            <a:off x="4975263" y="4571028"/>
            <a:ext cx="347472" cy="347472"/>
          </a:xfrm>
          <a:custGeom>
            <a:avLst/>
            <a:gdLst/>
            <a:ahLst/>
            <a:cxnLst/>
            <a:rect l="l" t="t" r="r" b="b"/>
            <a:pathLst>
              <a:path w="320729"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8"/>
                </a:lnTo>
                <a:lnTo>
                  <a:pt x="288458" y="69169"/>
                </a:lnTo>
                <a:lnTo>
                  <a:pt x="296005" y="80986"/>
                </a:lnTo>
                <a:lnTo>
                  <a:pt x="302648" y="93485"/>
                </a:lnTo>
                <a:lnTo>
                  <a:pt x="308334" y="106609"/>
                </a:lnTo>
                <a:lnTo>
                  <a:pt x="313014" y="120303"/>
                </a:lnTo>
                <a:lnTo>
                  <a:pt x="316635" y="134513"/>
                </a:lnTo>
                <a:lnTo>
                  <a:pt x="319146" y="149182"/>
                </a:lnTo>
                <a:lnTo>
                  <a:pt x="320497" y="164254"/>
                </a:lnTo>
                <a:lnTo>
                  <a:pt x="320729"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1"/>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01" name="object 58"/>
          <p:cNvSpPr/>
          <p:nvPr/>
        </p:nvSpPr>
        <p:spPr>
          <a:xfrm>
            <a:off x="9037462" y="2045434"/>
            <a:ext cx="347472" cy="347472"/>
          </a:xfrm>
          <a:custGeom>
            <a:avLst/>
            <a:gdLst/>
            <a:ahLst/>
            <a:cxnLst/>
            <a:rect l="l" t="t" r="r" b="b"/>
            <a:pathLst>
              <a:path w="320729"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4"/>
                </a:lnTo>
                <a:lnTo>
                  <a:pt x="308334" y="106609"/>
                </a:lnTo>
                <a:lnTo>
                  <a:pt x="313014" y="120303"/>
                </a:lnTo>
                <a:lnTo>
                  <a:pt x="316635" y="134512"/>
                </a:lnTo>
                <a:lnTo>
                  <a:pt x="319146" y="149181"/>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2"/>
                </a:lnTo>
                <a:lnTo>
                  <a:pt x="146243" y="346698"/>
                </a:lnTo>
                <a:lnTo>
                  <a:pt x="132464" y="344742"/>
                </a:lnTo>
                <a:lnTo>
                  <a:pt x="119078" y="341551"/>
                </a:lnTo>
                <a:lnTo>
                  <a:pt x="106136" y="337180"/>
                </a:lnTo>
                <a:lnTo>
                  <a:pt x="93688" y="331684"/>
                </a:lnTo>
                <a:lnTo>
                  <a:pt x="81788" y="325119"/>
                </a:lnTo>
                <a:lnTo>
                  <a:pt x="70484" y="317539"/>
                </a:lnTo>
                <a:lnTo>
                  <a:pt x="59830" y="309002"/>
                </a:lnTo>
                <a:lnTo>
                  <a:pt x="49875" y="299561"/>
                </a:lnTo>
                <a:lnTo>
                  <a:pt x="40672" y="289272"/>
                </a:lnTo>
                <a:lnTo>
                  <a:pt x="32271" y="278192"/>
                </a:lnTo>
                <a:lnTo>
                  <a:pt x="24724" y="266375"/>
                </a:lnTo>
                <a:lnTo>
                  <a:pt x="18081" y="253876"/>
                </a:lnTo>
                <a:lnTo>
                  <a:pt x="12395" y="240752"/>
                </a:lnTo>
                <a:lnTo>
                  <a:pt x="7715" y="227057"/>
                </a:lnTo>
                <a:lnTo>
                  <a:pt x="4094" y="212848"/>
                </a:lnTo>
                <a:lnTo>
                  <a:pt x="1582" y="198179"/>
                </a:lnTo>
                <a:lnTo>
                  <a:pt x="232" y="183106"/>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02" name="object 56"/>
          <p:cNvSpPr/>
          <p:nvPr/>
        </p:nvSpPr>
        <p:spPr>
          <a:xfrm>
            <a:off x="8077321" y="1961962"/>
            <a:ext cx="347472" cy="347472"/>
          </a:xfrm>
          <a:custGeom>
            <a:avLst/>
            <a:gdLst/>
            <a:ahLst/>
            <a:cxnLst/>
            <a:rect l="l" t="t" r="r" b="b"/>
            <a:pathLst>
              <a:path w="320729"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4"/>
                </a:lnTo>
                <a:lnTo>
                  <a:pt x="308334" y="106609"/>
                </a:lnTo>
                <a:lnTo>
                  <a:pt x="313014" y="120303"/>
                </a:lnTo>
                <a:lnTo>
                  <a:pt x="316635" y="134512"/>
                </a:lnTo>
                <a:lnTo>
                  <a:pt x="319146" y="149181"/>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2"/>
                </a:lnTo>
                <a:lnTo>
                  <a:pt x="146243" y="346697"/>
                </a:lnTo>
                <a:lnTo>
                  <a:pt x="132464" y="344742"/>
                </a:lnTo>
                <a:lnTo>
                  <a:pt x="119078" y="341551"/>
                </a:lnTo>
                <a:lnTo>
                  <a:pt x="106136" y="337180"/>
                </a:lnTo>
                <a:lnTo>
                  <a:pt x="93688" y="331684"/>
                </a:lnTo>
                <a:lnTo>
                  <a:pt x="81788" y="325119"/>
                </a:lnTo>
                <a:lnTo>
                  <a:pt x="70484" y="317539"/>
                </a:lnTo>
                <a:lnTo>
                  <a:pt x="59830" y="309002"/>
                </a:lnTo>
                <a:lnTo>
                  <a:pt x="49875" y="299561"/>
                </a:lnTo>
                <a:lnTo>
                  <a:pt x="40672" y="289272"/>
                </a:lnTo>
                <a:lnTo>
                  <a:pt x="32271" y="278192"/>
                </a:lnTo>
                <a:lnTo>
                  <a:pt x="24724" y="266375"/>
                </a:lnTo>
                <a:lnTo>
                  <a:pt x="18081" y="253876"/>
                </a:lnTo>
                <a:lnTo>
                  <a:pt x="12395" y="240752"/>
                </a:lnTo>
                <a:lnTo>
                  <a:pt x="7715" y="227057"/>
                </a:lnTo>
                <a:lnTo>
                  <a:pt x="4094" y="212848"/>
                </a:lnTo>
                <a:lnTo>
                  <a:pt x="1582" y="198179"/>
                </a:lnTo>
                <a:lnTo>
                  <a:pt x="232" y="183106"/>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03" name="object 54"/>
          <p:cNvSpPr/>
          <p:nvPr/>
        </p:nvSpPr>
        <p:spPr>
          <a:xfrm>
            <a:off x="8877097" y="2753913"/>
            <a:ext cx="347472" cy="347472"/>
          </a:xfrm>
          <a:custGeom>
            <a:avLst/>
            <a:gdLst/>
            <a:ahLst/>
            <a:cxnLst/>
            <a:rect l="l" t="t" r="r" b="b"/>
            <a:pathLst>
              <a:path w="320730"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4"/>
                </a:lnTo>
                <a:lnTo>
                  <a:pt x="308334" y="106609"/>
                </a:lnTo>
                <a:lnTo>
                  <a:pt x="313014" y="120303"/>
                </a:lnTo>
                <a:lnTo>
                  <a:pt x="316635" y="134512"/>
                </a:lnTo>
                <a:lnTo>
                  <a:pt x="319146" y="149181"/>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2"/>
                </a:lnTo>
                <a:lnTo>
                  <a:pt x="146243" y="346698"/>
                </a:lnTo>
                <a:lnTo>
                  <a:pt x="132464" y="344742"/>
                </a:lnTo>
                <a:lnTo>
                  <a:pt x="119078" y="341551"/>
                </a:lnTo>
                <a:lnTo>
                  <a:pt x="106136" y="337180"/>
                </a:lnTo>
                <a:lnTo>
                  <a:pt x="93688" y="331684"/>
                </a:lnTo>
                <a:lnTo>
                  <a:pt x="81788" y="325119"/>
                </a:lnTo>
                <a:lnTo>
                  <a:pt x="70484" y="317539"/>
                </a:lnTo>
                <a:lnTo>
                  <a:pt x="59830" y="309002"/>
                </a:lnTo>
                <a:lnTo>
                  <a:pt x="49875" y="299561"/>
                </a:lnTo>
                <a:lnTo>
                  <a:pt x="40672" y="289272"/>
                </a:lnTo>
                <a:lnTo>
                  <a:pt x="32271" y="278192"/>
                </a:lnTo>
                <a:lnTo>
                  <a:pt x="24724" y="266375"/>
                </a:lnTo>
                <a:lnTo>
                  <a:pt x="18081" y="253876"/>
                </a:lnTo>
                <a:lnTo>
                  <a:pt x="12395" y="240752"/>
                </a:lnTo>
                <a:lnTo>
                  <a:pt x="7715" y="227057"/>
                </a:lnTo>
                <a:lnTo>
                  <a:pt x="4094" y="212848"/>
                </a:lnTo>
                <a:lnTo>
                  <a:pt x="1582" y="198179"/>
                </a:lnTo>
                <a:lnTo>
                  <a:pt x="232" y="183106"/>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04" name="object 52"/>
          <p:cNvSpPr/>
          <p:nvPr/>
        </p:nvSpPr>
        <p:spPr>
          <a:xfrm>
            <a:off x="6220124" y="4120868"/>
            <a:ext cx="347472" cy="347472"/>
          </a:xfrm>
          <a:custGeom>
            <a:avLst/>
            <a:gdLst/>
            <a:ahLst/>
            <a:cxnLst/>
            <a:rect l="l" t="t" r="r" b="b"/>
            <a:pathLst>
              <a:path w="320730"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5"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1"/>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05" name="object 50"/>
          <p:cNvSpPr/>
          <p:nvPr/>
        </p:nvSpPr>
        <p:spPr>
          <a:xfrm>
            <a:off x="5965297" y="4612355"/>
            <a:ext cx="347472" cy="347472"/>
          </a:xfrm>
          <a:custGeom>
            <a:avLst/>
            <a:gdLst/>
            <a:ahLst/>
            <a:cxnLst/>
            <a:rect l="l" t="t" r="r" b="b"/>
            <a:pathLst>
              <a:path w="320730"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6"/>
                </a:lnTo>
                <a:lnTo>
                  <a:pt x="0" y="173681"/>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06" name="object 48"/>
          <p:cNvSpPr/>
          <p:nvPr/>
        </p:nvSpPr>
        <p:spPr>
          <a:xfrm>
            <a:off x="4654532" y="4049985"/>
            <a:ext cx="347472" cy="347472"/>
          </a:xfrm>
          <a:custGeom>
            <a:avLst/>
            <a:gdLst/>
            <a:ahLst/>
            <a:cxnLst/>
            <a:rect l="l" t="t" r="r" b="b"/>
            <a:pathLst>
              <a:path w="320729"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6" y="149182"/>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07" name="object 42"/>
          <p:cNvSpPr/>
          <p:nvPr/>
        </p:nvSpPr>
        <p:spPr>
          <a:xfrm>
            <a:off x="7272103" y="3311841"/>
            <a:ext cx="347472" cy="347472"/>
          </a:xfrm>
          <a:custGeom>
            <a:avLst/>
            <a:gdLst/>
            <a:ahLst/>
            <a:cxnLst/>
            <a:rect l="l" t="t" r="r" b="b"/>
            <a:pathLst>
              <a:path w="320730"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4" y="346697"/>
                </a:lnTo>
                <a:lnTo>
                  <a:pt x="132465" y="344742"/>
                </a:lnTo>
                <a:lnTo>
                  <a:pt x="119078" y="341551"/>
                </a:lnTo>
                <a:lnTo>
                  <a:pt x="106136" y="337180"/>
                </a:lnTo>
                <a:lnTo>
                  <a:pt x="93689" y="331684"/>
                </a:lnTo>
                <a:lnTo>
                  <a:pt x="81788" y="325119"/>
                </a:lnTo>
                <a:lnTo>
                  <a:pt x="70485" y="317539"/>
                </a:lnTo>
                <a:lnTo>
                  <a:pt x="59830" y="309001"/>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6"/>
                </a:lnTo>
                <a:lnTo>
                  <a:pt x="0" y="173680"/>
                </a:lnTo>
                <a:close/>
              </a:path>
            </a:pathLst>
          </a:custGeom>
          <a:solidFill>
            <a:srgbClr val="937AB1"/>
          </a:solidFill>
          <a:ln w="57150">
            <a:solidFill>
              <a:srgbClr val="F69545"/>
            </a:solidFill>
          </a:ln>
        </p:spPr>
        <p:txBody>
          <a:bodyPr wrap="square" lIns="0" tIns="0" rIns="0" bIns="0" rtlCol="0">
            <a:noAutofit/>
          </a:bodyPr>
          <a:lstStyle/>
          <a:p>
            <a:endParaRPr/>
          </a:p>
        </p:txBody>
      </p:sp>
      <p:sp>
        <p:nvSpPr>
          <p:cNvPr id="108" name="object 44"/>
          <p:cNvSpPr/>
          <p:nvPr/>
        </p:nvSpPr>
        <p:spPr>
          <a:xfrm>
            <a:off x="7084113" y="2580232"/>
            <a:ext cx="347472" cy="347472"/>
          </a:xfrm>
          <a:custGeom>
            <a:avLst/>
            <a:gdLst/>
            <a:ahLst/>
            <a:cxnLst/>
            <a:rect l="l" t="t" r="r" b="b"/>
            <a:pathLst>
              <a:path w="320730"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2"/>
                </a:lnTo>
                <a:lnTo>
                  <a:pt x="146244" y="346698"/>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3"/>
                </a:lnTo>
                <a:lnTo>
                  <a:pt x="32271" y="278192"/>
                </a:lnTo>
                <a:lnTo>
                  <a:pt x="24724" y="266375"/>
                </a:lnTo>
                <a:lnTo>
                  <a:pt x="18081" y="253876"/>
                </a:lnTo>
                <a:lnTo>
                  <a:pt x="12395" y="240752"/>
                </a:lnTo>
                <a:lnTo>
                  <a:pt x="7715" y="227058"/>
                </a:lnTo>
                <a:lnTo>
                  <a:pt x="4094" y="212848"/>
                </a:lnTo>
                <a:lnTo>
                  <a:pt x="1583" y="198179"/>
                </a:lnTo>
                <a:lnTo>
                  <a:pt x="232" y="183107"/>
                </a:lnTo>
                <a:lnTo>
                  <a:pt x="0" y="173680"/>
                </a:lnTo>
                <a:close/>
              </a:path>
            </a:pathLst>
          </a:custGeom>
          <a:solidFill>
            <a:srgbClr val="FAA757"/>
          </a:solidFill>
          <a:ln w="28575">
            <a:solidFill>
              <a:srgbClr val="C1803F"/>
            </a:solidFill>
          </a:ln>
        </p:spPr>
        <p:txBody>
          <a:bodyPr wrap="square" lIns="0" tIns="0" rIns="0" bIns="0" rtlCol="0">
            <a:noAutofit/>
          </a:bodyPr>
          <a:lstStyle/>
          <a:p>
            <a:endParaRPr/>
          </a:p>
        </p:txBody>
      </p:sp>
      <p:sp>
        <p:nvSpPr>
          <p:cNvPr id="109" name="object 46"/>
          <p:cNvSpPr/>
          <p:nvPr/>
        </p:nvSpPr>
        <p:spPr>
          <a:xfrm>
            <a:off x="6945508" y="2964479"/>
            <a:ext cx="347472" cy="347472"/>
          </a:xfrm>
          <a:custGeom>
            <a:avLst/>
            <a:gdLst/>
            <a:ahLst/>
            <a:cxnLst/>
            <a:rect l="l" t="t" r="r" b="b"/>
            <a:pathLst>
              <a:path w="320730"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4"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30" y="342927"/>
                </a:lnTo>
                <a:lnTo>
                  <a:pt x="182985" y="345647"/>
                </a:lnTo>
                <a:lnTo>
                  <a:pt x="169068" y="347110"/>
                </a:lnTo>
                <a:lnTo>
                  <a:pt x="160365" y="347362"/>
                </a:lnTo>
                <a:lnTo>
                  <a:pt x="146244" y="346698"/>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3" y="198179"/>
                </a:lnTo>
                <a:lnTo>
                  <a:pt x="232" y="183107"/>
                </a:lnTo>
                <a:lnTo>
                  <a:pt x="0" y="173680"/>
                </a:lnTo>
                <a:close/>
              </a:path>
            </a:pathLst>
          </a:custGeom>
          <a:solidFill>
            <a:srgbClr val="937AB1"/>
          </a:solidFill>
          <a:ln w="57150">
            <a:solidFill>
              <a:srgbClr val="F69545"/>
            </a:solidFill>
          </a:ln>
        </p:spPr>
        <p:txBody>
          <a:bodyPr wrap="square" lIns="0" tIns="0" rIns="0" bIns="0" rtlCol="0">
            <a:noAutofit/>
          </a:bodyPr>
          <a:lstStyle/>
          <a:p>
            <a:endParaRPr/>
          </a:p>
        </p:txBody>
      </p:sp>
      <p:sp>
        <p:nvSpPr>
          <p:cNvPr id="110" name="object 40"/>
          <p:cNvSpPr/>
          <p:nvPr/>
        </p:nvSpPr>
        <p:spPr>
          <a:xfrm>
            <a:off x="6737120" y="4921685"/>
            <a:ext cx="347472" cy="347472"/>
          </a:xfrm>
          <a:custGeom>
            <a:avLst/>
            <a:gdLst/>
            <a:ahLst/>
            <a:cxnLst/>
            <a:rect l="l" t="t" r="r" b="b"/>
            <a:pathLst>
              <a:path w="320729"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29"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1"/>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11" name="object 38"/>
          <p:cNvSpPr/>
          <p:nvPr/>
        </p:nvSpPr>
        <p:spPr>
          <a:xfrm>
            <a:off x="8556365" y="2219115"/>
            <a:ext cx="347472" cy="347472"/>
          </a:xfrm>
          <a:custGeom>
            <a:avLst/>
            <a:gdLst/>
            <a:ahLst/>
            <a:cxnLst/>
            <a:rect l="l" t="t" r="r" b="b"/>
            <a:pathLst>
              <a:path w="320729"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4"/>
                </a:lnTo>
                <a:lnTo>
                  <a:pt x="308334" y="106609"/>
                </a:lnTo>
                <a:lnTo>
                  <a:pt x="313014" y="120303"/>
                </a:lnTo>
                <a:lnTo>
                  <a:pt x="316635" y="134512"/>
                </a:lnTo>
                <a:lnTo>
                  <a:pt x="319146" y="149181"/>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2"/>
                </a:lnTo>
                <a:lnTo>
                  <a:pt x="146243" y="346698"/>
                </a:lnTo>
                <a:lnTo>
                  <a:pt x="132464" y="344742"/>
                </a:lnTo>
                <a:lnTo>
                  <a:pt x="119078" y="341551"/>
                </a:lnTo>
                <a:lnTo>
                  <a:pt x="106136" y="337180"/>
                </a:lnTo>
                <a:lnTo>
                  <a:pt x="93688" y="331684"/>
                </a:lnTo>
                <a:lnTo>
                  <a:pt x="81788" y="325119"/>
                </a:lnTo>
                <a:lnTo>
                  <a:pt x="70484" y="317539"/>
                </a:lnTo>
                <a:lnTo>
                  <a:pt x="59830" y="309002"/>
                </a:lnTo>
                <a:lnTo>
                  <a:pt x="49875" y="299561"/>
                </a:lnTo>
                <a:lnTo>
                  <a:pt x="40672" y="289272"/>
                </a:lnTo>
                <a:lnTo>
                  <a:pt x="32271" y="278192"/>
                </a:lnTo>
                <a:lnTo>
                  <a:pt x="24724" y="266375"/>
                </a:lnTo>
                <a:lnTo>
                  <a:pt x="18081" y="253876"/>
                </a:lnTo>
                <a:lnTo>
                  <a:pt x="12395" y="240752"/>
                </a:lnTo>
                <a:lnTo>
                  <a:pt x="7715" y="227057"/>
                </a:lnTo>
                <a:lnTo>
                  <a:pt x="4094" y="212848"/>
                </a:lnTo>
                <a:lnTo>
                  <a:pt x="1582" y="198179"/>
                </a:lnTo>
                <a:lnTo>
                  <a:pt x="232" y="183106"/>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12" name="object 36"/>
          <p:cNvSpPr/>
          <p:nvPr/>
        </p:nvSpPr>
        <p:spPr>
          <a:xfrm>
            <a:off x="8909165" y="3402186"/>
            <a:ext cx="347472" cy="347472"/>
          </a:xfrm>
          <a:custGeom>
            <a:avLst/>
            <a:gdLst/>
            <a:ahLst/>
            <a:cxnLst/>
            <a:rect l="l" t="t" r="r" b="b"/>
            <a:pathLst>
              <a:path w="338701" h="347361">
                <a:moveTo>
                  <a:pt x="338701" y="173680"/>
                </a:moveTo>
                <a:lnTo>
                  <a:pt x="338086" y="158773"/>
                </a:lnTo>
                <a:lnTo>
                  <a:pt x="336274" y="144215"/>
                </a:lnTo>
                <a:lnTo>
                  <a:pt x="333315" y="130059"/>
                </a:lnTo>
                <a:lnTo>
                  <a:pt x="329260" y="116355"/>
                </a:lnTo>
                <a:lnTo>
                  <a:pt x="324157" y="103155"/>
                </a:lnTo>
                <a:lnTo>
                  <a:pt x="318058" y="90510"/>
                </a:lnTo>
                <a:lnTo>
                  <a:pt x="311012" y="78472"/>
                </a:lnTo>
                <a:lnTo>
                  <a:pt x="303069" y="67092"/>
                </a:lnTo>
                <a:lnTo>
                  <a:pt x="294280" y="56421"/>
                </a:lnTo>
                <a:lnTo>
                  <a:pt x="284694" y="46511"/>
                </a:lnTo>
                <a:lnTo>
                  <a:pt x="274362" y="37412"/>
                </a:lnTo>
                <a:lnTo>
                  <a:pt x="263333" y="29177"/>
                </a:lnTo>
                <a:lnTo>
                  <a:pt x="251657" y="21856"/>
                </a:lnTo>
                <a:lnTo>
                  <a:pt x="239385" y="15500"/>
                </a:lnTo>
                <a:lnTo>
                  <a:pt x="226566" y="10162"/>
                </a:lnTo>
                <a:lnTo>
                  <a:pt x="213252" y="5892"/>
                </a:lnTo>
                <a:lnTo>
                  <a:pt x="199490" y="2742"/>
                </a:lnTo>
                <a:lnTo>
                  <a:pt x="185333" y="763"/>
                </a:lnTo>
                <a:lnTo>
                  <a:pt x="170829" y="6"/>
                </a:lnTo>
                <a:lnTo>
                  <a:pt x="169350" y="0"/>
                </a:lnTo>
                <a:lnTo>
                  <a:pt x="154814" y="630"/>
                </a:lnTo>
                <a:lnTo>
                  <a:pt x="140620" y="2489"/>
                </a:lnTo>
                <a:lnTo>
                  <a:pt x="126816" y="5523"/>
                </a:lnTo>
                <a:lnTo>
                  <a:pt x="113454" y="9683"/>
                </a:lnTo>
                <a:lnTo>
                  <a:pt x="100583" y="14916"/>
                </a:lnTo>
                <a:lnTo>
                  <a:pt x="88254" y="21171"/>
                </a:lnTo>
                <a:lnTo>
                  <a:pt x="76516" y="28397"/>
                </a:lnTo>
                <a:lnTo>
                  <a:pt x="65420" y="36543"/>
                </a:lnTo>
                <a:lnTo>
                  <a:pt x="55015" y="45557"/>
                </a:lnTo>
                <a:lnTo>
                  <a:pt x="45351" y="55388"/>
                </a:lnTo>
                <a:lnTo>
                  <a:pt x="36479" y="65984"/>
                </a:lnTo>
                <a:lnTo>
                  <a:pt x="28449" y="77295"/>
                </a:lnTo>
                <a:lnTo>
                  <a:pt x="21311" y="89269"/>
                </a:lnTo>
                <a:lnTo>
                  <a:pt x="15114" y="101855"/>
                </a:lnTo>
                <a:lnTo>
                  <a:pt x="9909" y="115001"/>
                </a:lnTo>
                <a:lnTo>
                  <a:pt x="5745" y="128657"/>
                </a:lnTo>
                <a:lnTo>
                  <a:pt x="2674" y="142770"/>
                </a:lnTo>
                <a:lnTo>
                  <a:pt x="744" y="157289"/>
                </a:lnTo>
                <a:lnTo>
                  <a:pt x="6" y="172164"/>
                </a:lnTo>
                <a:lnTo>
                  <a:pt x="0" y="173680"/>
                </a:lnTo>
                <a:lnTo>
                  <a:pt x="615" y="188588"/>
                </a:lnTo>
                <a:lnTo>
                  <a:pt x="2427" y="203146"/>
                </a:lnTo>
                <a:lnTo>
                  <a:pt x="5386" y="217302"/>
                </a:lnTo>
                <a:lnTo>
                  <a:pt x="9441" y="231006"/>
                </a:lnTo>
                <a:lnTo>
                  <a:pt x="14544" y="244206"/>
                </a:lnTo>
                <a:lnTo>
                  <a:pt x="20643" y="256850"/>
                </a:lnTo>
                <a:lnTo>
                  <a:pt x="27689" y="268888"/>
                </a:lnTo>
                <a:lnTo>
                  <a:pt x="35631" y="280269"/>
                </a:lnTo>
                <a:lnTo>
                  <a:pt x="44421" y="290940"/>
                </a:lnTo>
                <a:lnTo>
                  <a:pt x="54007" y="300850"/>
                </a:lnTo>
                <a:lnTo>
                  <a:pt x="64339" y="309949"/>
                </a:lnTo>
                <a:lnTo>
                  <a:pt x="75368" y="318184"/>
                </a:lnTo>
                <a:lnTo>
                  <a:pt x="87044" y="325505"/>
                </a:lnTo>
                <a:lnTo>
                  <a:pt x="99316" y="331861"/>
                </a:lnTo>
                <a:lnTo>
                  <a:pt x="112134" y="337199"/>
                </a:lnTo>
                <a:lnTo>
                  <a:pt x="125449" y="341469"/>
                </a:lnTo>
                <a:lnTo>
                  <a:pt x="139210" y="344619"/>
                </a:lnTo>
                <a:lnTo>
                  <a:pt x="153368" y="346598"/>
                </a:lnTo>
                <a:lnTo>
                  <a:pt x="167872" y="347355"/>
                </a:lnTo>
                <a:lnTo>
                  <a:pt x="169350" y="347361"/>
                </a:lnTo>
                <a:lnTo>
                  <a:pt x="183886" y="346731"/>
                </a:lnTo>
                <a:lnTo>
                  <a:pt x="198081" y="344872"/>
                </a:lnTo>
                <a:lnTo>
                  <a:pt x="211885" y="341838"/>
                </a:lnTo>
                <a:lnTo>
                  <a:pt x="225247" y="337678"/>
                </a:lnTo>
                <a:lnTo>
                  <a:pt x="238117" y="332445"/>
                </a:lnTo>
                <a:lnTo>
                  <a:pt x="250447" y="326190"/>
                </a:lnTo>
                <a:lnTo>
                  <a:pt x="262185" y="318964"/>
                </a:lnTo>
                <a:lnTo>
                  <a:pt x="273281" y="310818"/>
                </a:lnTo>
                <a:lnTo>
                  <a:pt x="283686" y="301804"/>
                </a:lnTo>
                <a:lnTo>
                  <a:pt x="293349" y="291973"/>
                </a:lnTo>
                <a:lnTo>
                  <a:pt x="302221" y="281377"/>
                </a:lnTo>
                <a:lnTo>
                  <a:pt x="310251" y="270066"/>
                </a:lnTo>
                <a:lnTo>
                  <a:pt x="317390" y="258092"/>
                </a:lnTo>
                <a:lnTo>
                  <a:pt x="323587" y="245506"/>
                </a:lnTo>
                <a:lnTo>
                  <a:pt x="328792" y="232360"/>
                </a:lnTo>
                <a:lnTo>
                  <a:pt x="332956" y="218704"/>
                </a:lnTo>
                <a:lnTo>
                  <a:pt x="336027" y="204591"/>
                </a:lnTo>
                <a:lnTo>
                  <a:pt x="337957" y="190071"/>
                </a:lnTo>
                <a:lnTo>
                  <a:pt x="338695" y="175197"/>
                </a:lnTo>
                <a:lnTo>
                  <a:pt x="338701"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13" name="object 34"/>
          <p:cNvSpPr/>
          <p:nvPr/>
        </p:nvSpPr>
        <p:spPr>
          <a:xfrm>
            <a:off x="6562354" y="2483005"/>
            <a:ext cx="347472" cy="347472"/>
          </a:xfrm>
          <a:custGeom>
            <a:avLst/>
            <a:gdLst/>
            <a:ahLst/>
            <a:cxnLst/>
            <a:rect l="l" t="t" r="r" b="b"/>
            <a:pathLst>
              <a:path w="320729"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5" y="2619"/>
                </a:lnTo>
                <a:lnTo>
                  <a:pt x="201651" y="5810"/>
                </a:lnTo>
                <a:lnTo>
                  <a:pt x="214593" y="10181"/>
                </a:lnTo>
                <a:lnTo>
                  <a:pt x="227041" y="15677"/>
                </a:lnTo>
                <a:lnTo>
                  <a:pt x="238941" y="22242"/>
                </a:lnTo>
                <a:lnTo>
                  <a:pt x="250245" y="29822"/>
                </a:lnTo>
                <a:lnTo>
                  <a:pt x="260899" y="38359"/>
                </a:lnTo>
                <a:lnTo>
                  <a:pt x="270854"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2"/>
                </a:lnTo>
                <a:lnTo>
                  <a:pt x="146244" y="346698"/>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3" y="198179"/>
                </a:lnTo>
                <a:lnTo>
                  <a:pt x="232" y="183107"/>
                </a:lnTo>
                <a:lnTo>
                  <a:pt x="0" y="173680"/>
                </a:lnTo>
                <a:close/>
              </a:path>
            </a:pathLst>
          </a:custGeom>
          <a:solidFill>
            <a:srgbClr val="937AB1"/>
          </a:solidFill>
          <a:ln w="57150">
            <a:solidFill>
              <a:srgbClr val="F69545"/>
            </a:solidFill>
          </a:ln>
        </p:spPr>
        <p:txBody>
          <a:bodyPr wrap="square" lIns="0" tIns="0" rIns="0" bIns="0" rtlCol="0">
            <a:noAutofit/>
          </a:bodyPr>
          <a:lstStyle/>
          <a:p>
            <a:endParaRPr/>
          </a:p>
        </p:txBody>
      </p:sp>
      <p:sp>
        <p:nvSpPr>
          <p:cNvPr id="114" name="object 32"/>
          <p:cNvSpPr/>
          <p:nvPr/>
        </p:nvSpPr>
        <p:spPr>
          <a:xfrm>
            <a:off x="8716732" y="1593274"/>
            <a:ext cx="347472" cy="347472"/>
          </a:xfrm>
          <a:custGeom>
            <a:avLst/>
            <a:gdLst/>
            <a:ahLst/>
            <a:cxnLst/>
            <a:rect l="l" t="t" r="r" b="b"/>
            <a:pathLst>
              <a:path w="320730"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4"/>
                </a:lnTo>
                <a:lnTo>
                  <a:pt x="308334" y="106609"/>
                </a:lnTo>
                <a:lnTo>
                  <a:pt x="313014" y="120303"/>
                </a:lnTo>
                <a:lnTo>
                  <a:pt x="316635" y="134512"/>
                </a:lnTo>
                <a:lnTo>
                  <a:pt x="319147" y="149181"/>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3"/>
                </a:lnTo>
                <a:lnTo>
                  <a:pt x="285311" y="282563"/>
                </a:lnTo>
                <a:lnTo>
                  <a:pt x="276594" y="293344"/>
                </a:lnTo>
                <a:lnTo>
                  <a:pt x="267094" y="303311"/>
                </a:lnTo>
                <a:lnTo>
                  <a:pt x="256863" y="312410"/>
                </a:lnTo>
                <a:lnTo>
                  <a:pt x="245952" y="320584"/>
                </a:lnTo>
                <a:lnTo>
                  <a:pt x="234412" y="327778"/>
                </a:lnTo>
                <a:lnTo>
                  <a:pt x="222294" y="333937"/>
                </a:lnTo>
                <a:lnTo>
                  <a:pt x="209649" y="339005"/>
                </a:lnTo>
                <a:lnTo>
                  <a:pt x="196530" y="342927"/>
                </a:lnTo>
                <a:lnTo>
                  <a:pt x="182985" y="345647"/>
                </a:lnTo>
                <a:lnTo>
                  <a:pt x="169068" y="347110"/>
                </a:lnTo>
                <a:lnTo>
                  <a:pt x="160364" y="347362"/>
                </a:lnTo>
                <a:lnTo>
                  <a:pt x="146243" y="346698"/>
                </a:lnTo>
                <a:lnTo>
                  <a:pt x="132464" y="344742"/>
                </a:lnTo>
                <a:lnTo>
                  <a:pt x="119078" y="341551"/>
                </a:lnTo>
                <a:lnTo>
                  <a:pt x="106136" y="337180"/>
                </a:lnTo>
                <a:lnTo>
                  <a:pt x="93688" y="331684"/>
                </a:lnTo>
                <a:lnTo>
                  <a:pt x="81788" y="325119"/>
                </a:lnTo>
                <a:lnTo>
                  <a:pt x="70484" y="317539"/>
                </a:lnTo>
                <a:lnTo>
                  <a:pt x="59830" y="309002"/>
                </a:lnTo>
                <a:lnTo>
                  <a:pt x="49875" y="299561"/>
                </a:lnTo>
                <a:lnTo>
                  <a:pt x="40672" y="289272"/>
                </a:lnTo>
                <a:lnTo>
                  <a:pt x="32271" y="278192"/>
                </a:lnTo>
                <a:lnTo>
                  <a:pt x="24724" y="266375"/>
                </a:lnTo>
                <a:lnTo>
                  <a:pt x="18081" y="253876"/>
                </a:lnTo>
                <a:lnTo>
                  <a:pt x="12395" y="240752"/>
                </a:lnTo>
                <a:lnTo>
                  <a:pt x="7715" y="227057"/>
                </a:lnTo>
                <a:lnTo>
                  <a:pt x="4094" y="212848"/>
                </a:lnTo>
                <a:lnTo>
                  <a:pt x="1582" y="198179"/>
                </a:lnTo>
                <a:lnTo>
                  <a:pt x="232" y="183106"/>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15" name="object 30"/>
          <p:cNvSpPr/>
          <p:nvPr/>
        </p:nvSpPr>
        <p:spPr>
          <a:xfrm>
            <a:off x="7725572" y="3169970"/>
            <a:ext cx="347472" cy="347472"/>
          </a:xfrm>
          <a:custGeom>
            <a:avLst/>
            <a:gdLst/>
            <a:ahLst/>
            <a:cxnLst/>
            <a:rect l="l" t="t" r="r" b="b"/>
            <a:pathLst>
              <a:path w="320729"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2"/>
                </a:lnTo>
                <a:lnTo>
                  <a:pt x="146244" y="346698"/>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3" y="198179"/>
                </a:lnTo>
                <a:lnTo>
                  <a:pt x="232" y="183107"/>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16" name="object 28"/>
          <p:cNvSpPr/>
          <p:nvPr/>
        </p:nvSpPr>
        <p:spPr>
          <a:xfrm>
            <a:off x="6401989" y="5328656"/>
            <a:ext cx="347472" cy="347472"/>
          </a:xfrm>
          <a:custGeom>
            <a:avLst/>
            <a:gdLst/>
            <a:ahLst/>
            <a:cxnLst/>
            <a:rect l="l" t="t" r="r" b="b"/>
            <a:pathLst>
              <a:path w="320730"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6"/>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17" name="object 26"/>
          <p:cNvSpPr/>
          <p:nvPr/>
        </p:nvSpPr>
        <p:spPr>
          <a:xfrm>
            <a:off x="7105873" y="4521611"/>
            <a:ext cx="347472" cy="347472"/>
          </a:xfrm>
          <a:custGeom>
            <a:avLst/>
            <a:gdLst/>
            <a:ahLst/>
            <a:cxnLst/>
            <a:rect l="l" t="t" r="r" b="b"/>
            <a:pathLst>
              <a:path w="320730"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6"/>
                </a:lnTo>
                <a:lnTo>
                  <a:pt x="0" y="173681"/>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18" name="object 24"/>
          <p:cNvSpPr/>
          <p:nvPr/>
        </p:nvSpPr>
        <p:spPr>
          <a:xfrm>
            <a:off x="5052670" y="3517331"/>
            <a:ext cx="347472" cy="347472"/>
          </a:xfrm>
          <a:custGeom>
            <a:avLst/>
            <a:gdLst/>
            <a:ahLst/>
            <a:cxnLst/>
            <a:rect l="l" t="t" r="r" b="b"/>
            <a:pathLst>
              <a:path w="320730"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1"/>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19" name="object 22"/>
          <p:cNvSpPr/>
          <p:nvPr/>
        </p:nvSpPr>
        <p:spPr>
          <a:xfrm>
            <a:off x="4776845" y="5206506"/>
            <a:ext cx="347472" cy="347472"/>
          </a:xfrm>
          <a:custGeom>
            <a:avLst/>
            <a:gdLst/>
            <a:ahLst/>
            <a:cxnLst/>
            <a:rect l="l" t="t" r="r" b="b"/>
            <a:pathLst>
              <a:path w="320730"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20" name="object 20"/>
          <p:cNvSpPr/>
          <p:nvPr/>
        </p:nvSpPr>
        <p:spPr>
          <a:xfrm>
            <a:off x="5373401" y="4051297"/>
            <a:ext cx="347472" cy="347472"/>
          </a:xfrm>
          <a:custGeom>
            <a:avLst/>
            <a:gdLst/>
            <a:ahLst/>
            <a:cxnLst/>
            <a:rect l="l" t="t" r="r" b="b"/>
            <a:pathLst>
              <a:path w="320730"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2"/>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1"/>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21" name="object 18"/>
          <p:cNvSpPr/>
          <p:nvPr/>
        </p:nvSpPr>
        <p:spPr>
          <a:xfrm>
            <a:off x="8237687" y="2691052"/>
            <a:ext cx="347472" cy="347472"/>
          </a:xfrm>
          <a:custGeom>
            <a:avLst/>
            <a:gdLst/>
            <a:ahLst/>
            <a:cxnLst/>
            <a:rect l="l" t="t" r="r" b="b"/>
            <a:pathLst>
              <a:path w="320730"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4"/>
                </a:lnTo>
                <a:lnTo>
                  <a:pt x="308334" y="106609"/>
                </a:lnTo>
                <a:lnTo>
                  <a:pt x="313014" y="120303"/>
                </a:lnTo>
                <a:lnTo>
                  <a:pt x="316635" y="134512"/>
                </a:lnTo>
                <a:lnTo>
                  <a:pt x="319147" y="149181"/>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2"/>
                </a:lnTo>
                <a:lnTo>
                  <a:pt x="146243" y="346698"/>
                </a:lnTo>
                <a:lnTo>
                  <a:pt x="132464" y="344742"/>
                </a:lnTo>
                <a:lnTo>
                  <a:pt x="119078" y="341551"/>
                </a:lnTo>
                <a:lnTo>
                  <a:pt x="106136" y="337180"/>
                </a:lnTo>
                <a:lnTo>
                  <a:pt x="93688"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7"/>
                </a:lnTo>
                <a:lnTo>
                  <a:pt x="4094" y="212848"/>
                </a:lnTo>
                <a:lnTo>
                  <a:pt x="1582" y="198179"/>
                </a:lnTo>
                <a:lnTo>
                  <a:pt x="232" y="183106"/>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22" name="object 6"/>
          <p:cNvSpPr txBox="1"/>
          <p:nvPr/>
        </p:nvSpPr>
        <p:spPr>
          <a:xfrm>
            <a:off x="2856125" y="3759280"/>
            <a:ext cx="992822" cy="330200"/>
          </a:xfrm>
          <a:prstGeom prst="rect">
            <a:avLst/>
          </a:prstGeom>
        </p:spPr>
        <p:txBody>
          <a:bodyPr wrap="square" lIns="0" tIns="0" rIns="0" bIns="0" rtlCol="0">
            <a:noAutofit/>
          </a:bodyPr>
          <a:lstStyle/>
          <a:p>
            <a:pPr marL="12700">
              <a:lnSpc>
                <a:spcPts val="2600"/>
              </a:lnSpc>
              <a:spcBef>
                <a:spcPts val="130"/>
              </a:spcBef>
            </a:pPr>
            <a:r>
              <a:rPr sz="3600" baseline="2275" dirty="0">
                <a:solidFill>
                  <a:srgbClr val="7F7E7E"/>
                </a:solidFill>
                <a:cs typeface="Calibri"/>
              </a:rPr>
              <a:t>Income</a:t>
            </a:r>
            <a:endParaRPr sz="2400" dirty="0">
              <a:cs typeface="Calibri"/>
            </a:endParaRPr>
          </a:p>
        </p:txBody>
      </p:sp>
      <p:sp>
        <p:nvSpPr>
          <p:cNvPr id="123" name="object 5"/>
          <p:cNvSpPr txBox="1"/>
          <p:nvPr/>
        </p:nvSpPr>
        <p:spPr>
          <a:xfrm>
            <a:off x="6950816" y="6116930"/>
            <a:ext cx="542241" cy="330200"/>
          </a:xfrm>
          <a:prstGeom prst="rect">
            <a:avLst/>
          </a:prstGeom>
        </p:spPr>
        <p:txBody>
          <a:bodyPr wrap="square" lIns="0" tIns="0" rIns="0" bIns="0" rtlCol="0">
            <a:noAutofit/>
          </a:bodyPr>
          <a:lstStyle/>
          <a:p>
            <a:pPr marL="12700">
              <a:lnSpc>
                <a:spcPts val="2600"/>
              </a:lnSpc>
              <a:spcBef>
                <a:spcPts val="130"/>
              </a:spcBef>
            </a:pPr>
            <a:r>
              <a:rPr sz="3600" baseline="2275" dirty="0">
                <a:solidFill>
                  <a:srgbClr val="7F7E7E"/>
                </a:solidFill>
                <a:cs typeface="Calibri"/>
              </a:rPr>
              <a:t>Age</a:t>
            </a:r>
            <a:endParaRPr sz="2400">
              <a:cs typeface="Calibri"/>
            </a:endParaRPr>
          </a:p>
        </p:txBody>
      </p:sp>
      <p:grpSp>
        <p:nvGrpSpPr>
          <p:cNvPr id="124" name="Group 123"/>
          <p:cNvGrpSpPr/>
          <p:nvPr/>
        </p:nvGrpSpPr>
        <p:grpSpPr>
          <a:xfrm>
            <a:off x="3907438" y="1888930"/>
            <a:ext cx="6303362" cy="4054670"/>
            <a:chOff x="2343901" y="1923700"/>
            <a:chExt cx="6303362" cy="4054670"/>
          </a:xfrm>
        </p:grpSpPr>
        <p:sp>
          <p:nvSpPr>
            <p:cNvPr id="125" name="object 67"/>
            <p:cNvSpPr/>
            <p:nvPr/>
          </p:nvSpPr>
          <p:spPr>
            <a:xfrm>
              <a:off x="2343901" y="1923700"/>
              <a:ext cx="0" cy="4054670"/>
            </a:xfrm>
            <a:custGeom>
              <a:avLst/>
              <a:gdLst/>
              <a:ahLst/>
              <a:cxnLst/>
              <a:rect l="l" t="t" r="r" b="b"/>
              <a:pathLst>
                <a:path h="4054670">
                  <a:moveTo>
                    <a:pt x="0" y="4054670"/>
                  </a:moveTo>
                  <a:lnTo>
                    <a:pt x="0" y="0"/>
                  </a:lnTo>
                </a:path>
              </a:pathLst>
            </a:custGeom>
            <a:ln w="25399">
              <a:solidFill>
                <a:srgbClr val="6094C9"/>
              </a:solidFill>
              <a:headEnd type="none"/>
              <a:tailEnd type="arrow"/>
            </a:ln>
            <a:effectLst>
              <a:outerShdw blurRad="50800" dist="38100" dir="5400000" algn="t" rotWithShape="0">
                <a:prstClr val="black">
                  <a:alpha val="40000"/>
                </a:prstClr>
              </a:outerShdw>
            </a:effectLst>
          </p:spPr>
          <p:txBody>
            <a:bodyPr wrap="square" lIns="0" tIns="0" rIns="0" bIns="0" rtlCol="0">
              <a:noAutofit/>
            </a:bodyPr>
            <a:lstStyle/>
            <a:p>
              <a:endParaRPr/>
            </a:p>
          </p:txBody>
        </p:sp>
        <p:sp>
          <p:nvSpPr>
            <p:cNvPr id="126" name="object 70"/>
            <p:cNvSpPr/>
            <p:nvPr/>
          </p:nvSpPr>
          <p:spPr>
            <a:xfrm>
              <a:off x="2343901" y="5978370"/>
              <a:ext cx="6303362" cy="0"/>
            </a:xfrm>
            <a:custGeom>
              <a:avLst/>
              <a:gdLst/>
              <a:ahLst/>
              <a:cxnLst/>
              <a:rect l="l" t="t" r="r" b="b"/>
              <a:pathLst>
                <a:path w="6303362">
                  <a:moveTo>
                    <a:pt x="0" y="0"/>
                  </a:moveTo>
                  <a:lnTo>
                    <a:pt x="6303362" y="0"/>
                  </a:lnTo>
                </a:path>
              </a:pathLst>
            </a:custGeom>
            <a:ln w="25399">
              <a:solidFill>
                <a:srgbClr val="6094C9"/>
              </a:solidFill>
              <a:headEnd type="none"/>
              <a:tailEnd type="arrow"/>
            </a:ln>
            <a:effectLst>
              <a:outerShdw blurRad="50800" dist="38100" algn="l" rotWithShape="0">
                <a:prstClr val="black">
                  <a:alpha val="40000"/>
                </a:prstClr>
              </a:outerShdw>
            </a:effectLst>
          </p:spPr>
          <p:txBody>
            <a:bodyPr wrap="square" lIns="0" tIns="0" rIns="0" bIns="0" rtlCol="0">
              <a:noAutofit/>
            </a:bodyPr>
            <a:lstStyle/>
            <a:p>
              <a:endParaRPr/>
            </a:p>
          </p:txBody>
        </p:sp>
      </p:gr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object 15"/>
          <p:cNvSpPr txBox="1"/>
          <p:nvPr/>
        </p:nvSpPr>
        <p:spPr>
          <a:xfrm>
            <a:off x="1873883" y="369650"/>
            <a:ext cx="1351013" cy="520700"/>
          </a:xfrm>
          <a:prstGeom prst="rect">
            <a:avLst/>
          </a:prstGeom>
        </p:spPr>
        <p:txBody>
          <a:bodyPr wrap="square" lIns="0" tIns="0" rIns="0" bIns="0" rtlCol="0">
            <a:noAutofit/>
          </a:bodyPr>
          <a:lstStyle/>
          <a:p>
            <a:pPr marL="12700">
              <a:lnSpc>
                <a:spcPts val="1985"/>
              </a:lnSpc>
              <a:spcBef>
                <a:spcPts val="99"/>
              </a:spcBef>
            </a:pPr>
            <a:r>
              <a:rPr sz="2700" baseline="3034" dirty="0">
                <a:solidFill>
                  <a:srgbClr val="215867"/>
                </a:solidFill>
                <a:latin typeface="+mj-lt"/>
                <a:cs typeface="Calibri"/>
              </a:rPr>
              <a:t>epsilon = 1.75</a:t>
            </a:r>
            <a:endParaRPr dirty="0">
              <a:latin typeface="+mj-lt"/>
              <a:cs typeface="Calibri"/>
            </a:endParaRPr>
          </a:p>
          <a:p>
            <a:pPr marL="12700" marR="34289">
              <a:lnSpc>
                <a:spcPts val="2100"/>
              </a:lnSpc>
              <a:spcBef>
                <a:spcPts val="5"/>
              </a:spcBef>
            </a:pPr>
            <a:r>
              <a:rPr sz="2700" baseline="1517" dirty="0">
                <a:solidFill>
                  <a:srgbClr val="215867"/>
                </a:solidFill>
                <a:latin typeface="+mj-lt"/>
                <a:cs typeface="Calibri"/>
              </a:rPr>
              <a:t>n_clu = 3</a:t>
            </a:r>
            <a:endParaRPr dirty="0">
              <a:latin typeface="+mj-lt"/>
              <a:cs typeface="Calibri"/>
            </a:endParaRPr>
          </a:p>
        </p:txBody>
      </p:sp>
      <p:sp>
        <p:nvSpPr>
          <p:cNvPr id="89" name="object 5"/>
          <p:cNvSpPr txBox="1"/>
          <p:nvPr/>
        </p:nvSpPr>
        <p:spPr>
          <a:xfrm>
            <a:off x="3625916" y="369650"/>
            <a:ext cx="6889684" cy="1166986"/>
          </a:xfrm>
          <a:prstGeom prst="rect">
            <a:avLst/>
          </a:prstGeom>
        </p:spPr>
        <p:txBody>
          <a:bodyPr wrap="square" lIns="0" tIns="0" rIns="0" bIns="0" rtlCol="0">
            <a:spAutoFit/>
          </a:bodyPr>
          <a:lstStyle/>
          <a:p>
            <a:pPr marL="12700" marR="41909">
              <a:lnSpc>
                <a:spcPts val="3454"/>
              </a:lnSpc>
              <a:spcBef>
                <a:spcPts val="172"/>
              </a:spcBef>
            </a:pPr>
            <a:r>
              <a:rPr sz="4800" baseline="2560" dirty="0">
                <a:solidFill>
                  <a:srgbClr val="4E81BC"/>
                </a:solidFill>
                <a:latin typeface="+mj-lt"/>
                <a:cs typeface="Calibri"/>
              </a:rPr>
              <a:t>DBSC</a:t>
            </a:r>
            <a:r>
              <a:rPr sz="4800" spc="-4" baseline="2560" dirty="0">
                <a:solidFill>
                  <a:srgbClr val="4E81BC"/>
                </a:solidFill>
                <a:latin typeface="+mj-lt"/>
                <a:cs typeface="Calibri"/>
              </a:rPr>
              <a:t>A</a:t>
            </a:r>
            <a:r>
              <a:rPr sz="4800" baseline="2560" dirty="0">
                <a:solidFill>
                  <a:srgbClr val="4E81BC"/>
                </a:solidFill>
                <a:latin typeface="+mj-lt"/>
                <a:cs typeface="Calibri"/>
              </a:rPr>
              <a:t>N</a:t>
            </a:r>
            <a:endParaRPr sz="3200" dirty="0">
              <a:latin typeface="+mj-lt"/>
              <a:cs typeface="Calibri"/>
            </a:endParaRPr>
          </a:p>
          <a:p>
            <a:pPr marL="12700">
              <a:lnSpc>
                <a:spcPts val="2770"/>
              </a:lnSpc>
            </a:pPr>
            <a:r>
              <a:rPr lang="en-US" sz="3200" baseline="1137" dirty="0">
                <a:solidFill>
                  <a:srgbClr val="7F7E7E"/>
                </a:solidFill>
                <a:cs typeface="Calibri"/>
              </a:rPr>
              <a:t>Everybody within </a:t>
            </a:r>
            <a:r>
              <a:rPr lang="en-US" sz="3200" i="1" baseline="1137" dirty="0">
                <a:solidFill>
                  <a:srgbClr val="7F7E7E"/>
                </a:solidFill>
                <a:cs typeface="Calibri"/>
              </a:rPr>
              <a:t>epsilon</a:t>
            </a:r>
            <a:r>
              <a:rPr lang="en-US" sz="3200" baseline="1137" dirty="0">
                <a:solidFill>
                  <a:srgbClr val="7F7E7E"/>
                </a:solidFill>
                <a:cs typeface="Calibri"/>
              </a:rPr>
              <a:t> are part of the cluster.</a:t>
            </a:r>
            <a:r>
              <a:rPr lang="en-US" sz="3200" dirty="0">
                <a:solidFill>
                  <a:srgbClr val="7F7E7E"/>
                </a:solidFill>
                <a:cs typeface="Calibri"/>
              </a:rPr>
              <a:t> </a:t>
            </a:r>
          </a:p>
          <a:p>
            <a:pPr marL="12700">
              <a:lnSpc>
                <a:spcPts val="2770"/>
              </a:lnSpc>
            </a:pPr>
            <a:r>
              <a:rPr lang="en-US" sz="3200" baseline="1137" dirty="0">
                <a:solidFill>
                  <a:srgbClr val="7F7E7E"/>
                </a:solidFill>
                <a:cs typeface="Calibri"/>
              </a:rPr>
              <a:t>Process each the same way.</a:t>
            </a:r>
          </a:p>
        </p:txBody>
      </p:sp>
      <p:sp>
        <p:nvSpPr>
          <p:cNvPr id="90" name="object 66"/>
          <p:cNvSpPr/>
          <p:nvPr/>
        </p:nvSpPr>
        <p:spPr>
          <a:xfrm>
            <a:off x="5878855" y="1683091"/>
            <a:ext cx="1810252" cy="1760707"/>
          </a:xfrm>
          <a:custGeom>
            <a:avLst/>
            <a:gdLst/>
            <a:ahLst/>
            <a:cxnLst/>
            <a:rect l="l" t="t" r="r" b="b"/>
            <a:pathLst>
              <a:path w="1810252" h="1760707">
                <a:moveTo>
                  <a:pt x="0" y="880353"/>
                </a:moveTo>
                <a:lnTo>
                  <a:pt x="3000" y="952556"/>
                </a:lnTo>
                <a:lnTo>
                  <a:pt x="11846" y="1023151"/>
                </a:lnTo>
                <a:lnTo>
                  <a:pt x="26305" y="1091913"/>
                </a:lnTo>
                <a:lnTo>
                  <a:pt x="46143" y="1158614"/>
                </a:lnTo>
                <a:lnTo>
                  <a:pt x="71129" y="1223027"/>
                </a:lnTo>
                <a:lnTo>
                  <a:pt x="101028" y="1284927"/>
                </a:lnTo>
                <a:lnTo>
                  <a:pt x="135608" y="1344087"/>
                </a:lnTo>
                <a:lnTo>
                  <a:pt x="174636" y="1400279"/>
                </a:lnTo>
                <a:lnTo>
                  <a:pt x="217880" y="1453279"/>
                </a:lnTo>
                <a:lnTo>
                  <a:pt x="265105" y="1502858"/>
                </a:lnTo>
                <a:lnTo>
                  <a:pt x="316079" y="1548791"/>
                </a:lnTo>
                <a:lnTo>
                  <a:pt x="370570" y="1590850"/>
                </a:lnTo>
                <a:lnTo>
                  <a:pt x="428344" y="1628810"/>
                </a:lnTo>
                <a:lnTo>
                  <a:pt x="489168" y="1662444"/>
                </a:lnTo>
                <a:lnTo>
                  <a:pt x="552810" y="1691525"/>
                </a:lnTo>
                <a:lnTo>
                  <a:pt x="619036" y="1715826"/>
                </a:lnTo>
                <a:lnTo>
                  <a:pt x="687614" y="1735122"/>
                </a:lnTo>
                <a:lnTo>
                  <a:pt x="758310" y="1749185"/>
                </a:lnTo>
                <a:lnTo>
                  <a:pt x="830892" y="1757789"/>
                </a:lnTo>
                <a:lnTo>
                  <a:pt x="905126" y="1760707"/>
                </a:lnTo>
                <a:lnTo>
                  <a:pt x="979361" y="1757789"/>
                </a:lnTo>
                <a:lnTo>
                  <a:pt x="1051942" y="1749185"/>
                </a:lnTo>
                <a:lnTo>
                  <a:pt x="1122639" y="1735122"/>
                </a:lnTo>
                <a:lnTo>
                  <a:pt x="1191216" y="1715826"/>
                </a:lnTo>
                <a:lnTo>
                  <a:pt x="1257442" y="1691525"/>
                </a:lnTo>
                <a:lnTo>
                  <a:pt x="1321084" y="1662444"/>
                </a:lnTo>
                <a:lnTo>
                  <a:pt x="1381908" y="1628810"/>
                </a:lnTo>
                <a:lnTo>
                  <a:pt x="1439682" y="1590850"/>
                </a:lnTo>
                <a:lnTo>
                  <a:pt x="1494173" y="1548791"/>
                </a:lnTo>
                <a:lnTo>
                  <a:pt x="1545147" y="1502858"/>
                </a:lnTo>
                <a:lnTo>
                  <a:pt x="1592373" y="1453279"/>
                </a:lnTo>
                <a:lnTo>
                  <a:pt x="1635616" y="1400279"/>
                </a:lnTo>
                <a:lnTo>
                  <a:pt x="1674644" y="1344087"/>
                </a:lnTo>
                <a:lnTo>
                  <a:pt x="1709224" y="1284927"/>
                </a:lnTo>
                <a:lnTo>
                  <a:pt x="1739123" y="1223027"/>
                </a:lnTo>
                <a:lnTo>
                  <a:pt x="1764109" y="1158614"/>
                </a:lnTo>
                <a:lnTo>
                  <a:pt x="1783947" y="1091913"/>
                </a:lnTo>
                <a:lnTo>
                  <a:pt x="1798406" y="1023151"/>
                </a:lnTo>
                <a:lnTo>
                  <a:pt x="1807252" y="952556"/>
                </a:lnTo>
                <a:lnTo>
                  <a:pt x="1810252" y="880353"/>
                </a:lnTo>
                <a:lnTo>
                  <a:pt x="1807252" y="808151"/>
                </a:lnTo>
                <a:lnTo>
                  <a:pt x="1798406" y="737555"/>
                </a:lnTo>
                <a:lnTo>
                  <a:pt x="1783947" y="668794"/>
                </a:lnTo>
                <a:lnTo>
                  <a:pt x="1764109" y="602094"/>
                </a:lnTo>
                <a:lnTo>
                  <a:pt x="1739123" y="537680"/>
                </a:lnTo>
                <a:lnTo>
                  <a:pt x="1709224" y="475780"/>
                </a:lnTo>
                <a:lnTo>
                  <a:pt x="1674644" y="416621"/>
                </a:lnTo>
                <a:lnTo>
                  <a:pt x="1635616" y="360428"/>
                </a:lnTo>
                <a:lnTo>
                  <a:pt x="1592373" y="307429"/>
                </a:lnTo>
                <a:lnTo>
                  <a:pt x="1545147" y="257849"/>
                </a:lnTo>
                <a:lnTo>
                  <a:pt x="1494173" y="211917"/>
                </a:lnTo>
                <a:lnTo>
                  <a:pt x="1439682" y="169857"/>
                </a:lnTo>
                <a:lnTo>
                  <a:pt x="1381908" y="131897"/>
                </a:lnTo>
                <a:lnTo>
                  <a:pt x="1321084" y="98263"/>
                </a:lnTo>
                <a:lnTo>
                  <a:pt x="1257442" y="69182"/>
                </a:lnTo>
                <a:lnTo>
                  <a:pt x="1191216" y="44881"/>
                </a:lnTo>
                <a:lnTo>
                  <a:pt x="1122639" y="25585"/>
                </a:lnTo>
                <a:lnTo>
                  <a:pt x="1051942" y="11522"/>
                </a:lnTo>
                <a:lnTo>
                  <a:pt x="979361" y="2918"/>
                </a:lnTo>
                <a:lnTo>
                  <a:pt x="905126" y="0"/>
                </a:lnTo>
                <a:lnTo>
                  <a:pt x="830892" y="2918"/>
                </a:lnTo>
                <a:lnTo>
                  <a:pt x="758310" y="11522"/>
                </a:lnTo>
                <a:lnTo>
                  <a:pt x="687614" y="25585"/>
                </a:lnTo>
                <a:lnTo>
                  <a:pt x="619036" y="44881"/>
                </a:lnTo>
                <a:lnTo>
                  <a:pt x="552810" y="69182"/>
                </a:lnTo>
                <a:lnTo>
                  <a:pt x="489168" y="98263"/>
                </a:lnTo>
                <a:lnTo>
                  <a:pt x="428344" y="131897"/>
                </a:lnTo>
                <a:lnTo>
                  <a:pt x="370570" y="169857"/>
                </a:lnTo>
                <a:lnTo>
                  <a:pt x="316079" y="211917"/>
                </a:lnTo>
                <a:lnTo>
                  <a:pt x="265105" y="257849"/>
                </a:lnTo>
                <a:lnTo>
                  <a:pt x="217880" y="307429"/>
                </a:lnTo>
                <a:lnTo>
                  <a:pt x="174636" y="360428"/>
                </a:lnTo>
                <a:lnTo>
                  <a:pt x="135608" y="416621"/>
                </a:lnTo>
                <a:lnTo>
                  <a:pt x="101028" y="475780"/>
                </a:lnTo>
                <a:lnTo>
                  <a:pt x="71129" y="537680"/>
                </a:lnTo>
                <a:lnTo>
                  <a:pt x="46143" y="602094"/>
                </a:lnTo>
                <a:lnTo>
                  <a:pt x="26305" y="668794"/>
                </a:lnTo>
                <a:lnTo>
                  <a:pt x="11846" y="737555"/>
                </a:lnTo>
                <a:lnTo>
                  <a:pt x="3000" y="808151"/>
                </a:lnTo>
                <a:lnTo>
                  <a:pt x="0" y="880353"/>
                </a:lnTo>
                <a:close/>
              </a:path>
            </a:pathLst>
          </a:custGeom>
          <a:solidFill>
            <a:srgbClr val="FAA657">
              <a:alpha val="51000"/>
            </a:srgbClr>
          </a:solidFill>
          <a:effectLst>
            <a:outerShdw blurRad="50800" dist="38100" dir="5400000" algn="t" rotWithShape="0">
              <a:prstClr val="black">
                <a:alpha val="40000"/>
              </a:prstClr>
            </a:outerShdw>
          </a:effectLst>
        </p:spPr>
        <p:txBody>
          <a:bodyPr wrap="square" lIns="0" tIns="0" rIns="0" bIns="0" rtlCol="0">
            <a:noAutofit/>
          </a:bodyPr>
          <a:lstStyle/>
          <a:p>
            <a:endParaRPr/>
          </a:p>
        </p:txBody>
      </p:sp>
      <p:sp>
        <p:nvSpPr>
          <p:cNvPr id="91" name="object 82"/>
          <p:cNvSpPr/>
          <p:nvPr/>
        </p:nvSpPr>
        <p:spPr>
          <a:xfrm>
            <a:off x="5938372" y="5487188"/>
            <a:ext cx="347472" cy="347472"/>
          </a:xfrm>
          <a:custGeom>
            <a:avLst/>
            <a:gdLst/>
            <a:ahLst/>
            <a:cxnLst/>
            <a:rect l="l" t="t" r="r" b="b"/>
            <a:pathLst>
              <a:path w="320729"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92" name="object 84"/>
          <p:cNvSpPr/>
          <p:nvPr/>
        </p:nvSpPr>
        <p:spPr>
          <a:xfrm>
            <a:off x="6923747" y="5521291"/>
            <a:ext cx="347472" cy="347472"/>
          </a:xfrm>
          <a:custGeom>
            <a:avLst/>
            <a:gdLst/>
            <a:ahLst/>
            <a:cxnLst/>
            <a:rect l="l" t="t" r="r" b="b"/>
            <a:pathLst>
              <a:path w="320729"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6"/>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93" name="object 86"/>
          <p:cNvSpPr/>
          <p:nvPr/>
        </p:nvSpPr>
        <p:spPr>
          <a:xfrm>
            <a:off x="7775551" y="5502337"/>
            <a:ext cx="347472" cy="347472"/>
          </a:xfrm>
          <a:custGeom>
            <a:avLst/>
            <a:gdLst/>
            <a:ahLst/>
            <a:cxnLst/>
            <a:rect l="l" t="t" r="r" b="b"/>
            <a:pathLst>
              <a:path w="320729"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9"/>
                </a:lnTo>
                <a:lnTo>
                  <a:pt x="288458" y="69169"/>
                </a:lnTo>
                <a:lnTo>
                  <a:pt x="296005" y="80986"/>
                </a:lnTo>
                <a:lnTo>
                  <a:pt x="302647" y="93485"/>
                </a:lnTo>
                <a:lnTo>
                  <a:pt x="308334" y="106609"/>
                </a:lnTo>
                <a:lnTo>
                  <a:pt x="313014" y="120303"/>
                </a:lnTo>
                <a:lnTo>
                  <a:pt x="316635" y="134513"/>
                </a:lnTo>
                <a:lnTo>
                  <a:pt x="319146" y="149182"/>
                </a:lnTo>
                <a:lnTo>
                  <a:pt x="320497" y="164255"/>
                </a:lnTo>
                <a:lnTo>
                  <a:pt x="320729" y="173680"/>
                </a:lnTo>
                <a:lnTo>
                  <a:pt x="320116" y="188974"/>
                </a:lnTo>
                <a:lnTo>
                  <a:pt x="318311" y="203897"/>
                </a:lnTo>
                <a:lnTo>
                  <a:pt x="315364" y="218395"/>
                </a:lnTo>
                <a:lnTo>
                  <a:pt x="311328" y="232412"/>
                </a:lnTo>
                <a:lnTo>
                  <a:pt x="306254" y="245893"/>
                </a:lnTo>
                <a:lnTo>
                  <a:pt x="300192" y="258782"/>
                </a:lnTo>
                <a:lnTo>
                  <a:pt x="293194" y="271024"/>
                </a:lnTo>
                <a:lnTo>
                  <a:pt x="285310" y="282563"/>
                </a:lnTo>
                <a:lnTo>
                  <a:pt x="276593" y="293344"/>
                </a:lnTo>
                <a:lnTo>
                  <a:pt x="267094" y="303312"/>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6"/>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94" name="object 74"/>
          <p:cNvSpPr/>
          <p:nvPr/>
        </p:nvSpPr>
        <p:spPr>
          <a:xfrm>
            <a:off x="4192469" y="5195209"/>
            <a:ext cx="347472" cy="347472"/>
          </a:xfrm>
          <a:custGeom>
            <a:avLst/>
            <a:gdLst/>
            <a:ahLst/>
            <a:cxnLst/>
            <a:rect l="l" t="t" r="r" b="b"/>
            <a:pathLst>
              <a:path w="320730"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95" name="object 72"/>
          <p:cNvSpPr/>
          <p:nvPr/>
        </p:nvSpPr>
        <p:spPr>
          <a:xfrm>
            <a:off x="7483366" y="2517371"/>
            <a:ext cx="347472" cy="347472"/>
          </a:xfrm>
          <a:custGeom>
            <a:avLst/>
            <a:gdLst/>
            <a:ahLst/>
            <a:cxnLst/>
            <a:rect l="l" t="t" r="r" b="b"/>
            <a:pathLst>
              <a:path w="320730"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30" y="342927"/>
                </a:lnTo>
                <a:lnTo>
                  <a:pt x="182985" y="345647"/>
                </a:lnTo>
                <a:lnTo>
                  <a:pt x="169068" y="347110"/>
                </a:lnTo>
                <a:lnTo>
                  <a:pt x="160364" y="347362"/>
                </a:lnTo>
                <a:lnTo>
                  <a:pt x="146244" y="346698"/>
                </a:lnTo>
                <a:lnTo>
                  <a:pt x="132465" y="344742"/>
                </a:lnTo>
                <a:lnTo>
                  <a:pt x="119078" y="341551"/>
                </a:lnTo>
                <a:lnTo>
                  <a:pt x="106136" y="337180"/>
                </a:lnTo>
                <a:lnTo>
                  <a:pt x="93689" y="331684"/>
                </a:lnTo>
                <a:lnTo>
                  <a:pt x="81788" y="325119"/>
                </a:lnTo>
                <a:lnTo>
                  <a:pt x="70485" y="317540"/>
                </a:lnTo>
                <a:lnTo>
                  <a:pt x="59830" y="309002"/>
                </a:lnTo>
                <a:lnTo>
                  <a:pt x="49876" y="299561"/>
                </a:lnTo>
                <a:lnTo>
                  <a:pt x="40672" y="289273"/>
                </a:lnTo>
                <a:lnTo>
                  <a:pt x="32271" y="278192"/>
                </a:lnTo>
                <a:lnTo>
                  <a:pt x="24724" y="266375"/>
                </a:lnTo>
                <a:lnTo>
                  <a:pt x="18081" y="253876"/>
                </a:lnTo>
                <a:lnTo>
                  <a:pt x="12395" y="240752"/>
                </a:lnTo>
                <a:lnTo>
                  <a:pt x="7715" y="227058"/>
                </a:lnTo>
                <a:lnTo>
                  <a:pt x="4094" y="212848"/>
                </a:lnTo>
                <a:lnTo>
                  <a:pt x="1583" y="198180"/>
                </a:lnTo>
                <a:lnTo>
                  <a:pt x="232" y="183107"/>
                </a:lnTo>
                <a:lnTo>
                  <a:pt x="0" y="173680"/>
                </a:lnTo>
                <a:close/>
              </a:path>
            </a:pathLst>
          </a:custGeom>
          <a:solidFill>
            <a:srgbClr val="937AB1"/>
          </a:solidFill>
          <a:ln w="57150">
            <a:solidFill>
              <a:srgbClr val="F69545"/>
            </a:solidFill>
          </a:ln>
        </p:spPr>
        <p:txBody>
          <a:bodyPr wrap="square" lIns="0" tIns="0" rIns="0" bIns="0" rtlCol="0">
            <a:noAutofit/>
          </a:bodyPr>
          <a:lstStyle/>
          <a:p>
            <a:endParaRPr/>
          </a:p>
        </p:txBody>
      </p:sp>
      <p:sp>
        <p:nvSpPr>
          <p:cNvPr id="96" name="object 70"/>
          <p:cNvSpPr/>
          <p:nvPr/>
        </p:nvSpPr>
        <p:spPr>
          <a:xfrm>
            <a:off x="7084113" y="2135643"/>
            <a:ext cx="347472" cy="347472"/>
          </a:xfrm>
          <a:custGeom>
            <a:avLst/>
            <a:gdLst/>
            <a:ahLst/>
            <a:cxnLst/>
            <a:rect l="l" t="t" r="r" b="b"/>
            <a:pathLst>
              <a:path w="320730"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2"/>
                </a:lnTo>
                <a:lnTo>
                  <a:pt x="146244" y="346698"/>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3" y="198179"/>
                </a:lnTo>
                <a:lnTo>
                  <a:pt x="232" y="183107"/>
                </a:lnTo>
                <a:lnTo>
                  <a:pt x="0" y="173680"/>
                </a:lnTo>
                <a:close/>
              </a:path>
            </a:pathLst>
          </a:custGeom>
          <a:solidFill>
            <a:srgbClr val="FAA757"/>
          </a:solidFill>
          <a:ln w="28575">
            <a:solidFill>
              <a:srgbClr val="C1803F"/>
            </a:solidFill>
          </a:ln>
        </p:spPr>
        <p:txBody>
          <a:bodyPr wrap="square" lIns="0" tIns="0" rIns="0" bIns="0" rtlCol="0">
            <a:noAutofit/>
          </a:bodyPr>
          <a:lstStyle/>
          <a:p>
            <a:endParaRPr/>
          </a:p>
        </p:txBody>
      </p:sp>
      <p:sp>
        <p:nvSpPr>
          <p:cNvPr id="97" name="object 68"/>
          <p:cNvSpPr/>
          <p:nvPr/>
        </p:nvSpPr>
        <p:spPr>
          <a:xfrm>
            <a:off x="6672028" y="1723114"/>
            <a:ext cx="347472" cy="347472"/>
          </a:xfrm>
          <a:custGeom>
            <a:avLst/>
            <a:gdLst/>
            <a:ahLst/>
            <a:cxnLst/>
            <a:rect l="l" t="t" r="r" b="b"/>
            <a:pathLst>
              <a:path w="320729"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2"/>
                </a:lnTo>
                <a:lnTo>
                  <a:pt x="146244" y="346698"/>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3"/>
                </a:lnTo>
                <a:lnTo>
                  <a:pt x="32271" y="278192"/>
                </a:lnTo>
                <a:lnTo>
                  <a:pt x="24724" y="266375"/>
                </a:lnTo>
                <a:lnTo>
                  <a:pt x="18081" y="253876"/>
                </a:lnTo>
                <a:lnTo>
                  <a:pt x="12395" y="240752"/>
                </a:lnTo>
                <a:lnTo>
                  <a:pt x="7715" y="227058"/>
                </a:lnTo>
                <a:lnTo>
                  <a:pt x="4094" y="212848"/>
                </a:lnTo>
                <a:lnTo>
                  <a:pt x="1583" y="198179"/>
                </a:lnTo>
                <a:lnTo>
                  <a:pt x="232" y="183107"/>
                </a:lnTo>
                <a:lnTo>
                  <a:pt x="0" y="173680"/>
                </a:lnTo>
                <a:close/>
              </a:path>
            </a:pathLst>
          </a:custGeom>
          <a:solidFill>
            <a:srgbClr val="937AB1"/>
          </a:solidFill>
          <a:ln w="57150">
            <a:solidFill>
              <a:srgbClr val="F69545"/>
            </a:solidFill>
          </a:ln>
        </p:spPr>
        <p:txBody>
          <a:bodyPr wrap="square" lIns="0" tIns="0" rIns="0" bIns="0" rtlCol="0">
            <a:noAutofit/>
          </a:bodyPr>
          <a:lstStyle/>
          <a:p>
            <a:endParaRPr/>
          </a:p>
        </p:txBody>
      </p:sp>
      <p:sp>
        <p:nvSpPr>
          <p:cNvPr id="98" name="object 66"/>
          <p:cNvSpPr/>
          <p:nvPr/>
        </p:nvSpPr>
        <p:spPr>
          <a:xfrm>
            <a:off x="8396003" y="3412181"/>
            <a:ext cx="347472" cy="347472"/>
          </a:xfrm>
          <a:custGeom>
            <a:avLst/>
            <a:gdLst/>
            <a:ahLst/>
            <a:cxnLst/>
            <a:rect l="l" t="t" r="r" b="b"/>
            <a:pathLst>
              <a:path w="320730"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4"/>
                </a:lnTo>
                <a:lnTo>
                  <a:pt x="308334" y="106609"/>
                </a:lnTo>
                <a:lnTo>
                  <a:pt x="313014" y="120303"/>
                </a:lnTo>
                <a:lnTo>
                  <a:pt x="316635" y="134512"/>
                </a:lnTo>
                <a:lnTo>
                  <a:pt x="319147" y="149181"/>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3" y="346697"/>
                </a:lnTo>
                <a:lnTo>
                  <a:pt x="132464" y="344742"/>
                </a:lnTo>
                <a:lnTo>
                  <a:pt x="119078" y="341551"/>
                </a:lnTo>
                <a:lnTo>
                  <a:pt x="106136" y="337180"/>
                </a:lnTo>
                <a:lnTo>
                  <a:pt x="93688" y="331684"/>
                </a:lnTo>
                <a:lnTo>
                  <a:pt x="81788" y="325119"/>
                </a:lnTo>
                <a:lnTo>
                  <a:pt x="70484" y="317539"/>
                </a:lnTo>
                <a:lnTo>
                  <a:pt x="59830" y="309001"/>
                </a:lnTo>
                <a:lnTo>
                  <a:pt x="49875" y="299561"/>
                </a:lnTo>
                <a:lnTo>
                  <a:pt x="40672" y="289272"/>
                </a:lnTo>
                <a:lnTo>
                  <a:pt x="32271" y="278192"/>
                </a:lnTo>
                <a:lnTo>
                  <a:pt x="24724" y="266375"/>
                </a:lnTo>
                <a:lnTo>
                  <a:pt x="18081" y="253876"/>
                </a:lnTo>
                <a:lnTo>
                  <a:pt x="12395" y="240752"/>
                </a:lnTo>
                <a:lnTo>
                  <a:pt x="7715" y="227057"/>
                </a:lnTo>
                <a:lnTo>
                  <a:pt x="4094" y="212848"/>
                </a:lnTo>
                <a:lnTo>
                  <a:pt x="1582" y="198179"/>
                </a:lnTo>
                <a:lnTo>
                  <a:pt x="232" y="183106"/>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99" name="object 63"/>
          <p:cNvSpPr/>
          <p:nvPr/>
        </p:nvSpPr>
        <p:spPr>
          <a:xfrm>
            <a:off x="7404842" y="5021529"/>
            <a:ext cx="347472" cy="347472"/>
          </a:xfrm>
          <a:custGeom>
            <a:avLst/>
            <a:gdLst/>
            <a:ahLst/>
            <a:cxnLst/>
            <a:rect l="l" t="t" r="r" b="b"/>
            <a:pathLst>
              <a:path w="320730" h="347361">
                <a:moveTo>
                  <a:pt x="0" y="173680"/>
                </a:moveTo>
                <a:lnTo>
                  <a:pt x="232" y="183106"/>
                </a:lnTo>
                <a:lnTo>
                  <a:pt x="1583" y="198179"/>
                </a:lnTo>
                <a:lnTo>
                  <a:pt x="4094" y="212848"/>
                </a:lnTo>
                <a:lnTo>
                  <a:pt x="7715" y="227058"/>
                </a:lnTo>
                <a:lnTo>
                  <a:pt x="12395" y="240752"/>
                </a:lnTo>
                <a:lnTo>
                  <a:pt x="18082" y="253876"/>
                </a:lnTo>
                <a:lnTo>
                  <a:pt x="24724" y="266375"/>
                </a:lnTo>
                <a:lnTo>
                  <a:pt x="32272" y="278192"/>
                </a:lnTo>
                <a:lnTo>
                  <a:pt x="40673" y="289272"/>
                </a:lnTo>
                <a:lnTo>
                  <a:pt x="49876" y="299561"/>
                </a:lnTo>
                <a:lnTo>
                  <a:pt x="59830" y="309001"/>
                </a:lnTo>
                <a:lnTo>
                  <a:pt x="70485" y="317539"/>
                </a:lnTo>
                <a:lnTo>
                  <a:pt x="81788" y="325118"/>
                </a:lnTo>
                <a:lnTo>
                  <a:pt x="93689" y="331684"/>
                </a:lnTo>
                <a:lnTo>
                  <a:pt x="106136" y="337180"/>
                </a:lnTo>
                <a:lnTo>
                  <a:pt x="119079" y="341551"/>
                </a:lnTo>
                <a:lnTo>
                  <a:pt x="132465" y="344742"/>
                </a:lnTo>
                <a:lnTo>
                  <a:pt x="146244" y="346697"/>
                </a:lnTo>
                <a:lnTo>
                  <a:pt x="160365" y="347361"/>
                </a:lnTo>
                <a:lnTo>
                  <a:pt x="169069" y="347110"/>
                </a:lnTo>
                <a:lnTo>
                  <a:pt x="182986" y="345646"/>
                </a:lnTo>
                <a:lnTo>
                  <a:pt x="196530" y="342926"/>
                </a:lnTo>
                <a:lnTo>
                  <a:pt x="209650" y="339004"/>
                </a:lnTo>
                <a:lnTo>
                  <a:pt x="222295" y="333936"/>
                </a:lnTo>
                <a:lnTo>
                  <a:pt x="234413" y="327778"/>
                </a:lnTo>
                <a:lnTo>
                  <a:pt x="245953" y="320583"/>
                </a:lnTo>
                <a:lnTo>
                  <a:pt x="256864" y="312409"/>
                </a:lnTo>
                <a:lnTo>
                  <a:pt x="267095" y="303311"/>
                </a:lnTo>
                <a:lnTo>
                  <a:pt x="276595" y="293343"/>
                </a:lnTo>
                <a:lnTo>
                  <a:pt x="285312" y="282562"/>
                </a:lnTo>
                <a:lnTo>
                  <a:pt x="293195" y="271023"/>
                </a:lnTo>
                <a:lnTo>
                  <a:pt x="300193" y="258781"/>
                </a:lnTo>
                <a:lnTo>
                  <a:pt x="306255" y="245892"/>
                </a:lnTo>
                <a:lnTo>
                  <a:pt x="311330" y="232411"/>
                </a:lnTo>
                <a:lnTo>
                  <a:pt x="315366" y="218394"/>
                </a:lnTo>
                <a:lnTo>
                  <a:pt x="318312" y="203896"/>
                </a:lnTo>
                <a:lnTo>
                  <a:pt x="320117" y="188973"/>
                </a:lnTo>
                <a:lnTo>
                  <a:pt x="320730" y="173680"/>
                </a:lnTo>
                <a:lnTo>
                  <a:pt x="320498" y="164254"/>
                </a:lnTo>
                <a:lnTo>
                  <a:pt x="319147" y="149181"/>
                </a:lnTo>
                <a:lnTo>
                  <a:pt x="316636" y="134512"/>
                </a:lnTo>
                <a:lnTo>
                  <a:pt x="313015" y="120303"/>
                </a:lnTo>
                <a:lnTo>
                  <a:pt x="308335" y="106609"/>
                </a:lnTo>
                <a:lnTo>
                  <a:pt x="302649" y="93485"/>
                </a:lnTo>
                <a:lnTo>
                  <a:pt x="296006" y="80986"/>
                </a:lnTo>
                <a:lnTo>
                  <a:pt x="288459" y="69169"/>
                </a:lnTo>
                <a:lnTo>
                  <a:pt x="280058" y="58089"/>
                </a:lnTo>
                <a:lnTo>
                  <a:pt x="270854" y="47800"/>
                </a:lnTo>
                <a:lnTo>
                  <a:pt x="260900" y="38359"/>
                </a:lnTo>
                <a:lnTo>
                  <a:pt x="250245" y="29822"/>
                </a:lnTo>
                <a:lnTo>
                  <a:pt x="238942" y="22242"/>
                </a:lnTo>
                <a:lnTo>
                  <a:pt x="227041" y="15677"/>
                </a:lnTo>
                <a:lnTo>
                  <a:pt x="214594" y="10181"/>
                </a:lnTo>
                <a:lnTo>
                  <a:pt x="201651" y="5810"/>
                </a:lnTo>
                <a:lnTo>
                  <a:pt x="188265" y="2619"/>
                </a:lnTo>
                <a:lnTo>
                  <a:pt x="174486" y="664"/>
                </a:lnTo>
                <a:lnTo>
                  <a:pt x="160365" y="0"/>
                </a:lnTo>
                <a:lnTo>
                  <a:pt x="151662" y="251"/>
                </a:lnTo>
                <a:lnTo>
                  <a:pt x="137745" y="1714"/>
                </a:lnTo>
                <a:lnTo>
                  <a:pt x="124200" y="4434"/>
                </a:lnTo>
                <a:lnTo>
                  <a:pt x="111080" y="8356"/>
                </a:lnTo>
                <a:lnTo>
                  <a:pt x="98436" y="13424"/>
                </a:lnTo>
                <a:lnTo>
                  <a:pt x="86318" y="19583"/>
                </a:lnTo>
                <a:lnTo>
                  <a:pt x="74777" y="26777"/>
                </a:lnTo>
                <a:lnTo>
                  <a:pt x="63866" y="34951"/>
                </a:lnTo>
                <a:lnTo>
                  <a:pt x="53635" y="44049"/>
                </a:lnTo>
                <a:lnTo>
                  <a:pt x="44136" y="54017"/>
                </a:lnTo>
                <a:lnTo>
                  <a:pt x="35419" y="64798"/>
                </a:lnTo>
                <a:lnTo>
                  <a:pt x="27535" y="76337"/>
                </a:lnTo>
                <a:lnTo>
                  <a:pt x="20537" y="88579"/>
                </a:lnTo>
                <a:lnTo>
                  <a:pt x="14475" y="101468"/>
                </a:lnTo>
                <a:lnTo>
                  <a:pt x="9400" y="114948"/>
                </a:lnTo>
                <a:lnTo>
                  <a:pt x="5364" y="128965"/>
                </a:lnTo>
                <a:lnTo>
                  <a:pt x="2418" y="143463"/>
                </a:lnTo>
                <a:lnTo>
                  <a:pt x="613" y="158386"/>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00" name="object 62"/>
          <p:cNvSpPr/>
          <p:nvPr/>
        </p:nvSpPr>
        <p:spPr>
          <a:xfrm>
            <a:off x="5850962" y="3493881"/>
            <a:ext cx="347472" cy="347472"/>
          </a:xfrm>
          <a:custGeom>
            <a:avLst/>
            <a:gdLst/>
            <a:ahLst/>
            <a:cxnLst/>
            <a:rect l="l" t="t" r="r" b="b"/>
            <a:pathLst>
              <a:path w="320729"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6" y="149182"/>
                </a:lnTo>
                <a:lnTo>
                  <a:pt x="320497" y="164254"/>
                </a:lnTo>
                <a:lnTo>
                  <a:pt x="320729"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6"/>
                </a:lnTo>
                <a:lnTo>
                  <a:pt x="0" y="173681"/>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01" name="object 60"/>
          <p:cNvSpPr/>
          <p:nvPr/>
        </p:nvSpPr>
        <p:spPr>
          <a:xfrm>
            <a:off x="4975263" y="4571028"/>
            <a:ext cx="347472" cy="347472"/>
          </a:xfrm>
          <a:custGeom>
            <a:avLst/>
            <a:gdLst/>
            <a:ahLst/>
            <a:cxnLst/>
            <a:rect l="l" t="t" r="r" b="b"/>
            <a:pathLst>
              <a:path w="320729"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8"/>
                </a:lnTo>
                <a:lnTo>
                  <a:pt x="288458" y="69169"/>
                </a:lnTo>
                <a:lnTo>
                  <a:pt x="296005" y="80986"/>
                </a:lnTo>
                <a:lnTo>
                  <a:pt x="302648" y="93485"/>
                </a:lnTo>
                <a:lnTo>
                  <a:pt x="308334" y="106609"/>
                </a:lnTo>
                <a:lnTo>
                  <a:pt x="313014" y="120303"/>
                </a:lnTo>
                <a:lnTo>
                  <a:pt x="316635" y="134513"/>
                </a:lnTo>
                <a:lnTo>
                  <a:pt x="319146" y="149182"/>
                </a:lnTo>
                <a:lnTo>
                  <a:pt x="320497" y="164254"/>
                </a:lnTo>
                <a:lnTo>
                  <a:pt x="320729"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1"/>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02" name="object 58"/>
          <p:cNvSpPr/>
          <p:nvPr/>
        </p:nvSpPr>
        <p:spPr>
          <a:xfrm>
            <a:off x="9037462" y="2045434"/>
            <a:ext cx="347472" cy="347472"/>
          </a:xfrm>
          <a:custGeom>
            <a:avLst/>
            <a:gdLst/>
            <a:ahLst/>
            <a:cxnLst/>
            <a:rect l="l" t="t" r="r" b="b"/>
            <a:pathLst>
              <a:path w="320729"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4"/>
                </a:lnTo>
                <a:lnTo>
                  <a:pt x="308334" y="106609"/>
                </a:lnTo>
                <a:lnTo>
                  <a:pt x="313014" y="120303"/>
                </a:lnTo>
                <a:lnTo>
                  <a:pt x="316635" y="134512"/>
                </a:lnTo>
                <a:lnTo>
                  <a:pt x="319146" y="149181"/>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2"/>
                </a:lnTo>
                <a:lnTo>
                  <a:pt x="146243" y="346698"/>
                </a:lnTo>
                <a:lnTo>
                  <a:pt x="132464" y="344742"/>
                </a:lnTo>
                <a:lnTo>
                  <a:pt x="119078" y="341551"/>
                </a:lnTo>
                <a:lnTo>
                  <a:pt x="106136" y="337180"/>
                </a:lnTo>
                <a:lnTo>
                  <a:pt x="93688" y="331684"/>
                </a:lnTo>
                <a:lnTo>
                  <a:pt x="81788" y="325119"/>
                </a:lnTo>
                <a:lnTo>
                  <a:pt x="70484" y="317539"/>
                </a:lnTo>
                <a:lnTo>
                  <a:pt x="59830" y="309002"/>
                </a:lnTo>
                <a:lnTo>
                  <a:pt x="49875" y="299561"/>
                </a:lnTo>
                <a:lnTo>
                  <a:pt x="40672" y="289272"/>
                </a:lnTo>
                <a:lnTo>
                  <a:pt x="32271" y="278192"/>
                </a:lnTo>
                <a:lnTo>
                  <a:pt x="24724" y="266375"/>
                </a:lnTo>
                <a:lnTo>
                  <a:pt x="18081" y="253876"/>
                </a:lnTo>
                <a:lnTo>
                  <a:pt x="12395" y="240752"/>
                </a:lnTo>
                <a:lnTo>
                  <a:pt x="7715" y="227057"/>
                </a:lnTo>
                <a:lnTo>
                  <a:pt x="4094" y="212848"/>
                </a:lnTo>
                <a:lnTo>
                  <a:pt x="1582" y="198179"/>
                </a:lnTo>
                <a:lnTo>
                  <a:pt x="232" y="183106"/>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03" name="object 56"/>
          <p:cNvSpPr/>
          <p:nvPr/>
        </p:nvSpPr>
        <p:spPr>
          <a:xfrm>
            <a:off x="8077321" y="1961962"/>
            <a:ext cx="347472" cy="347472"/>
          </a:xfrm>
          <a:custGeom>
            <a:avLst/>
            <a:gdLst/>
            <a:ahLst/>
            <a:cxnLst/>
            <a:rect l="l" t="t" r="r" b="b"/>
            <a:pathLst>
              <a:path w="320729"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4"/>
                </a:lnTo>
                <a:lnTo>
                  <a:pt x="308334" y="106609"/>
                </a:lnTo>
                <a:lnTo>
                  <a:pt x="313014" y="120303"/>
                </a:lnTo>
                <a:lnTo>
                  <a:pt x="316635" y="134512"/>
                </a:lnTo>
                <a:lnTo>
                  <a:pt x="319146" y="149181"/>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2"/>
                </a:lnTo>
                <a:lnTo>
                  <a:pt x="146243" y="346697"/>
                </a:lnTo>
                <a:lnTo>
                  <a:pt x="132464" y="344742"/>
                </a:lnTo>
                <a:lnTo>
                  <a:pt x="119078" y="341551"/>
                </a:lnTo>
                <a:lnTo>
                  <a:pt x="106136" y="337180"/>
                </a:lnTo>
                <a:lnTo>
                  <a:pt x="93688" y="331684"/>
                </a:lnTo>
                <a:lnTo>
                  <a:pt x="81788" y="325119"/>
                </a:lnTo>
                <a:lnTo>
                  <a:pt x="70484" y="317539"/>
                </a:lnTo>
                <a:lnTo>
                  <a:pt x="59830" y="309002"/>
                </a:lnTo>
                <a:lnTo>
                  <a:pt x="49875" y="299561"/>
                </a:lnTo>
                <a:lnTo>
                  <a:pt x="40672" y="289272"/>
                </a:lnTo>
                <a:lnTo>
                  <a:pt x="32271" y="278192"/>
                </a:lnTo>
                <a:lnTo>
                  <a:pt x="24724" y="266375"/>
                </a:lnTo>
                <a:lnTo>
                  <a:pt x="18081" y="253876"/>
                </a:lnTo>
                <a:lnTo>
                  <a:pt x="12395" y="240752"/>
                </a:lnTo>
                <a:lnTo>
                  <a:pt x="7715" y="227057"/>
                </a:lnTo>
                <a:lnTo>
                  <a:pt x="4094" y="212848"/>
                </a:lnTo>
                <a:lnTo>
                  <a:pt x="1582" y="198179"/>
                </a:lnTo>
                <a:lnTo>
                  <a:pt x="232" y="183106"/>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04" name="object 54"/>
          <p:cNvSpPr/>
          <p:nvPr/>
        </p:nvSpPr>
        <p:spPr>
          <a:xfrm>
            <a:off x="8877097" y="2753913"/>
            <a:ext cx="347472" cy="347472"/>
          </a:xfrm>
          <a:custGeom>
            <a:avLst/>
            <a:gdLst/>
            <a:ahLst/>
            <a:cxnLst/>
            <a:rect l="l" t="t" r="r" b="b"/>
            <a:pathLst>
              <a:path w="320730"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4"/>
                </a:lnTo>
                <a:lnTo>
                  <a:pt x="308334" y="106609"/>
                </a:lnTo>
                <a:lnTo>
                  <a:pt x="313014" y="120303"/>
                </a:lnTo>
                <a:lnTo>
                  <a:pt x="316635" y="134512"/>
                </a:lnTo>
                <a:lnTo>
                  <a:pt x="319146" y="149181"/>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2"/>
                </a:lnTo>
                <a:lnTo>
                  <a:pt x="146243" y="346698"/>
                </a:lnTo>
                <a:lnTo>
                  <a:pt x="132464" y="344742"/>
                </a:lnTo>
                <a:lnTo>
                  <a:pt x="119078" y="341551"/>
                </a:lnTo>
                <a:lnTo>
                  <a:pt x="106136" y="337180"/>
                </a:lnTo>
                <a:lnTo>
                  <a:pt x="93688" y="331684"/>
                </a:lnTo>
                <a:lnTo>
                  <a:pt x="81788" y="325119"/>
                </a:lnTo>
                <a:lnTo>
                  <a:pt x="70484" y="317539"/>
                </a:lnTo>
                <a:lnTo>
                  <a:pt x="59830" y="309002"/>
                </a:lnTo>
                <a:lnTo>
                  <a:pt x="49875" y="299561"/>
                </a:lnTo>
                <a:lnTo>
                  <a:pt x="40672" y="289272"/>
                </a:lnTo>
                <a:lnTo>
                  <a:pt x="32271" y="278192"/>
                </a:lnTo>
                <a:lnTo>
                  <a:pt x="24724" y="266375"/>
                </a:lnTo>
                <a:lnTo>
                  <a:pt x="18081" y="253876"/>
                </a:lnTo>
                <a:lnTo>
                  <a:pt x="12395" y="240752"/>
                </a:lnTo>
                <a:lnTo>
                  <a:pt x="7715" y="227057"/>
                </a:lnTo>
                <a:lnTo>
                  <a:pt x="4094" y="212848"/>
                </a:lnTo>
                <a:lnTo>
                  <a:pt x="1582" y="198179"/>
                </a:lnTo>
                <a:lnTo>
                  <a:pt x="232" y="183106"/>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05" name="object 52"/>
          <p:cNvSpPr/>
          <p:nvPr/>
        </p:nvSpPr>
        <p:spPr>
          <a:xfrm>
            <a:off x="6220124" y="4120868"/>
            <a:ext cx="347472" cy="347472"/>
          </a:xfrm>
          <a:custGeom>
            <a:avLst/>
            <a:gdLst/>
            <a:ahLst/>
            <a:cxnLst/>
            <a:rect l="l" t="t" r="r" b="b"/>
            <a:pathLst>
              <a:path w="320730"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5"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1"/>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06" name="object 50"/>
          <p:cNvSpPr/>
          <p:nvPr/>
        </p:nvSpPr>
        <p:spPr>
          <a:xfrm>
            <a:off x="5965297" y="4612355"/>
            <a:ext cx="347472" cy="347472"/>
          </a:xfrm>
          <a:custGeom>
            <a:avLst/>
            <a:gdLst/>
            <a:ahLst/>
            <a:cxnLst/>
            <a:rect l="l" t="t" r="r" b="b"/>
            <a:pathLst>
              <a:path w="320730"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6"/>
                </a:lnTo>
                <a:lnTo>
                  <a:pt x="0" y="173681"/>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07" name="object 48"/>
          <p:cNvSpPr/>
          <p:nvPr/>
        </p:nvSpPr>
        <p:spPr>
          <a:xfrm>
            <a:off x="4654532" y="4049985"/>
            <a:ext cx="347472" cy="347472"/>
          </a:xfrm>
          <a:custGeom>
            <a:avLst/>
            <a:gdLst/>
            <a:ahLst/>
            <a:cxnLst/>
            <a:rect l="l" t="t" r="r" b="b"/>
            <a:pathLst>
              <a:path w="320729"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6" y="149182"/>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08" name="object 42"/>
          <p:cNvSpPr/>
          <p:nvPr/>
        </p:nvSpPr>
        <p:spPr>
          <a:xfrm>
            <a:off x="7272103" y="3311841"/>
            <a:ext cx="347472" cy="347472"/>
          </a:xfrm>
          <a:custGeom>
            <a:avLst/>
            <a:gdLst/>
            <a:ahLst/>
            <a:cxnLst/>
            <a:rect l="l" t="t" r="r" b="b"/>
            <a:pathLst>
              <a:path w="320730"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4" y="346697"/>
                </a:lnTo>
                <a:lnTo>
                  <a:pt x="132465" y="344742"/>
                </a:lnTo>
                <a:lnTo>
                  <a:pt x="119078" y="341551"/>
                </a:lnTo>
                <a:lnTo>
                  <a:pt x="106136" y="337180"/>
                </a:lnTo>
                <a:lnTo>
                  <a:pt x="93689" y="331684"/>
                </a:lnTo>
                <a:lnTo>
                  <a:pt x="81788" y="325119"/>
                </a:lnTo>
                <a:lnTo>
                  <a:pt x="70485" y="317539"/>
                </a:lnTo>
                <a:lnTo>
                  <a:pt x="59830" y="309001"/>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6"/>
                </a:lnTo>
                <a:lnTo>
                  <a:pt x="0" y="173680"/>
                </a:lnTo>
                <a:close/>
              </a:path>
            </a:pathLst>
          </a:custGeom>
          <a:solidFill>
            <a:srgbClr val="937AB1"/>
          </a:solidFill>
          <a:ln w="57150">
            <a:solidFill>
              <a:srgbClr val="F69545"/>
            </a:solidFill>
          </a:ln>
        </p:spPr>
        <p:txBody>
          <a:bodyPr wrap="square" lIns="0" tIns="0" rIns="0" bIns="0" rtlCol="0">
            <a:noAutofit/>
          </a:bodyPr>
          <a:lstStyle/>
          <a:p>
            <a:endParaRPr/>
          </a:p>
        </p:txBody>
      </p:sp>
      <p:sp>
        <p:nvSpPr>
          <p:cNvPr id="109" name="object 44"/>
          <p:cNvSpPr/>
          <p:nvPr/>
        </p:nvSpPr>
        <p:spPr>
          <a:xfrm>
            <a:off x="7084113" y="2580232"/>
            <a:ext cx="347472" cy="347472"/>
          </a:xfrm>
          <a:custGeom>
            <a:avLst/>
            <a:gdLst/>
            <a:ahLst/>
            <a:cxnLst/>
            <a:rect l="l" t="t" r="r" b="b"/>
            <a:pathLst>
              <a:path w="320730"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2"/>
                </a:lnTo>
                <a:lnTo>
                  <a:pt x="146244" y="346698"/>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3"/>
                </a:lnTo>
                <a:lnTo>
                  <a:pt x="32271" y="278192"/>
                </a:lnTo>
                <a:lnTo>
                  <a:pt x="24724" y="266375"/>
                </a:lnTo>
                <a:lnTo>
                  <a:pt x="18081" y="253876"/>
                </a:lnTo>
                <a:lnTo>
                  <a:pt x="12395" y="240752"/>
                </a:lnTo>
                <a:lnTo>
                  <a:pt x="7715" y="227058"/>
                </a:lnTo>
                <a:lnTo>
                  <a:pt x="4094" y="212848"/>
                </a:lnTo>
                <a:lnTo>
                  <a:pt x="1583" y="198179"/>
                </a:lnTo>
                <a:lnTo>
                  <a:pt x="232" y="183107"/>
                </a:lnTo>
                <a:lnTo>
                  <a:pt x="0" y="173680"/>
                </a:lnTo>
                <a:close/>
              </a:path>
            </a:pathLst>
          </a:custGeom>
          <a:solidFill>
            <a:srgbClr val="FAA757"/>
          </a:solidFill>
          <a:ln w="28575">
            <a:solidFill>
              <a:srgbClr val="C1803F"/>
            </a:solidFill>
          </a:ln>
        </p:spPr>
        <p:txBody>
          <a:bodyPr wrap="square" lIns="0" tIns="0" rIns="0" bIns="0" rtlCol="0">
            <a:noAutofit/>
          </a:bodyPr>
          <a:lstStyle/>
          <a:p>
            <a:endParaRPr/>
          </a:p>
        </p:txBody>
      </p:sp>
      <p:sp>
        <p:nvSpPr>
          <p:cNvPr id="110" name="object 46"/>
          <p:cNvSpPr/>
          <p:nvPr/>
        </p:nvSpPr>
        <p:spPr>
          <a:xfrm>
            <a:off x="6945508" y="2964479"/>
            <a:ext cx="347472" cy="347472"/>
          </a:xfrm>
          <a:custGeom>
            <a:avLst/>
            <a:gdLst/>
            <a:ahLst/>
            <a:cxnLst/>
            <a:rect l="l" t="t" r="r" b="b"/>
            <a:pathLst>
              <a:path w="320730"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4"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30" y="342927"/>
                </a:lnTo>
                <a:lnTo>
                  <a:pt x="182985" y="345647"/>
                </a:lnTo>
                <a:lnTo>
                  <a:pt x="169068" y="347110"/>
                </a:lnTo>
                <a:lnTo>
                  <a:pt x="160365" y="347362"/>
                </a:lnTo>
                <a:lnTo>
                  <a:pt x="146244" y="346698"/>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3" y="198179"/>
                </a:lnTo>
                <a:lnTo>
                  <a:pt x="232" y="183107"/>
                </a:lnTo>
                <a:lnTo>
                  <a:pt x="0" y="173680"/>
                </a:lnTo>
                <a:close/>
              </a:path>
            </a:pathLst>
          </a:custGeom>
          <a:solidFill>
            <a:srgbClr val="937AB1"/>
          </a:solidFill>
          <a:ln w="57150">
            <a:solidFill>
              <a:srgbClr val="F69545"/>
            </a:solidFill>
          </a:ln>
        </p:spPr>
        <p:txBody>
          <a:bodyPr wrap="square" lIns="0" tIns="0" rIns="0" bIns="0" rtlCol="0">
            <a:noAutofit/>
          </a:bodyPr>
          <a:lstStyle/>
          <a:p>
            <a:endParaRPr/>
          </a:p>
        </p:txBody>
      </p:sp>
      <p:sp>
        <p:nvSpPr>
          <p:cNvPr id="111" name="object 40"/>
          <p:cNvSpPr/>
          <p:nvPr/>
        </p:nvSpPr>
        <p:spPr>
          <a:xfrm>
            <a:off x="6737120" y="4921685"/>
            <a:ext cx="347472" cy="347472"/>
          </a:xfrm>
          <a:custGeom>
            <a:avLst/>
            <a:gdLst/>
            <a:ahLst/>
            <a:cxnLst/>
            <a:rect l="l" t="t" r="r" b="b"/>
            <a:pathLst>
              <a:path w="320729"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29"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1"/>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12" name="object 38"/>
          <p:cNvSpPr/>
          <p:nvPr/>
        </p:nvSpPr>
        <p:spPr>
          <a:xfrm>
            <a:off x="8556365" y="2219115"/>
            <a:ext cx="347472" cy="347472"/>
          </a:xfrm>
          <a:custGeom>
            <a:avLst/>
            <a:gdLst/>
            <a:ahLst/>
            <a:cxnLst/>
            <a:rect l="l" t="t" r="r" b="b"/>
            <a:pathLst>
              <a:path w="320729"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4"/>
                </a:lnTo>
                <a:lnTo>
                  <a:pt x="308334" y="106609"/>
                </a:lnTo>
                <a:lnTo>
                  <a:pt x="313014" y="120303"/>
                </a:lnTo>
                <a:lnTo>
                  <a:pt x="316635" y="134512"/>
                </a:lnTo>
                <a:lnTo>
                  <a:pt x="319146" y="149181"/>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2"/>
                </a:lnTo>
                <a:lnTo>
                  <a:pt x="146243" y="346698"/>
                </a:lnTo>
                <a:lnTo>
                  <a:pt x="132464" y="344742"/>
                </a:lnTo>
                <a:lnTo>
                  <a:pt x="119078" y="341551"/>
                </a:lnTo>
                <a:lnTo>
                  <a:pt x="106136" y="337180"/>
                </a:lnTo>
                <a:lnTo>
                  <a:pt x="93688" y="331684"/>
                </a:lnTo>
                <a:lnTo>
                  <a:pt x="81788" y="325119"/>
                </a:lnTo>
                <a:lnTo>
                  <a:pt x="70484" y="317539"/>
                </a:lnTo>
                <a:lnTo>
                  <a:pt x="59830" y="309002"/>
                </a:lnTo>
                <a:lnTo>
                  <a:pt x="49875" y="299561"/>
                </a:lnTo>
                <a:lnTo>
                  <a:pt x="40672" y="289272"/>
                </a:lnTo>
                <a:lnTo>
                  <a:pt x="32271" y="278192"/>
                </a:lnTo>
                <a:lnTo>
                  <a:pt x="24724" y="266375"/>
                </a:lnTo>
                <a:lnTo>
                  <a:pt x="18081" y="253876"/>
                </a:lnTo>
                <a:lnTo>
                  <a:pt x="12395" y="240752"/>
                </a:lnTo>
                <a:lnTo>
                  <a:pt x="7715" y="227057"/>
                </a:lnTo>
                <a:lnTo>
                  <a:pt x="4094" y="212848"/>
                </a:lnTo>
                <a:lnTo>
                  <a:pt x="1582" y="198179"/>
                </a:lnTo>
                <a:lnTo>
                  <a:pt x="232" y="183106"/>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13" name="object 36"/>
          <p:cNvSpPr/>
          <p:nvPr/>
        </p:nvSpPr>
        <p:spPr>
          <a:xfrm>
            <a:off x="8909165" y="3402186"/>
            <a:ext cx="347472" cy="347472"/>
          </a:xfrm>
          <a:custGeom>
            <a:avLst/>
            <a:gdLst/>
            <a:ahLst/>
            <a:cxnLst/>
            <a:rect l="l" t="t" r="r" b="b"/>
            <a:pathLst>
              <a:path w="338701" h="347361">
                <a:moveTo>
                  <a:pt x="338701" y="173680"/>
                </a:moveTo>
                <a:lnTo>
                  <a:pt x="338086" y="158773"/>
                </a:lnTo>
                <a:lnTo>
                  <a:pt x="336274" y="144215"/>
                </a:lnTo>
                <a:lnTo>
                  <a:pt x="333315" y="130059"/>
                </a:lnTo>
                <a:lnTo>
                  <a:pt x="329260" y="116355"/>
                </a:lnTo>
                <a:lnTo>
                  <a:pt x="324157" y="103155"/>
                </a:lnTo>
                <a:lnTo>
                  <a:pt x="318058" y="90510"/>
                </a:lnTo>
                <a:lnTo>
                  <a:pt x="311012" y="78472"/>
                </a:lnTo>
                <a:lnTo>
                  <a:pt x="303069" y="67092"/>
                </a:lnTo>
                <a:lnTo>
                  <a:pt x="294280" y="56421"/>
                </a:lnTo>
                <a:lnTo>
                  <a:pt x="284694" y="46511"/>
                </a:lnTo>
                <a:lnTo>
                  <a:pt x="274362" y="37412"/>
                </a:lnTo>
                <a:lnTo>
                  <a:pt x="263333" y="29177"/>
                </a:lnTo>
                <a:lnTo>
                  <a:pt x="251657" y="21856"/>
                </a:lnTo>
                <a:lnTo>
                  <a:pt x="239385" y="15500"/>
                </a:lnTo>
                <a:lnTo>
                  <a:pt x="226566" y="10162"/>
                </a:lnTo>
                <a:lnTo>
                  <a:pt x="213252" y="5892"/>
                </a:lnTo>
                <a:lnTo>
                  <a:pt x="199490" y="2742"/>
                </a:lnTo>
                <a:lnTo>
                  <a:pt x="185333" y="763"/>
                </a:lnTo>
                <a:lnTo>
                  <a:pt x="170829" y="6"/>
                </a:lnTo>
                <a:lnTo>
                  <a:pt x="169350" y="0"/>
                </a:lnTo>
                <a:lnTo>
                  <a:pt x="154814" y="630"/>
                </a:lnTo>
                <a:lnTo>
                  <a:pt x="140620" y="2489"/>
                </a:lnTo>
                <a:lnTo>
                  <a:pt x="126816" y="5523"/>
                </a:lnTo>
                <a:lnTo>
                  <a:pt x="113454" y="9683"/>
                </a:lnTo>
                <a:lnTo>
                  <a:pt x="100583" y="14916"/>
                </a:lnTo>
                <a:lnTo>
                  <a:pt x="88254" y="21171"/>
                </a:lnTo>
                <a:lnTo>
                  <a:pt x="76516" y="28397"/>
                </a:lnTo>
                <a:lnTo>
                  <a:pt x="65420" y="36543"/>
                </a:lnTo>
                <a:lnTo>
                  <a:pt x="55015" y="45557"/>
                </a:lnTo>
                <a:lnTo>
                  <a:pt x="45351" y="55388"/>
                </a:lnTo>
                <a:lnTo>
                  <a:pt x="36479" y="65984"/>
                </a:lnTo>
                <a:lnTo>
                  <a:pt x="28449" y="77295"/>
                </a:lnTo>
                <a:lnTo>
                  <a:pt x="21311" y="89269"/>
                </a:lnTo>
                <a:lnTo>
                  <a:pt x="15114" y="101855"/>
                </a:lnTo>
                <a:lnTo>
                  <a:pt x="9909" y="115001"/>
                </a:lnTo>
                <a:lnTo>
                  <a:pt x="5745" y="128657"/>
                </a:lnTo>
                <a:lnTo>
                  <a:pt x="2674" y="142770"/>
                </a:lnTo>
                <a:lnTo>
                  <a:pt x="744" y="157289"/>
                </a:lnTo>
                <a:lnTo>
                  <a:pt x="6" y="172164"/>
                </a:lnTo>
                <a:lnTo>
                  <a:pt x="0" y="173680"/>
                </a:lnTo>
                <a:lnTo>
                  <a:pt x="615" y="188588"/>
                </a:lnTo>
                <a:lnTo>
                  <a:pt x="2427" y="203146"/>
                </a:lnTo>
                <a:lnTo>
                  <a:pt x="5386" y="217302"/>
                </a:lnTo>
                <a:lnTo>
                  <a:pt x="9441" y="231006"/>
                </a:lnTo>
                <a:lnTo>
                  <a:pt x="14544" y="244206"/>
                </a:lnTo>
                <a:lnTo>
                  <a:pt x="20643" y="256850"/>
                </a:lnTo>
                <a:lnTo>
                  <a:pt x="27689" y="268888"/>
                </a:lnTo>
                <a:lnTo>
                  <a:pt x="35631" y="280269"/>
                </a:lnTo>
                <a:lnTo>
                  <a:pt x="44421" y="290940"/>
                </a:lnTo>
                <a:lnTo>
                  <a:pt x="54007" y="300850"/>
                </a:lnTo>
                <a:lnTo>
                  <a:pt x="64339" y="309949"/>
                </a:lnTo>
                <a:lnTo>
                  <a:pt x="75368" y="318184"/>
                </a:lnTo>
                <a:lnTo>
                  <a:pt x="87044" y="325505"/>
                </a:lnTo>
                <a:lnTo>
                  <a:pt x="99316" y="331861"/>
                </a:lnTo>
                <a:lnTo>
                  <a:pt x="112134" y="337199"/>
                </a:lnTo>
                <a:lnTo>
                  <a:pt x="125449" y="341469"/>
                </a:lnTo>
                <a:lnTo>
                  <a:pt x="139210" y="344619"/>
                </a:lnTo>
                <a:lnTo>
                  <a:pt x="153368" y="346598"/>
                </a:lnTo>
                <a:lnTo>
                  <a:pt x="167872" y="347355"/>
                </a:lnTo>
                <a:lnTo>
                  <a:pt x="169350" y="347361"/>
                </a:lnTo>
                <a:lnTo>
                  <a:pt x="183886" y="346731"/>
                </a:lnTo>
                <a:lnTo>
                  <a:pt x="198081" y="344872"/>
                </a:lnTo>
                <a:lnTo>
                  <a:pt x="211885" y="341838"/>
                </a:lnTo>
                <a:lnTo>
                  <a:pt x="225247" y="337678"/>
                </a:lnTo>
                <a:lnTo>
                  <a:pt x="238117" y="332445"/>
                </a:lnTo>
                <a:lnTo>
                  <a:pt x="250447" y="326190"/>
                </a:lnTo>
                <a:lnTo>
                  <a:pt x="262185" y="318964"/>
                </a:lnTo>
                <a:lnTo>
                  <a:pt x="273281" y="310818"/>
                </a:lnTo>
                <a:lnTo>
                  <a:pt x="283686" y="301804"/>
                </a:lnTo>
                <a:lnTo>
                  <a:pt x="293349" y="291973"/>
                </a:lnTo>
                <a:lnTo>
                  <a:pt x="302221" y="281377"/>
                </a:lnTo>
                <a:lnTo>
                  <a:pt x="310251" y="270066"/>
                </a:lnTo>
                <a:lnTo>
                  <a:pt x="317390" y="258092"/>
                </a:lnTo>
                <a:lnTo>
                  <a:pt x="323587" y="245506"/>
                </a:lnTo>
                <a:lnTo>
                  <a:pt x="328792" y="232360"/>
                </a:lnTo>
                <a:lnTo>
                  <a:pt x="332956" y="218704"/>
                </a:lnTo>
                <a:lnTo>
                  <a:pt x="336027" y="204591"/>
                </a:lnTo>
                <a:lnTo>
                  <a:pt x="337957" y="190071"/>
                </a:lnTo>
                <a:lnTo>
                  <a:pt x="338695" y="175197"/>
                </a:lnTo>
                <a:lnTo>
                  <a:pt x="338701"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14" name="object 34"/>
          <p:cNvSpPr/>
          <p:nvPr/>
        </p:nvSpPr>
        <p:spPr>
          <a:xfrm>
            <a:off x="6562354" y="2483005"/>
            <a:ext cx="347472" cy="347472"/>
          </a:xfrm>
          <a:custGeom>
            <a:avLst/>
            <a:gdLst/>
            <a:ahLst/>
            <a:cxnLst/>
            <a:rect l="l" t="t" r="r" b="b"/>
            <a:pathLst>
              <a:path w="320729"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5" y="2619"/>
                </a:lnTo>
                <a:lnTo>
                  <a:pt x="201651" y="5810"/>
                </a:lnTo>
                <a:lnTo>
                  <a:pt x="214593" y="10181"/>
                </a:lnTo>
                <a:lnTo>
                  <a:pt x="227041" y="15677"/>
                </a:lnTo>
                <a:lnTo>
                  <a:pt x="238941" y="22242"/>
                </a:lnTo>
                <a:lnTo>
                  <a:pt x="250245" y="29822"/>
                </a:lnTo>
                <a:lnTo>
                  <a:pt x="260899" y="38359"/>
                </a:lnTo>
                <a:lnTo>
                  <a:pt x="270854"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2"/>
                </a:lnTo>
                <a:lnTo>
                  <a:pt x="146244" y="346698"/>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3" y="198179"/>
                </a:lnTo>
                <a:lnTo>
                  <a:pt x="232" y="183107"/>
                </a:lnTo>
                <a:lnTo>
                  <a:pt x="0" y="173680"/>
                </a:lnTo>
                <a:close/>
              </a:path>
            </a:pathLst>
          </a:custGeom>
          <a:solidFill>
            <a:srgbClr val="FAA757"/>
          </a:solidFill>
          <a:ln w="28575">
            <a:solidFill>
              <a:srgbClr val="C1803F"/>
            </a:solidFill>
          </a:ln>
        </p:spPr>
        <p:txBody>
          <a:bodyPr wrap="square" lIns="0" tIns="0" rIns="0" bIns="0" rtlCol="0">
            <a:noAutofit/>
          </a:bodyPr>
          <a:lstStyle/>
          <a:p>
            <a:endParaRPr/>
          </a:p>
        </p:txBody>
      </p:sp>
      <p:sp>
        <p:nvSpPr>
          <p:cNvPr id="115" name="object 32"/>
          <p:cNvSpPr/>
          <p:nvPr/>
        </p:nvSpPr>
        <p:spPr>
          <a:xfrm>
            <a:off x="8716732" y="1593274"/>
            <a:ext cx="347472" cy="347472"/>
          </a:xfrm>
          <a:custGeom>
            <a:avLst/>
            <a:gdLst/>
            <a:ahLst/>
            <a:cxnLst/>
            <a:rect l="l" t="t" r="r" b="b"/>
            <a:pathLst>
              <a:path w="320730"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4"/>
                </a:lnTo>
                <a:lnTo>
                  <a:pt x="308334" y="106609"/>
                </a:lnTo>
                <a:lnTo>
                  <a:pt x="313014" y="120303"/>
                </a:lnTo>
                <a:lnTo>
                  <a:pt x="316635" y="134512"/>
                </a:lnTo>
                <a:lnTo>
                  <a:pt x="319147" y="149181"/>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3"/>
                </a:lnTo>
                <a:lnTo>
                  <a:pt x="285311" y="282563"/>
                </a:lnTo>
                <a:lnTo>
                  <a:pt x="276594" y="293344"/>
                </a:lnTo>
                <a:lnTo>
                  <a:pt x="267094" y="303311"/>
                </a:lnTo>
                <a:lnTo>
                  <a:pt x="256863" y="312410"/>
                </a:lnTo>
                <a:lnTo>
                  <a:pt x="245952" y="320584"/>
                </a:lnTo>
                <a:lnTo>
                  <a:pt x="234412" y="327778"/>
                </a:lnTo>
                <a:lnTo>
                  <a:pt x="222294" y="333937"/>
                </a:lnTo>
                <a:lnTo>
                  <a:pt x="209649" y="339005"/>
                </a:lnTo>
                <a:lnTo>
                  <a:pt x="196530" y="342927"/>
                </a:lnTo>
                <a:lnTo>
                  <a:pt x="182985" y="345647"/>
                </a:lnTo>
                <a:lnTo>
                  <a:pt x="169068" y="347110"/>
                </a:lnTo>
                <a:lnTo>
                  <a:pt x="160364" y="347362"/>
                </a:lnTo>
                <a:lnTo>
                  <a:pt x="146243" y="346698"/>
                </a:lnTo>
                <a:lnTo>
                  <a:pt x="132464" y="344742"/>
                </a:lnTo>
                <a:lnTo>
                  <a:pt x="119078" y="341551"/>
                </a:lnTo>
                <a:lnTo>
                  <a:pt x="106136" y="337180"/>
                </a:lnTo>
                <a:lnTo>
                  <a:pt x="93688" y="331684"/>
                </a:lnTo>
                <a:lnTo>
                  <a:pt x="81788" y="325119"/>
                </a:lnTo>
                <a:lnTo>
                  <a:pt x="70484" y="317539"/>
                </a:lnTo>
                <a:lnTo>
                  <a:pt x="59830" y="309002"/>
                </a:lnTo>
                <a:lnTo>
                  <a:pt x="49875" y="299561"/>
                </a:lnTo>
                <a:lnTo>
                  <a:pt x="40672" y="289272"/>
                </a:lnTo>
                <a:lnTo>
                  <a:pt x="32271" y="278192"/>
                </a:lnTo>
                <a:lnTo>
                  <a:pt x="24724" y="266375"/>
                </a:lnTo>
                <a:lnTo>
                  <a:pt x="18081" y="253876"/>
                </a:lnTo>
                <a:lnTo>
                  <a:pt x="12395" y="240752"/>
                </a:lnTo>
                <a:lnTo>
                  <a:pt x="7715" y="227057"/>
                </a:lnTo>
                <a:lnTo>
                  <a:pt x="4094" y="212848"/>
                </a:lnTo>
                <a:lnTo>
                  <a:pt x="1582" y="198179"/>
                </a:lnTo>
                <a:lnTo>
                  <a:pt x="232" y="183106"/>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16" name="object 30"/>
          <p:cNvSpPr/>
          <p:nvPr/>
        </p:nvSpPr>
        <p:spPr>
          <a:xfrm>
            <a:off x="7725572" y="3169970"/>
            <a:ext cx="347472" cy="347472"/>
          </a:xfrm>
          <a:custGeom>
            <a:avLst/>
            <a:gdLst/>
            <a:ahLst/>
            <a:cxnLst/>
            <a:rect l="l" t="t" r="r" b="b"/>
            <a:pathLst>
              <a:path w="320729"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2"/>
                </a:lnTo>
                <a:lnTo>
                  <a:pt x="146244" y="346698"/>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3" y="198179"/>
                </a:lnTo>
                <a:lnTo>
                  <a:pt x="232" y="183107"/>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17" name="object 28"/>
          <p:cNvSpPr/>
          <p:nvPr/>
        </p:nvSpPr>
        <p:spPr>
          <a:xfrm>
            <a:off x="6401989" y="5328656"/>
            <a:ext cx="347472" cy="347472"/>
          </a:xfrm>
          <a:custGeom>
            <a:avLst/>
            <a:gdLst/>
            <a:ahLst/>
            <a:cxnLst/>
            <a:rect l="l" t="t" r="r" b="b"/>
            <a:pathLst>
              <a:path w="320730"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6"/>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18" name="object 26"/>
          <p:cNvSpPr/>
          <p:nvPr/>
        </p:nvSpPr>
        <p:spPr>
          <a:xfrm>
            <a:off x="7105873" y="4521611"/>
            <a:ext cx="347472" cy="347472"/>
          </a:xfrm>
          <a:custGeom>
            <a:avLst/>
            <a:gdLst/>
            <a:ahLst/>
            <a:cxnLst/>
            <a:rect l="l" t="t" r="r" b="b"/>
            <a:pathLst>
              <a:path w="320730"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6"/>
                </a:lnTo>
                <a:lnTo>
                  <a:pt x="0" y="173681"/>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19" name="object 24"/>
          <p:cNvSpPr/>
          <p:nvPr/>
        </p:nvSpPr>
        <p:spPr>
          <a:xfrm>
            <a:off x="5052670" y="3517331"/>
            <a:ext cx="347472" cy="347472"/>
          </a:xfrm>
          <a:custGeom>
            <a:avLst/>
            <a:gdLst/>
            <a:ahLst/>
            <a:cxnLst/>
            <a:rect l="l" t="t" r="r" b="b"/>
            <a:pathLst>
              <a:path w="320730"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1"/>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20" name="object 22"/>
          <p:cNvSpPr/>
          <p:nvPr/>
        </p:nvSpPr>
        <p:spPr>
          <a:xfrm>
            <a:off x="4776845" y="5206506"/>
            <a:ext cx="347472" cy="347472"/>
          </a:xfrm>
          <a:custGeom>
            <a:avLst/>
            <a:gdLst/>
            <a:ahLst/>
            <a:cxnLst/>
            <a:rect l="l" t="t" r="r" b="b"/>
            <a:pathLst>
              <a:path w="320730"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21" name="object 20"/>
          <p:cNvSpPr/>
          <p:nvPr/>
        </p:nvSpPr>
        <p:spPr>
          <a:xfrm>
            <a:off x="5373401" y="4051297"/>
            <a:ext cx="347472" cy="347472"/>
          </a:xfrm>
          <a:custGeom>
            <a:avLst/>
            <a:gdLst/>
            <a:ahLst/>
            <a:cxnLst/>
            <a:rect l="l" t="t" r="r" b="b"/>
            <a:pathLst>
              <a:path w="320730"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2"/>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1"/>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22" name="object 18"/>
          <p:cNvSpPr/>
          <p:nvPr/>
        </p:nvSpPr>
        <p:spPr>
          <a:xfrm>
            <a:off x="8237687" y="2691052"/>
            <a:ext cx="347472" cy="347472"/>
          </a:xfrm>
          <a:custGeom>
            <a:avLst/>
            <a:gdLst/>
            <a:ahLst/>
            <a:cxnLst/>
            <a:rect l="l" t="t" r="r" b="b"/>
            <a:pathLst>
              <a:path w="320730"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4"/>
                </a:lnTo>
                <a:lnTo>
                  <a:pt x="308334" y="106609"/>
                </a:lnTo>
                <a:lnTo>
                  <a:pt x="313014" y="120303"/>
                </a:lnTo>
                <a:lnTo>
                  <a:pt x="316635" y="134512"/>
                </a:lnTo>
                <a:lnTo>
                  <a:pt x="319147" y="149181"/>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2"/>
                </a:lnTo>
                <a:lnTo>
                  <a:pt x="146243" y="346698"/>
                </a:lnTo>
                <a:lnTo>
                  <a:pt x="132464" y="344742"/>
                </a:lnTo>
                <a:lnTo>
                  <a:pt x="119078" y="341551"/>
                </a:lnTo>
                <a:lnTo>
                  <a:pt x="106136" y="337180"/>
                </a:lnTo>
                <a:lnTo>
                  <a:pt x="93688"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7"/>
                </a:lnTo>
                <a:lnTo>
                  <a:pt x="4094" y="212848"/>
                </a:lnTo>
                <a:lnTo>
                  <a:pt x="1582" y="198179"/>
                </a:lnTo>
                <a:lnTo>
                  <a:pt x="232" y="183106"/>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23" name="object 6"/>
          <p:cNvSpPr txBox="1"/>
          <p:nvPr/>
        </p:nvSpPr>
        <p:spPr>
          <a:xfrm>
            <a:off x="2856125" y="3759280"/>
            <a:ext cx="992822" cy="330200"/>
          </a:xfrm>
          <a:prstGeom prst="rect">
            <a:avLst/>
          </a:prstGeom>
        </p:spPr>
        <p:txBody>
          <a:bodyPr wrap="square" lIns="0" tIns="0" rIns="0" bIns="0" rtlCol="0">
            <a:noAutofit/>
          </a:bodyPr>
          <a:lstStyle/>
          <a:p>
            <a:pPr marL="12700">
              <a:lnSpc>
                <a:spcPts val="2600"/>
              </a:lnSpc>
              <a:spcBef>
                <a:spcPts val="130"/>
              </a:spcBef>
            </a:pPr>
            <a:r>
              <a:rPr sz="3600" baseline="2275" dirty="0">
                <a:solidFill>
                  <a:srgbClr val="7F7E7E"/>
                </a:solidFill>
                <a:cs typeface="Calibri"/>
              </a:rPr>
              <a:t>Income</a:t>
            </a:r>
            <a:endParaRPr sz="2400" dirty="0">
              <a:cs typeface="Calibri"/>
            </a:endParaRPr>
          </a:p>
        </p:txBody>
      </p:sp>
      <p:sp>
        <p:nvSpPr>
          <p:cNvPr id="124" name="object 5"/>
          <p:cNvSpPr txBox="1"/>
          <p:nvPr/>
        </p:nvSpPr>
        <p:spPr>
          <a:xfrm>
            <a:off x="6950816" y="6116930"/>
            <a:ext cx="542241" cy="330200"/>
          </a:xfrm>
          <a:prstGeom prst="rect">
            <a:avLst/>
          </a:prstGeom>
        </p:spPr>
        <p:txBody>
          <a:bodyPr wrap="square" lIns="0" tIns="0" rIns="0" bIns="0" rtlCol="0">
            <a:noAutofit/>
          </a:bodyPr>
          <a:lstStyle/>
          <a:p>
            <a:pPr marL="12700">
              <a:lnSpc>
                <a:spcPts val="2600"/>
              </a:lnSpc>
              <a:spcBef>
                <a:spcPts val="130"/>
              </a:spcBef>
            </a:pPr>
            <a:r>
              <a:rPr sz="3600" baseline="2275" dirty="0">
                <a:solidFill>
                  <a:srgbClr val="7F7E7E"/>
                </a:solidFill>
                <a:cs typeface="Calibri"/>
              </a:rPr>
              <a:t>Age</a:t>
            </a:r>
            <a:endParaRPr sz="2400">
              <a:cs typeface="Calibri"/>
            </a:endParaRPr>
          </a:p>
        </p:txBody>
      </p:sp>
      <p:grpSp>
        <p:nvGrpSpPr>
          <p:cNvPr id="125" name="Group 124"/>
          <p:cNvGrpSpPr/>
          <p:nvPr/>
        </p:nvGrpSpPr>
        <p:grpSpPr>
          <a:xfrm>
            <a:off x="3907438" y="1888930"/>
            <a:ext cx="6303362" cy="4054670"/>
            <a:chOff x="2343901" y="1923700"/>
            <a:chExt cx="6303362" cy="4054670"/>
          </a:xfrm>
        </p:grpSpPr>
        <p:sp>
          <p:nvSpPr>
            <p:cNvPr id="126" name="object 67"/>
            <p:cNvSpPr/>
            <p:nvPr/>
          </p:nvSpPr>
          <p:spPr>
            <a:xfrm>
              <a:off x="2343901" y="1923700"/>
              <a:ext cx="0" cy="4054670"/>
            </a:xfrm>
            <a:custGeom>
              <a:avLst/>
              <a:gdLst/>
              <a:ahLst/>
              <a:cxnLst/>
              <a:rect l="l" t="t" r="r" b="b"/>
              <a:pathLst>
                <a:path h="4054670">
                  <a:moveTo>
                    <a:pt x="0" y="4054670"/>
                  </a:moveTo>
                  <a:lnTo>
                    <a:pt x="0" y="0"/>
                  </a:lnTo>
                </a:path>
              </a:pathLst>
            </a:custGeom>
            <a:ln w="25399">
              <a:solidFill>
                <a:srgbClr val="6094C9"/>
              </a:solidFill>
              <a:headEnd type="none"/>
              <a:tailEnd type="arrow"/>
            </a:ln>
            <a:effectLst>
              <a:outerShdw blurRad="50800" dist="38100" dir="5400000" algn="t" rotWithShape="0">
                <a:prstClr val="black">
                  <a:alpha val="40000"/>
                </a:prstClr>
              </a:outerShdw>
            </a:effectLst>
          </p:spPr>
          <p:txBody>
            <a:bodyPr wrap="square" lIns="0" tIns="0" rIns="0" bIns="0" rtlCol="0">
              <a:noAutofit/>
            </a:bodyPr>
            <a:lstStyle/>
            <a:p>
              <a:endParaRPr/>
            </a:p>
          </p:txBody>
        </p:sp>
        <p:sp>
          <p:nvSpPr>
            <p:cNvPr id="127" name="object 70"/>
            <p:cNvSpPr/>
            <p:nvPr/>
          </p:nvSpPr>
          <p:spPr>
            <a:xfrm>
              <a:off x="2343901" y="5978370"/>
              <a:ext cx="6303362" cy="0"/>
            </a:xfrm>
            <a:custGeom>
              <a:avLst/>
              <a:gdLst/>
              <a:ahLst/>
              <a:cxnLst/>
              <a:rect l="l" t="t" r="r" b="b"/>
              <a:pathLst>
                <a:path w="6303362">
                  <a:moveTo>
                    <a:pt x="0" y="0"/>
                  </a:moveTo>
                  <a:lnTo>
                    <a:pt x="6303362" y="0"/>
                  </a:lnTo>
                </a:path>
              </a:pathLst>
            </a:custGeom>
            <a:ln w="25399">
              <a:solidFill>
                <a:srgbClr val="6094C9"/>
              </a:solidFill>
              <a:headEnd type="none"/>
              <a:tailEnd type="arrow"/>
            </a:ln>
            <a:effectLst>
              <a:outerShdw blurRad="50800" dist="38100" algn="l" rotWithShape="0">
                <a:prstClr val="black">
                  <a:alpha val="40000"/>
                </a:prstClr>
              </a:outerShdw>
            </a:effectLst>
          </p:spPr>
          <p:txBody>
            <a:bodyPr wrap="square" lIns="0" tIns="0" rIns="0" bIns="0" rtlCol="0">
              <a:noAutofit/>
            </a:bodyPr>
            <a:lstStyle/>
            <a:p>
              <a:endParaRPr/>
            </a:p>
          </p:txBody>
        </p:sp>
      </p:gr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666FFAB-C0FA-C044-8E77-3B98B46D0F6A}"/>
              </a:ext>
            </a:extLst>
          </p:cNvPr>
          <p:cNvSpPr>
            <a:spLocks noGrp="1"/>
          </p:cNvSpPr>
          <p:nvPr>
            <p:ph type="title"/>
          </p:nvPr>
        </p:nvSpPr>
        <p:spPr>
          <a:xfrm>
            <a:off x="388936" y="338418"/>
            <a:ext cx="11803064" cy="985557"/>
          </a:xfrm>
        </p:spPr>
        <p:txBody>
          <a:bodyPr/>
          <a:lstStyle/>
          <a:p>
            <a:r>
              <a:rPr lang="en-US" dirty="0" smtClean="0"/>
              <a:t>Clustering: advanced clustering algorithms</a:t>
            </a:r>
            <a:endParaRPr lang="en-US" dirty="0"/>
          </a:p>
        </p:txBody>
      </p:sp>
      <p:sp>
        <p:nvSpPr>
          <p:cNvPr id="3" name="Title 1">
            <a:extLst>
              <a:ext uri="{FF2B5EF4-FFF2-40B4-BE49-F238E27FC236}">
                <a16:creationId xmlns:a16="http://schemas.microsoft.com/office/drawing/2014/main" xmlns="" id="{D666FFAB-C0FA-C044-8E77-3B98B46D0F6A}"/>
              </a:ext>
            </a:extLst>
          </p:cNvPr>
          <p:cNvSpPr txBox="1">
            <a:spLocks/>
          </p:cNvSpPr>
          <p:nvPr/>
        </p:nvSpPr>
        <p:spPr>
          <a:xfrm>
            <a:off x="541335" y="1344864"/>
            <a:ext cx="11427763" cy="4752387"/>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spc="3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endParaRPr lang="en-US" sz="3600" dirty="0" smtClean="0">
              <a:solidFill>
                <a:srgbClr val="454551"/>
              </a:solidFill>
              <a:latin typeface="Gill Sans MT"/>
              <a:cs typeface="Abadi MT Condensed Extra Bold"/>
            </a:endParaRPr>
          </a:p>
          <a:p>
            <a:r>
              <a:rPr lang="en-US" sz="3600" dirty="0" smtClean="0">
                <a:solidFill>
                  <a:schemeClr val="tx1"/>
                </a:solidFill>
                <a:latin typeface="Gill Sans MT"/>
                <a:cs typeface="Abadi MT Condensed Extra Bold"/>
              </a:rPr>
              <a:t>Hierarchical agglomerative clustering</a:t>
            </a:r>
          </a:p>
          <a:p>
            <a:r>
              <a:rPr lang="en-US" sz="3600" dirty="0" smtClean="0">
                <a:solidFill>
                  <a:schemeClr val="tx1"/>
                </a:solidFill>
                <a:latin typeface="Gill Sans MT"/>
                <a:cs typeface="Abadi MT Condensed Extra Bold"/>
              </a:rPr>
              <a:t>DBSCAN													</a:t>
            </a:r>
          </a:p>
          <a:p>
            <a:r>
              <a:rPr lang="en-US" sz="3600" dirty="0" smtClean="0">
                <a:solidFill>
                  <a:schemeClr val="tx1"/>
                </a:solidFill>
                <a:latin typeface="Gill Sans MT"/>
                <a:cs typeface="Abadi MT Condensed Extra Bold"/>
              </a:rPr>
              <a:t>Mean shift </a:t>
            </a:r>
          </a:p>
          <a:p>
            <a:r>
              <a:rPr lang="en-US" sz="3600" dirty="0" smtClean="0">
                <a:solidFill>
                  <a:srgbClr val="454551"/>
                </a:solidFill>
                <a:latin typeface="Gill Sans MT"/>
                <a:cs typeface="Abadi MT Condensed Extra Bold"/>
              </a:rPr>
              <a:t>Spectral clustering</a:t>
            </a:r>
          </a:p>
          <a:p>
            <a:r>
              <a:rPr lang="en-US" sz="3600" dirty="0" smtClean="0">
                <a:solidFill>
                  <a:srgbClr val="454551"/>
                </a:solidFill>
                <a:latin typeface="Gill Sans MT"/>
                <a:cs typeface="Abadi MT Condensed Extra Bold"/>
              </a:rPr>
              <a:t>Affinity propagation</a:t>
            </a:r>
          </a:p>
          <a:p>
            <a:endParaRPr lang="en-US" sz="3600" dirty="0">
              <a:solidFill>
                <a:srgbClr val="454551"/>
              </a:solidFill>
              <a:latin typeface="Gill Sans MT"/>
              <a:cs typeface="Abadi MT Condensed Extra Bold"/>
            </a:endParaRPr>
          </a:p>
          <a:p>
            <a:pPr marL="571500" indent="-571500">
              <a:buFont typeface="Arial"/>
              <a:buChar char="•"/>
            </a:pPr>
            <a:endParaRPr lang="en-US" sz="3600" dirty="0" smtClean="0">
              <a:solidFill>
                <a:srgbClr val="454551"/>
              </a:solidFill>
              <a:latin typeface="Gill Sans MT"/>
              <a:cs typeface="Abadi MT Condensed Extra Bold"/>
            </a:endParaRPr>
          </a:p>
          <a:p>
            <a:pPr marL="571500" indent="-571500">
              <a:buFont typeface="Arial"/>
              <a:buChar char="•"/>
            </a:pPr>
            <a:endParaRPr lang="en-US" sz="3600" dirty="0">
              <a:solidFill>
                <a:srgbClr val="454551"/>
              </a:solidFill>
              <a:latin typeface="Gill Sans MT"/>
              <a:cs typeface="Abadi MT Condensed Extra Bold"/>
            </a:endParaRPr>
          </a:p>
          <a:p>
            <a:r>
              <a:rPr lang="en-US" sz="3600" dirty="0" smtClean="0">
                <a:solidFill>
                  <a:srgbClr val="454551"/>
                </a:solidFill>
                <a:latin typeface="Gill Sans MT"/>
                <a:cs typeface="Abadi MT Condensed Extra Bold"/>
              </a:rPr>
              <a:t>							</a:t>
            </a:r>
          </a:p>
          <a:p>
            <a:endParaRPr lang="en-US" sz="3600" dirty="0" smtClean="0">
              <a:solidFill>
                <a:srgbClr val="454551"/>
              </a:solidFill>
              <a:latin typeface="Gill Sans MT"/>
              <a:cs typeface="Abadi MT Condensed Extra Bold"/>
            </a:endParaRPr>
          </a:p>
          <a:p>
            <a:pPr marL="571500" indent="-571500">
              <a:buFont typeface="Arial"/>
              <a:buChar char="•"/>
            </a:pPr>
            <a:endParaRPr lang="en-US" sz="3600" dirty="0" smtClean="0">
              <a:solidFill>
                <a:srgbClr val="454551"/>
              </a:solidFill>
              <a:latin typeface="Gill Sans MT"/>
              <a:cs typeface="Abadi MT Condensed Extra Bold"/>
            </a:endParaRPr>
          </a:p>
          <a:p>
            <a:pPr marL="571500" indent="-571500">
              <a:buFont typeface="Arial"/>
              <a:buChar char="•"/>
            </a:pPr>
            <a:endParaRPr lang="en-US" sz="3600" dirty="0" smtClean="0">
              <a:solidFill>
                <a:srgbClr val="454551"/>
              </a:solidFill>
              <a:latin typeface="Gill Sans MT"/>
              <a:cs typeface="Abadi MT Condensed Extra Bold"/>
            </a:endParaRPr>
          </a:p>
          <a:p>
            <a:endParaRPr lang="en-US" dirty="0" smtClean="0">
              <a:solidFill>
                <a:srgbClr val="454551"/>
              </a:solidFill>
              <a:latin typeface="Gill Sans MT"/>
            </a:endParaRPr>
          </a:p>
          <a:p>
            <a:pPr marL="571500" indent="-571500">
              <a:buFont typeface="Arial"/>
              <a:buChar char="•"/>
            </a:pPr>
            <a:endParaRPr lang="en-US" dirty="0">
              <a:solidFill>
                <a:srgbClr val="454551"/>
              </a:solidFill>
              <a:latin typeface="Gill Sans MT"/>
            </a:endParaRPr>
          </a:p>
        </p:txBody>
      </p:sp>
    </p:spTree>
    <p:extLst>
      <p:ext uri="{BB962C8B-B14F-4D97-AF65-F5344CB8AC3E}">
        <p14:creationId xmlns:p14="http://schemas.microsoft.com/office/powerpoint/2010/main" val="1000430734"/>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object 15"/>
          <p:cNvSpPr txBox="1"/>
          <p:nvPr/>
        </p:nvSpPr>
        <p:spPr>
          <a:xfrm>
            <a:off x="1873883" y="369650"/>
            <a:ext cx="1351013" cy="520700"/>
          </a:xfrm>
          <a:prstGeom prst="rect">
            <a:avLst/>
          </a:prstGeom>
        </p:spPr>
        <p:txBody>
          <a:bodyPr wrap="square" lIns="0" tIns="0" rIns="0" bIns="0" rtlCol="0">
            <a:noAutofit/>
          </a:bodyPr>
          <a:lstStyle/>
          <a:p>
            <a:pPr marL="12700">
              <a:lnSpc>
                <a:spcPts val="1985"/>
              </a:lnSpc>
              <a:spcBef>
                <a:spcPts val="99"/>
              </a:spcBef>
            </a:pPr>
            <a:r>
              <a:rPr sz="2700" baseline="3034" dirty="0">
                <a:solidFill>
                  <a:srgbClr val="215867"/>
                </a:solidFill>
                <a:latin typeface="+mj-lt"/>
                <a:cs typeface="Calibri"/>
              </a:rPr>
              <a:t>epsilon = 1.75</a:t>
            </a:r>
            <a:endParaRPr dirty="0">
              <a:latin typeface="+mj-lt"/>
              <a:cs typeface="Calibri"/>
            </a:endParaRPr>
          </a:p>
          <a:p>
            <a:pPr marL="12700" marR="34289">
              <a:lnSpc>
                <a:spcPts val="2100"/>
              </a:lnSpc>
              <a:spcBef>
                <a:spcPts val="5"/>
              </a:spcBef>
            </a:pPr>
            <a:r>
              <a:rPr sz="2700" baseline="1517" dirty="0">
                <a:solidFill>
                  <a:srgbClr val="215867"/>
                </a:solidFill>
                <a:latin typeface="+mj-lt"/>
                <a:cs typeface="Calibri"/>
              </a:rPr>
              <a:t>n_clu = 3</a:t>
            </a:r>
            <a:endParaRPr dirty="0">
              <a:latin typeface="+mj-lt"/>
              <a:cs typeface="Calibri"/>
            </a:endParaRPr>
          </a:p>
        </p:txBody>
      </p:sp>
      <p:sp>
        <p:nvSpPr>
          <p:cNvPr id="87" name="object 5"/>
          <p:cNvSpPr txBox="1"/>
          <p:nvPr/>
        </p:nvSpPr>
        <p:spPr>
          <a:xfrm>
            <a:off x="3625916" y="369650"/>
            <a:ext cx="6889684" cy="1166986"/>
          </a:xfrm>
          <a:prstGeom prst="rect">
            <a:avLst/>
          </a:prstGeom>
        </p:spPr>
        <p:txBody>
          <a:bodyPr wrap="square" lIns="0" tIns="0" rIns="0" bIns="0" rtlCol="0">
            <a:spAutoFit/>
          </a:bodyPr>
          <a:lstStyle/>
          <a:p>
            <a:pPr marL="12700" marR="41909">
              <a:lnSpc>
                <a:spcPts val="3454"/>
              </a:lnSpc>
              <a:spcBef>
                <a:spcPts val="172"/>
              </a:spcBef>
            </a:pPr>
            <a:r>
              <a:rPr sz="4800" baseline="2560" dirty="0">
                <a:solidFill>
                  <a:srgbClr val="4E81BC"/>
                </a:solidFill>
                <a:latin typeface="+mj-lt"/>
                <a:cs typeface="Calibri"/>
              </a:rPr>
              <a:t>DBSC</a:t>
            </a:r>
            <a:r>
              <a:rPr sz="4800" spc="-4" baseline="2560" dirty="0">
                <a:solidFill>
                  <a:srgbClr val="4E81BC"/>
                </a:solidFill>
                <a:latin typeface="+mj-lt"/>
                <a:cs typeface="Calibri"/>
              </a:rPr>
              <a:t>A</a:t>
            </a:r>
            <a:r>
              <a:rPr sz="4800" baseline="2560" dirty="0">
                <a:solidFill>
                  <a:srgbClr val="4E81BC"/>
                </a:solidFill>
                <a:latin typeface="+mj-lt"/>
                <a:cs typeface="Calibri"/>
              </a:rPr>
              <a:t>N</a:t>
            </a:r>
            <a:endParaRPr sz="3200" dirty="0">
              <a:latin typeface="+mj-lt"/>
              <a:cs typeface="Calibri"/>
            </a:endParaRPr>
          </a:p>
          <a:p>
            <a:pPr marL="12700">
              <a:lnSpc>
                <a:spcPts val="2770"/>
              </a:lnSpc>
            </a:pPr>
            <a:r>
              <a:rPr lang="en-US" sz="3200" baseline="1137" dirty="0">
                <a:solidFill>
                  <a:srgbClr val="7F7E7E"/>
                </a:solidFill>
                <a:cs typeface="Calibri"/>
              </a:rPr>
              <a:t>If candidate does NOT have </a:t>
            </a:r>
            <a:r>
              <a:rPr lang="en-US" sz="3200" i="1" baseline="1137" dirty="0" err="1">
                <a:solidFill>
                  <a:srgbClr val="7F7E7E"/>
                </a:solidFill>
                <a:cs typeface="Calibri"/>
              </a:rPr>
              <a:t>n_clu</a:t>
            </a:r>
            <a:r>
              <a:rPr lang="en-US" sz="3200" baseline="1137" dirty="0">
                <a:solidFill>
                  <a:srgbClr val="7F7E7E"/>
                </a:solidFill>
                <a:cs typeface="Calibri"/>
              </a:rPr>
              <a:t> neighbors within </a:t>
            </a:r>
            <a:r>
              <a:rPr lang="en-US" sz="3200" i="1" baseline="1137" dirty="0">
                <a:solidFill>
                  <a:srgbClr val="7F7E7E"/>
                </a:solidFill>
                <a:cs typeface="Calibri"/>
              </a:rPr>
              <a:t>epsilon</a:t>
            </a:r>
            <a:r>
              <a:rPr lang="en-US" sz="3200" baseline="1137" dirty="0">
                <a:solidFill>
                  <a:srgbClr val="7F7E7E"/>
                </a:solidFill>
                <a:cs typeface="Calibri"/>
              </a:rPr>
              <a:t>, it is </a:t>
            </a:r>
            <a:r>
              <a:rPr lang="en-US" sz="3200" i="1" baseline="1137" dirty="0">
                <a:solidFill>
                  <a:srgbClr val="7F7E7E"/>
                </a:solidFill>
                <a:cs typeface="Calibri"/>
              </a:rPr>
              <a:t>density-reachable</a:t>
            </a:r>
          </a:p>
        </p:txBody>
      </p:sp>
      <p:sp>
        <p:nvSpPr>
          <p:cNvPr id="163" name="object 66"/>
          <p:cNvSpPr/>
          <p:nvPr/>
        </p:nvSpPr>
        <p:spPr>
          <a:xfrm>
            <a:off x="5966062" y="973103"/>
            <a:ext cx="1810252" cy="1760707"/>
          </a:xfrm>
          <a:custGeom>
            <a:avLst/>
            <a:gdLst/>
            <a:ahLst/>
            <a:cxnLst/>
            <a:rect l="l" t="t" r="r" b="b"/>
            <a:pathLst>
              <a:path w="1810252" h="1760707">
                <a:moveTo>
                  <a:pt x="0" y="880353"/>
                </a:moveTo>
                <a:lnTo>
                  <a:pt x="3000" y="952556"/>
                </a:lnTo>
                <a:lnTo>
                  <a:pt x="11846" y="1023151"/>
                </a:lnTo>
                <a:lnTo>
                  <a:pt x="26305" y="1091913"/>
                </a:lnTo>
                <a:lnTo>
                  <a:pt x="46143" y="1158614"/>
                </a:lnTo>
                <a:lnTo>
                  <a:pt x="71129" y="1223027"/>
                </a:lnTo>
                <a:lnTo>
                  <a:pt x="101028" y="1284927"/>
                </a:lnTo>
                <a:lnTo>
                  <a:pt x="135608" y="1344087"/>
                </a:lnTo>
                <a:lnTo>
                  <a:pt x="174636" y="1400279"/>
                </a:lnTo>
                <a:lnTo>
                  <a:pt x="217880" y="1453279"/>
                </a:lnTo>
                <a:lnTo>
                  <a:pt x="265105" y="1502858"/>
                </a:lnTo>
                <a:lnTo>
                  <a:pt x="316079" y="1548791"/>
                </a:lnTo>
                <a:lnTo>
                  <a:pt x="370570" y="1590850"/>
                </a:lnTo>
                <a:lnTo>
                  <a:pt x="428344" y="1628810"/>
                </a:lnTo>
                <a:lnTo>
                  <a:pt x="489168" y="1662444"/>
                </a:lnTo>
                <a:lnTo>
                  <a:pt x="552810" y="1691525"/>
                </a:lnTo>
                <a:lnTo>
                  <a:pt x="619036" y="1715826"/>
                </a:lnTo>
                <a:lnTo>
                  <a:pt x="687614" y="1735122"/>
                </a:lnTo>
                <a:lnTo>
                  <a:pt x="758310" y="1749185"/>
                </a:lnTo>
                <a:lnTo>
                  <a:pt x="830892" y="1757789"/>
                </a:lnTo>
                <a:lnTo>
                  <a:pt x="905126" y="1760707"/>
                </a:lnTo>
                <a:lnTo>
                  <a:pt x="979361" y="1757789"/>
                </a:lnTo>
                <a:lnTo>
                  <a:pt x="1051942" y="1749185"/>
                </a:lnTo>
                <a:lnTo>
                  <a:pt x="1122639" y="1735122"/>
                </a:lnTo>
                <a:lnTo>
                  <a:pt x="1191216" y="1715826"/>
                </a:lnTo>
                <a:lnTo>
                  <a:pt x="1257442" y="1691525"/>
                </a:lnTo>
                <a:lnTo>
                  <a:pt x="1321084" y="1662444"/>
                </a:lnTo>
                <a:lnTo>
                  <a:pt x="1381908" y="1628810"/>
                </a:lnTo>
                <a:lnTo>
                  <a:pt x="1439682" y="1590850"/>
                </a:lnTo>
                <a:lnTo>
                  <a:pt x="1494173" y="1548791"/>
                </a:lnTo>
                <a:lnTo>
                  <a:pt x="1545147" y="1502858"/>
                </a:lnTo>
                <a:lnTo>
                  <a:pt x="1592373" y="1453279"/>
                </a:lnTo>
                <a:lnTo>
                  <a:pt x="1635616" y="1400279"/>
                </a:lnTo>
                <a:lnTo>
                  <a:pt x="1674644" y="1344087"/>
                </a:lnTo>
                <a:lnTo>
                  <a:pt x="1709224" y="1284927"/>
                </a:lnTo>
                <a:lnTo>
                  <a:pt x="1739123" y="1223027"/>
                </a:lnTo>
                <a:lnTo>
                  <a:pt x="1764109" y="1158614"/>
                </a:lnTo>
                <a:lnTo>
                  <a:pt x="1783947" y="1091913"/>
                </a:lnTo>
                <a:lnTo>
                  <a:pt x="1798406" y="1023151"/>
                </a:lnTo>
                <a:lnTo>
                  <a:pt x="1807252" y="952556"/>
                </a:lnTo>
                <a:lnTo>
                  <a:pt x="1810252" y="880353"/>
                </a:lnTo>
                <a:lnTo>
                  <a:pt x="1807252" y="808151"/>
                </a:lnTo>
                <a:lnTo>
                  <a:pt x="1798406" y="737555"/>
                </a:lnTo>
                <a:lnTo>
                  <a:pt x="1783947" y="668794"/>
                </a:lnTo>
                <a:lnTo>
                  <a:pt x="1764109" y="602094"/>
                </a:lnTo>
                <a:lnTo>
                  <a:pt x="1739123" y="537680"/>
                </a:lnTo>
                <a:lnTo>
                  <a:pt x="1709224" y="475780"/>
                </a:lnTo>
                <a:lnTo>
                  <a:pt x="1674644" y="416621"/>
                </a:lnTo>
                <a:lnTo>
                  <a:pt x="1635616" y="360428"/>
                </a:lnTo>
                <a:lnTo>
                  <a:pt x="1592373" y="307429"/>
                </a:lnTo>
                <a:lnTo>
                  <a:pt x="1545147" y="257849"/>
                </a:lnTo>
                <a:lnTo>
                  <a:pt x="1494173" y="211917"/>
                </a:lnTo>
                <a:lnTo>
                  <a:pt x="1439682" y="169857"/>
                </a:lnTo>
                <a:lnTo>
                  <a:pt x="1381908" y="131897"/>
                </a:lnTo>
                <a:lnTo>
                  <a:pt x="1321084" y="98263"/>
                </a:lnTo>
                <a:lnTo>
                  <a:pt x="1257442" y="69182"/>
                </a:lnTo>
                <a:lnTo>
                  <a:pt x="1191216" y="44881"/>
                </a:lnTo>
                <a:lnTo>
                  <a:pt x="1122639" y="25585"/>
                </a:lnTo>
                <a:lnTo>
                  <a:pt x="1051942" y="11522"/>
                </a:lnTo>
                <a:lnTo>
                  <a:pt x="979361" y="2918"/>
                </a:lnTo>
                <a:lnTo>
                  <a:pt x="905126" y="0"/>
                </a:lnTo>
                <a:lnTo>
                  <a:pt x="830892" y="2918"/>
                </a:lnTo>
                <a:lnTo>
                  <a:pt x="758310" y="11522"/>
                </a:lnTo>
                <a:lnTo>
                  <a:pt x="687614" y="25585"/>
                </a:lnTo>
                <a:lnTo>
                  <a:pt x="619036" y="44881"/>
                </a:lnTo>
                <a:lnTo>
                  <a:pt x="552810" y="69182"/>
                </a:lnTo>
                <a:lnTo>
                  <a:pt x="489168" y="98263"/>
                </a:lnTo>
                <a:lnTo>
                  <a:pt x="428344" y="131897"/>
                </a:lnTo>
                <a:lnTo>
                  <a:pt x="370570" y="169857"/>
                </a:lnTo>
                <a:lnTo>
                  <a:pt x="316079" y="211917"/>
                </a:lnTo>
                <a:lnTo>
                  <a:pt x="265105" y="257849"/>
                </a:lnTo>
                <a:lnTo>
                  <a:pt x="217880" y="307429"/>
                </a:lnTo>
                <a:lnTo>
                  <a:pt x="174636" y="360428"/>
                </a:lnTo>
                <a:lnTo>
                  <a:pt x="135608" y="416621"/>
                </a:lnTo>
                <a:lnTo>
                  <a:pt x="101028" y="475780"/>
                </a:lnTo>
                <a:lnTo>
                  <a:pt x="71129" y="537680"/>
                </a:lnTo>
                <a:lnTo>
                  <a:pt x="46143" y="602094"/>
                </a:lnTo>
                <a:lnTo>
                  <a:pt x="26305" y="668794"/>
                </a:lnTo>
                <a:lnTo>
                  <a:pt x="11846" y="737555"/>
                </a:lnTo>
                <a:lnTo>
                  <a:pt x="3000" y="808151"/>
                </a:lnTo>
                <a:lnTo>
                  <a:pt x="0" y="880353"/>
                </a:lnTo>
                <a:close/>
              </a:path>
            </a:pathLst>
          </a:custGeom>
          <a:solidFill>
            <a:srgbClr val="FAA657">
              <a:alpha val="51000"/>
            </a:srgbClr>
          </a:solidFill>
          <a:effectLst>
            <a:outerShdw blurRad="50800" dist="38100" dir="5400000" algn="t" rotWithShape="0">
              <a:prstClr val="black">
                <a:alpha val="40000"/>
              </a:prstClr>
            </a:outerShdw>
          </a:effectLst>
        </p:spPr>
        <p:txBody>
          <a:bodyPr wrap="square" lIns="0" tIns="0" rIns="0" bIns="0" rtlCol="0">
            <a:noAutofit/>
          </a:bodyPr>
          <a:lstStyle/>
          <a:p>
            <a:endParaRPr/>
          </a:p>
        </p:txBody>
      </p:sp>
      <p:sp>
        <p:nvSpPr>
          <p:cNvPr id="164" name="object 82"/>
          <p:cNvSpPr/>
          <p:nvPr/>
        </p:nvSpPr>
        <p:spPr>
          <a:xfrm>
            <a:off x="5938372" y="5487188"/>
            <a:ext cx="347472" cy="347472"/>
          </a:xfrm>
          <a:custGeom>
            <a:avLst/>
            <a:gdLst/>
            <a:ahLst/>
            <a:cxnLst/>
            <a:rect l="l" t="t" r="r" b="b"/>
            <a:pathLst>
              <a:path w="320729"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65" name="object 84"/>
          <p:cNvSpPr/>
          <p:nvPr/>
        </p:nvSpPr>
        <p:spPr>
          <a:xfrm>
            <a:off x="6923747" y="5521291"/>
            <a:ext cx="347472" cy="347472"/>
          </a:xfrm>
          <a:custGeom>
            <a:avLst/>
            <a:gdLst/>
            <a:ahLst/>
            <a:cxnLst/>
            <a:rect l="l" t="t" r="r" b="b"/>
            <a:pathLst>
              <a:path w="320729"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6"/>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66" name="object 86"/>
          <p:cNvSpPr/>
          <p:nvPr/>
        </p:nvSpPr>
        <p:spPr>
          <a:xfrm>
            <a:off x="7775551" y="5502337"/>
            <a:ext cx="347472" cy="347472"/>
          </a:xfrm>
          <a:custGeom>
            <a:avLst/>
            <a:gdLst/>
            <a:ahLst/>
            <a:cxnLst/>
            <a:rect l="l" t="t" r="r" b="b"/>
            <a:pathLst>
              <a:path w="320729"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9"/>
                </a:lnTo>
                <a:lnTo>
                  <a:pt x="288458" y="69169"/>
                </a:lnTo>
                <a:lnTo>
                  <a:pt x="296005" y="80986"/>
                </a:lnTo>
                <a:lnTo>
                  <a:pt x="302647" y="93485"/>
                </a:lnTo>
                <a:lnTo>
                  <a:pt x="308334" y="106609"/>
                </a:lnTo>
                <a:lnTo>
                  <a:pt x="313014" y="120303"/>
                </a:lnTo>
                <a:lnTo>
                  <a:pt x="316635" y="134513"/>
                </a:lnTo>
                <a:lnTo>
                  <a:pt x="319146" y="149182"/>
                </a:lnTo>
                <a:lnTo>
                  <a:pt x="320497" y="164255"/>
                </a:lnTo>
                <a:lnTo>
                  <a:pt x="320729" y="173680"/>
                </a:lnTo>
                <a:lnTo>
                  <a:pt x="320116" y="188974"/>
                </a:lnTo>
                <a:lnTo>
                  <a:pt x="318311" y="203897"/>
                </a:lnTo>
                <a:lnTo>
                  <a:pt x="315364" y="218395"/>
                </a:lnTo>
                <a:lnTo>
                  <a:pt x="311328" y="232412"/>
                </a:lnTo>
                <a:lnTo>
                  <a:pt x="306254" y="245893"/>
                </a:lnTo>
                <a:lnTo>
                  <a:pt x="300192" y="258782"/>
                </a:lnTo>
                <a:lnTo>
                  <a:pt x="293194" y="271024"/>
                </a:lnTo>
                <a:lnTo>
                  <a:pt x="285310" y="282563"/>
                </a:lnTo>
                <a:lnTo>
                  <a:pt x="276593" y="293344"/>
                </a:lnTo>
                <a:lnTo>
                  <a:pt x="267094" y="303312"/>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6"/>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67" name="object 74"/>
          <p:cNvSpPr/>
          <p:nvPr/>
        </p:nvSpPr>
        <p:spPr>
          <a:xfrm>
            <a:off x="4192469" y="5195209"/>
            <a:ext cx="347472" cy="347472"/>
          </a:xfrm>
          <a:custGeom>
            <a:avLst/>
            <a:gdLst/>
            <a:ahLst/>
            <a:cxnLst/>
            <a:rect l="l" t="t" r="r" b="b"/>
            <a:pathLst>
              <a:path w="320730"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68" name="object 72"/>
          <p:cNvSpPr/>
          <p:nvPr/>
        </p:nvSpPr>
        <p:spPr>
          <a:xfrm>
            <a:off x="7483366" y="2517371"/>
            <a:ext cx="347472" cy="347472"/>
          </a:xfrm>
          <a:custGeom>
            <a:avLst/>
            <a:gdLst/>
            <a:ahLst/>
            <a:cxnLst/>
            <a:rect l="l" t="t" r="r" b="b"/>
            <a:pathLst>
              <a:path w="320730"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30" y="342927"/>
                </a:lnTo>
                <a:lnTo>
                  <a:pt x="182985" y="345647"/>
                </a:lnTo>
                <a:lnTo>
                  <a:pt x="169068" y="347110"/>
                </a:lnTo>
                <a:lnTo>
                  <a:pt x="160364" y="347362"/>
                </a:lnTo>
                <a:lnTo>
                  <a:pt x="146244" y="346698"/>
                </a:lnTo>
                <a:lnTo>
                  <a:pt x="132465" y="344742"/>
                </a:lnTo>
                <a:lnTo>
                  <a:pt x="119078" y="341551"/>
                </a:lnTo>
                <a:lnTo>
                  <a:pt x="106136" y="337180"/>
                </a:lnTo>
                <a:lnTo>
                  <a:pt x="93689" y="331684"/>
                </a:lnTo>
                <a:lnTo>
                  <a:pt x="81788" y="325119"/>
                </a:lnTo>
                <a:lnTo>
                  <a:pt x="70485" y="317540"/>
                </a:lnTo>
                <a:lnTo>
                  <a:pt x="59830" y="309002"/>
                </a:lnTo>
                <a:lnTo>
                  <a:pt x="49876" y="299561"/>
                </a:lnTo>
                <a:lnTo>
                  <a:pt x="40672" y="289273"/>
                </a:lnTo>
                <a:lnTo>
                  <a:pt x="32271" y="278192"/>
                </a:lnTo>
                <a:lnTo>
                  <a:pt x="24724" y="266375"/>
                </a:lnTo>
                <a:lnTo>
                  <a:pt x="18081" y="253876"/>
                </a:lnTo>
                <a:lnTo>
                  <a:pt x="12395" y="240752"/>
                </a:lnTo>
                <a:lnTo>
                  <a:pt x="7715" y="227058"/>
                </a:lnTo>
                <a:lnTo>
                  <a:pt x="4094" y="212848"/>
                </a:lnTo>
                <a:lnTo>
                  <a:pt x="1583" y="198180"/>
                </a:lnTo>
                <a:lnTo>
                  <a:pt x="232" y="183107"/>
                </a:lnTo>
                <a:lnTo>
                  <a:pt x="0" y="173680"/>
                </a:lnTo>
                <a:close/>
              </a:path>
            </a:pathLst>
          </a:custGeom>
          <a:solidFill>
            <a:srgbClr val="937AB1"/>
          </a:solidFill>
          <a:ln w="57150">
            <a:solidFill>
              <a:srgbClr val="F69545"/>
            </a:solidFill>
          </a:ln>
        </p:spPr>
        <p:txBody>
          <a:bodyPr wrap="square" lIns="0" tIns="0" rIns="0" bIns="0" rtlCol="0">
            <a:noAutofit/>
          </a:bodyPr>
          <a:lstStyle/>
          <a:p>
            <a:endParaRPr/>
          </a:p>
        </p:txBody>
      </p:sp>
      <p:sp>
        <p:nvSpPr>
          <p:cNvPr id="169" name="object 70"/>
          <p:cNvSpPr/>
          <p:nvPr/>
        </p:nvSpPr>
        <p:spPr>
          <a:xfrm>
            <a:off x="7084113" y="2135643"/>
            <a:ext cx="347472" cy="347472"/>
          </a:xfrm>
          <a:custGeom>
            <a:avLst/>
            <a:gdLst/>
            <a:ahLst/>
            <a:cxnLst/>
            <a:rect l="l" t="t" r="r" b="b"/>
            <a:pathLst>
              <a:path w="320730"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2"/>
                </a:lnTo>
                <a:lnTo>
                  <a:pt x="146244" y="346698"/>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3" y="198179"/>
                </a:lnTo>
                <a:lnTo>
                  <a:pt x="232" y="183107"/>
                </a:lnTo>
                <a:lnTo>
                  <a:pt x="0" y="173680"/>
                </a:lnTo>
                <a:close/>
              </a:path>
            </a:pathLst>
          </a:custGeom>
          <a:solidFill>
            <a:srgbClr val="FAA757"/>
          </a:solidFill>
          <a:ln w="28575">
            <a:solidFill>
              <a:srgbClr val="C1803F"/>
            </a:solidFill>
          </a:ln>
        </p:spPr>
        <p:txBody>
          <a:bodyPr wrap="square" lIns="0" tIns="0" rIns="0" bIns="0" rtlCol="0">
            <a:noAutofit/>
          </a:bodyPr>
          <a:lstStyle/>
          <a:p>
            <a:endParaRPr/>
          </a:p>
        </p:txBody>
      </p:sp>
      <p:sp>
        <p:nvSpPr>
          <p:cNvPr id="170" name="object 68"/>
          <p:cNvSpPr/>
          <p:nvPr/>
        </p:nvSpPr>
        <p:spPr>
          <a:xfrm>
            <a:off x="6672028" y="1723114"/>
            <a:ext cx="347472" cy="347472"/>
          </a:xfrm>
          <a:custGeom>
            <a:avLst/>
            <a:gdLst/>
            <a:ahLst/>
            <a:cxnLst/>
            <a:rect l="l" t="t" r="r" b="b"/>
            <a:pathLst>
              <a:path w="320729"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2"/>
                </a:lnTo>
                <a:lnTo>
                  <a:pt x="146244" y="346698"/>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3"/>
                </a:lnTo>
                <a:lnTo>
                  <a:pt x="32271" y="278192"/>
                </a:lnTo>
                <a:lnTo>
                  <a:pt x="24724" y="266375"/>
                </a:lnTo>
                <a:lnTo>
                  <a:pt x="18081" y="253876"/>
                </a:lnTo>
                <a:lnTo>
                  <a:pt x="12395" y="240752"/>
                </a:lnTo>
                <a:lnTo>
                  <a:pt x="7715" y="227058"/>
                </a:lnTo>
                <a:lnTo>
                  <a:pt x="4094" y="212848"/>
                </a:lnTo>
                <a:lnTo>
                  <a:pt x="1583" y="198179"/>
                </a:lnTo>
                <a:lnTo>
                  <a:pt x="232" y="183107"/>
                </a:lnTo>
                <a:lnTo>
                  <a:pt x="0" y="173680"/>
                </a:lnTo>
                <a:close/>
              </a:path>
            </a:pathLst>
          </a:custGeom>
          <a:solidFill>
            <a:srgbClr val="937AB1"/>
          </a:solidFill>
          <a:ln w="57150">
            <a:solidFill>
              <a:srgbClr val="F69545"/>
            </a:solidFill>
          </a:ln>
        </p:spPr>
        <p:txBody>
          <a:bodyPr wrap="square" lIns="0" tIns="0" rIns="0" bIns="0" rtlCol="0">
            <a:noAutofit/>
          </a:bodyPr>
          <a:lstStyle/>
          <a:p>
            <a:endParaRPr/>
          </a:p>
        </p:txBody>
      </p:sp>
      <p:sp>
        <p:nvSpPr>
          <p:cNvPr id="171" name="object 66"/>
          <p:cNvSpPr/>
          <p:nvPr/>
        </p:nvSpPr>
        <p:spPr>
          <a:xfrm>
            <a:off x="8396003" y="3412181"/>
            <a:ext cx="347472" cy="347472"/>
          </a:xfrm>
          <a:custGeom>
            <a:avLst/>
            <a:gdLst/>
            <a:ahLst/>
            <a:cxnLst/>
            <a:rect l="l" t="t" r="r" b="b"/>
            <a:pathLst>
              <a:path w="320730"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4"/>
                </a:lnTo>
                <a:lnTo>
                  <a:pt x="308334" y="106609"/>
                </a:lnTo>
                <a:lnTo>
                  <a:pt x="313014" y="120303"/>
                </a:lnTo>
                <a:lnTo>
                  <a:pt x="316635" y="134512"/>
                </a:lnTo>
                <a:lnTo>
                  <a:pt x="319147" y="149181"/>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3" y="346697"/>
                </a:lnTo>
                <a:lnTo>
                  <a:pt x="132464" y="344742"/>
                </a:lnTo>
                <a:lnTo>
                  <a:pt x="119078" y="341551"/>
                </a:lnTo>
                <a:lnTo>
                  <a:pt x="106136" y="337180"/>
                </a:lnTo>
                <a:lnTo>
                  <a:pt x="93688" y="331684"/>
                </a:lnTo>
                <a:lnTo>
                  <a:pt x="81788" y="325119"/>
                </a:lnTo>
                <a:lnTo>
                  <a:pt x="70484" y="317539"/>
                </a:lnTo>
                <a:lnTo>
                  <a:pt x="59830" y="309001"/>
                </a:lnTo>
                <a:lnTo>
                  <a:pt x="49875" y="299561"/>
                </a:lnTo>
                <a:lnTo>
                  <a:pt x="40672" y="289272"/>
                </a:lnTo>
                <a:lnTo>
                  <a:pt x="32271" y="278192"/>
                </a:lnTo>
                <a:lnTo>
                  <a:pt x="24724" y="266375"/>
                </a:lnTo>
                <a:lnTo>
                  <a:pt x="18081" y="253876"/>
                </a:lnTo>
                <a:lnTo>
                  <a:pt x="12395" y="240752"/>
                </a:lnTo>
                <a:lnTo>
                  <a:pt x="7715" y="227057"/>
                </a:lnTo>
                <a:lnTo>
                  <a:pt x="4094" y="212848"/>
                </a:lnTo>
                <a:lnTo>
                  <a:pt x="1582" y="198179"/>
                </a:lnTo>
                <a:lnTo>
                  <a:pt x="232" y="183106"/>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72" name="object 63"/>
          <p:cNvSpPr/>
          <p:nvPr/>
        </p:nvSpPr>
        <p:spPr>
          <a:xfrm>
            <a:off x="7404842" y="5021529"/>
            <a:ext cx="347472" cy="347472"/>
          </a:xfrm>
          <a:custGeom>
            <a:avLst/>
            <a:gdLst/>
            <a:ahLst/>
            <a:cxnLst/>
            <a:rect l="l" t="t" r="r" b="b"/>
            <a:pathLst>
              <a:path w="320730" h="347361">
                <a:moveTo>
                  <a:pt x="0" y="173680"/>
                </a:moveTo>
                <a:lnTo>
                  <a:pt x="232" y="183106"/>
                </a:lnTo>
                <a:lnTo>
                  <a:pt x="1583" y="198179"/>
                </a:lnTo>
                <a:lnTo>
                  <a:pt x="4094" y="212848"/>
                </a:lnTo>
                <a:lnTo>
                  <a:pt x="7715" y="227058"/>
                </a:lnTo>
                <a:lnTo>
                  <a:pt x="12395" y="240752"/>
                </a:lnTo>
                <a:lnTo>
                  <a:pt x="18082" y="253876"/>
                </a:lnTo>
                <a:lnTo>
                  <a:pt x="24724" y="266375"/>
                </a:lnTo>
                <a:lnTo>
                  <a:pt x="32272" y="278192"/>
                </a:lnTo>
                <a:lnTo>
                  <a:pt x="40673" y="289272"/>
                </a:lnTo>
                <a:lnTo>
                  <a:pt x="49876" y="299561"/>
                </a:lnTo>
                <a:lnTo>
                  <a:pt x="59830" y="309001"/>
                </a:lnTo>
                <a:lnTo>
                  <a:pt x="70485" y="317539"/>
                </a:lnTo>
                <a:lnTo>
                  <a:pt x="81788" y="325118"/>
                </a:lnTo>
                <a:lnTo>
                  <a:pt x="93689" y="331684"/>
                </a:lnTo>
                <a:lnTo>
                  <a:pt x="106136" y="337180"/>
                </a:lnTo>
                <a:lnTo>
                  <a:pt x="119079" y="341551"/>
                </a:lnTo>
                <a:lnTo>
                  <a:pt x="132465" y="344742"/>
                </a:lnTo>
                <a:lnTo>
                  <a:pt x="146244" y="346697"/>
                </a:lnTo>
                <a:lnTo>
                  <a:pt x="160365" y="347361"/>
                </a:lnTo>
                <a:lnTo>
                  <a:pt x="169069" y="347110"/>
                </a:lnTo>
                <a:lnTo>
                  <a:pt x="182986" y="345646"/>
                </a:lnTo>
                <a:lnTo>
                  <a:pt x="196530" y="342926"/>
                </a:lnTo>
                <a:lnTo>
                  <a:pt x="209650" y="339004"/>
                </a:lnTo>
                <a:lnTo>
                  <a:pt x="222295" y="333936"/>
                </a:lnTo>
                <a:lnTo>
                  <a:pt x="234413" y="327778"/>
                </a:lnTo>
                <a:lnTo>
                  <a:pt x="245953" y="320583"/>
                </a:lnTo>
                <a:lnTo>
                  <a:pt x="256864" y="312409"/>
                </a:lnTo>
                <a:lnTo>
                  <a:pt x="267095" y="303311"/>
                </a:lnTo>
                <a:lnTo>
                  <a:pt x="276595" y="293343"/>
                </a:lnTo>
                <a:lnTo>
                  <a:pt x="285312" y="282562"/>
                </a:lnTo>
                <a:lnTo>
                  <a:pt x="293195" y="271023"/>
                </a:lnTo>
                <a:lnTo>
                  <a:pt x="300193" y="258781"/>
                </a:lnTo>
                <a:lnTo>
                  <a:pt x="306255" y="245892"/>
                </a:lnTo>
                <a:lnTo>
                  <a:pt x="311330" y="232411"/>
                </a:lnTo>
                <a:lnTo>
                  <a:pt x="315366" y="218394"/>
                </a:lnTo>
                <a:lnTo>
                  <a:pt x="318312" y="203896"/>
                </a:lnTo>
                <a:lnTo>
                  <a:pt x="320117" y="188973"/>
                </a:lnTo>
                <a:lnTo>
                  <a:pt x="320730" y="173680"/>
                </a:lnTo>
                <a:lnTo>
                  <a:pt x="320498" y="164254"/>
                </a:lnTo>
                <a:lnTo>
                  <a:pt x="319147" y="149181"/>
                </a:lnTo>
                <a:lnTo>
                  <a:pt x="316636" y="134512"/>
                </a:lnTo>
                <a:lnTo>
                  <a:pt x="313015" y="120303"/>
                </a:lnTo>
                <a:lnTo>
                  <a:pt x="308335" y="106609"/>
                </a:lnTo>
                <a:lnTo>
                  <a:pt x="302649" y="93485"/>
                </a:lnTo>
                <a:lnTo>
                  <a:pt x="296006" y="80986"/>
                </a:lnTo>
                <a:lnTo>
                  <a:pt x="288459" y="69169"/>
                </a:lnTo>
                <a:lnTo>
                  <a:pt x="280058" y="58089"/>
                </a:lnTo>
                <a:lnTo>
                  <a:pt x="270854" y="47800"/>
                </a:lnTo>
                <a:lnTo>
                  <a:pt x="260900" y="38359"/>
                </a:lnTo>
                <a:lnTo>
                  <a:pt x="250245" y="29822"/>
                </a:lnTo>
                <a:lnTo>
                  <a:pt x="238942" y="22242"/>
                </a:lnTo>
                <a:lnTo>
                  <a:pt x="227041" y="15677"/>
                </a:lnTo>
                <a:lnTo>
                  <a:pt x="214594" y="10181"/>
                </a:lnTo>
                <a:lnTo>
                  <a:pt x="201651" y="5810"/>
                </a:lnTo>
                <a:lnTo>
                  <a:pt x="188265" y="2619"/>
                </a:lnTo>
                <a:lnTo>
                  <a:pt x="174486" y="664"/>
                </a:lnTo>
                <a:lnTo>
                  <a:pt x="160365" y="0"/>
                </a:lnTo>
                <a:lnTo>
                  <a:pt x="151662" y="251"/>
                </a:lnTo>
                <a:lnTo>
                  <a:pt x="137745" y="1714"/>
                </a:lnTo>
                <a:lnTo>
                  <a:pt x="124200" y="4434"/>
                </a:lnTo>
                <a:lnTo>
                  <a:pt x="111080" y="8356"/>
                </a:lnTo>
                <a:lnTo>
                  <a:pt x="98436" y="13424"/>
                </a:lnTo>
                <a:lnTo>
                  <a:pt x="86318" y="19583"/>
                </a:lnTo>
                <a:lnTo>
                  <a:pt x="74777" y="26777"/>
                </a:lnTo>
                <a:lnTo>
                  <a:pt x="63866" y="34951"/>
                </a:lnTo>
                <a:lnTo>
                  <a:pt x="53635" y="44049"/>
                </a:lnTo>
                <a:lnTo>
                  <a:pt x="44136" y="54017"/>
                </a:lnTo>
                <a:lnTo>
                  <a:pt x="35419" y="64798"/>
                </a:lnTo>
                <a:lnTo>
                  <a:pt x="27535" y="76337"/>
                </a:lnTo>
                <a:lnTo>
                  <a:pt x="20537" y="88579"/>
                </a:lnTo>
                <a:lnTo>
                  <a:pt x="14475" y="101468"/>
                </a:lnTo>
                <a:lnTo>
                  <a:pt x="9400" y="114948"/>
                </a:lnTo>
                <a:lnTo>
                  <a:pt x="5364" y="128965"/>
                </a:lnTo>
                <a:lnTo>
                  <a:pt x="2418" y="143463"/>
                </a:lnTo>
                <a:lnTo>
                  <a:pt x="613" y="158386"/>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73" name="object 62"/>
          <p:cNvSpPr/>
          <p:nvPr/>
        </p:nvSpPr>
        <p:spPr>
          <a:xfrm>
            <a:off x="5850962" y="3493881"/>
            <a:ext cx="347472" cy="347472"/>
          </a:xfrm>
          <a:custGeom>
            <a:avLst/>
            <a:gdLst/>
            <a:ahLst/>
            <a:cxnLst/>
            <a:rect l="l" t="t" r="r" b="b"/>
            <a:pathLst>
              <a:path w="320729"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6" y="149182"/>
                </a:lnTo>
                <a:lnTo>
                  <a:pt x="320497" y="164254"/>
                </a:lnTo>
                <a:lnTo>
                  <a:pt x="320729"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6"/>
                </a:lnTo>
                <a:lnTo>
                  <a:pt x="0" y="173681"/>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74" name="object 60"/>
          <p:cNvSpPr/>
          <p:nvPr/>
        </p:nvSpPr>
        <p:spPr>
          <a:xfrm>
            <a:off x="4975263" y="4571028"/>
            <a:ext cx="347472" cy="347472"/>
          </a:xfrm>
          <a:custGeom>
            <a:avLst/>
            <a:gdLst/>
            <a:ahLst/>
            <a:cxnLst/>
            <a:rect l="l" t="t" r="r" b="b"/>
            <a:pathLst>
              <a:path w="320729"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8"/>
                </a:lnTo>
                <a:lnTo>
                  <a:pt x="288458" y="69169"/>
                </a:lnTo>
                <a:lnTo>
                  <a:pt x="296005" y="80986"/>
                </a:lnTo>
                <a:lnTo>
                  <a:pt x="302648" y="93485"/>
                </a:lnTo>
                <a:lnTo>
                  <a:pt x="308334" y="106609"/>
                </a:lnTo>
                <a:lnTo>
                  <a:pt x="313014" y="120303"/>
                </a:lnTo>
                <a:lnTo>
                  <a:pt x="316635" y="134513"/>
                </a:lnTo>
                <a:lnTo>
                  <a:pt x="319146" y="149182"/>
                </a:lnTo>
                <a:lnTo>
                  <a:pt x="320497" y="164254"/>
                </a:lnTo>
                <a:lnTo>
                  <a:pt x="320729"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1"/>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75" name="object 58"/>
          <p:cNvSpPr/>
          <p:nvPr/>
        </p:nvSpPr>
        <p:spPr>
          <a:xfrm>
            <a:off x="9037462" y="2045434"/>
            <a:ext cx="347472" cy="347472"/>
          </a:xfrm>
          <a:custGeom>
            <a:avLst/>
            <a:gdLst/>
            <a:ahLst/>
            <a:cxnLst/>
            <a:rect l="l" t="t" r="r" b="b"/>
            <a:pathLst>
              <a:path w="320729"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4"/>
                </a:lnTo>
                <a:lnTo>
                  <a:pt x="308334" y="106609"/>
                </a:lnTo>
                <a:lnTo>
                  <a:pt x="313014" y="120303"/>
                </a:lnTo>
                <a:lnTo>
                  <a:pt x="316635" y="134512"/>
                </a:lnTo>
                <a:lnTo>
                  <a:pt x="319146" y="149181"/>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2"/>
                </a:lnTo>
                <a:lnTo>
                  <a:pt x="146243" y="346698"/>
                </a:lnTo>
                <a:lnTo>
                  <a:pt x="132464" y="344742"/>
                </a:lnTo>
                <a:lnTo>
                  <a:pt x="119078" y="341551"/>
                </a:lnTo>
                <a:lnTo>
                  <a:pt x="106136" y="337180"/>
                </a:lnTo>
                <a:lnTo>
                  <a:pt x="93688" y="331684"/>
                </a:lnTo>
                <a:lnTo>
                  <a:pt x="81788" y="325119"/>
                </a:lnTo>
                <a:lnTo>
                  <a:pt x="70484" y="317539"/>
                </a:lnTo>
                <a:lnTo>
                  <a:pt x="59830" y="309002"/>
                </a:lnTo>
                <a:lnTo>
                  <a:pt x="49875" y="299561"/>
                </a:lnTo>
                <a:lnTo>
                  <a:pt x="40672" y="289272"/>
                </a:lnTo>
                <a:lnTo>
                  <a:pt x="32271" y="278192"/>
                </a:lnTo>
                <a:lnTo>
                  <a:pt x="24724" y="266375"/>
                </a:lnTo>
                <a:lnTo>
                  <a:pt x="18081" y="253876"/>
                </a:lnTo>
                <a:lnTo>
                  <a:pt x="12395" y="240752"/>
                </a:lnTo>
                <a:lnTo>
                  <a:pt x="7715" y="227057"/>
                </a:lnTo>
                <a:lnTo>
                  <a:pt x="4094" y="212848"/>
                </a:lnTo>
                <a:lnTo>
                  <a:pt x="1582" y="198179"/>
                </a:lnTo>
                <a:lnTo>
                  <a:pt x="232" y="183106"/>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76" name="object 56"/>
          <p:cNvSpPr/>
          <p:nvPr/>
        </p:nvSpPr>
        <p:spPr>
          <a:xfrm>
            <a:off x="8077321" y="1961962"/>
            <a:ext cx="347472" cy="347472"/>
          </a:xfrm>
          <a:custGeom>
            <a:avLst/>
            <a:gdLst/>
            <a:ahLst/>
            <a:cxnLst/>
            <a:rect l="l" t="t" r="r" b="b"/>
            <a:pathLst>
              <a:path w="320729"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4"/>
                </a:lnTo>
                <a:lnTo>
                  <a:pt x="308334" y="106609"/>
                </a:lnTo>
                <a:lnTo>
                  <a:pt x="313014" y="120303"/>
                </a:lnTo>
                <a:lnTo>
                  <a:pt x="316635" y="134512"/>
                </a:lnTo>
                <a:lnTo>
                  <a:pt x="319146" y="149181"/>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2"/>
                </a:lnTo>
                <a:lnTo>
                  <a:pt x="146243" y="346697"/>
                </a:lnTo>
                <a:lnTo>
                  <a:pt x="132464" y="344742"/>
                </a:lnTo>
                <a:lnTo>
                  <a:pt x="119078" y="341551"/>
                </a:lnTo>
                <a:lnTo>
                  <a:pt x="106136" y="337180"/>
                </a:lnTo>
                <a:lnTo>
                  <a:pt x="93688" y="331684"/>
                </a:lnTo>
                <a:lnTo>
                  <a:pt x="81788" y="325119"/>
                </a:lnTo>
                <a:lnTo>
                  <a:pt x="70484" y="317539"/>
                </a:lnTo>
                <a:lnTo>
                  <a:pt x="59830" y="309002"/>
                </a:lnTo>
                <a:lnTo>
                  <a:pt x="49875" y="299561"/>
                </a:lnTo>
                <a:lnTo>
                  <a:pt x="40672" y="289272"/>
                </a:lnTo>
                <a:lnTo>
                  <a:pt x="32271" y="278192"/>
                </a:lnTo>
                <a:lnTo>
                  <a:pt x="24724" y="266375"/>
                </a:lnTo>
                <a:lnTo>
                  <a:pt x="18081" y="253876"/>
                </a:lnTo>
                <a:lnTo>
                  <a:pt x="12395" y="240752"/>
                </a:lnTo>
                <a:lnTo>
                  <a:pt x="7715" y="227057"/>
                </a:lnTo>
                <a:lnTo>
                  <a:pt x="4094" y="212848"/>
                </a:lnTo>
                <a:lnTo>
                  <a:pt x="1582" y="198179"/>
                </a:lnTo>
                <a:lnTo>
                  <a:pt x="232" y="183106"/>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77" name="object 54"/>
          <p:cNvSpPr/>
          <p:nvPr/>
        </p:nvSpPr>
        <p:spPr>
          <a:xfrm>
            <a:off x="8877097" y="2753913"/>
            <a:ext cx="347472" cy="347472"/>
          </a:xfrm>
          <a:custGeom>
            <a:avLst/>
            <a:gdLst/>
            <a:ahLst/>
            <a:cxnLst/>
            <a:rect l="l" t="t" r="r" b="b"/>
            <a:pathLst>
              <a:path w="320730"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4"/>
                </a:lnTo>
                <a:lnTo>
                  <a:pt x="308334" y="106609"/>
                </a:lnTo>
                <a:lnTo>
                  <a:pt x="313014" y="120303"/>
                </a:lnTo>
                <a:lnTo>
                  <a:pt x="316635" y="134512"/>
                </a:lnTo>
                <a:lnTo>
                  <a:pt x="319146" y="149181"/>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2"/>
                </a:lnTo>
                <a:lnTo>
                  <a:pt x="146243" y="346698"/>
                </a:lnTo>
                <a:lnTo>
                  <a:pt x="132464" y="344742"/>
                </a:lnTo>
                <a:lnTo>
                  <a:pt x="119078" y="341551"/>
                </a:lnTo>
                <a:lnTo>
                  <a:pt x="106136" y="337180"/>
                </a:lnTo>
                <a:lnTo>
                  <a:pt x="93688" y="331684"/>
                </a:lnTo>
                <a:lnTo>
                  <a:pt x="81788" y="325119"/>
                </a:lnTo>
                <a:lnTo>
                  <a:pt x="70484" y="317539"/>
                </a:lnTo>
                <a:lnTo>
                  <a:pt x="59830" y="309002"/>
                </a:lnTo>
                <a:lnTo>
                  <a:pt x="49875" y="299561"/>
                </a:lnTo>
                <a:lnTo>
                  <a:pt x="40672" y="289272"/>
                </a:lnTo>
                <a:lnTo>
                  <a:pt x="32271" y="278192"/>
                </a:lnTo>
                <a:lnTo>
                  <a:pt x="24724" y="266375"/>
                </a:lnTo>
                <a:lnTo>
                  <a:pt x="18081" y="253876"/>
                </a:lnTo>
                <a:lnTo>
                  <a:pt x="12395" y="240752"/>
                </a:lnTo>
                <a:lnTo>
                  <a:pt x="7715" y="227057"/>
                </a:lnTo>
                <a:lnTo>
                  <a:pt x="4094" y="212848"/>
                </a:lnTo>
                <a:lnTo>
                  <a:pt x="1582" y="198179"/>
                </a:lnTo>
                <a:lnTo>
                  <a:pt x="232" y="183106"/>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78" name="object 52"/>
          <p:cNvSpPr/>
          <p:nvPr/>
        </p:nvSpPr>
        <p:spPr>
          <a:xfrm>
            <a:off x="6220124" y="4120868"/>
            <a:ext cx="347472" cy="347472"/>
          </a:xfrm>
          <a:custGeom>
            <a:avLst/>
            <a:gdLst/>
            <a:ahLst/>
            <a:cxnLst/>
            <a:rect l="l" t="t" r="r" b="b"/>
            <a:pathLst>
              <a:path w="320730"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5"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1"/>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79" name="object 50"/>
          <p:cNvSpPr/>
          <p:nvPr/>
        </p:nvSpPr>
        <p:spPr>
          <a:xfrm>
            <a:off x="5965297" y="4612355"/>
            <a:ext cx="347472" cy="347472"/>
          </a:xfrm>
          <a:custGeom>
            <a:avLst/>
            <a:gdLst/>
            <a:ahLst/>
            <a:cxnLst/>
            <a:rect l="l" t="t" r="r" b="b"/>
            <a:pathLst>
              <a:path w="320730"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6"/>
                </a:lnTo>
                <a:lnTo>
                  <a:pt x="0" y="173681"/>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80" name="object 48"/>
          <p:cNvSpPr/>
          <p:nvPr/>
        </p:nvSpPr>
        <p:spPr>
          <a:xfrm>
            <a:off x="4654532" y="4049985"/>
            <a:ext cx="347472" cy="347472"/>
          </a:xfrm>
          <a:custGeom>
            <a:avLst/>
            <a:gdLst/>
            <a:ahLst/>
            <a:cxnLst/>
            <a:rect l="l" t="t" r="r" b="b"/>
            <a:pathLst>
              <a:path w="320729"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6" y="149182"/>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81" name="object 42"/>
          <p:cNvSpPr/>
          <p:nvPr/>
        </p:nvSpPr>
        <p:spPr>
          <a:xfrm>
            <a:off x="7272103" y="3311841"/>
            <a:ext cx="347472" cy="347472"/>
          </a:xfrm>
          <a:custGeom>
            <a:avLst/>
            <a:gdLst/>
            <a:ahLst/>
            <a:cxnLst/>
            <a:rect l="l" t="t" r="r" b="b"/>
            <a:pathLst>
              <a:path w="320730"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4" y="346697"/>
                </a:lnTo>
                <a:lnTo>
                  <a:pt x="132465" y="344742"/>
                </a:lnTo>
                <a:lnTo>
                  <a:pt x="119078" y="341551"/>
                </a:lnTo>
                <a:lnTo>
                  <a:pt x="106136" y="337180"/>
                </a:lnTo>
                <a:lnTo>
                  <a:pt x="93689" y="331684"/>
                </a:lnTo>
                <a:lnTo>
                  <a:pt x="81788" y="325119"/>
                </a:lnTo>
                <a:lnTo>
                  <a:pt x="70485" y="317539"/>
                </a:lnTo>
                <a:lnTo>
                  <a:pt x="59830" y="309001"/>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6"/>
                </a:lnTo>
                <a:lnTo>
                  <a:pt x="0" y="173680"/>
                </a:lnTo>
                <a:close/>
              </a:path>
            </a:pathLst>
          </a:custGeom>
          <a:solidFill>
            <a:srgbClr val="937AB1"/>
          </a:solidFill>
          <a:ln w="57150">
            <a:solidFill>
              <a:srgbClr val="F69545"/>
            </a:solidFill>
          </a:ln>
        </p:spPr>
        <p:txBody>
          <a:bodyPr wrap="square" lIns="0" tIns="0" rIns="0" bIns="0" rtlCol="0">
            <a:noAutofit/>
          </a:bodyPr>
          <a:lstStyle/>
          <a:p>
            <a:endParaRPr/>
          </a:p>
        </p:txBody>
      </p:sp>
      <p:sp>
        <p:nvSpPr>
          <p:cNvPr id="182" name="object 44"/>
          <p:cNvSpPr/>
          <p:nvPr/>
        </p:nvSpPr>
        <p:spPr>
          <a:xfrm>
            <a:off x="7084113" y="2580232"/>
            <a:ext cx="347472" cy="347472"/>
          </a:xfrm>
          <a:custGeom>
            <a:avLst/>
            <a:gdLst/>
            <a:ahLst/>
            <a:cxnLst/>
            <a:rect l="l" t="t" r="r" b="b"/>
            <a:pathLst>
              <a:path w="320730"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2"/>
                </a:lnTo>
                <a:lnTo>
                  <a:pt x="146244" y="346698"/>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3"/>
                </a:lnTo>
                <a:lnTo>
                  <a:pt x="32271" y="278192"/>
                </a:lnTo>
                <a:lnTo>
                  <a:pt x="24724" y="266375"/>
                </a:lnTo>
                <a:lnTo>
                  <a:pt x="18081" y="253876"/>
                </a:lnTo>
                <a:lnTo>
                  <a:pt x="12395" y="240752"/>
                </a:lnTo>
                <a:lnTo>
                  <a:pt x="7715" y="227058"/>
                </a:lnTo>
                <a:lnTo>
                  <a:pt x="4094" y="212848"/>
                </a:lnTo>
                <a:lnTo>
                  <a:pt x="1583" y="198179"/>
                </a:lnTo>
                <a:lnTo>
                  <a:pt x="232" y="183107"/>
                </a:lnTo>
                <a:lnTo>
                  <a:pt x="0" y="173680"/>
                </a:lnTo>
                <a:close/>
              </a:path>
            </a:pathLst>
          </a:custGeom>
          <a:solidFill>
            <a:srgbClr val="FAA757"/>
          </a:solidFill>
          <a:ln w="28575">
            <a:solidFill>
              <a:srgbClr val="C1803F"/>
            </a:solidFill>
          </a:ln>
        </p:spPr>
        <p:txBody>
          <a:bodyPr wrap="square" lIns="0" tIns="0" rIns="0" bIns="0" rtlCol="0">
            <a:noAutofit/>
          </a:bodyPr>
          <a:lstStyle/>
          <a:p>
            <a:endParaRPr/>
          </a:p>
        </p:txBody>
      </p:sp>
      <p:sp>
        <p:nvSpPr>
          <p:cNvPr id="183" name="object 46"/>
          <p:cNvSpPr/>
          <p:nvPr/>
        </p:nvSpPr>
        <p:spPr>
          <a:xfrm>
            <a:off x="6945508" y="2964479"/>
            <a:ext cx="347472" cy="347472"/>
          </a:xfrm>
          <a:custGeom>
            <a:avLst/>
            <a:gdLst/>
            <a:ahLst/>
            <a:cxnLst/>
            <a:rect l="l" t="t" r="r" b="b"/>
            <a:pathLst>
              <a:path w="320730"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4"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30" y="342927"/>
                </a:lnTo>
                <a:lnTo>
                  <a:pt x="182985" y="345647"/>
                </a:lnTo>
                <a:lnTo>
                  <a:pt x="169068" y="347110"/>
                </a:lnTo>
                <a:lnTo>
                  <a:pt x="160365" y="347362"/>
                </a:lnTo>
                <a:lnTo>
                  <a:pt x="146244" y="346698"/>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3" y="198179"/>
                </a:lnTo>
                <a:lnTo>
                  <a:pt x="232" y="183107"/>
                </a:lnTo>
                <a:lnTo>
                  <a:pt x="0" y="173680"/>
                </a:lnTo>
                <a:close/>
              </a:path>
            </a:pathLst>
          </a:custGeom>
          <a:solidFill>
            <a:srgbClr val="937AB1"/>
          </a:solidFill>
          <a:ln w="57150">
            <a:solidFill>
              <a:srgbClr val="F69545"/>
            </a:solidFill>
          </a:ln>
        </p:spPr>
        <p:txBody>
          <a:bodyPr wrap="square" lIns="0" tIns="0" rIns="0" bIns="0" rtlCol="0">
            <a:noAutofit/>
          </a:bodyPr>
          <a:lstStyle/>
          <a:p>
            <a:endParaRPr/>
          </a:p>
        </p:txBody>
      </p:sp>
      <p:sp>
        <p:nvSpPr>
          <p:cNvPr id="184" name="object 40"/>
          <p:cNvSpPr/>
          <p:nvPr/>
        </p:nvSpPr>
        <p:spPr>
          <a:xfrm>
            <a:off x="6737120" y="4921685"/>
            <a:ext cx="347472" cy="347472"/>
          </a:xfrm>
          <a:custGeom>
            <a:avLst/>
            <a:gdLst/>
            <a:ahLst/>
            <a:cxnLst/>
            <a:rect l="l" t="t" r="r" b="b"/>
            <a:pathLst>
              <a:path w="320729"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29"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1"/>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85" name="object 38"/>
          <p:cNvSpPr/>
          <p:nvPr/>
        </p:nvSpPr>
        <p:spPr>
          <a:xfrm>
            <a:off x="8556365" y="2219115"/>
            <a:ext cx="347472" cy="347472"/>
          </a:xfrm>
          <a:custGeom>
            <a:avLst/>
            <a:gdLst/>
            <a:ahLst/>
            <a:cxnLst/>
            <a:rect l="l" t="t" r="r" b="b"/>
            <a:pathLst>
              <a:path w="320729"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4"/>
                </a:lnTo>
                <a:lnTo>
                  <a:pt x="308334" y="106609"/>
                </a:lnTo>
                <a:lnTo>
                  <a:pt x="313014" y="120303"/>
                </a:lnTo>
                <a:lnTo>
                  <a:pt x="316635" y="134512"/>
                </a:lnTo>
                <a:lnTo>
                  <a:pt x="319146" y="149181"/>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2"/>
                </a:lnTo>
                <a:lnTo>
                  <a:pt x="146243" y="346698"/>
                </a:lnTo>
                <a:lnTo>
                  <a:pt x="132464" y="344742"/>
                </a:lnTo>
                <a:lnTo>
                  <a:pt x="119078" y="341551"/>
                </a:lnTo>
                <a:lnTo>
                  <a:pt x="106136" y="337180"/>
                </a:lnTo>
                <a:lnTo>
                  <a:pt x="93688" y="331684"/>
                </a:lnTo>
                <a:lnTo>
                  <a:pt x="81788" y="325119"/>
                </a:lnTo>
                <a:lnTo>
                  <a:pt x="70484" y="317539"/>
                </a:lnTo>
                <a:lnTo>
                  <a:pt x="59830" y="309002"/>
                </a:lnTo>
                <a:lnTo>
                  <a:pt x="49875" y="299561"/>
                </a:lnTo>
                <a:lnTo>
                  <a:pt x="40672" y="289272"/>
                </a:lnTo>
                <a:lnTo>
                  <a:pt x="32271" y="278192"/>
                </a:lnTo>
                <a:lnTo>
                  <a:pt x="24724" y="266375"/>
                </a:lnTo>
                <a:lnTo>
                  <a:pt x="18081" y="253876"/>
                </a:lnTo>
                <a:lnTo>
                  <a:pt x="12395" y="240752"/>
                </a:lnTo>
                <a:lnTo>
                  <a:pt x="7715" y="227057"/>
                </a:lnTo>
                <a:lnTo>
                  <a:pt x="4094" y="212848"/>
                </a:lnTo>
                <a:lnTo>
                  <a:pt x="1582" y="198179"/>
                </a:lnTo>
                <a:lnTo>
                  <a:pt x="232" y="183106"/>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86" name="object 36"/>
          <p:cNvSpPr/>
          <p:nvPr/>
        </p:nvSpPr>
        <p:spPr>
          <a:xfrm>
            <a:off x="8909165" y="3402186"/>
            <a:ext cx="347472" cy="347472"/>
          </a:xfrm>
          <a:custGeom>
            <a:avLst/>
            <a:gdLst/>
            <a:ahLst/>
            <a:cxnLst/>
            <a:rect l="l" t="t" r="r" b="b"/>
            <a:pathLst>
              <a:path w="338701" h="347361">
                <a:moveTo>
                  <a:pt x="338701" y="173680"/>
                </a:moveTo>
                <a:lnTo>
                  <a:pt x="338086" y="158773"/>
                </a:lnTo>
                <a:lnTo>
                  <a:pt x="336274" y="144215"/>
                </a:lnTo>
                <a:lnTo>
                  <a:pt x="333315" y="130059"/>
                </a:lnTo>
                <a:lnTo>
                  <a:pt x="329260" y="116355"/>
                </a:lnTo>
                <a:lnTo>
                  <a:pt x="324157" y="103155"/>
                </a:lnTo>
                <a:lnTo>
                  <a:pt x="318058" y="90510"/>
                </a:lnTo>
                <a:lnTo>
                  <a:pt x="311012" y="78472"/>
                </a:lnTo>
                <a:lnTo>
                  <a:pt x="303069" y="67092"/>
                </a:lnTo>
                <a:lnTo>
                  <a:pt x="294280" y="56421"/>
                </a:lnTo>
                <a:lnTo>
                  <a:pt x="284694" y="46511"/>
                </a:lnTo>
                <a:lnTo>
                  <a:pt x="274362" y="37412"/>
                </a:lnTo>
                <a:lnTo>
                  <a:pt x="263333" y="29177"/>
                </a:lnTo>
                <a:lnTo>
                  <a:pt x="251657" y="21856"/>
                </a:lnTo>
                <a:lnTo>
                  <a:pt x="239385" y="15500"/>
                </a:lnTo>
                <a:lnTo>
                  <a:pt x="226566" y="10162"/>
                </a:lnTo>
                <a:lnTo>
                  <a:pt x="213252" y="5892"/>
                </a:lnTo>
                <a:lnTo>
                  <a:pt x="199490" y="2742"/>
                </a:lnTo>
                <a:lnTo>
                  <a:pt x="185333" y="763"/>
                </a:lnTo>
                <a:lnTo>
                  <a:pt x="170829" y="6"/>
                </a:lnTo>
                <a:lnTo>
                  <a:pt x="169350" y="0"/>
                </a:lnTo>
                <a:lnTo>
                  <a:pt x="154814" y="630"/>
                </a:lnTo>
                <a:lnTo>
                  <a:pt x="140620" y="2489"/>
                </a:lnTo>
                <a:lnTo>
                  <a:pt x="126816" y="5523"/>
                </a:lnTo>
                <a:lnTo>
                  <a:pt x="113454" y="9683"/>
                </a:lnTo>
                <a:lnTo>
                  <a:pt x="100583" y="14916"/>
                </a:lnTo>
                <a:lnTo>
                  <a:pt x="88254" y="21171"/>
                </a:lnTo>
                <a:lnTo>
                  <a:pt x="76516" y="28397"/>
                </a:lnTo>
                <a:lnTo>
                  <a:pt x="65420" y="36543"/>
                </a:lnTo>
                <a:lnTo>
                  <a:pt x="55015" y="45557"/>
                </a:lnTo>
                <a:lnTo>
                  <a:pt x="45351" y="55388"/>
                </a:lnTo>
                <a:lnTo>
                  <a:pt x="36479" y="65984"/>
                </a:lnTo>
                <a:lnTo>
                  <a:pt x="28449" y="77295"/>
                </a:lnTo>
                <a:lnTo>
                  <a:pt x="21311" y="89269"/>
                </a:lnTo>
                <a:lnTo>
                  <a:pt x="15114" y="101855"/>
                </a:lnTo>
                <a:lnTo>
                  <a:pt x="9909" y="115001"/>
                </a:lnTo>
                <a:lnTo>
                  <a:pt x="5745" y="128657"/>
                </a:lnTo>
                <a:lnTo>
                  <a:pt x="2674" y="142770"/>
                </a:lnTo>
                <a:lnTo>
                  <a:pt x="744" y="157289"/>
                </a:lnTo>
                <a:lnTo>
                  <a:pt x="6" y="172164"/>
                </a:lnTo>
                <a:lnTo>
                  <a:pt x="0" y="173680"/>
                </a:lnTo>
                <a:lnTo>
                  <a:pt x="615" y="188588"/>
                </a:lnTo>
                <a:lnTo>
                  <a:pt x="2427" y="203146"/>
                </a:lnTo>
                <a:lnTo>
                  <a:pt x="5386" y="217302"/>
                </a:lnTo>
                <a:lnTo>
                  <a:pt x="9441" y="231006"/>
                </a:lnTo>
                <a:lnTo>
                  <a:pt x="14544" y="244206"/>
                </a:lnTo>
                <a:lnTo>
                  <a:pt x="20643" y="256850"/>
                </a:lnTo>
                <a:lnTo>
                  <a:pt x="27689" y="268888"/>
                </a:lnTo>
                <a:lnTo>
                  <a:pt x="35631" y="280269"/>
                </a:lnTo>
                <a:lnTo>
                  <a:pt x="44421" y="290940"/>
                </a:lnTo>
                <a:lnTo>
                  <a:pt x="54007" y="300850"/>
                </a:lnTo>
                <a:lnTo>
                  <a:pt x="64339" y="309949"/>
                </a:lnTo>
                <a:lnTo>
                  <a:pt x="75368" y="318184"/>
                </a:lnTo>
                <a:lnTo>
                  <a:pt x="87044" y="325505"/>
                </a:lnTo>
                <a:lnTo>
                  <a:pt x="99316" y="331861"/>
                </a:lnTo>
                <a:lnTo>
                  <a:pt x="112134" y="337199"/>
                </a:lnTo>
                <a:lnTo>
                  <a:pt x="125449" y="341469"/>
                </a:lnTo>
                <a:lnTo>
                  <a:pt x="139210" y="344619"/>
                </a:lnTo>
                <a:lnTo>
                  <a:pt x="153368" y="346598"/>
                </a:lnTo>
                <a:lnTo>
                  <a:pt x="167872" y="347355"/>
                </a:lnTo>
                <a:lnTo>
                  <a:pt x="169350" y="347361"/>
                </a:lnTo>
                <a:lnTo>
                  <a:pt x="183886" y="346731"/>
                </a:lnTo>
                <a:lnTo>
                  <a:pt x="198081" y="344872"/>
                </a:lnTo>
                <a:lnTo>
                  <a:pt x="211885" y="341838"/>
                </a:lnTo>
                <a:lnTo>
                  <a:pt x="225247" y="337678"/>
                </a:lnTo>
                <a:lnTo>
                  <a:pt x="238117" y="332445"/>
                </a:lnTo>
                <a:lnTo>
                  <a:pt x="250447" y="326190"/>
                </a:lnTo>
                <a:lnTo>
                  <a:pt x="262185" y="318964"/>
                </a:lnTo>
                <a:lnTo>
                  <a:pt x="273281" y="310818"/>
                </a:lnTo>
                <a:lnTo>
                  <a:pt x="283686" y="301804"/>
                </a:lnTo>
                <a:lnTo>
                  <a:pt x="293349" y="291973"/>
                </a:lnTo>
                <a:lnTo>
                  <a:pt x="302221" y="281377"/>
                </a:lnTo>
                <a:lnTo>
                  <a:pt x="310251" y="270066"/>
                </a:lnTo>
                <a:lnTo>
                  <a:pt x="317390" y="258092"/>
                </a:lnTo>
                <a:lnTo>
                  <a:pt x="323587" y="245506"/>
                </a:lnTo>
                <a:lnTo>
                  <a:pt x="328792" y="232360"/>
                </a:lnTo>
                <a:lnTo>
                  <a:pt x="332956" y="218704"/>
                </a:lnTo>
                <a:lnTo>
                  <a:pt x="336027" y="204591"/>
                </a:lnTo>
                <a:lnTo>
                  <a:pt x="337957" y="190071"/>
                </a:lnTo>
                <a:lnTo>
                  <a:pt x="338695" y="175197"/>
                </a:lnTo>
                <a:lnTo>
                  <a:pt x="338701"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87" name="object 34"/>
          <p:cNvSpPr/>
          <p:nvPr/>
        </p:nvSpPr>
        <p:spPr>
          <a:xfrm>
            <a:off x="6562354" y="2483005"/>
            <a:ext cx="347472" cy="347472"/>
          </a:xfrm>
          <a:custGeom>
            <a:avLst/>
            <a:gdLst/>
            <a:ahLst/>
            <a:cxnLst/>
            <a:rect l="l" t="t" r="r" b="b"/>
            <a:pathLst>
              <a:path w="320729"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5" y="2619"/>
                </a:lnTo>
                <a:lnTo>
                  <a:pt x="201651" y="5810"/>
                </a:lnTo>
                <a:lnTo>
                  <a:pt x="214593" y="10181"/>
                </a:lnTo>
                <a:lnTo>
                  <a:pt x="227041" y="15677"/>
                </a:lnTo>
                <a:lnTo>
                  <a:pt x="238941" y="22242"/>
                </a:lnTo>
                <a:lnTo>
                  <a:pt x="250245" y="29822"/>
                </a:lnTo>
                <a:lnTo>
                  <a:pt x="260899" y="38359"/>
                </a:lnTo>
                <a:lnTo>
                  <a:pt x="270854"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2"/>
                </a:lnTo>
                <a:lnTo>
                  <a:pt x="146244" y="346698"/>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3" y="198179"/>
                </a:lnTo>
                <a:lnTo>
                  <a:pt x="232" y="183107"/>
                </a:lnTo>
                <a:lnTo>
                  <a:pt x="0" y="173680"/>
                </a:lnTo>
                <a:close/>
              </a:path>
            </a:pathLst>
          </a:custGeom>
          <a:solidFill>
            <a:srgbClr val="FAA757"/>
          </a:solidFill>
          <a:ln w="28575">
            <a:solidFill>
              <a:srgbClr val="C1803F"/>
            </a:solidFill>
          </a:ln>
        </p:spPr>
        <p:txBody>
          <a:bodyPr wrap="square" lIns="0" tIns="0" rIns="0" bIns="0" rtlCol="0">
            <a:noAutofit/>
          </a:bodyPr>
          <a:lstStyle/>
          <a:p>
            <a:endParaRPr/>
          </a:p>
        </p:txBody>
      </p:sp>
      <p:sp>
        <p:nvSpPr>
          <p:cNvPr id="188" name="object 32"/>
          <p:cNvSpPr/>
          <p:nvPr/>
        </p:nvSpPr>
        <p:spPr>
          <a:xfrm>
            <a:off x="8716732" y="1593274"/>
            <a:ext cx="347472" cy="347472"/>
          </a:xfrm>
          <a:custGeom>
            <a:avLst/>
            <a:gdLst/>
            <a:ahLst/>
            <a:cxnLst/>
            <a:rect l="l" t="t" r="r" b="b"/>
            <a:pathLst>
              <a:path w="320730"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4"/>
                </a:lnTo>
                <a:lnTo>
                  <a:pt x="308334" y="106609"/>
                </a:lnTo>
                <a:lnTo>
                  <a:pt x="313014" y="120303"/>
                </a:lnTo>
                <a:lnTo>
                  <a:pt x="316635" y="134512"/>
                </a:lnTo>
                <a:lnTo>
                  <a:pt x="319147" y="149181"/>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3"/>
                </a:lnTo>
                <a:lnTo>
                  <a:pt x="285311" y="282563"/>
                </a:lnTo>
                <a:lnTo>
                  <a:pt x="276594" y="293344"/>
                </a:lnTo>
                <a:lnTo>
                  <a:pt x="267094" y="303311"/>
                </a:lnTo>
                <a:lnTo>
                  <a:pt x="256863" y="312410"/>
                </a:lnTo>
                <a:lnTo>
                  <a:pt x="245952" y="320584"/>
                </a:lnTo>
                <a:lnTo>
                  <a:pt x="234412" y="327778"/>
                </a:lnTo>
                <a:lnTo>
                  <a:pt x="222294" y="333937"/>
                </a:lnTo>
                <a:lnTo>
                  <a:pt x="209649" y="339005"/>
                </a:lnTo>
                <a:lnTo>
                  <a:pt x="196530" y="342927"/>
                </a:lnTo>
                <a:lnTo>
                  <a:pt x="182985" y="345647"/>
                </a:lnTo>
                <a:lnTo>
                  <a:pt x="169068" y="347110"/>
                </a:lnTo>
                <a:lnTo>
                  <a:pt x="160364" y="347362"/>
                </a:lnTo>
                <a:lnTo>
                  <a:pt x="146243" y="346698"/>
                </a:lnTo>
                <a:lnTo>
                  <a:pt x="132464" y="344742"/>
                </a:lnTo>
                <a:lnTo>
                  <a:pt x="119078" y="341551"/>
                </a:lnTo>
                <a:lnTo>
                  <a:pt x="106136" y="337180"/>
                </a:lnTo>
                <a:lnTo>
                  <a:pt x="93688" y="331684"/>
                </a:lnTo>
                <a:lnTo>
                  <a:pt x="81788" y="325119"/>
                </a:lnTo>
                <a:lnTo>
                  <a:pt x="70484" y="317539"/>
                </a:lnTo>
                <a:lnTo>
                  <a:pt x="59830" y="309002"/>
                </a:lnTo>
                <a:lnTo>
                  <a:pt x="49875" y="299561"/>
                </a:lnTo>
                <a:lnTo>
                  <a:pt x="40672" y="289272"/>
                </a:lnTo>
                <a:lnTo>
                  <a:pt x="32271" y="278192"/>
                </a:lnTo>
                <a:lnTo>
                  <a:pt x="24724" y="266375"/>
                </a:lnTo>
                <a:lnTo>
                  <a:pt x="18081" y="253876"/>
                </a:lnTo>
                <a:lnTo>
                  <a:pt x="12395" y="240752"/>
                </a:lnTo>
                <a:lnTo>
                  <a:pt x="7715" y="227057"/>
                </a:lnTo>
                <a:lnTo>
                  <a:pt x="4094" y="212848"/>
                </a:lnTo>
                <a:lnTo>
                  <a:pt x="1582" y="198179"/>
                </a:lnTo>
                <a:lnTo>
                  <a:pt x="232" y="183106"/>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89" name="object 30"/>
          <p:cNvSpPr/>
          <p:nvPr/>
        </p:nvSpPr>
        <p:spPr>
          <a:xfrm>
            <a:off x="7725572" y="3169970"/>
            <a:ext cx="347472" cy="347472"/>
          </a:xfrm>
          <a:custGeom>
            <a:avLst/>
            <a:gdLst/>
            <a:ahLst/>
            <a:cxnLst/>
            <a:rect l="l" t="t" r="r" b="b"/>
            <a:pathLst>
              <a:path w="320729"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2"/>
                </a:lnTo>
                <a:lnTo>
                  <a:pt x="146244" y="346698"/>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3" y="198179"/>
                </a:lnTo>
                <a:lnTo>
                  <a:pt x="232" y="183107"/>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90" name="object 28"/>
          <p:cNvSpPr/>
          <p:nvPr/>
        </p:nvSpPr>
        <p:spPr>
          <a:xfrm>
            <a:off x="6401989" y="5328656"/>
            <a:ext cx="347472" cy="347472"/>
          </a:xfrm>
          <a:custGeom>
            <a:avLst/>
            <a:gdLst/>
            <a:ahLst/>
            <a:cxnLst/>
            <a:rect l="l" t="t" r="r" b="b"/>
            <a:pathLst>
              <a:path w="320730"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6"/>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91" name="object 26"/>
          <p:cNvSpPr/>
          <p:nvPr/>
        </p:nvSpPr>
        <p:spPr>
          <a:xfrm>
            <a:off x="7105873" y="4521611"/>
            <a:ext cx="347472" cy="347472"/>
          </a:xfrm>
          <a:custGeom>
            <a:avLst/>
            <a:gdLst/>
            <a:ahLst/>
            <a:cxnLst/>
            <a:rect l="l" t="t" r="r" b="b"/>
            <a:pathLst>
              <a:path w="320730"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6"/>
                </a:lnTo>
                <a:lnTo>
                  <a:pt x="0" y="173681"/>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92" name="object 24"/>
          <p:cNvSpPr/>
          <p:nvPr/>
        </p:nvSpPr>
        <p:spPr>
          <a:xfrm>
            <a:off x="5052670" y="3517331"/>
            <a:ext cx="347472" cy="347472"/>
          </a:xfrm>
          <a:custGeom>
            <a:avLst/>
            <a:gdLst/>
            <a:ahLst/>
            <a:cxnLst/>
            <a:rect l="l" t="t" r="r" b="b"/>
            <a:pathLst>
              <a:path w="320730"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1"/>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93" name="object 22"/>
          <p:cNvSpPr/>
          <p:nvPr/>
        </p:nvSpPr>
        <p:spPr>
          <a:xfrm>
            <a:off x="4776845" y="5206506"/>
            <a:ext cx="347472" cy="347472"/>
          </a:xfrm>
          <a:custGeom>
            <a:avLst/>
            <a:gdLst/>
            <a:ahLst/>
            <a:cxnLst/>
            <a:rect l="l" t="t" r="r" b="b"/>
            <a:pathLst>
              <a:path w="320730"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94" name="object 20"/>
          <p:cNvSpPr/>
          <p:nvPr/>
        </p:nvSpPr>
        <p:spPr>
          <a:xfrm>
            <a:off x="5373401" y="4051297"/>
            <a:ext cx="347472" cy="347472"/>
          </a:xfrm>
          <a:custGeom>
            <a:avLst/>
            <a:gdLst/>
            <a:ahLst/>
            <a:cxnLst/>
            <a:rect l="l" t="t" r="r" b="b"/>
            <a:pathLst>
              <a:path w="320730"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2"/>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1"/>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95" name="object 18"/>
          <p:cNvSpPr/>
          <p:nvPr/>
        </p:nvSpPr>
        <p:spPr>
          <a:xfrm>
            <a:off x="8237687" y="2691052"/>
            <a:ext cx="347472" cy="347472"/>
          </a:xfrm>
          <a:custGeom>
            <a:avLst/>
            <a:gdLst/>
            <a:ahLst/>
            <a:cxnLst/>
            <a:rect l="l" t="t" r="r" b="b"/>
            <a:pathLst>
              <a:path w="320730"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4"/>
                </a:lnTo>
                <a:lnTo>
                  <a:pt x="308334" y="106609"/>
                </a:lnTo>
                <a:lnTo>
                  <a:pt x="313014" y="120303"/>
                </a:lnTo>
                <a:lnTo>
                  <a:pt x="316635" y="134512"/>
                </a:lnTo>
                <a:lnTo>
                  <a:pt x="319147" y="149181"/>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2"/>
                </a:lnTo>
                <a:lnTo>
                  <a:pt x="146243" y="346698"/>
                </a:lnTo>
                <a:lnTo>
                  <a:pt x="132464" y="344742"/>
                </a:lnTo>
                <a:lnTo>
                  <a:pt x="119078" y="341551"/>
                </a:lnTo>
                <a:lnTo>
                  <a:pt x="106136" y="337180"/>
                </a:lnTo>
                <a:lnTo>
                  <a:pt x="93688"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7"/>
                </a:lnTo>
                <a:lnTo>
                  <a:pt x="4094" y="212848"/>
                </a:lnTo>
                <a:lnTo>
                  <a:pt x="1582" y="198179"/>
                </a:lnTo>
                <a:lnTo>
                  <a:pt x="232" y="183106"/>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96" name="object 6"/>
          <p:cNvSpPr txBox="1"/>
          <p:nvPr/>
        </p:nvSpPr>
        <p:spPr>
          <a:xfrm>
            <a:off x="2856125" y="3759280"/>
            <a:ext cx="992822" cy="330200"/>
          </a:xfrm>
          <a:prstGeom prst="rect">
            <a:avLst/>
          </a:prstGeom>
        </p:spPr>
        <p:txBody>
          <a:bodyPr wrap="square" lIns="0" tIns="0" rIns="0" bIns="0" rtlCol="0">
            <a:noAutofit/>
          </a:bodyPr>
          <a:lstStyle/>
          <a:p>
            <a:pPr marL="12700">
              <a:lnSpc>
                <a:spcPts val="2600"/>
              </a:lnSpc>
              <a:spcBef>
                <a:spcPts val="130"/>
              </a:spcBef>
            </a:pPr>
            <a:r>
              <a:rPr sz="3600" baseline="2275" dirty="0">
                <a:solidFill>
                  <a:srgbClr val="7F7E7E"/>
                </a:solidFill>
                <a:cs typeface="Calibri"/>
              </a:rPr>
              <a:t>Income</a:t>
            </a:r>
            <a:endParaRPr sz="2400" dirty="0">
              <a:cs typeface="Calibri"/>
            </a:endParaRPr>
          </a:p>
        </p:txBody>
      </p:sp>
      <p:grpSp>
        <p:nvGrpSpPr>
          <p:cNvPr id="197" name="Group 196"/>
          <p:cNvGrpSpPr/>
          <p:nvPr/>
        </p:nvGrpSpPr>
        <p:grpSpPr>
          <a:xfrm>
            <a:off x="3907438" y="1888930"/>
            <a:ext cx="6303362" cy="4054670"/>
            <a:chOff x="2343901" y="1923700"/>
            <a:chExt cx="6303362" cy="4054670"/>
          </a:xfrm>
        </p:grpSpPr>
        <p:sp>
          <p:nvSpPr>
            <p:cNvPr id="198" name="object 67"/>
            <p:cNvSpPr/>
            <p:nvPr/>
          </p:nvSpPr>
          <p:spPr>
            <a:xfrm>
              <a:off x="2343901" y="1923700"/>
              <a:ext cx="0" cy="4054670"/>
            </a:xfrm>
            <a:custGeom>
              <a:avLst/>
              <a:gdLst/>
              <a:ahLst/>
              <a:cxnLst/>
              <a:rect l="l" t="t" r="r" b="b"/>
              <a:pathLst>
                <a:path h="4054670">
                  <a:moveTo>
                    <a:pt x="0" y="4054670"/>
                  </a:moveTo>
                  <a:lnTo>
                    <a:pt x="0" y="0"/>
                  </a:lnTo>
                </a:path>
              </a:pathLst>
            </a:custGeom>
            <a:ln w="25399">
              <a:solidFill>
                <a:srgbClr val="6094C9"/>
              </a:solidFill>
              <a:headEnd type="none"/>
              <a:tailEnd type="arrow"/>
            </a:ln>
            <a:effectLst>
              <a:outerShdw blurRad="50800" dist="38100" dir="5400000" algn="t" rotWithShape="0">
                <a:prstClr val="black">
                  <a:alpha val="40000"/>
                </a:prstClr>
              </a:outerShdw>
            </a:effectLst>
          </p:spPr>
          <p:txBody>
            <a:bodyPr wrap="square" lIns="0" tIns="0" rIns="0" bIns="0" rtlCol="0">
              <a:noAutofit/>
            </a:bodyPr>
            <a:lstStyle/>
            <a:p>
              <a:endParaRPr/>
            </a:p>
          </p:txBody>
        </p:sp>
        <p:sp>
          <p:nvSpPr>
            <p:cNvPr id="199" name="object 70"/>
            <p:cNvSpPr/>
            <p:nvPr/>
          </p:nvSpPr>
          <p:spPr>
            <a:xfrm>
              <a:off x="2343901" y="5978370"/>
              <a:ext cx="6303362" cy="0"/>
            </a:xfrm>
            <a:custGeom>
              <a:avLst/>
              <a:gdLst/>
              <a:ahLst/>
              <a:cxnLst/>
              <a:rect l="l" t="t" r="r" b="b"/>
              <a:pathLst>
                <a:path w="6303362">
                  <a:moveTo>
                    <a:pt x="0" y="0"/>
                  </a:moveTo>
                  <a:lnTo>
                    <a:pt x="6303362" y="0"/>
                  </a:lnTo>
                </a:path>
              </a:pathLst>
            </a:custGeom>
            <a:ln w="25399">
              <a:solidFill>
                <a:srgbClr val="6094C9"/>
              </a:solidFill>
              <a:headEnd type="none"/>
              <a:tailEnd type="arrow"/>
            </a:ln>
            <a:effectLst>
              <a:outerShdw blurRad="50800" dist="38100" algn="l" rotWithShape="0">
                <a:prstClr val="black">
                  <a:alpha val="40000"/>
                </a:prstClr>
              </a:outerShdw>
            </a:effectLst>
          </p:spPr>
          <p:txBody>
            <a:bodyPr wrap="square" lIns="0" tIns="0" rIns="0" bIns="0" rtlCol="0">
              <a:noAutofit/>
            </a:bodyPr>
            <a:lstStyle/>
            <a:p>
              <a:endParaRPr/>
            </a:p>
          </p:txBody>
        </p:sp>
      </p:gr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object 5"/>
          <p:cNvSpPr txBox="1"/>
          <p:nvPr/>
        </p:nvSpPr>
        <p:spPr>
          <a:xfrm>
            <a:off x="3625916" y="369650"/>
            <a:ext cx="6889684" cy="1166986"/>
          </a:xfrm>
          <a:prstGeom prst="rect">
            <a:avLst/>
          </a:prstGeom>
        </p:spPr>
        <p:txBody>
          <a:bodyPr wrap="square" lIns="0" tIns="0" rIns="0" bIns="0" rtlCol="0">
            <a:spAutoFit/>
          </a:bodyPr>
          <a:lstStyle/>
          <a:p>
            <a:pPr marL="12700" marR="41909">
              <a:lnSpc>
                <a:spcPts val="3454"/>
              </a:lnSpc>
              <a:spcBef>
                <a:spcPts val="172"/>
              </a:spcBef>
            </a:pPr>
            <a:r>
              <a:rPr sz="4800" baseline="2560" dirty="0">
                <a:solidFill>
                  <a:srgbClr val="4E81BC"/>
                </a:solidFill>
                <a:latin typeface="+mj-lt"/>
                <a:cs typeface="Calibri"/>
              </a:rPr>
              <a:t>DBSC</a:t>
            </a:r>
            <a:r>
              <a:rPr sz="4800" spc="-4" baseline="2560" dirty="0">
                <a:solidFill>
                  <a:srgbClr val="4E81BC"/>
                </a:solidFill>
                <a:latin typeface="+mj-lt"/>
                <a:cs typeface="Calibri"/>
              </a:rPr>
              <a:t>A</a:t>
            </a:r>
            <a:r>
              <a:rPr sz="4800" baseline="2560" dirty="0">
                <a:solidFill>
                  <a:srgbClr val="4E81BC"/>
                </a:solidFill>
                <a:latin typeface="+mj-lt"/>
                <a:cs typeface="Calibri"/>
              </a:rPr>
              <a:t>N</a:t>
            </a:r>
            <a:endParaRPr sz="3200" dirty="0">
              <a:latin typeface="+mj-lt"/>
              <a:cs typeface="Calibri"/>
            </a:endParaRPr>
          </a:p>
          <a:p>
            <a:pPr marL="12700">
              <a:lnSpc>
                <a:spcPts val="2770"/>
              </a:lnSpc>
            </a:pPr>
            <a:r>
              <a:rPr lang="en-US" sz="3200" baseline="1137" dirty="0">
                <a:solidFill>
                  <a:srgbClr val="7F7E7E"/>
                </a:solidFill>
                <a:cs typeface="Calibri"/>
              </a:rPr>
              <a:t>If candidate does NOT have </a:t>
            </a:r>
            <a:r>
              <a:rPr lang="en-US" sz="3200" i="1" baseline="1137" dirty="0" err="1">
                <a:solidFill>
                  <a:srgbClr val="7F7E7E"/>
                </a:solidFill>
                <a:cs typeface="Calibri"/>
              </a:rPr>
              <a:t>n_clu</a:t>
            </a:r>
            <a:r>
              <a:rPr lang="en-US" sz="3200" baseline="1137" dirty="0">
                <a:solidFill>
                  <a:srgbClr val="7F7E7E"/>
                </a:solidFill>
                <a:cs typeface="Calibri"/>
              </a:rPr>
              <a:t> neighbors within </a:t>
            </a:r>
            <a:r>
              <a:rPr lang="en-US" sz="3200" i="1" baseline="1137" dirty="0">
                <a:solidFill>
                  <a:srgbClr val="7F7E7E"/>
                </a:solidFill>
                <a:cs typeface="Calibri"/>
              </a:rPr>
              <a:t>epsilon</a:t>
            </a:r>
            <a:r>
              <a:rPr lang="en-US" sz="3200" baseline="1137" dirty="0">
                <a:solidFill>
                  <a:srgbClr val="7F7E7E"/>
                </a:solidFill>
                <a:cs typeface="Calibri"/>
              </a:rPr>
              <a:t>, it is </a:t>
            </a:r>
            <a:r>
              <a:rPr lang="en-US" sz="3200" i="1" baseline="1137" dirty="0">
                <a:solidFill>
                  <a:srgbClr val="7F7E7E"/>
                </a:solidFill>
                <a:cs typeface="Calibri"/>
              </a:rPr>
              <a:t>density-reachable</a:t>
            </a:r>
          </a:p>
        </p:txBody>
      </p:sp>
      <p:sp>
        <p:nvSpPr>
          <p:cNvPr id="87" name="object 15"/>
          <p:cNvSpPr txBox="1"/>
          <p:nvPr/>
        </p:nvSpPr>
        <p:spPr>
          <a:xfrm>
            <a:off x="1873883" y="369650"/>
            <a:ext cx="1351013" cy="520700"/>
          </a:xfrm>
          <a:prstGeom prst="rect">
            <a:avLst/>
          </a:prstGeom>
        </p:spPr>
        <p:txBody>
          <a:bodyPr wrap="square" lIns="0" tIns="0" rIns="0" bIns="0" rtlCol="0">
            <a:noAutofit/>
          </a:bodyPr>
          <a:lstStyle/>
          <a:p>
            <a:pPr marL="12700">
              <a:lnSpc>
                <a:spcPts val="1985"/>
              </a:lnSpc>
              <a:spcBef>
                <a:spcPts val="99"/>
              </a:spcBef>
            </a:pPr>
            <a:r>
              <a:rPr sz="2700" baseline="3034" dirty="0">
                <a:solidFill>
                  <a:srgbClr val="215867"/>
                </a:solidFill>
                <a:latin typeface="+mj-lt"/>
                <a:cs typeface="Calibri"/>
              </a:rPr>
              <a:t>epsilon = 1.75</a:t>
            </a:r>
            <a:endParaRPr dirty="0">
              <a:latin typeface="+mj-lt"/>
              <a:cs typeface="Calibri"/>
            </a:endParaRPr>
          </a:p>
          <a:p>
            <a:pPr marL="12700" marR="34289">
              <a:lnSpc>
                <a:spcPts val="2100"/>
              </a:lnSpc>
              <a:spcBef>
                <a:spcPts val="5"/>
              </a:spcBef>
            </a:pPr>
            <a:r>
              <a:rPr sz="2700" baseline="1517" dirty="0">
                <a:solidFill>
                  <a:srgbClr val="215867"/>
                </a:solidFill>
                <a:latin typeface="+mj-lt"/>
                <a:cs typeface="Calibri"/>
              </a:rPr>
              <a:t>n_clu = 3</a:t>
            </a:r>
            <a:endParaRPr dirty="0">
              <a:latin typeface="+mj-lt"/>
              <a:cs typeface="Calibri"/>
            </a:endParaRPr>
          </a:p>
        </p:txBody>
      </p:sp>
      <p:sp>
        <p:nvSpPr>
          <p:cNvPr id="88" name="object 66"/>
          <p:cNvSpPr/>
          <p:nvPr/>
        </p:nvSpPr>
        <p:spPr>
          <a:xfrm>
            <a:off x="5966062" y="973103"/>
            <a:ext cx="1810252" cy="1760707"/>
          </a:xfrm>
          <a:custGeom>
            <a:avLst/>
            <a:gdLst/>
            <a:ahLst/>
            <a:cxnLst/>
            <a:rect l="l" t="t" r="r" b="b"/>
            <a:pathLst>
              <a:path w="1810252" h="1760707">
                <a:moveTo>
                  <a:pt x="0" y="880353"/>
                </a:moveTo>
                <a:lnTo>
                  <a:pt x="3000" y="952556"/>
                </a:lnTo>
                <a:lnTo>
                  <a:pt x="11846" y="1023151"/>
                </a:lnTo>
                <a:lnTo>
                  <a:pt x="26305" y="1091913"/>
                </a:lnTo>
                <a:lnTo>
                  <a:pt x="46143" y="1158614"/>
                </a:lnTo>
                <a:lnTo>
                  <a:pt x="71129" y="1223027"/>
                </a:lnTo>
                <a:lnTo>
                  <a:pt x="101028" y="1284927"/>
                </a:lnTo>
                <a:lnTo>
                  <a:pt x="135608" y="1344087"/>
                </a:lnTo>
                <a:lnTo>
                  <a:pt x="174636" y="1400279"/>
                </a:lnTo>
                <a:lnTo>
                  <a:pt x="217880" y="1453279"/>
                </a:lnTo>
                <a:lnTo>
                  <a:pt x="265105" y="1502858"/>
                </a:lnTo>
                <a:lnTo>
                  <a:pt x="316079" y="1548791"/>
                </a:lnTo>
                <a:lnTo>
                  <a:pt x="370570" y="1590850"/>
                </a:lnTo>
                <a:lnTo>
                  <a:pt x="428344" y="1628810"/>
                </a:lnTo>
                <a:lnTo>
                  <a:pt x="489168" y="1662444"/>
                </a:lnTo>
                <a:lnTo>
                  <a:pt x="552810" y="1691525"/>
                </a:lnTo>
                <a:lnTo>
                  <a:pt x="619036" y="1715826"/>
                </a:lnTo>
                <a:lnTo>
                  <a:pt x="687614" y="1735122"/>
                </a:lnTo>
                <a:lnTo>
                  <a:pt x="758310" y="1749185"/>
                </a:lnTo>
                <a:lnTo>
                  <a:pt x="830892" y="1757789"/>
                </a:lnTo>
                <a:lnTo>
                  <a:pt x="905126" y="1760707"/>
                </a:lnTo>
                <a:lnTo>
                  <a:pt x="979361" y="1757789"/>
                </a:lnTo>
                <a:lnTo>
                  <a:pt x="1051942" y="1749185"/>
                </a:lnTo>
                <a:lnTo>
                  <a:pt x="1122639" y="1735122"/>
                </a:lnTo>
                <a:lnTo>
                  <a:pt x="1191216" y="1715826"/>
                </a:lnTo>
                <a:lnTo>
                  <a:pt x="1257442" y="1691525"/>
                </a:lnTo>
                <a:lnTo>
                  <a:pt x="1321084" y="1662444"/>
                </a:lnTo>
                <a:lnTo>
                  <a:pt x="1381908" y="1628810"/>
                </a:lnTo>
                <a:lnTo>
                  <a:pt x="1439682" y="1590850"/>
                </a:lnTo>
                <a:lnTo>
                  <a:pt x="1494173" y="1548791"/>
                </a:lnTo>
                <a:lnTo>
                  <a:pt x="1545147" y="1502858"/>
                </a:lnTo>
                <a:lnTo>
                  <a:pt x="1592373" y="1453279"/>
                </a:lnTo>
                <a:lnTo>
                  <a:pt x="1635616" y="1400279"/>
                </a:lnTo>
                <a:lnTo>
                  <a:pt x="1674644" y="1344087"/>
                </a:lnTo>
                <a:lnTo>
                  <a:pt x="1709224" y="1284927"/>
                </a:lnTo>
                <a:lnTo>
                  <a:pt x="1739123" y="1223027"/>
                </a:lnTo>
                <a:lnTo>
                  <a:pt x="1764109" y="1158614"/>
                </a:lnTo>
                <a:lnTo>
                  <a:pt x="1783947" y="1091913"/>
                </a:lnTo>
                <a:lnTo>
                  <a:pt x="1798406" y="1023151"/>
                </a:lnTo>
                <a:lnTo>
                  <a:pt x="1807252" y="952556"/>
                </a:lnTo>
                <a:lnTo>
                  <a:pt x="1810252" y="880353"/>
                </a:lnTo>
                <a:lnTo>
                  <a:pt x="1807252" y="808151"/>
                </a:lnTo>
                <a:lnTo>
                  <a:pt x="1798406" y="737555"/>
                </a:lnTo>
                <a:lnTo>
                  <a:pt x="1783947" y="668794"/>
                </a:lnTo>
                <a:lnTo>
                  <a:pt x="1764109" y="602094"/>
                </a:lnTo>
                <a:lnTo>
                  <a:pt x="1739123" y="537680"/>
                </a:lnTo>
                <a:lnTo>
                  <a:pt x="1709224" y="475780"/>
                </a:lnTo>
                <a:lnTo>
                  <a:pt x="1674644" y="416621"/>
                </a:lnTo>
                <a:lnTo>
                  <a:pt x="1635616" y="360428"/>
                </a:lnTo>
                <a:lnTo>
                  <a:pt x="1592373" y="307429"/>
                </a:lnTo>
                <a:lnTo>
                  <a:pt x="1545147" y="257849"/>
                </a:lnTo>
                <a:lnTo>
                  <a:pt x="1494173" y="211917"/>
                </a:lnTo>
                <a:lnTo>
                  <a:pt x="1439682" y="169857"/>
                </a:lnTo>
                <a:lnTo>
                  <a:pt x="1381908" y="131897"/>
                </a:lnTo>
                <a:lnTo>
                  <a:pt x="1321084" y="98263"/>
                </a:lnTo>
                <a:lnTo>
                  <a:pt x="1257442" y="69182"/>
                </a:lnTo>
                <a:lnTo>
                  <a:pt x="1191216" y="44881"/>
                </a:lnTo>
                <a:lnTo>
                  <a:pt x="1122639" y="25585"/>
                </a:lnTo>
                <a:lnTo>
                  <a:pt x="1051942" y="11522"/>
                </a:lnTo>
                <a:lnTo>
                  <a:pt x="979361" y="2918"/>
                </a:lnTo>
                <a:lnTo>
                  <a:pt x="905126" y="0"/>
                </a:lnTo>
                <a:lnTo>
                  <a:pt x="830892" y="2918"/>
                </a:lnTo>
                <a:lnTo>
                  <a:pt x="758310" y="11522"/>
                </a:lnTo>
                <a:lnTo>
                  <a:pt x="687614" y="25585"/>
                </a:lnTo>
                <a:lnTo>
                  <a:pt x="619036" y="44881"/>
                </a:lnTo>
                <a:lnTo>
                  <a:pt x="552810" y="69182"/>
                </a:lnTo>
                <a:lnTo>
                  <a:pt x="489168" y="98263"/>
                </a:lnTo>
                <a:lnTo>
                  <a:pt x="428344" y="131897"/>
                </a:lnTo>
                <a:lnTo>
                  <a:pt x="370570" y="169857"/>
                </a:lnTo>
                <a:lnTo>
                  <a:pt x="316079" y="211917"/>
                </a:lnTo>
                <a:lnTo>
                  <a:pt x="265105" y="257849"/>
                </a:lnTo>
                <a:lnTo>
                  <a:pt x="217880" y="307429"/>
                </a:lnTo>
                <a:lnTo>
                  <a:pt x="174636" y="360428"/>
                </a:lnTo>
                <a:lnTo>
                  <a:pt x="135608" y="416621"/>
                </a:lnTo>
                <a:lnTo>
                  <a:pt x="101028" y="475780"/>
                </a:lnTo>
                <a:lnTo>
                  <a:pt x="71129" y="537680"/>
                </a:lnTo>
                <a:lnTo>
                  <a:pt x="46143" y="602094"/>
                </a:lnTo>
                <a:lnTo>
                  <a:pt x="26305" y="668794"/>
                </a:lnTo>
                <a:lnTo>
                  <a:pt x="11846" y="737555"/>
                </a:lnTo>
                <a:lnTo>
                  <a:pt x="3000" y="808151"/>
                </a:lnTo>
                <a:lnTo>
                  <a:pt x="0" y="880353"/>
                </a:lnTo>
                <a:close/>
              </a:path>
            </a:pathLst>
          </a:custGeom>
          <a:solidFill>
            <a:srgbClr val="FAA657">
              <a:alpha val="51000"/>
            </a:srgbClr>
          </a:solidFill>
          <a:effectLst>
            <a:outerShdw blurRad="50800" dist="38100" dir="5400000" algn="t" rotWithShape="0">
              <a:prstClr val="black">
                <a:alpha val="40000"/>
              </a:prstClr>
            </a:outerShdw>
          </a:effectLst>
        </p:spPr>
        <p:txBody>
          <a:bodyPr wrap="square" lIns="0" tIns="0" rIns="0" bIns="0" rtlCol="0">
            <a:noAutofit/>
          </a:bodyPr>
          <a:lstStyle/>
          <a:p>
            <a:endParaRPr/>
          </a:p>
        </p:txBody>
      </p:sp>
      <p:sp>
        <p:nvSpPr>
          <p:cNvPr id="89" name="object 82"/>
          <p:cNvSpPr/>
          <p:nvPr/>
        </p:nvSpPr>
        <p:spPr>
          <a:xfrm>
            <a:off x="5938372" y="5487188"/>
            <a:ext cx="347472" cy="347472"/>
          </a:xfrm>
          <a:custGeom>
            <a:avLst/>
            <a:gdLst/>
            <a:ahLst/>
            <a:cxnLst/>
            <a:rect l="l" t="t" r="r" b="b"/>
            <a:pathLst>
              <a:path w="320729"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90" name="object 84"/>
          <p:cNvSpPr/>
          <p:nvPr/>
        </p:nvSpPr>
        <p:spPr>
          <a:xfrm>
            <a:off x="6923747" y="5521291"/>
            <a:ext cx="347472" cy="347472"/>
          </a:xfrm>
          <a:custGeom>
            <a:avLst/>
            <a:gdLst/>
            <a:ahLst/>
            <a:cxnLst/>
            <a:rect l="l" t="t" r="r" b="b"/>
            <a:pathLst>
              <a:path w="320729"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6"/>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91" name="object 86"/>
          <p:cNvSpPr/>
          <p:nvPr/>
        </p:nvSpPr>
        <p:spPr>
          <a:xfrm>
            <a:off x="7775551" y="5502337"/>
            <a:ext cx="347472" cy="347472"/>
          </a:xfrm>
          <a:custGeom>
            <a:avLst/>
            <a:gdLst/>
            <a:ahLst/>
            <a:cxnLst/>
            <a:rect l="l" t="t" r="r" b="b"/>
            <a:pathLst>
              <a:path w="320729"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9"/>
                </a:lnTo>
                <a:lnTo>
                  <a:pt x="288458" y="69169"/>
                </a:lnTo>
                <a:lnTo>
                  <a:pt x="296005" y="80986"/>
                </a:lnTo>
                <a:lnTo>
                  <a:pt x="302647" y="93485"/>
                </a:lnTo>
                <a:lnTo>
                  <a:pt x="308334" y="106609"/>
                </a:lnTo>
                <a:lnTo>
                  <a:pt x="313014" y="120303"/>
                </a:lnTo>
                <a:lnTo>
                  <a:pt x="316635" y="134513"/>
                </a:lnTo>
                <a:lnTo>
                  <a:pt x="319146" y="149182"/>
                </a:lnTo>
                <a:lnTo>
                  <a:pt x="320497" y="164255"/>
                </a:lnTo>
                <a:lnTo>
                  <a:pt x="320729" y="173680"/>
                </a:lnTo>
                <a:lnTo>
                  <a:pt x="320116" y="188974"/>
                </a:lnTo>
                <a:lnTo>
                  <a:pt x="318311" y="203897"/>
                </a:lnTo>
                <a:lnTo>
                  <a:pt x="315364" y="218395"/>
                </a:lnTo>
                <a:lnTo>
                  <a:pt x="311328" y="232412"/>
                </a:lnTo>
                <a:lnTo>
                  <a:pt x="306254" y="245893"/>
                </a:lnTo>
                <a:lnTo>
                  <a:pt x="300192" y="258782"/>
                </a:lnTo>
                <a:lnTo>
                  <a:pt x="293194" y="271024"/>
                </a:lnTo>
                <a:lnTo>
                  <a:pt x="285310" y="282563"/>
                </a:lnTo>
                <a:lnTo>
                  <a:pt x="276593" y="293344"/>
                </a:lnTo>
                <a:lnTo>
                  <a:pt x="267094" y="303312"/>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6"/>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92" name="object 74"/>
          <p:cNvSpPr/>
          <p:nvPr/>
        </p:nvSpPr>
        <p:spPr>
          <a:xfrm>
            <a:off x="4192469" y="5195209"/>
            <a:ext cx="347472" cy="347472"/>
          </a:xfrm>
          <a:custGeom>
            <a:avLst/>
            <a:gdLst/>
            <a:ahLst/>
            <a:cxnLst/>
            <a:rect l="l" t="t" r="r" b="b"/>
            <a:pathLst>
              <a:path w="320730"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93" name="object 72"/>
          <p:cNvSpPr/>
          <p:nvPr/>
        </p:nvSpPr>
        <p:spPr>
          <a:xfrm>
            <a:off x="7483366" y="2517371"/>
            <a:ext cx="347472" cy="347472"/>
          </a:xfrm>
          <a:custGeom>
            <a:avLst/>
            <a:gdLst/>
            <a:ahLst/>
            <a:cxnLst/>
            <a:rect l="l" t="t" r="r" b="b"/>
            <a:pathLst>
              <a:path w="320730"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30" y="342927"/>
                </a:lnTo>
                <a:lnTo>
                  <a:pt x="182985" y="345647"/>
                </a:lnTo>
                <a:lnTo>
                  <a:pt x="169068" y="347110"/>
                </a:lnTo>
                <a:lnTo>
                  <a:pt x="160364" y="347362"/>
                </a:lnTo>
                <a:lnTo>
                  <a:pt x="146244" y="346698"/>
                </a:lnTo>
                <a:lnTo>
                  <a:pt x="132465" y="344742"/>
                </a:lnTo>
                <a:lnTo>
                  <a:pt x="119078" y="341551"/>
                </a:lnTo>
                <a:lnTo>
                  <a:pt x="106136" y="337180"/>
                </a:lnTo>
                <a:lnTo>
                  <a:pt x="93689" y="331684"/>
                </a:lnTo>
                <a:lnTo>
                  <a:pt x="81788" y="325119"/>
                </a:lnTo>
                <a:lnTo>
                  <a:pt x="70485" y="317540"/>
                </a:lnTo>
                <a:lnTo>
                  <a:pt x="59830" y="309002"/>
                </a:lnTo>
                <a:lnTo>
                  <a:pt x="49876" y="299561"/>
                </a:lnTo>
                <a:lnTo>
                  <a:pt x="40672" y="289273"/>
                </a:lnTo>
                <a:lnTo>
                  <a:pt x="32271" y="278192"/>
                </a:lnTo>
                <a:lnTo>
                  <a:pt x="24724" y="266375"/>
                </a:lnTo>
                <a:lnTo>
                  <a:pt x="18081" y="253876"/>
                </a:lnTo>
                <a:lnTo>
                  <a:pt x="12395" y="240752"/>
                </a:lnTo>
                <a:lnTo>
                  <a:pt x="7715" y="227058"/>
                </a:lnTo>
                <a:lnTo>
                  <a:pt x="4094" y="212848"/>
                </a:lnTo>
                <a:lnTo>
                  <a:pt x="1583" y="198180"/>
                </a:lnTo>
                <a:lnTo>
                  <a:pt x="232" y="183107"/>
                </a:lnTo>
                <a:lnTo>
                  <a:pt x="0" y="173680"/>
                </a:lnTo>
                <a:close/>
              </a:path>
            </a:pathLst>
          </a:custGeom>
          <a:solidFill>
            <a:srgbClr val="937AB1"/>
          </a:solidFill>
          <a:ln w="57150">
            <a:solidFill>
              <a:srgbClr val="F69545"/>
            </a:solidFill>
          </a:ln>
        </p:spPr>
        <p:txBody>
          <a:bodyPr wrap="square" lIns="0" tIns="0" rIns="0" bIns="0" rtlCol="0">
            <a:noAutofit/>
          </a:bodyPr>
          <a:lstStyle/>
          <a:p>
            <a:endParaRPr/>
          </a:p>
        </p:txBody>
      </p:sp>
      <p:sp>
        <p:nvSpPr>
          <p:cNvPr id="94" name="object 70"/>
          <p:cNvSpPr/>
          <p:nvPr/>
        </p:nvSpPr>
        <p:spPr>
          <a:xfrm>
            <a:off x="7084113" y="2135643"/>
            <a:ext cx="347472" cy="347472"/>
          </a:xfrm>
          <a:custGeom>
            <a:avLst/>
            <a:gdLst/>
            <a:ahLst/>
            <a:cxnLst/>
            <a:rect l="l" t="t" r="r" b="b"/>
            <a:pathLst>
              <a:path w="320730"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2"/>
                </a:lnTo>
                <a:lnTo>
                  <a:pt x="146244" y="346698"/>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3" y="198179"/>
                </a:lnTo>
                <a:lnTo>
                  <a:pt x="232" y="183107"/>
                </a:lnTo>
                <a:lnTo>
                  <a:pt x="0" y="173680"/>
                </a:lnTo>
                <a:close/>
              </a:path>
            </a:pathLst>
          </a:custGeom>
          <a:solidFill>
            <a:srgbClr val="FAA757"/>
          </a:solidFill>
          <a:ln w="28575">
            <a:solidFill>
              <a:srgbClr val="C1803F"/>
            </a:solidFill>
          </a:ln>
        </p:spPr>
        <p:txBody>
          <a:bodyPr wrap="square" lIns="0" tIns="0" rIns="0" bIns="0" rtlCol="0">
            <a:noAutofit/>
          </a:bodyPr>
          <a:lstStyle/>
          <a:p>
            <a:endParaRPr/>
          </a:p>
        </p:txBody>
      </p:sp>
      <p:sp>
        <p:nvSpPr>
          <p:cNvPr id="95" name="object 68"/>
          <p:cNvSpPr/>
          <p:nvPr/>
        </p:nvSpPr>
        <p:spPr>
          <a:xfrm>
            <a:off x="6672028" y="1723114"/>
            <a:ext cx="347472" cy="347472"/>
          </a:xfrm>
          <a:custGeom>
            <a:avLst/>
            <a:gdLst/>
            <a:ahLst/>
            <a:cxnLst/>
            <a:rect l="l" t="t" r="r" b="b"/>
            <a:pathLst>
              <a:path w="320729"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2"/>
                </a:lnTo>
                <a:lnTo>
                  <a:pt x="146244" y="346698"/>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3"/>
                </a:lnTo>
                <a:lnTo>
                  <a:pt x="32271" y="278192"/>
                </a:lnTo>
                <a:lnTo>
                  <a:pt x="24724" y="266375"/>
                </a:lnTo>
                <a:lnTo>
                  <a:pt x="18081" y="253876"/>
                </a:lnTo>
                <a:lnTo>
                  <a:pt x="12395" y="240752"/>
                </a:lnTo>
                <a:lnTo>
                  <a:pt x="7715" y="227058"/>
                </a:lnTo>
                <a:lnTo>
                  <a:pt x="4094" y="212848"/>
                </a:lnTo>
                <a:lnTo>
                  <a:pt x="1583" y="198179"/>
                </a:lnTo>
                <a:lnTo>
                  <a:pt x="232" y="183107"/>
                </a:lnTo>
                <a:lnTo>
                  <a:pt x="0" y="173680"/>
                </a:lnTo>
                <a:close/>
              </a:path>
            </a:pathLst>
          </a:custGeom>
          <a:solidFill>
            <a:srgbClr val="FAA757"/>
          </a:solidFill>
          <a:ln w="28575">
            <a:solidFill>
              <a:schemeClr val="bg1">
                <a:lumMod val="85000"/>
              </a:schemeClr>
            </a:solidFill>
          </a:ln>
        </p:spPr>
        <p:txBody>
          <a:bodyPr wrap="square" lIns="0" tIns="0" rIns="0" bIns="0" rtlCol="0">
            <a:noAutofit/>
          </a:bodyPr>
          <a:lstStyle/>
          <a:p>
            <a:endParaRPr/>
          </a:p>
        </p:txBody>
      </p:sp>
      <p:sp>
        <p:nvSpPr>
          <p:cNvPr id="96" name="object 66"/>
          <p:cNvSpPr/>
          <p:nvPr/>
        </p:nvSpPr>
        <p:spPr>
          <a:xfrm>
            <a:off x="8396003" y="3412181"/>
            <a:ext cx="347472" cy="347472"/>
          </a:xfrm>
          <a:custGeom>
            <a:avLst/>
            <a:gdLst/>
            <a:ahLst/>
            <a:cxnLst/>
            <a:rect l="l" t="t" r="r" b="b"/>
            <a:pathLst>
              <a:path w="320730"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4"/>
                </a:lnTo>
                <a:lnTo>
                  <a:pt x="308334" y="106609"/>
                </a:lnTo>
                <a:lnTo>
                  <a:pt x="313014" y="120303"/>
                </a:lnTo>
                <a:lnTo>
                  <a:pt x="316635" y="134512"/>
                </a:lnTo>
                <a:lnTo>
                  <a:pt x="319147" y="149181"/>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3" y="346697"/>
                </a:lnTo>
                <a:lnTo>
                  <a:pt x="132464" y="344742"/>
                </a:lnTo>
                <a:lnTo>
                  <a:pt x="119078" y="341551"/>
                </a:lnTo>
                <a:lnTo>
                  <a:pt x="106136" y="337180"/>
                </a:lnTo>
                <a:lnTo>
                  <a:pt x="93688" y="331684"/>
                </a:lnTo>
                <a:lnTo>
                  <a:pt x="81788" y="325119"/>
                </a:lnTo>
                <a:lnTo>
                  <a:pt x="70484" y="317539"/>
                </a:lnTo>
                <a:lnTo>
                  <a:pt x="59830" y="309001"/>
                </a:lnTo>
                <a:lnTo>
                  <a:pt x="49875" y="299561"/>
                </a:lnTo>
                <a:lnTo>
                  <a:pt x="40672" y="289272"/>
                </a:lnTo>
                <a:lnTo>
                  <a:pt x="32271" y="278192"/>
                </a:lnTo>
                <a:lnTo>
                  <a:pt x="24724" y="266375"/>
                </a:lnTo>
                <a:lnTo>
                  <a:pt x="18081" y="253876"/>
                </a:lnTo>
                <a:lnTo>
                  <a:pt x="12395" y="240752"/>
                </a:lnTo>
                <a:lnTo>
                  <a:pt x="7715" y="227057"/>
                </a:lnTo>
                <a:lnTo>
                  <a:pt x="4094" y="212848"/>
                </a:lnTo>
                <a:lnTo>
                  <a:pt x="1582" y="198179"/>
                </a:lnTo>
                <a:lnTo>
                  <a:pt x="232" y="183106"/>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97" name="object 63"/>
          <p:cNvSpPr/>
          <p:nvPr/>
        </p:nvSpPr>
        <p:spPr>
          <a:xfrm>
            <a:off x="7404842" y="5021529"/>
            <a:ext cx="347472" cy="347472"/>
          </a:xfrm>
          <a:custGeom>
            <a:avLst/>
            <a:gdLst/>
            <a:ahLst/>
            <a:cxnLst/>
            <a:rect l="l" t="t" r="r" b="b"/>
            <a:pathLst>
              <a:path w="320730" h="347361">
                <a:moveTo>
                  <a:pt x="0" y="173680"/>
                </a:moveTo>
                <a:lnTo>
                  <a:pt x="232" y="183106"/>
                </a:lnTo>
                <a:lnTo>
                  <a:pt x="1583" y="198179"/>
                </a:lnTo>
                <a:lnTo>
                  <a:pt x="4094" y="212848"/>
                </a:lnTo>
                <a:lnTo>
                  <a:pt x="7715" y="227058"/>
                </a:lnTo>
                <a:lnTo>
                  <a:pt x="12395" y="240752"/>
                </a:lnTo>
                <a:lnTo>
                  <a:pt x="18082" y="253876"/>
                </a:lnTo>
                <a:lnTo>
                  <a:pt x="24724" y="266375"/>
                </a:lnTo>
                <a:lnTo>
                  <a:pt x="32272" y="278192"/>
                </a:lnTo>
                <a:lnTo>
                  <a:pt x="40673" y="289272"/>
                </a:lnTo>
                <a:lnTo>
                  <a:pt x="49876" y="299561"/>
                </a:lnTo>
                <a:lnTo>
                  <a:pt x="59830" y="309001"/>
                </a:lnTo>
                <a:lnTo>
                  <a:pt x="70485" y="317539"/>
                </a:lnTo>
                <a:lnTo>
                  <a:pt x="81788" y="325118"/>
                </a:lnTo>
                <a:lnTo>
                  <a:pt x="93689" y="331684"/>
                </a:lnTo>
                <a:lnTo>
                  <a:pt x="106136" y="337180"/>
                </a:lnTo>
                <a:lnTo>
                  <a:pt x="119079" y="341551"/>
                </a:lnTo>
                <a:lnTo>
                  <a:pt x="132465" y="344742"/>
                </a:lnTo>
                <a:lnTo>
                  <a:pt x="146244" y="346697"/>
                </a:lnTo>
                <a:lnTo>
                  <a:pt x="160365" y="347361"/>
                </a:lnTo>
                <a:lnTo>
                  <a:pt x="169069" y="347110"/>
                </a:lnTo>
                <a:lnTo>
                  <a:pt x="182986" y="345646"/>
                </a:lnTo>
                <a:lnTo>
                  <a:pt x="196530" y="342926"/>
                </a:lnTo>
                <a:lnTo>
                  <a:pt x="209650" y="339004"/>
                </a:lnTo>
                <a:lnTo>
                  <a:pt x="222295" y="333936"/>
                </a:lnTo>
                <a:lnTo>
                  <a:pt x="234413" y="327778"/>
                </a:lnTo>
                <a:lnTo>
                  <a:pt x="245953" y="320583"/>
                </a:lnTo>
                <a:lnTo>
                  <a:pt x="256864" y="312409"/>
                </a:lnTo>
                <a:lnTo>
                  <a:pt x="267095" y="303311"/>
                </a:lnTo>
                <a:lnTo>
                  <a:pt x="276595" y="293343"/>
                </a:lnTo>
                <a:lnTo>
                  <a:pt x="285312" y="282562"/>
                </a:lnTo>
                <a:lnTo>
                  <a:pt x="293195" y="271023"/>
                </a:lnTo>
                <a:lnTo>
                  <a:pt x="300193" y="258781"/>
                </a:lnTo>
                <a:lnTo>
                  <a:pt x="306255" y="245892"/>
                </a:lnTo>
                <a:lnTo>
                  <a:pt x="311330" y="232411"/>
                </a:lnTo>
                <a:lnTo>
                  <a:pt x="315366" y="218394"/>
                </a:lnTo>
                <a:lnTo>
                  <a:pt x="318312" y="203896"/>
                </a:lnTo>
                <a:lnTo>
                  <a:pt x="320117" y="188973"/>
                </a:lnTo>
                <a:lnTo>
                  <a:pt x="320730" y="173680"/>
                </a:lnTo>
                <a:lnTo>
                  <a:pt x="320498" y="164254"/>
                </a:lnTo>
                <a:lnTo>
                  <a:pt x="319147" y="149181"/>
                </a:lnTo>
                <a:lnTo>
                  <a:pt x="316636" y="134512"/>
                </a:lnTo>
                <a:lnTo>
                  <a:pt x="313015" y="120303"/>
                </a:lnTo>
                <a:lnTo>
                  <a:pt x="308335" y="106609"/>
                </a:lnTo>
                <a:lnTo>
                  <a:pt x="302649" y="93485"/>
                </a:lnTo>
                <a:lnTo>
                  <a:pt x="296006" y="80986"/>
                </a:lnTo>
                <a:lnTo>
                  <a:pt x="288459" y="69169"/>
                </a:lnTo>
                <a:lnTo>
                  <a:pt x="280058" y="58089"/>
                </a:lnTo>
                <a:lnTo>
                  <a:pt x="270854" y="47800"/>
                </a:lnTo>
                <a:lnTo>
                  <a:pt x="260900" y="38359"/>
                </a:lnTo>
                <a:lnTo>
                  <a:pt x="250245" y="29822"/>
                </a:lnTo>
                <a:lnTo>
                  <a:pt x="238942" y="22242"/>
                </a:lnTo>
                <a:lnTo>
                  <a:pt x="227041" y="15677"/>
                </a:lnTo>
                <a:lnTo>
                  <a:pt x="214594" y="10181"/>
                </a:lnTo>
                <a:lnTo>
                  <a:pt x="201651" y="5810"/>
                </a:lnTo>
                <a:lnTo>
                  <a:pt x="188265" y="2619"/>
                </a:lnTo>
                <a:lnTo>
                  <a:pt x="174486" y="664"/>
                </a:lnTo>
                <a:lnTo>
                  <a:pt x="160365" y="0"/>
                </a:lnTo>
                <a:lnTo>
                  <a:pt x="151662" y="251"/>
                </a:lnTo>
                <a:lnTo>
                  <a:pt x="137745" y="1714"/>
                </a:lnTo>
                <a:lnTo>
                  <a:pt x="124200" y="4434"/>
                </a:lnTo>
                <a:lnTo>
                  <a:pt x="111080" y="8356"/>
                </a:lnTo>
                <a:lnTo>
                  <a:pt x="98436" y="13424"/>
                </a:lnTo>
                <a:lnTo>
                  <a:pt x="86318" y="19583"/>
                </a:lnTo>
                <a:lnTo>
                  <a:pt x="74777" y="26777"/>
                </a:lnTo>
                <a:lnTo>
                  <a:pt x="63866" y="34951"/>
                </a:lnTo>
                <a:lnTo>
                  <a:pt x="53635" y="44049"/>
                </a:lnTo>
                <a:lnTo>
                  <a:pt x="44136" y="54017"/>
                </a:lnTo>
                <a:lnTo>
                  <a:pt x="35419" y="64798"/>
                </a:lnTo>
                <a:lnTo>
                  <a:pt x="27535" y="76337"/>
                </a:lnTo>
                <a:lnTo>
                  <a:pt x="20537" y="88579"/>
                </a:lnTo>
                <a:lnTo>
                  <a:pt x="14475" y="101468"/>
                </a:lnTo>
                <a:lnTo>
                  <a:pt x="9400" y="114948"/>
                </a:lnTo>
                <a:lnTo>
                  <a:pt x="5364" y="128965"/>
                </a:lnTo>
                <a:lnTo>
                  <a:pt x="2418" y="143463"/>
                </a:lnTo>
                <a:lnTo>
                  <a:pt x="613" y="158386"/>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98" name="object 62"/>
          <p:cNvSpPr/>
          <p:nvPr/>
        </p:nvSpPr>
        <p:spPr>
          <a:xfrm>
            <a:off x="5850962" y="3493881"/>
            <a:ext cx="347472" cy="347472"/>
          </a:xfrm>
          <a:custGeom>
            <a:avLst/>
            <a:gdLst/>
            <a:ahLst/>
            <a:cxnLst/>
            <a:rect l="l" t="t" r="r" b="b"/>
            <a:pathLst>
              <a:path w="320729"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6" y="149182"/>
                </a:lnTo>
                <a:lnTo>
                  <a:pt x="320497" y="164254"/>
                </a:lnTo>
                <a:lnTo>
                  <a:pt x="320729"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6"/>
                </a:lnTo>
                <a:lnTo>
                  <a:pt x="0" y="173681"/>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99" name="object 60"/>
          <p:cNvSpPr/>
          <p:nvPr/>
        </p:nvSpPr>
        <p:spPr>
          <a:xfrm>
            <a:off x="4975263" y="4571028"/>
            <a:ext cx="347472" cy="347472"/>
          </a:xfrm>
          <a:custGeom>
            <a:avLst/>
            <a:gdLst/>
            <a:ahLst/>
            <a:cxnLst/>
            <a:rect l="l" t="t" r="r" b="b"/>
            <a:pathLst>
              <a:path w="320729"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8"/>
                </a:lnTo>
                <a:lnTo>
                  <a:pt x="288458" y="69169"/>
                </a:lnTo>
                <a:lnTo>
                  <a:pt x="296005" y="80986"/>
                </a:lnTo>
                <a:lnTo>
                  <a:pt x="302648" y="93485"/>
                </a:lnTo>
                <a:lnTo>
                  <a:pt x="308334" y="106609"/>
                </a:lnTo>
                <a:lnTo>
                  <a:pt x="313014" y="120303"/>
                </a:lnTo>
                <a:lnTo>
                  <a:pt x="316635" y="134513"/>
                </a:lnTo>
                <a:lnTo>
                  <a:pt x="319146" y="149182"/>
                </a:lnTo>
                <a:lnTo>
                  <a:pt x="320497" y="164254"/>
                </a:lnTo>
                <a:lnTo>
                  <a:pt x="320729"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1"/>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00" name="object 58"/>
          <p:cNvSpPr/>
          <p:nvPr/>
        </p:nvSpPr>
        <p:spPr>
          <a:xfrm>
            <a:off x="9037462" y="2045434"/>
            <a:ext cx="347472" cy="347472"/>
          </a:xfrm>
          <a:custGeom>
            <a:avLst/>
            <a:gdLst/>
            <a:ahLst/>
            <a:cxnLst/>
            <a:rect l="l" t="t" r="r" b="b"/>
            <a:pathLst>
              <a:path w="320729"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4"/>
                </a:lnTo>
                <a:lnTo>
                  <a:pt x="308334" y="106609"/>
                </a:lnTo>
                <a:lnTo>
                  <a:pt x="313014" y="120303"/>
                </a:lnTo>
                <a:lnTo>
                  <a:pt x="316635" y="134512"/>
                </a:lnTo>
                <a:lnTo>
                  <a:pt x="319146" y="149181"/>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2"/>
                </a:lnTo>
                <a:lnTo>
                  <a:pt x="146243" y="346698"/>
                </a:lnTo>
                <a:lnTo>
                  <a:pt x="132464" y="344742"/>
                </a:lnTo>
                <a:lnTo>
                  <a:pt x="119078" y="341551"/>
                </a:lnTo>
                <a:lnTo>
                  <a:pt x="106136" y="337180"/>
                </a:lnTo>
                <a:lnTo>
                  <a:pt x="93688" y="331684"/>
                </a:lnTo>
                <a:lnTo>
                  <a:pt x="81788" y="325119"/>
                </a:lnTo>
                <a:lnTo>
                  <a:pt x="70484" y="317539"/>
                </a:lnTo>
                <a:lnTo>
                  <a:pt x="59830" y="309002"/>
                </a:lnTo>
                <a:lnTo>
                  <a:pt x="49875" y="299561"/>
                </a:lnTo>
                <a:lnTo>
                  <a:pt x="40672" y="289272"/>
                </a:lnTo>
                <a:lnTo>
                  <a:pt x="32271" y="278192"/>
                </a:lnTo>
                <a:lnTo>
                  <a:pt x="24724" y="266375"/>
                </a:lnTo>
                <a:lnTo>
                  <a:pt x="18081" y="253876"/>
                </a:lnTo>
                <a:lnTo>
                  <a:pt x="12395" y="240752"/>
                </a:lnTo>
                <a:lnTo>
                  <a:pt x="7715" y="227057"/>
                </a:lnTo>
                <a:lnTo>
                  <a:pt x="4094" y="212848"/>
                </a:lnTo>
                <a:lnTo>
                  <a:pt x="1582" y="198179"/>
                </a:lnTo>
                <a:lnTo>
                  <a:pt x="232" y="183106"/>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01" name="object 56"/>
          <p:cNvSpPr/>
          <p:nvPr/>
        </p:nvSpPr>
        <p:spPr>
          <a:xfrm>
            <a:off x="8077321" y="1961962"/>
            <a:ext cx="347472" cy="347472"/>
          </a:xfrm>
          <a:custGeom>
            <a:avLst/>
            <a:gdLst/>
            <a:ahLst/>
            <a:cxnLst/>
            <a:rect l="l" t="t" r="r" b="b"/>
            <a:pathLst>
              <a:path w="320729"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4"/>
                </a:lnTo>
                <a:lnTo>
                  <a:pt x="308334" y="106609"/>
                </a:lnTo>
                <a:lnTo>
                  <a:pt x="313014" y="120303"/>
                </a:lnTo>
                <a:lnTo>
                  <a:pt x="316635" y="134512"/>
                </a:lnTo>
                <a:lnTo>
                  <a:pt x="319146" y="149181"/>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2"/>
                </a:lnTo>
                <a:lnTo>
                  <a:pt x="146243" y="346697"/>
                </a:lnTo>
                <a:lnTo>
                  <a:pt x="132464" y="344742"/>
                </a:lnTo>
                <a:lnTo>
                  <a:pt x="119078" y="341551"/>
                </a:lnTo>
                <a:lnTo>
                  <a:pt x="106136" y="337180"/>
                </a:lnTo>
                <a:lnTo>
                  <a:pt x="93688" y="331684"/>
                </a:lnTo>
                <a:lnTo>
                  <a:pt x="81788" y="325119"/>
                </a:lnTo>
                <a:lnTo>
                  <a:pt x="70484" y="317539"/>
                </a:lnTo>
                <a:lnTo>
                  <a:pt x="59830" y="309002"/>
                </a:lnTo>
                <a:lnTo>
                  <a:pt x="49875" y="299561"/>
                </a:lnTo>
                <a:lnTo>
                  <a:pt x="40672" y="289272"/>
                </a:lnTo>
                <a:lnTo>
                  <a:pt x="32271" y="278192"/>
                </a:lnTo>
                <a:lnTo>
                  <a:pt x="24724" y="266375"/>
                </a:lnTo>
                <a:lnTo>
                  <a:pt x="18081" y="253876"/>
                </a:lnTo>
                <a:lnTo>
                  <a:pt x="12395" y="240752"/>
                </a:lnTo>
                <a:lnTo>
                  <a:pt x="7715" y="227057"/>
                </a:lnTo>
                <a:lnTo>
                  <a:pt x="4094" y="212848"/>
                </a:lnTo>
                <a:lnTo>
                  <a:pt x="1582" y="198179"/>
                </a:lnTo>
                <a:lnTo>
                  <a:pt x="232" y="183106"/>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02" name="object 54"/>
          <p:cNvSpPr/>
          <p:nvPr/>
        </p:nvSpPr>
        <p:spPr>
          <a:xfrm>
            <a:off x="8877097" y="2753913"/>
            <a:ext cx="347472" cy="347472"/>
          </a:xfrm>
          <a:custGeom>
            <a:avLst/>
            <a:gdLst/>
            <a:ahLst/>
            <a:cxnLst/>
            <a:rect l="l" t="t" r="r" b="b"/>
            <a:pathLst>
              <a:path w="320730"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4"/>
                </a:lnTo>
                <a:lnTo>
                  <a:pt x="308334" y="106609"/>
                </a:lnTo>
                <a:lnTo>
                  <a:pt x="313014" y="120303"/>
                </a:lnTo>
                <a:lnTo>
                  <a:pt x="316635" y="134512"/>
                </a:lnTo>
                <a:lnTo>
                  <a:pt x="319146" y="149181"/>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2"/>
                </a:lnTo>
                <a:lnTo>
                  <a:pt x="146243" y="346698"/>
                </a:lnTo>
                <a:lnTo>
                  <a:pt x="132464" y="344742"/>
                </a:lnTo>
                <a:lnTo>
                  <a:pt x="119078" y="341551"/>
                </a:lnTo>
                <a:lnTo>
                  <a:pt x="106136" y="337180"/>
                </a:lnTo>
                <a:lnTo>
                  <a:pt x="93688" y="331684"/>
                </a:lnTo>
                <a:lnTo>
                  <a:pt x="81788" y="325119"/>
                </a:lnTo>
                <a:lnTo>
                  <a:pt x="70484" y="317539"/>
                </a:lnTo>
                <a:lnTo>
                  <a:pt x="59830" y="309002"/>
                </a:lnTo>
                <a:lnTo>
                  <a:pt x="49875" y="299561"/>
                </a:lnTo>
                <a:lnTo>
                  <a:pt x="40672" y="289272"/>
                </a:lnTo>
                <a:lnTo>
                  <a:pt x="32271" y="278192"/>
                </a:lnTo>
                <a:lnTo>
                  <a:pt x="24724" y="266375"/>
                </a:lnTo>
                <a:lnTo>
                  <a:pt x="18081" y="253876"/>
                </a:lnTo>
                <a:lnTo>
                  <a:pt x="12395" y="240752"/>
                </a:lnTo>
                <a:lnTo>
                  <a:pt x="7715" y="227057"/>
                </a:lnTo>
                <a:lnTo>
                  <a:pt x="4094" y="212848"/>
                </a:lnTo>
                <a:lnTo>
                  <a:pt x="1582" y="198179"/>
                </a:lnTo>
                <a:lnTo>
                  <a:pt x="232" y="183106"/>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03" name="object 52"/>
          <p:cNvSpPr/>
          <p:nvPr/>
        </p:nvSpPr>
        <p:spPr>
          <a:xfrm>
            <a:off x="6220124" y="4120868"/>
            <a:ext cx="347472" cy="347472"/>
          </a:xfrm>
          <a:custGeom>
            <a:avLst/>
            <a:gdLst/>
            <a:ahLst/>
            <a:cxnLst/>
            <a:rect l="l" t="t" r="r" b="b"/>
            <a:pathLst>
              <a:path w="320730"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5"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1"/>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04" name="object 50"/>
          <p:cNvSpPr/>
          <p:nvPr/>
        </p:nvSpPr>
        <p:spPr>
          <a:xfrm>
            <a:off x="5965297" y="4612355"/>
            <a:ext cx="347472" cy="347472"/>
          </a:xfrm>
          <a:custGeom>
            <a:avLst/>
            <a:gdLst/>
            <a:ahLst/>
            <a:cxnLst/>
            <a:rect l="l" t="t" r="r" b="b"/>
            <a:pathLst>
              <a:path w="320730"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6"/>
                </a:lnTo>
                <a:lnTo>
                  <a:pt x="0" y="173681"/>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05" name="object 48"/>
          <p:cNvSpPr/>
          <p:nvPr/>
        </p:nvSpPr>
        <p:spPr>
          <a:xfrm>
            <a:off x="4654532" y="4049985"/>
            <a:ext cx="347472" cy="347472"/>
          </a:xfrm>
          <a:custGeom>
            <a:avLst/>
            <a:gdLst/>
            <a:ahLst/>
            <a:cxnLst/>
            <a:rect l="l" t="t" r="r" b="b"/>
            <a:pathLst>
              <a:path w="320729"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6" y="149182"/>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06" name="object 42"/>
          <p:cNvSpPr/>
          <p:nvPr/>
        </p:nvSpPr>
        <p:spPr>
          <a:xfrm>
            <a:off x="7272103" y="3311841"/>
            <a:ext cx="347472" cy="347472"/>
          </a:xfrm>
          <a:custGeom>
            <a:avLst/>
            <a:gdLst/>
            <a:ahLst/>
            <a:cxnLst/>
            <a:rect l="l" t="t" r="r" b="b"/>
            <a:pathLst>
              <a:path w="320730"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4" y="346697"/>
                </a:lnTo>
                <a:lnTo>
                  <a:pt x="132465" y="344742"/>
                </a:lnTo>
                <a:lnTo>
                  <a:pt x="119078" y="341551"/>
                </a:lnTo>
                <a:lnTo>
                  <a:pt x="106136" y="337180"/>
                </a:lnTo>
                <a:lnTo>
                  <a:pt x="93689" y="331684"/>
                </a:lnTo>
                <a:lnTo>
                  <a:pt x="81788" y="325119"/>
                </a:lnTo>
                <a:lnTo>
                  <a:pt x="70485" y="317539"/>
                </a:lnTo>
                <a:lnTo>
                  <a:pt x="59830" y="309001"/>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6"/>
                </a:lnTo>
                <a:lnTo>
                  <a:pt x="0" y="173680"/>
                </a:lnTo>
                <a:close/>
              </a:path>
            </a:pathLst>
          </a:custGeom>
          <a:solidFill>
            <a:srgbClr val="937AB1"/>
          </a:solidFill>
          <a:ln w="57150">
            <a:solidFill>
              <a:srgbClr val="F69545"/>
            </a:solidFill>
          </a:ln>
        </p:spPr>
        <p:txBody>
          <a:bodyPr wrap="square" lIns="0" tIns="0" rIns="0" bIns="0" rtlCol="0">
            <a:noAutofit/>
          </a:bodyPr>
          <a:lstStyle/>
          <a:p>
            <a:endParaRPr/>
          </a:p>
        </p:txBody>
      </p:sp>
      <p:sp>
        <p:nvSpPr>
          <p:cNvPr id="107" name="object 44"/>
          <p:cNvSpPr/>
          <p:nvPr/>
        </p:nvSpPr>
        <p:spPr>
          <a:xfrm>
            <a:off x="7084113" y="2580232"/>
            <a:ext cx="347472" cy="347472"/>
          </a:xfrm>
          <a:custGeom>
            <a:avLst/>
            <a:gdLst/>
            <a:ahLst/>
            <a:cxnLst/>
            <a:rect l="l" t="t" r="r" b="b"/>
            <a:pathLst>
              <a:path w="320730"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2"/>
                </a:lnTo>
                <a:lnTo>
                  <a:pt x="146244" y="346698"/>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3"/>
                </a:lnTo>
                <a:lnTo>
                  <a:pt x="32271" y="278192"/>
                </a:lnTo>
                <a:lnTo>
                  <a:pt x="24724" y="266375"/>
                </a:lnTo>
                <a:lnTo>
                  <a:pt x="18081" y="253876"/>
                </a:lnTo>
                <a:lnTo>
                  <a:pt x="12395" y="240752"/>
                </a:lnTo>
                <a:lnTo>
                  <a:pt x="7715" y="227058"/>
                </a:lnTo>
                <a:lnTo>
                  <a:pt x="4094" y="212848"/>
                </a:lnTo>
                <a:lnTo>
                  <a:pt x="1583" y="198179"/>
                </a:lnTo>
                <a:lnTo>
                  <a:pt x="232" y="183107"/>
                </a:lnTo>
                <a:lnTo>
                  <a:pt x="0" y="173680"/>
                </a:lnTo>
                <a:close/>
              </a:path>
            </a:pathLst>
          </a:custGeom>
          <a:solidFill>
            <a:srgbClr val="FAA757"/>
          </a:solidFill>
          <a:ln w="28575">
            <a:solidFill>
              <a:srgbClr val="C1803F"/>
            </a:solidFill>
          </a:ln>
        </p:spPr>
        <p:txBody>
          <a:bodyPr wrap="square" lIns="0" tIns="0" rIns="0" bIns="0" rtlCol="0">
            <a:noAutofit/>
          </a:bodyPr>
          <a:lstStyle/>
          <a:p>
            <a:endParaRPr/>
          </a:p>
        </p:txBody>
      </p:sp>
      <p:sp>
        <p:nvSpPr>
          <p:cNvPr id="108" name="object 46"/>
          <p:cNvSpPr/>
          <p:nvPr/>
        </p:nvSpPr>
        <p:spPr>
          <a:xfrm>
            <a:off x="6945508" y="2964479"/>
            <a:ext cx="347472" cy="347472"/>
          </a:xfrm>
          <a:custGeom>
            <a:avLst/>
            <a:gdLst/>
            <a:ahLst/>
            <a:cxnLst/>
            <a:rect l="l" t="t" r="r" b="b"/>
            <a:pathLst>
              <a:path w="320730"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4"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30" y="342927"/>
                </a:lnTo>
                <a:lnTo>
                  <a:pt x="182985" y="345647"/>
                </a:lnTo>
                <a:lnTo>
                  <a:pt x="169068" y="347110"/>
                </a:lnTo>
                <a:lnTo>
                  <a:pt x="160365" y="347362"/>
                </a:lnTo>
                <a:lnTo>
                  <a:pt x="146244" y="346698"/>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3" y="198179"/>
                </a:lnTo>
                <a:lnTo>
                  <a:pt x="232" y="183107"/>
                </a:lnTo>
                <a:lnTo>
                  <a:pt x="0" y="173680"/>
                </a:lnTo>
                <a:close/>
              </a:path>
            </a:pathLst>
          </a:custGeom>
          <a:solidFill>
            <a:srgbClr val="937AB1"/>
          </a:solidFill>
          <a:ln w="57150">
            <a:solidFill>
              <a:srgbClr val="F69545"/>
            </a:solidFill>
          </a:ln>
        </p:spPr>
        <p:txBody>
          <a:bodyPr wrap="square" lIns="0" tIns="0" rIns="0" bIns="0" rtlCol="0">
            <a:noAutofit/>
          </a:bodyPr>
          <a:lstStyle/>
          <a:p>
            <a:endParaRPr/>
          </a:p>
        </p:txBody>
      </p:sp>
      <p:sp>
        <p:nvSpPr>
          <p:cNvPr id="109" name="object 40"/>
          <p:cNvSpPr/>
          <p:nvPr/>
        </p:nvSpPr>
        <p:spPr>
          <a:xfrm>
            <a:off x="6737120" y="4921685"/>
            <a:ext cx="347472" cy="347472"/>
          </a:xfrm>
          <a:custGeom>
            <a:avLst/>
            <a:gdLst/>
            <a:ahLst/>
            <a:cxnLst/>
            <a:rect l="l" t="t" r="r" b="b"/>
            <a:pathLst>
              <a:path w="320729"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29"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1"/>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10" name="object 38"/>
          <p:cNvSpPr/>
          <p:nvPr/>
        </p:nvSpPr>
        <p:spPr>
          <a:xfrm>
            <a:off x="8556365" y="2219115"/>
            <a:ext cx="347472" cy="347472"/>
          </a:xfrm>
          <a:custGeom>
            <a:avLst/>
            <a:gdLst/>
            <a:ahLst/>
            <a:cxnLst/>
            <a:rect l="l" t="t" r="r" b="b"/>
            <a:pathLst>
              <a:path w="320729"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4"/>
                </a:lnTo>
                <a:lnTo>
                  <a:pt x="308334" y="106609"/>
                </a:lnTo>
                <a:lnTo>
                  <a:pt x="313014" y="120303"/>
                </a:lnTo>
                <a:lnTo>
                  <a:pt x="316635" y="134512"/>
                </a:lnTo>
                <a:lnTo>
                  <a:pt x="319146" y="149181"/>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2"/>
                </a:lnTo>
                <a:lnTo>
                  <a:pt x="146243" y="346698"/>
                </a:lnTo>
                <a:lnTo>
                  <a:pt x="132464" y="344742"/>
                </a:lnTo>
                <a:lnTo>
                  <a:pt x="119078" y="341551"/>
                </a:lnTo>
                <a:lnTo>
                  <a:pt x="106136" y="337180"/>
                </a:lnTo>
                <a:lnTo>
                  <a:pt x="93688" y="331684"/>
                </a:lnTo>
                <a:lnTo>
                  <a:pt x="81788" y="325119"/>
                </a:lnTo>
                <a:lnTo>
                  <a:pt x="70484" y="317539"/>
                </a:lnTo>
                <a:lnTo>
                  <a:pt x="59830" y="309002"/>
                </a:lnTo>
                <a:lnTo>
                  <a:pt x="49875" y="299561"/>
                </a:lnTo>
                <a:lnTo>
                  <a:pt x="40672" y="289272"/>
                </a:lnTo>
                <a:lnTo>
                  <a:pt x="32271" y="278192"/>
                </a:lnTo>
                <a:lnTo>
                  <a:pt x="24724" y="266375"/>
                </a:lnTo>
                <a:lnTo>
                  <a:pt x="18081" y="253876"/>
                </a:lnTo>
                <a:lnTo>
                  <a:pt x="12395" y="240752"/>
                </a:lnTo>
                <a:lnTo>
                  <a:pt x="7715" y="227057"/>
                </a:lnTo>
                <a:lnTo>
                  <a:pt x="4094" y="212848"/>
                </a:lnTo>
                <a:lnTo>
                  <a:pt x="1582" y="198179"/>
                </a:lnTo>
                <a:lnTo>
                  <a:pt x="232" y="183106"/>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11" name="object 36"/>
          <p:cNvSpPr/>
          <p:nvPr/>
        </p:nvSpPr>
        <p:spPr>
          <a:xfrm>
            <a:off x="8909165" y="3402186"/>
            <a:ext cx="347472" cy="347472"/>
          </a:xfrm>
          <a:custGeom>
            <a:avLst/>
            <a:gdLst/>
            <a:ahLst/>
            <a:cxnLst/>
            <a:rect l="l" t="t" r="r" b="b"/>
            <a:pathLst>
              <a:path w="338701" h="347361">
                <a:moveTo>
                  <a:pt x="338701" y="173680"/>
                </a:moveTo>
                <a:lnTo>
                  <a:pt x="338086" y="158773"/>
                </a:lnTo>
                <a:lnTo>
                  <a:pt x="336274" y="144215"/>
                </a:lnTo>
                <a:lnTo>
                  <a:pt x="333315" y="130059"/>
                </a:lnTo>
                <a:lnTo>
                  <a:pt x="329260" y="116355"/>
                </a:lnTo>
                <a:lnTo>
                  <a:pt x="324157" y="103155"/>
                </a:lnTo>
                <a:lnTo>
                  <a:pt x="318058" y="90510"/>
                </a:lnTo>
                <a:lnTo>
                  <a:pt x="311012" y="78472"/>
                </a:lnTo>
                <a:lnTo>
                  <a:pt x="303069" y="67092"/>
                </a:lnTo>
                <a:lnTo>
                  <a:pt x="294280" y="56421"/>
                </a:lnTo>
                <a:lnTo>
                  <a:pt x="284694" y="46511"/>
                </a:lnTo>
                <a:lnTo>
                  <a:pt x="274362" y="37412"/>
                </a:lnTo>
                <a:lnTo>
                  <a:pt x="263333" y="29177"/>
                </a:lnTo>
                <a:lnTo>
                  <a:pt x="251657" y="21856"/>
                </a:lnTo>
                <a:lnTo>
                  <a:pt x="239385" y="15500"/>
                </a:lnTo>
                <a:lnTo>
                  <a:pt x="226566" y="10162"/>
                </a:lnTo>
                <a:lnTo>
                  <a:pt x="213252" y="5892"/>
                </a:lnTo>
                <a:lnTo>
                  <a:pt x="199490" y="2742"/>
                </a:lnTo>
                <a:lnTo>
                  <a:pt x="185333" y="763"/>
                </a:lnTo>
                <a:lnTo>
                  <a:pt x="170829" y="6"/>
                </a:lnTo>
                <a:lnTo>
                  <a:pt x="169350" y="0"/>
                </a:lnTo>
                <a:lnTo>
                  <a:pt x="154814" y="630"/>
                </a:lnTo>
                <a:lnTo>
                  <a:pt x="140620" y="2489"/>
                </a:lnTo>
                <a:lnTo>
                  <a:pt x="126816" y="5523"/>
                </a:lnTo>
                <a:lnTo>
                  <a:pt x="113454" y="9683"/>
                </a:lnTo>
                <a:lnTo>
                  <a:pt x="100583" y="14916"/>
                </a:lnTo>
                <a:lnTo>
                  <a:pt x="88254" y="21171"/>
                </a:lnTo>
                <a:lnTo>
                  <a:pt x="76516" y="28397"/>
                </a:lnTo>
                <a:lnTo>
                  <a:pt x="65420" y="36543"/>
                </a:lnTo>
                <a:lnTo>
                  <a:pt x="55015" y="45557"/>
                </a:lnTo>
                <a:lnTo>
                  <a:pt x="45351" y="55388"/>
                </a:lnTo>
                <a:lnTo>
                  <a:pt x="36479" y="65984"/>
                </a:lnTo>
                <a:lnTo>
                  <a:pt x="28449" y="77295"/>
                </a:lnTo>
                <a:lnTo>
                  <a:pt x="21311" y="89269"/>
                </a:lnTo>
                <a:lnTo>
                  <a:pt x="15114" y="101855"/>
                </a:lnTo>
                <a:lnTo>
                  <a:pt x="9909" y="115001"/>
                </a:lnTo>
                <a:lnTo>
                  <a:pt x="5745" y="128657"/>
                </a:lnTo>
                <a:lnTo>
                  <a:pt x="2674" y="142770"/>
                </a:lnTo>
                <a:lnTo>
                  <a:pt x="744" y="157289"/>
                </a:lnTo>
                <a:lnTo>
                  <a:pt x="6" y="172164"/>
                </a:lnTo>
                <a:lnTo>
                  <a:pt x="0" y="173680"/>
                </a:lnTo>
                <a:lnTo>
                  <a:pt x="615" y="188588"/>
                </a:lnTo>
                <a:lnTo>
                  <a:pt x="2427" y="203146"/>
                </a:lnTo>
                <a:lnTo>
                  <a:pt x="5386" y="217302"/>
                </a:lnTo>
                <a:lnTo>
                  <a:pt x="9441" y="231006"/>
                </a:lnTo>
                <a:lnTo>
                  <a:pt x="14544" y="244206"/>
                </a:lnTo>
                <a:lnTo>
                  <a:pt x="20643" y="256850"/>
                </a:lnTo>
                <a:lnTo>
                  <a:pt x="27689" y="268888"/>
                </a:lnTo>
                <a:lnTo>
                  <a:pt x="35631" y="280269"/>
                </a:lnTo>
                <a:lnTo>
                  <a:pt x="44421" y="290940"/>
                </a:lnTo>
                <a:lnTo>
                  <a:pt x="54007" y="300850"/>
                </a:lnTo>
                <a:lnTo>
                  <a:pt x="64339" y="309949"/>
                </a:lnTo>
                <a:lnTo>
                  <a:pt x="75368" y="318184"/>
                </a:lnTo>
                <a:lnTo>
                  <a:pt x="87044" y="325505"/>
                </a:lnTo>
                <a:lnTo>
                  <a:pt x="99316" y="331861"/>
                </a:lnTo>
                <a:lnTo>
                  <a:pt x="112134" y="337199"/>
                </a:lnTo>
                <a:lnTo>
                  <a:pt x="125449" y="341469"/>
                </a:lnTo>
                <a:lnTo>
                  <a:pt x="139210" y="344619"/>
                </a:lnTo>
                <a:lnTo>
                  <a:pt x="153368" y="346598"/>
                </a:lnTo>
                <a:lnTo>
                  <a:pt x="167872" y="347355"/>
                </a:lnTo>
                <a:lnTo>
                  <a:pt x="169350" y="347361"/>
                </a:lnTo>
                <a:lnTo>
                  <a:pt x="183886" y="346731"/>
                </a:lnTo>
                <a:lnTo>
                  <a:pt x="198081" y="344872"/>
                </a:lnTo>
                <a:lnTo>
                  <a:pt x="211885" y="341838"/>
                </a:lnTo>
                <a:lnTo>
                  <a:pt x="225247" y="337678"/>
                </a:lnTo>
                <a:lnTo>
                  <a:pt x="238117" y="332445"/>
                </a:lnTo>
                <a:lnTo>
                  <a:pt x="250447" y="326190"/>
                </a:lnTo>
                <a:lnTo>
                  <a:pt x="262185" y="318964"/>
                </a:lnTo>
                <a:lnTo>
                  <a:pt x="273281" y="310818"/>
                </a:lnTo>
                <a:lnTo>
                  <a:pt x="283686" y="301804"/>
                </a:lnTo>
                <a:lnTo>
                  <a:pt x="293349" y="291973"/>
                </a:lnTo>
                <a:lnTo>
                  <a:pt x="302221" y="281377"/>
                </a:lnTo>
                <a:lnTo>
                  <a:pt x="310251" y="270066"/>
                </a:lnTo>
                <a:lnTo>
                  <a:pt x="317390" y="258092"/>
                </a:lnTo>
                <a:lnTo>
                  <a:pt x="323587" y="245506"/>
                </a:lnTo>
                <a:lnTo>
                  <a:pt x="328792" y="232360"/>
                </a:lnTo>
                <a:lnTo>
                  <a:pt x="332956" y="218704"/>
                </a:lnTo>
                <a:lnTo>
                  <a:pt x="336027" y="204591"/>
                </a:lnTo>
                <a:lnTo>
                  <a:pt x="337957" y="190071"/>
                </a:lnTo>
                <a:lnTo>
                  <a:pt x="338695" y="175197"/>
                </a:lnTo>
                <a:lnTo>
                  <a:pt x="338701"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12" name="object 34"/>
          <p:cNvSpPr/>
          <p:nvPr/>
        </p:nvSpPr>
        <p:spPr>
          <a:xfrm>
            <a:off x="6562354" y="2483005"/>
            <a:ext cx="347472" cy="347472"/>
          </a:xfrm>
          <a:custGeom>
            <a:avLst/>
            <a:gdLst/>
            <a:ahLst/>
            <a:cxnLst/>
            <a:rect l="l" t="t" r="r" b="b"/>
            <a:pathLst>
              <a:path w="320729"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5" y="2619"/>
                </a:lnTo>
                <a:lnTo>
                  <a:pt x="201651" y="5810"/>
                </a:lnTo>
                <a:lnTo>
                  <a:pt x="214593" y="10181"/>
                </a:lnTo>
                <a:lnTo>
                  <a:pt x="227041" y="15677"/>
                </a:lnTo>
                <a:lnTo>
                  <a:pt x="238941" y="22242"/>
                </a:lnTo>
                <a:lnTo>
                  <a:pt x="250245" y="29822"/>
                </a:lnTo>
                <a:lnTo>
                  <a:pt x="260899" y="38359"/>
                </a:lnTo>
                <a:lnTo>
                  <a:pt x="270854"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2"/>
                </a:lnTo>
                <a:lnTo>
                  <a:pt x="146244" y="346698"/>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3" y="198179"/>
                </a:lnTo>
                <a:lnTo>
                  <a:pt x="232" y="183107"/>
                </a:lnTo>
                <a:lnTo>
                  <a:pt x="0" y="173680"/>
                </a:lnTo>
                <a:close/>
              </a:path>
            </a:pathLst>
          </a:custGeom>
          <a:solidFill>
            <a:srgbClr val="FAA757"/>
          </a:solidFill>
          <a:ln w="28575">
            <a:solidFill>
              <a:srgbClr val="C1803F"/>
            </a:solidFill>
          </a:ln>
        </p:spPr>
        <p:txBody>
          <a:bodyPr wrap="square" lIns="0" tIns="0" rIns="0" bIns="0" rtlCol="0">
            <a:noAutofit/>
          </a:bodyPr>
          <a:lstStyle/>
          <a:p>
            <a:endParaRPr/>
          </a:p>
        </p:txBody>
      </p:sp>
      <p:sp>
        <p:nvSpPr>
          <p:cNvPr id="113" name="object 32"/>
          <p:cNvSpPr/>
          <p:nvPr/>
        </p:nvSpPr>
        <p:spPr>
          <a:xfrm>
            <a:off x="8716732" y="1593274"/>
            <a:ext cx="347472" cy="347472"/>
          </a:xfrm>
          <a:custGeom>
            <a:avLst/>
            <a:gdLst/>
            <a:ahLst/>
            <a:cxnLst/>
            <a:rect l="l" t="t" r="r" b="b"/>
            <a:pathLst>
              <a:path w="320730"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4"/>
                </a:lnTo>
                <a:lnTo>
                  <a:pt x="308334" y="106609"/>
                </a:lnTo>
                <a:lnTo>
                  <a:pt x="313014" y="120303"/>
                </a:lnTo>
                <a:lnTo>
                  <a:pt x="316635" y="134512"/>
                </a:lnTo>
                <a:lnTo>
                  <a:pt x="319147" y="149181"/>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3"/>
                </a:lnTo>
                <a:lnTo>
                  <a:pt x="285311" y="282563"/>
                </a:lnTo>
                <a:lnTo>
                  <a:pt x="276594" y="293344"/>
                </a:lnTo>
                <a:lnTo>
                  <a:pt x="267094" y="303311"/>
                </a:lnTo>
                <a:lnTo>
                  <a:pt x="256863" y="312410"/>
                </a:lnTo>
                <a:lnTo>
                  <a:pt x="245952" y="320584"/>
                </a:lnTo>
                <a:lnTo>
                  <a:pt x="234412" y="327778"/>
                </a:lnTo>
                <a:lnTo>
                  <a:pt x="222294" y="333937"/>
                </a:lnTo>
                <a:lnTo>
                  <a:pt x="209649" y="339005"/>
                </a:lnTo>
                <a:lnTo>
                  <a:pt x="196530" y="342927"/>
                </a:lnTo>
                <a:lnTo>
                  <a:pt x="182985" y="345647"/>
                </a:lnTo>
                <a:lnTo>
                  <a:pt x="169068" y="347110"/>
                </a:lnTo>
                <a:lnTo>
                  <a:pt x="160364" y="347362"/>
                </a:lnTo>
                <a:lnTo>
                  <a:pt x="146243" y="346698"/>
                </a:lnTo>
                <a:lnTo>
                  <a:pt x="132464" y="344742"/>
                </a:lnTo>
                <a:lnTo>
                  <a:pt x="119078" y="341551"/>
                </a:lnTo>
                <a:lnTo>
                  <a:pt x="106136" y="337180"/>
                </a:lnTo>
                <a:lnTo>
                  <a:pt x="93688" y="331684"/>
                </a:lnTo>
                <a:lnTo>
                  <a:pt x="81788" y="325119"/>
                </a:lnTo>
                <a:lnTo>
                  <a:pt x="70484" y="317539"/>
                </a:lnTo>
                <a:lnTo>
                  <a:pt x="59830" y="309002"/>
                </a:lnTo>
                <a:lnTo>
                  <a:pt x="49875" y="299561"/>
                </a:lnTo>
                <a:lnTo>
                  <a:pt x="40672" y="289272"/>
                </a:lnTo>
                <a:lnTo>
                  <a:pt x="32271" y="278192"/>
                </a:lnTo>
                <a:lnTo>
                  <a:pt x="24724" y="266375"/>
                </a:lnTo>
                <a:lnTo>
                  <a:pt x="18081" y="253876"/>
                </a:lnTo>
                <a:lnTo>
                  <a:pt x="12395" y="240752"/>
                </a:lnTo>
                <a:lnTo>
                  <a:pt x="7715" y="227057"/>
                </a:lnTo>
                <a:lnTo>
                  <a:pt x="4094" y="212848"/>
                </a:lnTo>
                <a:lnTo>
                  <a:pt x="1582" y="198179"/>
                </a:lnTo>
                <a:lnTo>
                  <a:pt x="232" y="183106"/>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14" name="object 30"/>
          <p:cNvSpPr/>
          <p:nvPr/>
        </p:nvSpPr>
        <p:spPr>
          <a:xfrm>
            <a:off x="7725572" y="3169970"/>
            <a:ext cx="347472" cy="347472"/>
          </a:xfrm>
          <a:custGeom>
            <a:avLst/>
            <a:gdLst/>
            <a:ahLst/>
            <a:cxnLst/>
            <a:rect l="l" t="t" r="r" b="b"/>
            <a:pathLst>
              <a:path w="320729"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2"/>
                </a:lnTo>
                <a:lnTo>
                  <a:pt x="146244" y="346698"/>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3" y="198179"/>
                </a:lnTo>
                <a:lnTo>
                  <a:pt x="232" y="183107"/>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15" name="object 28"/>
          <p:cNvSpPr/>
          <p:nvPr/>
        </p:nvSpPr>
        <p:spPr>
          <a:xfrm>
            <a:off x="6401989" y="5328656"/>
            <a:ext cx="347472" cy="347472"/>
          </a:xfrm>
          <a:custGeom>
            <a:avLst/>
            <a:gdLst/>
            <a:ahLst/>
            <a:cxnLst/>
            <a:rect l="l" t="t" r="r" b="b"/>
            <a:pathLst>
              <a:path w="320730"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6"/>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16" name="object 26"/>
          <p:cNvSpPr/>
          <p:nvPr/>
        </p:nvSpPr>
        <p:spPr>
          <a:xfrm>
            <a:off x="7105873" y="4521611"/>
            <a:ext cx="347472" cy="347472"/>
          </a:xfrm>
          <a:custGeom>
            <a:avLst/>
            <a:gdLst/>
            <a:ahLst/>
            <a:cxnLst/>
            <a:rect l="l" t="t" r="r" b="b"/>
            <a:pathLst>
              <a:path w="320730"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6"/>
                </a:lnTo>
                <a:lnTo>
                  <a:pt x="0" y="173681"/>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17" name="object 24"/>
          <p:cNvSpPr/>
          <p:nvPr/>
        </p:nvSpPr>
        <p:spPr>
          <a:xfrm>
            <a:off x="5052670" y="3517331"/>
            <a:ext cx="347472" cy="347472"/>
          </a:xfrm>
          <a:custGeom>
            <a:avLst/>
            <a:gdLst/>
            <a:ahLst/>
            <a:cxnLst/>
            <a:rect l="l" t="t" r="r" b="b"/>
            <a:pathLst>
              <a:path w="320730"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1"/>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18" name="object 22"/>
          <p:cNvSpPr/>
          <p:nvPr/>
        </p:nvSpPr>
        <p:spPr>
          <a:xfrm>
            <a:off x="4776845" y="5206506"/>
            <a:ext cx="347472" cy="347472"/>
          </a:xfrm>
          <a:custGeom>
            <a:avLst/>
            <a:gdLst/>
            <a:ahLst/>
            <a:cxnLst/>
            <a:rect l="l" t="t" r="r" b="b"/>
            <a:pathLst>
              <a:path w="320730"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19" name="object 20"/>
          <p:cNvSpPr/>
          <p:nvPr/>
        </p:nvSpPr>
        <p:spPr>
          <a:xfrm>
            <a:off x="5373401" y="4051297"/>
            <a:ext cx="347472" cy="347472"/>
          </a:xfrm>
          <a:custGeom>
            <a:avLst/>
            <a:gdLst/>
            <a:ahLst/>
            <a:cxnLst/>
            <a:rect l="l" t="t" r="r" b="b"/>
            <a:pathLst>
              <a:path w="320730"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2"/>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1"/>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20" name="object 18"/>
          <p:cNvSpPr/>
          <p:nvPr/>
        </p:nvSpPr>
        <p:spPr>
          <a:xfrm>
            <a:off x="8237687" y="2691052"/>
            <a:ext cx="347472" cy="347472"/>
          </a:xfrm>
          <a:custGeom>
            <a:avLst/>
            <a:gdLst/>
            <a:ahLst/>
            <a:cxnLst/>
            <a:rect l="l" t="t" r="r" b="b"/>
            <a:pathLst>
              <a:path w="320730"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4"/>
                </a:lnTo>
                <a:lnTo>
                  <a:pt x="308334" y="106609"/>
                </a:lnTo>
                <a:lnTo>
                  <a:pt x="313014" y="120303"/>
                </a:lnTo>
                <a:lnTo>
                  <a:pt x="316635" y="134512"/>
                </a:lnTo>
                <a:lnTo>
                  <a:pt x="319147" y="149181"/>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2"/>
                </a:lnTo>
                <a:lnTo>
                  <a:pt x="146243" y="346698"/>
                </a:lnTo>
                <a:lnTo>
                  <a:pt x="132464" y="344742"/>
                </a:lnTo>
                <a:lnTo>
                  <a:pt x="119078" y="341551"/>
                </a:lnTo>
                <a:lnTo>
                  <a:pt x="106136" y="337180"/>
                </a:lnTo>
                <a:lnTo>
                  <a:pt x="93688"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7"/>
                </a:lnTo>
                <a:lnTo>
                  <a:pt x="4094" y="212848"/>
                </a:lnTo>
                <a:lnTo>
                  <a:pt x="1582" y="198179"/>
                </a:lnTo>
                <a:lnTo>
                  <a:pt x="232" y="183106"/>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21" name="object 6"/>
          <p:cNvSpPr txBox="1"/>
          <p:nvPr/>
        </p:nvSpPr>
        <p:spPr>
          <a:xfrm>
            <a:off x="2856125" y="3759280"/>
            <a:ext cx="992822" cy="330200"/>
          </a:xfrm>
          <a:prstGeom prst="rect">
            <a:avLst/>
          </a:prstGeom>
        </p:spPr>
        <p:txBody>
          <a:bodyPr wrap="square" lIns="0" tIns="0" rIns="0" bIns="0" rtlCol="0">
            <a:noAutofit/>
          </a:bodyPr>
          <a:lstStyle/>
          <a:p>
            <a:pPr marL="12700">
              <a:lnSpc>
                <a:spcPts val="2600"/>
              </a:lnSpc>
              <a:spcBef>
                <a:spcPts val="130"/>
              </a:spcBef>
            </a:pPr>
            <a:r>
              <a:rPr sz="3600" baseline="2275" dirty="0">
                <a:solidFill>
                  <a:srgbClr val="7F7E7E"/>
                </a:solidFill>
                <a:cs typeface="Calibri"/>
              </a:rPr>
              <a:t>Income</a:t>
            </a:r>
            <a:endParaRPr sz="2400" dirty="0">
              <a:cs typeface="Calibri"/>
            </a:endParaRPr>
          </a:p>
        </p:txBody>
      </p:sp>
      <p:grpSp>
        <p:nvGrpSpPr>
          <p:cNvPr id="122" name="Group 121"/>
          <p:cNvGrpSpPr/>
          <p:nvPr/>
        </p:nvGrpSpPr>
        <p:grpSpPr>
          <a:xfrm>
            <a:off x="3907438" y="1888930"/>
            <a:ext cx="6303362" cy="4054670"/>
            <a:chOff x="2343901" y="1923700"/>
            <a:chExt cx="6303362" cy="4054670"/>
          </a:xfrm>
        </p:grpSpPr>
        <p:sp>
          <p:nvSpPr>
            <p:cNvPr id="123" name="object 67"/>
            <p:cNvSpPr/>
            <p:nvPr/>
          </p:nvSpPr>
          <p:spPr>
            <a:xfrm>
              <a:off x="2343901" y="1923700"/>
              <a:ext cx="0" cy="4054670"/>
            </a:xfrm>
            <a:custGeom>
              <a:avLst/>
              <a:gdLst/>
              <a:ahLst/>
              <a:cxnLst/>
              <a:rect l="l" t="t" r="r" b="b"/>
              <a:pathLst>
                <a:path h="4054670">
                  <a:moveTo>
                    <a:pt x="0" y="4054670"/>
                  </a:moveTo>
                  <a:lnTo>
                    <a:pt x="0" y="0"/>
                  </a:lnTo>
                </a:path>
              </a:pathLst>
            </a:custGeom>
            <a:ln w="25399">
              <a:solidFill>
                <a:srgbClr val="6094C9"/>
              </a:solidFill>
              <a:headEnd type="none"/>
              <a:tailEnd type="arrow"/>
            </a:ln>
            <a:effectLst>
              <a:outerShdw blurRad="50800" dist="38100" dir="5400000" algn="t" rotWithShape="0">
                <a:prstClr val="black">
                  <a:alpha val="40000"/>
                </a:prstClr>
              </a:outerShdw>
            </a:effectLst>
          </p:spPr>
          <p:txBody>
            <a:bodyPr wrap="square" lIns="0" tIns="0" rIns="0" bIns="0" rtlCol="0">
              <a:noAutofit/>
            </a:bodyPr>
            <a:lstStyle/>
            <a:p>
              <a:endParaRPr/>
            </a:p>
          </p:txBody>
        </p:sp>
        <p:sp>
          <p:nvSpPr>
            <p:cNvPr id="124" name="object 70"/>
            <p:cNvSpPr/>
            <p:nvPr/>
          </p:nvSpPr>
          <p:spPr>
            <a:xfrm>
              <a:off x="2343901" y="5978370"/>
              <a:ext cx="6303362" cy="0"/>
            </a:xfrm>
            <a:custGeom>
              <a:avLst/>
              <a:gdLst/>
              <a:ahLst/>
              <a:cxnLst/>
              <a:rect l="l" t="t" r="r" b="b"/>
              <a:pathLst>
                <a:path w="6303362">
                  <a:moveTo>
                    <a:pt x="0" y="0"/>
                  </a:moveTo>
                  <a:lnTo>
                    <a:pt x="6303362" y="0"/>
                  </a:lnTo>
                </a:path>
              </a:pathLst>
            </a:custGeom>
            <a:ln w="25399">
              <a:solidFill>
                <a:srgbClr val="6094C9"/>
              </a:solidFill>
              <a:headEnd type="none"/>
              <a:tailEnd type="arrow"/>
            </a:ln>
            <a:effectLst>
              <a:outerShdw blurRad="50800" dist="38100" algn="l" rotWithShape="0">
                <a:prstClr val="black">
                  <a:alpha val="40000"/>
                </a:prstClr>
              </a:outerShdw>
            </a:effectLst>
          </p:spPr>
          <p:txBody>
            <a:bodyPr wrap="square" lIns="0" tIns="0" rIns="0" bIns="0" rtlCol="0">
              <a:noAutofit/>
            </a:bodyPr>
            <a:lstStyle/>
            <a:p>
              <a:endParaRPr/>
            </a:p>
          </p:txBody>
        </p:sp>
      </p:gr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object 5"/>
          <p:cNvSpPr txBox="1"/>
          <p:nvPr/>
        </p:nvSpPr>
        <p:spPr>
          <a:xfrm>
            <a:off x="3625916" y="369650"/>
            <a:ext cx="6889684" cy="1166986"/>
          </a:xfrm>
          <a:prstGeom prst="rect">
            <a:avLst/>
          </a:prstGeom>
        </p:spPr>
        <p:txBody>
          <a:bodyPr wrap="square" lIns="0" tIns="0" rIns="0" bIns="0" rtlCol="0">
            <a:spAutoFit/>
          </a:bodyPr>
          <a:lstStyle/>
          <a:p>
            <a:pPr marL="12700" marR="41909">
              <a:lnSpc>
                <a:spcPts val="3454"/>
              </a:lnSpc>
              <a:spcBef>
                <a:spcPts val="172"/>
              </a:spcBef>
            </a:pPr>
            <a:r>
              <a:rPr sz="4800" baseline="2560" dirty="0">
                <a:solidFill>
                  <a:srgbClr val="4E81BC"/>
                </a:solidFill>
                <a:latin typeface="+mj-lt"/>
                <a:cs typeface="Calibri"/>
              </a:rPr>
              <a:t>DBSC</a:t>
            </a:r>
            <a:r>
              <a:rPr sz="4800" spc="-4" baseline="2560" dirty="0">
                <a:solidFill>
                  <a:srgbClr val="4E81BC"/>
                </a:solidFill>
                <a:latin typeface="+mj-lt"/>
                <a:cs typeface="Calibri"/>
              </a:rPr>
              <a:t>A</a:t>
            </a:r>
            <a:r>
              <a:rPr sz="4800" baseline="2560" dirty="0">
                <a:solidFill>
                  <a:srgbClr val="4E81BC"/>
                </a:solidFill>
                <a:latin typeface="+mj-lt"/>
                <a:cs typeface="Calibri"/>
              </a:rPr>
              <a:t>N</a:t>
            </a:r>
            <a:endParaRPr sz="3200" dirty="0">
              <a:latin typeface="+mj-lt"/>
              <a:cs typeface="Calibri"/>
            </a:endParaRPr>
          </a:p>
          <a:p>
            <a:pPr marL="12700">
              <a:lnSpc>
                <a:spcPts val="2770"/>
              </a:lnSpc>
            </a:pPr>
            <a:r>
              <a:rPr lang="en-US" sz="3200" baseline="1137" dirty="0">
                <a:solidFill>
                  <a:srgbClr val="7F7E7E"/>
                </a:solidFill>
                <a:cs typeface="Calibri"/>
              </a:rPr>
              <a:t>Keep going until you find the entire cluster and no point is left unvisited by this chain reaction</a:t>
            </a:r>
            <a:endParaRPr lang="en-US" sz="3200" i="1" baseline="1137" dirty="0">
              <a:solidFill>
                <a:srgbClr val="7F7E7E"/>
              </a:solidFill>
              <a:cs typeface="Calibri"/>
            </a:endParaRPr>
          </a:p>
        </p:txBody>
      </p:sp>
      <p:sp>
        <p:nvSpPr>
          <p:cNvPr id="89" name="object 15"/>
          <p:cNvSpPr txBox="1"/>
          <p:nvPr/>
        </p:nvSpPr>
        <p:spPr>
          <a:xfrm>
            <a:off x="1873883" y="369650"/>
            <a:ext cx="1351013" cy="520700"/>
          </a:xfrm>
          <a:prstGeom prst="rect">
            <a:avLst/>
          </a:prstGeom>
        </p:spPr>
        <p:txBody>
          <a:bodyPr wrap="square" lIns="0" tIns="0" rIns="0" bIns="0" rtlCol="0">
            <a:noAutofit/>
          </a:bodyPr>
          <a:lstStyle/>
          <a:p>
            <a:pPr marL="12700">
              <a:lnSpc>
                <a:spcPts val="1985"/>
              </a:lnSpc>
              <a:spcBef>
                <a:spcPts val="99"/>
              </a:spcBef>
            </a:pPr>
            <a:r>
              <a:rPr sz="2700" baseline="3034" dirty="0">
                <a:solidFill>
                  <a:srgbClr val="215867"/>
                </a:solidFill>
                <a:latin typeface="+mj-lt"/>
                <a:cs typeface="Calibri"/>
              </a:rPr>
              <a:t>epsilon = 1.75</a:t>
            </a:r>
            <a:endParaRPr dirty="0">
              <a:latin typeface="+mj-lt"/>
              <a:cs typeface="Calibri"/>
            </a:endParaRPr>
          </a:p>
          <a:p>
            <a:pPr marL="12700" marR="34289">
              <a:lnSpc>
                <a:spcPts val="2100"/>
              </a:lnSpc>
              <a:spcBef>
                <a:spcPts val="5"/>
              </a:spcBef>
            </a:pPr>
            <a:r>
              <a:rPr sz="2700" baseline="1517" dirty="0">
                <a:solidFill>
                  <a:srgbClr val="215867"/>
                </a:solidFill>
                <a:latin typeface="+mj-lt"/>
                <a:cs typeface="Calibri"/>
              </a:rPr>
              <a:t>n_clu = 3</a:t>
            </a:r>
            <a:endParaRPr dirty="0">
              <a:latin typeface="+mj-lt"/>
              <a:cs typeface="Calibri"/>
            </a:endParaRPr>
          </a:p>
        </p:txBody>
      </p:sp>
      <p:sp>
        <p:nvSpPr>
          <p:cNvPr id="90" name="object 66"/>
          <p:cNvSpPr/>
          <p:nvPr/>
        </p:nvSpPr>
        <p:spPr>
          <a:xfrm>
            <a:off x="6759487" y="1747309"/>
            <a:ext cx="1810252" cy="1760707"/>
          </a:xfrm>
          <a:custGeom>
            <a:avLst/>
            <a:gdLst/>
            <a:ahLst/>
            <a:cxnLst/>
            <a:rect l="l" t="t" r="r" b="b"/>
            <a:pathLst>
              <a:path w="1810252" h="1760707">
                <a:moveTo>
                  <a:pt x="0" y="880353"/>
                </a:moveTo>
                <a:lnTo>
                  <a:pt x="3000" y="952556"/>
                </a:lnTo>
                <a:lnTo>
                  <a:pt x="11846" y="1023151"/>
                </a:lnTo>
                <a:lnTo>
                  <a:pt x="26305" y="1091913"/>
                </a:lnTo>
                <a:lnTo>
                  <a:pt x="46143" y="1158614"/>
                </a:lnTo>
                <a:lnTo>
                  <a:pt x="71129" y="1223027"/>
                </a:lnTo>
                <a:lnTo>
                  <a:pt x="101028" y="1284927"/>
                </a:lnTo>
                <a:lnTo>
                  <a:pt x="135608" y="1344087"/>
                </a:lnTo>
                <a:lnTo>
                  <a:pt x="174636" y="1400279"/>
                </a:lnTo>
                <a:lnTo>
                  <a:pt x="217880" y="1453279"/>
                </a:lnTo>
                <a:lnTo>
                  <a:pt x="265105" y="1502858"/>
                </a:lnTo>
                <a:lnTo>
                  <a:pt x="316079" y="1548791"/>
                </a:lnTo>
                <a:lnTo>
                  <a:pt x="370570" y="1590850"/>
                </a:lnTo>
                <a:lnTo>
                  <a:pt x="428344" y="1628810"/>
                </a:lnTo>
                <a:lnTo>
                  <a:pt x="489168" y="1662444"/>
                </a:lnTo>
                <a:lnTo>
                  <a:pt x="552810" y="1691525"/>
                </a:lnTo>
                <a:lnTo>
                  <a:pt x="619036" y="1715826"/>
                </a:lnTo>
                <a:lnTo>
                  <a:pt x="687614" y="1735122"/>
                </a:lnTo>
                <a:lnTo>
                  <a:pt x="758310" y="1749185"/>
                </a:lnTo>
                <a:lnTo>
                  <a:pt x="830892" y="1757789"/>
                </a:lnTo>
                <a:lnTo>
                  <a:pt x="905126" y="1760707"/>
                </a:lnTo>
                <a:lnTo>
                  <a:pt x="979361" y="1757789"/>
                </a:lnTo>
                <a:lnTo>
                  <a:pt x="1051942" y="1749185"/>
                </a:lnTo>
                <a:lnTo>
                  <a:pt x="1122639" y="1735122"/>
                </a:lnTo>
                <a:lnTo>
                  <a:pt x="1191216" y="1715826"/>
                </a:lnTo>
                <a:lnTo>
                  <a:pt x="1257442" y="1691525"/>
                </a:lnTo>
                <a:lnTo>
                  <a:pt x="1321084" y="1662444"/>
                </a:lnTo>
                <a:lnTo>
                  <a:pt x="1381908" y="1628810"/>
                </a:lnTo>
                <a:lnTo>
                  <a:pt x="1439682" y="1590850"/>
                </a:lnTo>
                <a:lnTo>
                  <a:pt x="1494173" y="1548791"/>
                </a:lnTo>
                <a:lnTo>
                  <a:pt x="1545147" y="1502858"/>
                </a:lnTo>
                <a:lnTo>
                  <a:pt x="1592373" y="1453279"/>
                </a:lnTo>
                <a:lnTo>
                  <a:pt x="1635616" y="1400279"/>
                </a:lnTo>
                <a:lnTo>
                  <a:pt x="1674644" y="1344087"/>
                </a:lnTo>
                <a:lnTo>
                  <a:pt x="1709224" y="1284927"/>
                </a:lnTo>
                <a:lnTo>
                  <a:pt x="1739123" y="1223027"/>
                </a:lnTo>
                <a:lnTo>
                  <a:pt x="1764109" y="1158614"/>
                </a:lnTo>
                <a:lnTo>
                  <a:pt x="1783947" y="1091913"/>
                </a:lnTo>
                <a:lnTo>
                  <a:pt x="1798406" y="1023151"/>
                </a:lnTo>
                <a:lnTo>
                  <a:pt x="1807252" y="952556"/>
                </a:lnTo>
                <a:lnTo>
                  <a:pt x="1810252" y="880353"/>
                </a:lnTo>
                <a:lnTo>
                  <a:pt x="1807252" y="808151"/>
                </a:lnTo>
                <a:lnTo>
                  <a:pt x="1798406" y="737555"/>
                </a:lnTo>
                <a:lnTo>
                  <a:pt x="1783947" y="668794"/>
                </a:lnTo>
                <a:lnTo>
                  <a:pt x="1764109" y="602094"/>
                </a:lnTo>
                <a:lnTo>
                  <a:pt x="1739123" y="537680"/>
                </a:lnTo>
                <a:lnTo>
                  <a:pt x="1709224" y="475780"/>
                </a:lnTo>
                <a:lnTo>
                  <a:pt x="1674644" y="416621"/>
                </a:lnTo>
                <a:lnTo>
                  <a:pt x="1635616" y="360428"/>
                </a:lnTo>
                <a:lnTo>
                  <a:pt x="1592373" y="307429"/>
                </a:lnTo>
                <a:lnTo>
                  <a:pt x="1545147" y="257849"/>
                </a:lnTo>
                <a:lnTo>
                  <a:pt x="1494173" y="211917"/>
                </a:lnTo>
                <a:lnTo>
                  <a:pt x="1439682" y="169857"/>
                </a:lnTo>
                <a:lnTo>
                  <a:pt x="1381908" y="131897"/>
                </a:lnTo>
                <a:lnTo>
                  <a:pt x="1321084" y="98263"/>
                </a:lnTo>
                <a:lnTo>
                  <a:pt x="1257442" y="69182"/>
                </a:lnTo>
                <a:lnTo>
                  <a:pt x="1191216" y="44881"/>
                </a:lnTo>
                <a:lnTo>
                  <a:pt x="1122639" y="25585"/>
                </a:lnTo>
                <a:lnTo>
                  <a:pt x="1051942" y="11522"/>
                </a:lnTo>
                <a:lnTo>
                  <a:pt x="979361" y="2918"/>
                </a:lnTo>
                <a:lnTo>
                  <a:pt x="905126" y="0"/>
                </a:lnTo>
                <a:lnTo>
                  <a:pt x="830892" y="2918"/>
                </a:lnTo>
                <a:lnTo>
                  <a:pt x="758310" y="11522"/>
                </a:lnTo>
                <a:lnTo>
                  <a:pt x="687614" y="25585"/>
                </a:lnTo>
                <a:lnTo>
                  <a:pt x="619036" y="44881"/>
                </a:lnTo>
                <a:lnTo>
                  <a:pt x="552810" y="69182"/>
                </a:lnTo>
                <a:lnTo>
                  <a:pt x="489168" y="98263"/>
                </a:lnTo>
                <a:lnTo>
                  <a:pt x="428344" y="131897"/>
                </a:lnTo>
                <a:lnTo>
                  <a:pt x="370570" y="169857"/>
                </a:lnTo>
                <a:lnTo>
                  <a:pt x="316079" y="211917"/>
                </a:lnTo>
                <a:lnTo>
                  <a:pt x="265105" y="257849"/>
                </a:lnTo>
                <a:lnTo>
                  <a:pt x="217880" y="307429"/>
                </a:lnTo>
                <a:lnTo>
                  <a:pt x="174636" y="360428"/>
                </a:lnTo>
                <a:lnTo>
                  <a:pt x="135608" y="416621"/>
                </a:lnTo>
                <a:lnTo>
                  <a:pt x="101028" y="475780"/>
                </a:lnTo>
                <a:lnTo>
                  <a:pt x="71129" y="537680"/>
                </a:lnTo>
                <a:lnTo>
                  <a:pt x="46143" y="602094"/>
                </a:lnTo>
                <a:lnTo>
                  <a:pt x="26305" y="668794"/>
                </a:lnTo>
                <a:lnTo>
                  <a:pt x="11846" y="737555"/>
                </a:lnTo>
                <a:lnTo>
                  <a:pt x="3000" y="808151"/>
                </a:lnTo>
                <a:lnTo>
                  <a:pt x="0" y="880353"/>
                </a:lnTo>
                <a:close/>
              </a:path>
            </a:pathLst>
          </a:custGeom>
          <a:solidFill>
            <a:srgbClr val="FAA657">
              <a:alpha val="51000"/>
            </a:srgbClr>
          </a:solidFill>
          <a:effectLst>
            <a:outerShdw blurRad="50800" dist="38100" dir="5400000" algn="t" rotWithShape="0">
              <a:prstClr val="black">
                <a:alpha val="40000"/>
              </a:prstClr>
            </a:outerShdw>
          </a:effectLst>
        </p:spPr>
        <p:txBody>
          <a:bodyPr wrap="square" lIns="0" tIns="0" rIns="0" bIns="0" rtlCol="0">
            <a:noAutofit/>
          </a:bodyPr>
          <a:lstStyle/>
          <a:p>
            <a:endParaRPr/>
          </a:p>
        </p:txBody>
      </p:sp>
      <p:sp>
        <p:nvSpPr>
          <p:cNvPr id="91" name="object 82"/>
          <p:cNvSpPr/>
          <p:nvPr/>
        </p:nvSpPr>
        <p:spPr>
          <a:xfrm>
            <a:off x="5938372" y="5487188"/>
            <a:ext cx="347472" cy="347472"/>
          </a:xfrm>
          <a:custGeom>
            <a:avLst/>
            <a:gdLst/>
            <a:ahLst/>
            <a:cxnLst/>
            <a:rect l="l" t="t" r="r" b="b"/>
            <a:pathLst>
              <a:path w="320729"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92" name="object 84"/>
          <p:cNvSpPr/>
          <p:nvPr/>
        </p:nvSpPr>
        <p:spPr>
          <a:xfrm>
            <a:off x="6923747" y="5521291"/>
            <a:ext cx="347472" cy="347472"/>
          </a:xfrm>
          <a:custGeom>
            <a:avLst/>
            <a:gdLst/>
            <a:ahLst/>
            <a:cxnLst/>
            <a:rect l="l" t="t" r="r" b="b"/>
            <a:pathLst>
              <a:path w="320729"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6"/>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93" name="object 86"/>
          <p:cNvSpPr/>
          <p:nvPr/>
        </p:nvSpPr>
        <p:spPr>
          <a:xfrm>
            <a:off x="7775551" y="5502337"/>
            <a:ext cx="347472" cy="347472"/>
          </a:xfrm>
          <a:custGeom>
            <a:avLst/>
            <a:gdLst/>
            <a:ahLst/>
            <a:cxnLst/>
            <a:rect l="l" t="t" r="r" b="b"/>
            <a:pathLst>
              <a:path w="320729"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9"/>
                </a:lnTo>
                <a:lnTo>
                  <a:pt x="288458" y="69169"/>
                </a:lnTo>
                <a:lnTo>
                  <a:pt x="296005" y="80986"/>
                </a:lnTo>
                <a:lnTo>
                  <a:pt x="302647" y="93485"/>
                </a:lnTo>
                <a:lnTo>
                  <a:pt x="308334" y="106609"/>
                </a:lnTo>
                <a:lnTo>
                  <a:pt x="313014" y="120303"/>
                </a:lnTo>
                <a:lnTo>
                  <a:pt x="316635" y="134513"/>
                </a:lnTo>
                <a:lnTo>
                  <a:pt x="319146" y="149182"/>
                </a:lnTo>
                <a:lnTo>
                  <a:pt x="320497" y="164255"/>
                </a:lnTo>
                <a:lnTo>
                  <a:pt x="320729" y="173680"/>
                </a:lnTo>
                <a:lnTo>
                  <a:pt x="320116" y="188974"/>
                </a:lnTo>
                <a:lnTo>
                  <a:pt x="318311" y="203897"/>
                </a:lnTo>
                <a:lnTo>
                  <a:pt x="315364" y="218395"/>
                </a:lnTo>
                <a:lnTo>
                  <a:pt x="311328" y="232412"/>
                </a:lnTo>
                <a:lnTo>
                  <a:pt x="306254" y="245893"/>
                </a:lnTo>
                <a:lnTo>
                  <a:pt x="300192" y="258782"/>
                </a:lnTo>
                <a:lnTo>
                  <a:pt x="293194" y="271024"/>
                </a:lnTo>
                <a:lnTo>
                  <a:pt x="285310" y="282563"/>
                </a:lnTo>
                <a:lnTo>
                  <a:pt x="276593" y="293344"/>
                </a:lnTo>
                <a:lnTo>
                  <a:pt x="267094" y="303312"/>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6"/>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94" name="object 74"/>
          <p:cNvSpPr/>
          <p:nvPr/>
        </p:nvSpPr>
        <p:spPr>
          <a:xfrm>
            <a:off x="4192469" y="5195209"/>
            <a:ext cx="347472" cy="347472"/>
          </a:xfrm>
          <a:custGeom>
            <a:avLst/>
            <a:gdLst/>
            <a:ahLst/>
            <a:cxnLst/>
            <a:rect l="l" t="t" r="r" b="b"/>
            <a:pathLst>
              <a:path w="320730"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95" name="object 72"/>
          <p:cNvSpPr/>
          <p:nvPr/>
        </p:nvSpPr>
        <p:spPr>
          <a:xfrm>
            <a:off x="7483366" y="2517371"/>
            <a:ext cx="347472" cy="347472"/>
          </a:xfrm>
          <a:custGeom>
            <a:avLst/>
            <a:gdLst/>
            <a:ahLst/>
            <a:cxnLst/>
            <a:rect l="l" t="t" r="r" b="b"/>
            <a:pathLst>
              <a:path w="320730"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30" y="342927"/>
                </a:lnTo>
                <a:lnTo>
                  <a:pt x="182985" y="345647"/>
                </a:lnTo>
                <a:lnTo>
                  <a:pt x="169068" y="347110"/>
                </a:lnTo>
                <a:lnTo>
                  <a:pt x="160364" y="347362"/>
                </a:lnTo>
                <a:lnTo>
                  <a:pt x="146244" y="346698"/>
                </a:lnTo>
                <a:lnTo>
                  <a:pt x="132465" y="344742"/>
                </a:lnTo>
                <a:lnTo>
                  <a:pt x="119078" y="341551"/>
                </a:lnTo>
                <a:lnTo>
                  <a:pt x="106136" y="337180"/>
                </a:lnTo>
                <a:lnTo>
                  <a:pt x="93689" y="331684"/>
                </a:lnTo>
                <a:lnTo>
                  <a:pt x="81788" y="325119"/>
                </a:lnTo>
                <a:lnTo>
                  <a:pt x="70485" y="317540"/>
                </a:lnTo>
                <a:lnTo>
                  <a:pt x="59830" y="309002"/>
                </a:lnTo>
                <a:lnTo>
                  <a:pt x="49876" y="299561"/>
                </a:lnTo>
                <a:lnTo>
                  <a:pt x="40672" y="289273"/>
                </a:lnTo>
                <a:lnTo>
                  <a:pt x="32271" y="278192"/>
                </a:lnTo>
                <a:lnTo>
                  <a:pt x="24724" y="266375"/>
                </a:lnTo>
                <a:lnTo>
                  <a:pt x="18081" y="253876"/>
                </a:lnTo>
                <a:lnTo>
                  <a:pt x="12395" y="240752"/>
                </a:lnTo>
                <a:lnTo>
                  <a:pt x="7715" y="227058"/>
                </a:lnTo>
                <a:lnTo>
                  <a:pt x="4094" y="212848"/>
                </a:lnTo>
                <a:lnTo>
                  <a:pt x="1583" y="198180"/>
                </a:lnTo>
                <a:lnTo>
                  <a:pt x="232" y="183107"/>
                </a:lnTo>
                <a:lnTo>
                  <a:pt x="0" y="173680"/>
                </a:lnTo>
                <a:close/>
              </a:path>
            </a:pathLst>
          </a:custGeom>
          <a:solidFill>
            <a:srgbClr val="937AB1"/>
          </a:solidFill>
          <a:ln w="57150">
            <a:solidFill>
              <a:srgbClr val="F69545"/>
            </a:solidFill>
          </a:ln>
        </p:spPr>
        <p:txBody>
          <a:bodyPr wrap="square" lIns="0" tIns="0" rIns="0" bIns="0" rtlCol="0">
            <a:noAutofit/>
          </a:bodyPr>
          <a:lstStyle/>
          <a:p>
            <a:endParaRPr/>
          </a:p>
        </p:txBody>
      </p:sp>
      <p:sp>
        <p:nvSpPr>
          <p:cNvPr id="96" name="object 70"/>
          <p:cNvSpPr/>
          <p:nvPr/>
        </p:nvSpPr>
        <p:spPr>
          <a:xfrm>
            <a:off x="7084113" y="2135643"/>
            <a:ext cx="347472" cy="347472"/>
          </a:xfrm>
          <a:custGeom>
            <a:avLst/>
            <a:gdLst/>
            <a:ahLst/>
            <a:cxnLst/>
            <a:rect l="l" t="t" r="r" b="b"/>
            <a:pathLst>
              <a:path w="320730"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2"/>
                </a:lnTo>
                <a:lnTo>
                  <a:pt x="146244" y="346698"/>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3" y="198179"/>
                </a:lnTo>
                <a:lnTo>
                  <a:pt x="232" y="183107"/>
                </a:lnTo>
                <a:lnTo>
                  <a:pt x="0" y="173680"/>
                </a:lnTo>
                <a:close/>
              </a:path>
            </a:pathLst>
          </a:custGeom>
          <a:solidFill>
            <a:srgbClr val="FAA757"/>
          </a:solidFill>
          <a:ln w="28575">
            <a:solidFill>
              <a:srgbClr val="C1803F"/>
            </a:solidFill>
          </a:ln>
        </p:spPr>
        <p:txBody>
          <a:bodyPr wrap="square" lIns="0" tIns="0" rIns="0" bIns="0" rtlCol="0">
            <a:noAutofit/>
          </a:bodyPr>
          <a:lstStyle/>
          <a:p>
            <a:endParaRPr/>
          </a:p>
        </p:txBody>
      </p:sp>
      <p:sp>
        <p:nvSpPr>
          <p:cNvPr id="97" name="object 68"/>
          <p:cNvSpPr/>
          <p:nvPr/>
        </p:nvSpPr>
        <p:spPr>
          <a:xfrm>
            <a:off x="6672028" y="1723114"/>
            <a:ext cx="347472" cy="347472"/>
          </a:xfrm>
          <a:custGeom>
            <a:avLst/>
            <a:gdLst/>
            <a:ahLst/>
            <a:cxnLst/>
            <a:rect l="l" t="t" r="r" b="b"/>
            <a:pathLst>
              <a:path w="320729"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2"/>
                </a:lnTo>
                <a:lnTo>
                  <a:pt x="146244" y="346698"/>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3"/>
                </a:lnTo>
                <a:lnTo>
                  <a:pt x="32271" y="278192"/>
                </a:lnTo>
                <a:lnTo>
                  <a:pt x="24724" y="266375"/>
                </a:lnTo>
                <a:lnTo>
                  <a:pt x="18081" y="253876"/>
                </a:lnTo>
                <a:lnTo>
                  <a:pt x="12395" y="240752"/>
                </a:lnTo>
                <a:lnTo>
                  <a:pt x="7715" y="227058"/>
                </a:lnTo>
                <a:lnTo>
                  <a:pt x="4094" y="212848"/>
                </a:lnTo>
                <a:lnTo>
                  <a:pt x="1583" y="198179"/>
                </a:lnTo>
                <a:lnTo>
                  <a:pt x="232" y="183107"/>
                </a:lnTo>
                <a:lnTo>
                  <a:pt x="0" y="173680"/>
                </a:lnTo>
                <a:close/>
              </a:path>
            </a:pathLst>
          </a:custGeom>
          <a:solidFill>
            <a:srgbClr val="FAA757"/>
          </a:solidFill>
          <a:ln w="28575">
            <a:solidFill>
              <a:schemeClr val="bg1">
                <a:lumMod val="85000"/>
              </a:schemeClr>
            </a:solidFill>
          </a:ln>
        </p:spPr>
        <p:txBody>
          <a:bodyPr wrap="square" lIns="0" tIns="0" rIns="0" bIns="0" rtlCol="0">
            <a:noAutofit/>
          </a:bodyPr>
          <a:lstStyle/>
          <a:p>
            <a:endParaRPr/>
          </a:p>
        </p:txBody>
      </p:sp>
      <p:sp>
        <p:nvSpPr>
          <p:cNvPr id="98" name="object 66"/>
          <p:cNvSpPr/>
          <p:nvPr/>
        </p:nvSpPr>
        <p:spPr>
          <a:xfrm>
            <a:off x="8396003" y="3412181"/>
            <a:ext cx="347472" cy="347472"/>
          </a:xfrm>
          <a:custGeom>
            <a:avLst/>
            <a:gdLst/>
            <a:ahLst/>
            <a:cxnLst/>
            <a:rect l="l" t="t" r="r" b="b"/>
            <a:pathLst>
              <a:path w="320730"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4"/>
                </a:lnTo>
                <a:lnTo>
                  <a:pt x="308334" y="106609"/>
                </a:lnTo>
                <a:lnTo>
                  <a:pt x="313014" y="120303"/>
                </a:lnTo>
                <a:lnTo>
                  <a:pt x="316635" y="134512"/>
                </a:lnTo>
                <a:lnTo>
                  <a:pt x="319147" y="149181"/>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3" y="346697"/>
                </a:lnTo>
                <a:lnTo>
                  <a:pt x="132464" y="344742"/>
                </a:lnTo>
                <a:lnTo>
                  <a:pt x="119078" y="341551"/>
                </a:lnTo>
                <a:lnTo>
                  <a:pt x="106136" y="337180"/>
                </a:lnTo>
                <a:lnTo>
                  <a:pt x="93688" y="331684"/>
                </a:lnTo>
                <a:lnTo>
                  <a:pt x="81788" y="325119"/>
                </a:lnTo>
                <a:lnTo>
                  <a:pt x="70484" y="317539"/>
                </a:lnTo>
                <a:lnTo>
                  <a:pt x="59830" y="309001"/>
                </a:lnTo>
                <a:lnTo>
                  <a:pt x="49875" y="299561"/>
                </a:lnTo>
                <a:lnTo>
                  <a:pt x="40672" y="289272"/>
                </a:lnTo>
                <a:lnTo>
                  <a:pt x="32271" y="278192"/>
                </a:lnTo>
                <a:lnTo>
                  <a:pt x="24724" y="266375"/>
                </a:lnTo>
                <a:lnTo>
                  <a:pt x="18081" y="253876"/>
                </a:lnTo>
                <a:lnTo>
                  <a:pt x="12395" y="240752"/>
                </a:lnTo>
                <a:lnTo>
                  <a:pt x="7715" y="227057"/>
                </a:lnTo>
                <a:lnTo>
                  <a:pt x="4094" y="212848"/>
                </a:lnTo>
                <a:lnTo>
                  <a:pt x="1582" y="198179"/>
                </a:lnTo>
                <a:lnTo>
                  <a:pt x="232" y="183106"/>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99" name="object 63"/>
          <p:cNvSpPr/>
          <p:nvPr/>
        </p:nvSpPr>
        <p:spPr>
          <a:xfrm>
            <a:off x="7404842" y="5021529"/>
            <a:ext cx="347472" cy="347472"/>
          </a:xfrm>
          <a:custGeom>
            <a:avLst/>
            <a:gdLst/>
            <a:ahLst/>
            <a:cxnLst/>
            <a:rect l="l" t="t" r="r" b="b"/>
            <a:pathLst>
              <a:path w="320730" h="347361">
                <a:moveTo>
                  <a:pt x="0" y="173680"/>
                </a:moveTo>
                <a:lnTo>
                  <a:pt x="232" y="183106"/>
                </a:lnTo>
                <a:lnTo>
                  <a:pt x="1583" y="198179"/>
                </a:lnTo>
                <a:lnTo>
                  <a:pt x="4094" y="212848"/>
                </a:lnTo>
                <a:lnTo>
                  <a:pt x="7715" y="227058"/>
                </a:lnTo>
                <a:lnTo>
                  <a:pt x="12395" y="240752"/>
                </a:lnTo>
                <a:lnTo>
                  <a:pt x="18082" y="253876"/>
                </a:lnTo>
                <a:lnTo>
                  <a:pt x="24724" y="266375"/>
                </a:lnTo>
                <a:lnTo>
                  <a:pt x="32272" y="278192"/>
                </a:lnTo>
                <a:lnTo>
                  <a:pt x="40673" y="289272"/>
                </a:lnTo>
                <a:lnTo>
                  <a:pt x="49876" y="299561"/>
                </a:lnTo>
                <a:lnTo>
                  <a:pt x="59830" y="309001"/>
                </a:lnTo>
                <a:lnTo>
                  <a:pt x="70485" y="317539"/>
                </a:lnTo>
                <a:lnTo>
                  <a:pt x="81788" y="325118"/>
                </a:lnTo>
                <a:lnTo>
                  <a:pt x="93689" y="331684"/>
                </a:lnTo>
                <a:lnTo>
                  <a:pt x="106136" y="337180"/>
                </a:lnTo>
                <a:lnTo>
                  <a:pt x="119079" y="341551"/>
                </a:lnTo>
                <a:lnTo>
                  <a:pt x="132465" y="344742"/>
                </a:lnTo>
                <a:lnTo>
                  <a:pt x="146244" y="346697"/>
                </a:lnTo>
                <a:lnTo>
                  <a:pt x="160365" y="347361"/>
                </a:lnTo>
                <a:lnTo>
                  <a:pt x="169069" y="347110"/>
                </a:lnTo>
                <a:lnTo>
                  <a:pt x="182986" y="345646"/>
                </a:lnTo>
                <a:lnTo>
                  <a:pt x="196530" y="342926"/>
                </a:lnTo>
                <a:lnTo>
                  <a:pt x="209650" y="339004"/>
                </a:lnTo>
                <a:lnTo>
                  <a:pt x="222295" y="333936"/>
                </a:lnTo>
                <a:lnTo>
                  <a:pt x="234413" y="327778"/>
                </a:lnTo>
                <a:lnTo>
                  <a:pt x="245953" y="320583"/>
                </a:lnTo>
                <a:lnTo>
                  <a:pt x="256864" y="312409"/>
                </a:lnTo>
                <a:lnTo>
                  <a:pt x="267095" y="303311"/>
                </a:lnTo>
                <a:lnTo>
                  <a:pt x="276595" y="293343"/>
                </a:lnTo>
                <a:lnTo>
                  <a:pt x="285312" y="282562"/>
                </a:lnTo>
                <a:lnTo>
                  <a:pt x="293195" y="271023"/>
                </a:lnTo>
                <a:lnTo>
                  <a:pt x="300193" y="258781"/>
                </a:lnTo>
                <a:lnTo>
                  <a:pt x="306255" y="245892"/>
                </a:lnTo>
                <a:lnTo>
                  <a:pt x="311330" y="232411"/>
                </a:lnTo>
                <a:lnTo>
                  <a:pt x="315366" y="218394"/>
                </a:lnTo>
                <a:lnTo>
                  <a:pt x="318312" y="203896"/>
                </a:lnTo>
                <a:lnTo>
                  <a:pt x="320117" y="188973"/>
                </a:lnTo>
                <a:lnTo>
                  <a:pt x="320730" y="173680"/>
                </a:lnTo>
                <a:lnTo>
                  <a:pt x="320498" y="164254"/>
                </a:lnTo>
                <a:lnTo>
                  <a:pt x="319147" y="149181"/>
                </a:lnTo>
                <a:lnTo>
                  <a:pt x="316636" y="134512"/>
                </a:lnTo>
                <a:lnTo>
                  <a:pt x="313015" y="120303"/>
                </a:lnTo>
                <a:lnTo>
                  <a:pt x="308335" y="106609"/>
                </a:lnTo>
                <a:lnTo>
                  <a:pt x="302649" y="93485"/>
                </a:lnTo>
                <a:lnTo>
                  <a:pt x="296006" y="80986"/>
                </a:lnTo>
                <a:lnTo>
                  <a:pt x="288459" y="69169"/>
                </a:lnTo>
                <a:lnTo>
                  <a:pt x="280058" y="58089"/>
                </a:lnTo>
                <a:lnTo>
                  <a:pt x="270854" y="47800"/>
                </a:lnTo>
                <a:lnTo>
                  <a:pt x="260900" y="38359"/>
                </a:lnTo>
                <a:lnTo>
                  <a:pt x="250245" y="29822"/>
                </a:lnTo>
                <a:lnTo>
                  <a:pt x="238942" y="22242"/>
                </a:lnTo>
                <a:lnTo>
                  <a:pt x="227041" y="15677"/>
                </a:lnTo>
                <a:lnTo>
                  <a:pt x="214594" y="10181"/>
                </a:lnTo>
                <a:lnTo>
                  <a:pt x="201651" y="5810"/>
                </a:lnTo>
                <a:lnTo>
                  <a:pt x="188265" y="2619"/>
                </a:lnTo>
                <a:lnTo>
                  <a:pt x="174486" y="664"/>
                </a:lnTo>
                <a:lnTo>
                  <a:pt x="160365" y="0"/>
                </a:lnTo>
                <a:lnTo>
                  <a:pt x="151662" y="251"/>
                </a:lnTo>
                <a:lnTo>
                  <a:pt x="137745" y="1714"/>
                </a:lnTo>
                <a:lnTo>
                  <a:pt x="124200" y="4434"/>
                </a:lnTo>
                <a:lnTo>
                  <a:pt x="111080" y="8356"/>
                </a:lnTo>
                <a:lnTo>
                  <a:pt x="98436" y="13424"/>
                </a:lnTo>
                <a:lnTo>
                  <a:pt x="86318" y="19583"/>
                </a:lnTo>
                <a:lnTo>
                  <a:pt x="74777" y="26777"/>
                </a:lnTo>
                <a:lnTo>
                  <a:pt x="63866" y="34951"/>
                </a:lnTo>
                <a:lnTo>
                  <a:pt x="53635" y="44049"/>
                </a:lnTo>
                <a:lnTo>
                  <a:pt x="44136" y="54017"/>
                </a:lnTo>
                <a:lnTo>
                  <a:pt x="35419" y="64798"/>
                </a:lnTo>
                <a:lnTo>
                  <a:pt x="27535" y="76337"/>
                </a:lnTo>
                <a:lnTo>
                  <a:pt x="20537" y="88579"/>
                </a:lnTo>
                <a:lnTo>
                  <a:pt x="14475" y="101468"/>
                </a:lnTo>
                <a:lnTo>
                  <a:pt x="9400" y="114948"/>
                </a:lnTo>
                <a:lnTo>
                  <a:pt x="5364" y="128965"/>
                </a:lnTo>
                <a:lnTo>
                  <a:pt x="2418" y="143463"/>
                </a:lnTo>
                <a:lnTo>
                  <a:pt x="613" y="158386"/>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00" name="object 62"/>
          <p:cNvSpPr/>
          <p:nvPr/>
        </p:nvSpPr>
        <p:spPr>
          <a:xfrm>
            <a:off x="5850962" y="3493881"/>
            <a:ext cx="347472" cy="347472"/>
          </a:xfrm>
          <a:custGeom>
            <a:avLst/>
            <a:gdLst/>
            <a:ahLst/>
            <a:cxnLst/>
            <a:rect l="l" t="t" r="r" b="b"/>
            <a:pathLst>
              <a:path w="320729"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6" y="149182"/>
                </a:lnTo>
                <a:lnTo>
                  <a:pt x="320497" y="164254"/>
                </a:lnTo>
                <a:lnTo>
                  <a:pt x="320729"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6"/>
                </a:lnTo>
                <a:lnTo>
                  <a:pt x="0" y="173681"/>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01" name="object 60"/>
          <p:cNvSpPr/>
          <p:nvPr/>
        </p:nvSpPr>
        <p:spPr>
          <a:xfrm>
            <a:off x="4975263" y="4571028"/>
            <a:ext cx="347472" cy="347472"/>
          </a:xfrm>
          <a:custGeom>
            <a:avLst/>
            <a:gdLst/>
            <a:ahLst/>
            <a:cxnLst/>
            <a:rect l="l" t="t" r="r" b="b"/>
            <a:pathLst>
              <a:path w="320729"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8"/>
                </a:lnTo>
                <a:lnTo>
                  <a:pt x="288458" y="69169"/>
                </a:lnTo>
                <a:lnTo>
                  <a:pt x="296005" y="80986"/>
                </a:lnTo>
                <a:lnTo>
                  <a:pt x="302648" y="93485"/>
                </a:lnTo>
                <a:lnTo>
                  <a:pt x="308334" y="106609"/>
                </a:lnTo>
                <a:lnTo>
                  <a:pt x="313014" y="120303"/>
                </a:lnTo>
                <a:lnTo>
                  <a:pt x="316635" y="134513"/>
                </a:lnTo>
                <a:lnTo>
                  <a:pt x="319146" y="149182"/>
                </a:lnTo>
                <a:lnTo>
                  <a:pt x="320497" y="164254"/>
                </a:lnTo>
                <a:lnTo>
                  <a:pt x="320729"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1"/>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02" name="object 58"/>
          <p:cNvSpPr/>
          <p:nvPr/>
        </p:nvSpPr>
        <p:spPr>
          <a:xfrm>
            <a:off x="9037462" y="2045434"/>
            <a:ext cx="347472" cy="347472"/>
          </a:xfrm>
          <a:custGeom>
            <a:avLst/>
            <a:gdLst/>
            <a:ahLst/>
            <a:cxnLst/>
            <a:rect l="l" t="t" r="r" b="b"/>
            <a:pathLst>
              <a:path w="320729"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4"/>
                </a:lnTo>
                <a:lnTo>
                  <a:pt x="308334" y="106609"/>
                </a:lnTo>
                <a:lnTo>
                  <a:pt x="313014" y="120303"/>
                </a:lnTo>
                <a:lnTo>
                  <a:pt x="316635" y="134512"/>
                </a:lnTo>
                <a:lnTo>
                  <a:pt x="319146" y="149181"/>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2"/>
                </a:lnTo>
                <a:lnTo>
                  <a:pt x="146243" y="346698"/>
                </a:lnTo>
                <a:lnTo>
                  <a:pt x="132464" y="344742"/>
                </a:lnTo>
                <a:lnTo>
                  <a:pt x="119078" y="341551"/>
                </a:lnTo>
                <a:lnTo>
                  <a:pt x="106136" y="337180"/>
                </a:lnTo>
                <a:lnTo>
                  <a:pt x="93688" y="331684"/>
                </a:lnTo>
                <a:lnTo>
                  <a:pt x="81788" y="325119"/>
                </a:lnTo>
                <a:lnTo>
                  <a:pt x="70484" y="317539"/>
                </a:lnTo>
                <a:lnTo>
                  <a:pt x="59830" y="309002"/>
                </a:lnTo>
                <a:lnTo>
                  <a:pt x="49875" y="299561"/>
                </a:lnTo>
                <a:lnTo>
                  <a:pt x="40672" y="289272"/>
                </a:lnTo>
                <a:lnTo>
                  <a:pt x="32271" y="278192"/>
                </a:lnTo>
                <a:lnTo>
                  <a:pt x="24724" y="266375"/>
                </a:lnTo>
                <a:lnTo>
                  <a:pt x="18081" y="253876"/>
                </a:lnTo>
                <a:lnTo>
                  <a:pt x="12395" y="240752"/>
                </a:lnTo>
                <a:lnTo>
                  <a:pt x="7715" y="227057"/>
                </a:lnTo>
                <a:lnTo>
                  <a:pt x="4094" y="212848"/>
                </a:lnTo>
                <a:lnTo>
                  <a:pt x="1582" y="198179"/>
                </a:lnTo>
                <a:lnTo>
                  <a:pt x="232" y="183106"/>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03" name="object 56"/>
          <p:cNvSpPr/>
          <p:nvPr/>
        </p:nvSpPr>
        <p:spPr>
          <a:xfrm>
            <a:off x="8077321" y="1961962"/>
            <a:ext cx="347472" cy="347472"/>
          </a:xfrm>
          <a:custGeom>
            <a:avLst/>
            <a:gdLst/>
            <a:ahLst/>
            <a:cxnLst/>
            <a:rect l="l" t="t" r="r" b="b"/>
            <a:pathLst>
              <a:path w="320729"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4"/>
                </a:lnTo>
                <a:lnTo>
                  <a:pt x="308334" y="106609"/>
                </a:lnTo>
                <a:lnTo>
                  <a:pt x="313014" y="120303"/>
                </a:lnTo>
                <a:lnTo>
                  <a:pt x="316635" y="134512"/>
                </a:lnTo>
                <a:lnTo>
                  <a:pt x="319146" y="149181"/>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2"/>
                </a:lnTo>
                <a:lnTo>
                  <a:pt x="146243" y="346697"/>
                </a:lnTo>
                <a:lnTo>
                  <a:pt x="132464" y="344742"/>
                </a:lnTo>
                <a:lnTo>
                  <a:pt x="119078" y="341551"/>
                </a:lnTo>
                <a:lnTo>
                  <a:pt x="106136" y="337180"/>
                </a:lnTo>
                <a:lnTo>
                  <a:pt x="93688" y="331684"/>
                </a:lnTo>
                <a:lnTo>
                  <a:pt x="81788" y="325119"/>
                </a:lnTo>
                <a:lnTo>
                  <a:pt x="70484" y="317539"/>
                </a:lnTo>
                <a:lnTo>
                  <a:pt x="59830" y="309002"/>
                </a:lnTo>
                <a:lnTo>
                  <a:pt x="49875" y="299561"/>
                </a:lnTo>
                <a:lnTo>
                  <a:pt x="40672" y="289272"/>
                </a:lnTo>
                <a:lnTo>
                  <a:pt x="32271" y="278192"/>
                </a:lnTo>
                <a:lnTo>
                  <a:pt x="24724" y="266375"/>
                </a:lnTo>
                <a:lnTo>
                  <a:pt x="18081" y="253876"/>
                </a:lnTo>
                <a:lnTo>
                  <a:pt x="12395" y="240752"/>
                </a:lnTo>
                <a:lnTo>
                  <a:pt x="7715" y="227057"/>
                </a:lnTo>
                <a:lnTo>
                  <a:pt x="4094" y="212848"/>
                </a:lnTo>
                <a:lnTo>
                  <a:pt x="1582" y="198179"/>
                </a:lnTo>
                <a:lnTo>
                  <a:pt x="232" y="183106"/>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04" name="object 54"/>
          <p:cNvSpPr/>
          <p:nvPr/>
        </p:nvSpPr>
        <p:spPr>
          <a:xfrm>
            <a:off x="8877097" y="2753913"/>
            <a:ext cx="347472" cy="347472"/>
          </a:xfrm>
          <a:custGeom>
            <a:avLst/>
            <a:gdLst/>
            <a:ahLst/>
            <a:cxnLst/>
            <a:rect l="l" t="t" r="r" b="b"/>
            <a:pathLst>
              <a:path w="320730"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4"/>
                </a:lnTo>
                <a:lnTo>
                  <a:pt x="308334" y="106609"/>
                </a:lnTo>
                <a:lnTo>
                  <a:pt x="313014" y="120303"/>
                </a:lnTo>
                <a:lnTo>
                  <a:pt x="316635" y="134512"/>
                </a:lnTo>
                <a:lnTo>
                  <a:pt x="319146" y="149181"/>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2"/>
                </a:lnTo>
                <a:lnTo>
                  <a:pt x="146243" y="346698"/>
                </a:lnTo>
                <a:lnTo>
                  <a:pt x="132464" y="344742"/>
                </a:lnTo>
                <a:lnTo>
                  <a:pt x="119078" y="341551"/>
                </a:lnTo>
                <a:lnTo>
                  <a:pt x="106136" y="337180"/>
                </a:lnTo>
                <a:lnTo>
                  <a:pt x="93688" y="331684"/>
                </a:lnTo>
                <a:lnTo>
                  <a:pt x="81788" y="325119"/>
                </a:lnTo>
                <a:lnTo>
                  <a:pt x="70484" y="317539"/>
                </a:lnTo>
                <a:lnTo>
                  <a:pt x="59830" y="309002"/>
                </a:lnTo>
                <a:lnTo>
                  <a:pt x="49875" y="299561"/>
                </a:lnTo>
                <a:lnTo>
                  <a:pt x="40672" y="289272"/>
                </a:lnTo>
                <a:lnTo>
                  <a:pt x="32271" y="278192"/>
                </a:lnTo>
                <a:lnTo>
                  <a:pt x="24724" y="266375"/>
                </a:lnTo>
                <a:lnTo>
                  <a:pt x="18081" y="253876"/>
                </a:lnTo>
                <a:lnTo>
                  <a:pt x="12395" y="240752"/>
                </a:lnTo>
                <a:lnTo>
                  <a:pt x="7715" y="227057"/>
                </a:lnTo>
                <a:lnTo>
                  <a:pt x="4094" y="212848"/>
                </a:lnTo>
                <a:lnTo>
                  <a:pt x="1582" y="198179"/>
                </a:lnTo>
                <a:lnTo>
                  <a:pt x="232" y="183106"/>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05" name="object 52"/>
          <p:cNvSpPr/>
          <p:nvPr/>
        </p:nvSpPr>
        <p:spPr>
          <a:xfrm>
            <a:off x="6220124" y="4120868"/>
            <a:ext cx="347472" cy="347472"/>
          </a:xfrm>
          <a:custGeom>
            <a:avLst/>
            <a:gdLst/>
            <a:ahLst/>
            <a:cxnLst/>
            <a:rect l="l" t="t" r="r" b="b"/>
            <a:pathLst>
              <a:path w="320730"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5"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1"/>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06" name="object 50"/>
          <p:cNvSpPr/>
          <p:nvPr/>
        </p:nvSpPr>
        <p:spPr>
          <a:xfrm>
            <a:off x="5965297" y="4612355"/>
            <a:ext cx="347472" cy="347472"/>
          </a:xfrm>
          <a:custGeom>
            <a:avLst/>
            <a:gdLst/>
            <a:ahLst/>
            <a:cxnLst/>
            <a:rect l="l" t="t" r="r" b="b"/>
            <a:pathLst>
              <a:path w="320730"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6"/>
                </a:lnTo>
                <a:lnTo>
                  <a:pt x="0" y="173681"/>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07" name="object 48"/>
          <p:cNvSpPr/>
          <p:nvPr/>
        </p:nvSpPr>
        <p:spPr>
          <a:xfrm>
            <a:off x="4654532" y="4049985"/>
            <a:ext cx="347472" cy="347472"/>
          </a:xfrm>
          <a:custGeom>
            <a:avLst/>
            <a:gdLst/>
            <a:ahLst/>
            <a:cxnLst/>
            <a:rect l="l" t="t" r="r" b="b"/>
            <a:pathLst>
              <a:path w="320729"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6" y="149182"/>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08" name="object 42"/>
          <p:cNvSpPr/>
          <p:nvPr/>
        </p:nvSpPr>
        <p:spPr>
          <a:xfrm>
            <a:off x="7272103" y="3311841"/>
            <a:ext cx="347472" cy="347472"/>
          </a:xfrm>
          <a:custGeom>
            <a:avLst/>
            <a:gdLst/>
            <a:ahLst/>
            <a:cxnLst/>
            <a:rect l="l" t="t" r="r" b="b"/>
            <a:pathLst>
              <a:path w="320730"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4" y="346697"/>
                </a:lnTo>
                <a:lnTo>
                  <a:pt x="132465" y="344742"/>
                </a:lnTo>
                <a:lnTo>
                  <a:pt x="119078" y="341551"/>
                </a:lnTo>
                <a:lnTo>
                  <a:pt x="106136" y="337180"/>
                </a:lnTo>
                <a:lnTo>
                  <a:pt x="93689" y="331684"/>
                </a:lnTo>
                <a:lnTo>
                  <a:pt x="81788" y="325119"/>
                </a:lnTo>
                <a:lnTo>
                  <a:pt x="70485" y="317539"/>
                </a:lnTo>
                <a:lnTo>
                  <a:pt x="59830" y="309001"/>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6"/>
                </a:lnTo>
                <a:lnTo>
                  <a:pt x="0" y="173680"/>
                </a:lnTo>
                <a:close/>
              </a:path>
            </a:pathLst>
          </a:custGeom>
          <a:solidFill>
            <a:srgbClr val="937AB1"/>
          </a:solidFill>
          <a:ln w="57150">
            <a:solidFill>
              <a:srgbClr val="F69545"/>
            </a:solidFill>
          </a:ln>
        </p:spPr>
        <p:txBody>
          <a:bodyPr wrap="square" lIns="0" tIns="0" rIns="0" bIns="0" rtlCol="0">
            <a:noAutofit/>
          </a:bodyPr>
          <a:lstStyle/>
          <a:p>
            <a:endParaRPr/>
          </a:p>
        </p:txBody>
      </p:sp>
      <p:sp>
        <p:nvSpPr>
          <p:cNvPr id="109" name="object 44"/>
          <p:cNvSpPr/>
          <p:nvPr/>
        </p:nvSpPr>
        <p:spPr>
          <a:xfrm>
            <a:off x="7084113" y="2580232"/>
            <a:ext cx="347472" cy="347472"/>
          </a:xfrm>
          <a:custGeom>
            <a:avLst/>
            <a:gdLst/>
            <a:ahLst/>
            <a:cxnLst/>
            <a:rect l="l" t="t" r="r" b="b"/>
            <a:pathLst>
              <a:path w="320730"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2"/>
                </a:lnTo>
                <a:lnTo>
                  <a:pt x="146244" y="346698"/>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3"/>
                </a:lnTo>
                <a:lnTo>
                  <a:pt x="32271" y="278192"/>
                </a:lnTo>
                <a:lnTo>
                  <a:pt x="24724" y="266375"/>
                </a:lnTo>
                <a:lnTo>
                  <a:pt x="18081" y="253876"/>
                </a:lnTo>
                <a:lnTo>
                  <a:pt x="12395" y="240752"/>
                </a:lnTo>
                <a:lnTo>
                  <a:pt x="7715" y="227058"/>
                </a:lnTo>
                <a:lnTo>
                  <a:pt x="4094" y="212848"/>
                </a:lnTo>
                <a:lnTo>
                  <a:pt x="1583" y="198179"/>
                </a:lnTo>
                <a:lnTo>
                  <a:pt x="232" y="183107"/>
                </a:lnTo>
                <a:lnTo>
                  <a:pt x="0" y="173680"/>
                </a:lnTo>
                <a:close/>
              </a:path>
            </a:pathLst>
          </a:custGeom>
          <a:solidFill>
            <a:srgbClr val="FAA757"/>
          </a:solidFill>
          <a:ln w="28575">
            <a:solidFill>
              <a:srgbClr val="C1803F"/>
            </a:solidFill>
          </a:ln>
        </p:spPr>
        <p:txBody>
          <a:bodyPr wrap="square" lIns="0" tIns="0" rIns="0" bIns="0" rtlCol="0">
            <a:noAutofit/>
          </a:bodyPr>
          <a:lstStyle/>
          <a:p>
            <a:endParaRPr/>
          </a:p>
        </p:txBody>
      </p:sp>
      <p:sp>
        <p:nvSpPr>
          <p:cNvPr id="110" name="object 46"/>
          <p:cNvSpPr/>
          <p:nvPr/>
        </p:nvSpPr>
        <p:spPr>
          <a:xfrm>
            <a:off x="6945508" y="2964479"/>
            <a:ext cx="347472" cy="347472"/>
          </a:xfrm>
          <a:custGeom>
            <a:avLst/>
            <a:gdLst/>
            <a:ahLst/>
            <a:cxnLst/>
            <a:rect l="l" t="t" r="r" b="b"/>
            <a:pathLst>
              <a:path w="320730"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4"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30" y="342927"/>
                </a:lnTo>
                <a:lnTo>
                  <a:pt x="182985" y="345647"/>
                </a:lnTo>
                <a:lnTo>
                  <a:pt x="169068" y="347110"/>
                </a:lnTo>
                <a:lnTo>
                  <a:pt x="160365" y="347362"/>
                </a:lnTo>
                <a:lnTo>
                  <a:pt x="146244" y="346698"/>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3" y="198179"/>
                </a:lnTo>
                <a:lnTo>
                  <a:pt x="232" y="183107"/>
                </a:lnTo>
                <a:lnTo>
                  <a:pt x="0" y="173680"/>
                </a:lnTo>
                <a:close/>
              </a:path>
            </a:pathLst>
          </a:custGeom>
          <a:solidFill>
            <a:srgbClr val="937AB1"/>
          </a:solidFill>
          <a:ln w="57150">
            <a:solidFill>
              <a:srgbClr val="F69545"/>
            </a:solidFill>
          </a:ln>
        </p:spPr>
        <p:txBody>
          <a:bodyPr wrap="square" lIns="0" tIns="0" rIns="0" bIns="0" rtlCol="0">
            <a:noAutofit/>
          </a:bodyPr>
          <a:lstStyle/>
          <a:p>
            <a:endParaRPr/>
          </a:p>
        </p:txBody>
      </p:sp>
      <p:sp>
        <p:nvSpPr>
          <p:cNvPr id="111" name="object 40"/>
          <p:cNvSpPr/>
          <p:nvPr/>
        </p:nvSpPr>
        <p:spPr>
          <a:xfrm>
            <a:off x="6737120" y="4921685"/>
            <a:ext cx="347472" cy="347472"/>
          </a:xfrm>
          <a:custGeom>
            <a:avLst/>
            <a:gdLst/>
            <a:ahLst/>
            <a:cxnLst/>
            <a:rect l="l" t="t" r="r" b="b"/>
            <a:pathLst>
              <a:path w="320729"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29"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1"/>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12" name="object 38"/>
          <p:cNvSpPr/>
          <p:nvPr/>
        </p:nvSpPr>
        <p:spPr>
          <a:xfrm>
            <a:off x="8556365" y="2219115"/>
            <a:ext cx="347472" cy="347472"/>
          </a:xfrm>
          <a:custGeom>
            <a:avLst/>
            <a:gdLst/>
            <a:ahLst/>
            <a:cxnLst/>
            <a:rect l="l" t="t" r="r" b="b"/>
            <a:pathLst>
              <a:path w="320729"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4"/>
                </a:lnTo>
                <a:lnTo>
                  <a:pt x="308334" y="106609"/>
                </a:lnTo>
                <a:lnTo>
                  <a:pt x="313014" y="120303"/>
                </a:lnTo>
                <a:lnTo>
                  <a:pt x="316635" y="134512"/>
                </a:lnTo>
                <a:lnTo>
                  <a:pt x="319146" y="149181"/>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2"/>
                </a:lnTo>
                <a:lnTo>
                  <a:pt x="146243" y="346698"/>
                </a:lnTo>
                <a:lnTo>
                  <a:pt x="132464" y="344742"/>
                </a:lnTo>
                <a:lnTo>
                  <a:pt x="119078" y="341551"/>
                </a:lnTo>
                <a:lnTo>
                  <a:pt x="106136" y="337180"/>
                </a:lnTo>
                <a:lnTo>
                  <a:pt x="93688" y="331684"/>
                </a:lnTo>
                <a:lnTo>
                  <a:pt x="81788" y="325119"/>
                </a:lnTo>
                <a:lnTo>
                  <a:pt x="70484" y="317539"/>
                </a:lnTo>
                <a:lnTo>
                  <a:pt x="59830" y="309002"/>
                </a:lnTo>
                <a:lnTo>
                  <a:pt x="49875" y="299561"/>
                </a:lnTo>
                <a:lnTo>
                  <a:pt x="40672" y="289272"/>
                </a:lnTo>
                <a:lnTo>
                  <a:pt x="32271" y="278192"/>
                </a:lnTo>
                <a:lnTo>
                  <a:pt x="24724" y="266375"/>
                </a:lnTo>
                <a:lnTo>
                  <a:pt x="18081" y="253876"/>
                </a:lnTo>
                <a:lnTo>
                  <a:pt x="12395" y="240752"/>
                </a:lnTo>
                <a:lnTo>
                  <a:pt x="7715" y="227057"/>
                </a:lnTo>
                <a:lnTo>
                  <a:pt x="4094" y="212848"/>
                </a:lnTo>
                <a:lnTo>
                  <a:pt x="1582" y="198179"/>
                </a:lnTo>
                <a:lnTo>
                  <a:pt x="232" y="183106"/>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13" name="object 36"/>
          <p:cNvSpPr/>
          <p:nvPr/>
        </p:nvSpPr>
        <p:spPr>
          <a:xfrm>
            <a:off x="8909165" y="3402186"/>
            <a:ext cx="347472" cy="347472"/>
          </a:xfrm>
          <a:custGeom>
            <a:avLst/>
            <a:gdLst/>
            <a:ahLst/>
            <a:cxnLst/>
            <a:rect l="l" t="t" r="r" b="b"/>
            <a:pathLst>
              <a:path w="338701" h="347361">
                <a:moveTo>
                  <a:pt x="338701" y="173680"/>
                </a:moveTo>
                <a:lnTo>
                  <a:pt x="338086" y="158773"/>
                </a:lnTo>
                <a:lnTo>
                  <a:pt x="336274" y="144215"/>
                </a:lnTo>
                <a:lnTo>
                  <a:pt x="333315" y="130059"/>
                </a:lnTo>
                <a:lnTo>
                  <a:pt x="329260" y="116355"/>
                </a:lnTo>
                <a:lnTo>
                  <a:pt x="324157" y="103155"/>
                </a:lnTo>
                <a:lnTo>
                  <a:pt x="318058" y="90510"/>
                </a:lnTo>
                <a:lnTo>
                  <a:pt x="311012" y="78472"/>
                </a:lnTo>
                <a:lnTo>
                  <a:pt x="303069" y="67092"/>
                </a:lnTo>
                <a:lnTo>
                  <a:pt x="294280" y="56421"/>
                </a:lnTo>
                <a:lnTo>
                  <a:pt x="284694" y="46511"/>
                </a:lnTo>
                <a:lnTo>
                  <a:pt x="274362" y="37412"/>
                </a:lnTo>
                <a:lnTo>
                  <a:pt x="263333" y="29177"/>
                </a:lnTo>
                <a:lnTo>
                  <a:pt x="251657" y="21856"/>
                </a:lnTo>
                <a:lnTo>
                  <a:pt x="239385" y="15500"/>
                </a:lnTo>
                <a:lnTo>
                  <a:pt x="226566" y="10162"/>
                </a:lnTo>
                <a:lnTo>
                  <a:pt x="213252" y="5892"/>
                </a:lnTo>
                <a:lnTo>
                  <a:pt x="199490" y="2742"/>
                </a:lnTo>
                <a:lnTo>
                  <a:pt x="185333" y="763"/>
                </a:lnTo>
                <a:lnTo>
                  <a:pt x="170829" y="6"/>
                </a:lnTo>
                <a:lnTo>
                  <a:pt x="169350" y="0"/>
                </a:lnTo>
                <a:lnTo>
                  <a:pt x="154814" y="630"/>
                </a:lnTo>
                <a:lnTo>
                  <a:pt x="140620" y="2489"/>
                </a:lnTo>
                <a:lnTo>
                  <a:pt x="126816" y="5523"/>
                </a:lnTo>
                <a:lnTo>
                  <a:pt x="113454" y="9683"/>
                </a:lnTo>
                <a:lnTo>
                  <a:pt x="100583" y="14916"/>
                </a:lnTo>
                <a:lnTo>
                  <a:pt x="88254" y="21171"/>
                </a:lnTo>
                <a:lnTo>
                  <a:pt x="76516" y="28397"/>
                </a:lnTo>
                <a:lnTo>
                  <a:pt x="65420" y="36543"/>
                </a:lnTo>
                <a:lnTo>
                  <a:pt x="55015" y="45557"/>
                </a:lnTo>
                <a:lnTo>
                  <a:pt x="45351" y="55388"/>
                </a:lnTo>
                <a:lnTo>
                  <a:pt x="36479" y="65984"/>
                </a:lnTo>
                <a:lnTo>
                  <a:pt x="28449" y="77295"/>
                </a:lnTo>
                <a:lnTo>
                  <a:pt x="21311" y="89269"/>
                </a:lnTo>
                <a:lnTo>
                  <a:pt x="15114" y="101855"/>
                </a:lnTo>
                <a:lnTo>
                  <a:pt x="9909" y="115001"/>
                </a:lnTo>
                <a:lnTo>
                  <a:pt x="5745" y="128657"/>
                </a:lnTo>
                <a:lnTo>
                  <a:pt x="2674" y="142770"/>
                </a:lnTo>
                <a:lnTo>
                  <a:pt x="744" y="157289"/>
                </a:lnTo>
                <a:lnTo>
                  <a:pt x="6" y="172164"/>
                </a:lnTo>
                <a:lnTo>
                  <a:pt x="0" y="173680"/>
                </a:lnTo>
                <a:lnTo>
                  <a:pt x="615" y="188588"/>
                </a:lnTo>
                <a:lnTo>
                  <a:pt x="2427" y="203146"/>
                </a:lnTo>
                <a:lnTo>
                  <a:pt x="5386" y="217302"/>
                </a:lnTo>
                <a:lnTo>
                  <a:pt x="9441" y="231006"/>
                </a:lnTo>
                <a:lnTo>
                  <a:pt x="14544" y="244206"/>
                </a:lnTo>
                <a:lnTo>
                  <a:pt x="20643" y="256850"/>
                </a:lnTo>
                <a:lnTo>
                  <a:pt x="27689" y="268888"/>
                </a:lnTo>
                <a:lnTo>
                  <a:pt x="35631" y="280269"/>
                </a:lnTo>
                <a:lnTo>
                  <a:pt x="44421" y="290940"/>
                </a:lnTo>
                <a:lnTo>
                  <a:pt x="54007" y="300850"/>
                </a:lnTo>
                <a:lnTo>
                  <a:pt x="64339" y="309949"/>
                </a:lnTo>
                <a:lnTo>
                  <a:pt x="75368" y="318184"/>
                </a:lnTo>
                <a:lnTo>
                  <a:pt x="87044" y="325505"/>
                </a:lnTo>
                <a:lnTo>
                  <a:pt x="99316" y="331861"/>
                </a:lnTo>
                <a:lnTo>
                  <a:pt x="112134" y="337199"/>
                </a:lnTo>
                <a:lnTo>
                  <a:pt x="125449" y="341469"/>
                </a:lnTo>
                <a:lnTo>
                  <a:pt x="139210" y="344619"/>
                </a:lnTo>
                <a:lnTo>
                  <a:pt x="153368" y="346598"/>
                </a:lnTo>
                <a:lnTo>
                  <a:pt x="167872" y="347355"/>
                </a:lnTo>
                <a:lnTo>
                  <a:pt x="169350" y="347361"/>
                </a:lnTo>
                <a:lnTo>
                  <a:pt x="183886" y="346731"/>
                </a:lnTo>
                <a:lnTo>
                  <a:pt x="198081" y="344872"/>
                </a:lnTo>
                <a:lnTo>
                  <a:pt x="211885" y="341838"/>
                </a:lnTo>
                <a:lnTo>
                  <a:pt x="225247" y="337678"/>
                </a:lnTo>
                <a:lnTo>
                  <a:pt x="238117" y="332445"/>
                </a:lnTo>
                <a:lnTo>
                  <a:pt x="250447" y="326190"/>
                </a:lnTo>
                <a:lnTo>
                  <a:pt x="262185" y="318964"/>
                </a:lnTo>
                <a:lnTo>
                  <a:pt x="273281" y="310818"/>
                </a:lnTo>
                <a:lnTo>
                  <a:pt x="283686" y="301804"/>
                </a:lnTo>
                <a:lnTo>
                  <a:pt x="293349" y="291973"/>
                </a:lnTo>
                <a:lnTo>
                  <a:pt x="302221" y="281377"/>
                </a:lnTo>
                <a:lnTo>
                  <a:pt x="310251" y="270066"/>
                </a:lnTo>
                <a:lnTo>
                  <a:pt x="317390" y="258092"/>
                </a:lnTo>
                <a:lnTo>
                  <a:pt x="323587" y="245506"/>
                </a:lnTo>
                <a:lnTo>
                  <a:pt x="328792" y="232360"/>
                </a:lnTo>
                <a:lnTo>
                  <a:pt x="332956" y="218704"/>
                </a:lnTo>
                <a:lnTo>
                  <a:pt x="336027" y="204591"/>
                </a:lnTo>
                <a:lnTo>
                  <a:pt x="337957" y="190071"/>
                </a:lnTo>
                <a:lnTo>
                  <a:pt x="338695" y="175197"/>
                </a:lnTo>
                <a:lnTo>
                  <a:pt x="338701"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14" name="object 34"/>
          <p:cNvSpPr/>
          <p:nvPr/>
        </p:nvSpPr>
        <p:spPr>
          <a:xfrm>
            <a:off x="6562354" y="2483005"/>
            <a:ext cx="347472" cy="347472"/>
          </a:xfrm>
          <a:custGeom>
            <a:avLst/>
            <a:gdLst/>
            <a:ahLst/>
            <a:cxnLst/>
            <a:rect l="l" t="t" r="r" b="b"/>
            <a:pathLst>
              <a:path w="320729"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5" y="2619"/>
                </a:lnTo>
                <a:lnTo>
                  <a:pt x="201651" y="5810"/>
                </a:lnTo>
                <a:lnTo>
                  <a:pt x="214593" y="10181"/>
                </a:lnTo>
                <a:lnTo>
                  <a:pt x="227041" y="15677"/>
                </a:lnTo>
                <a:lnTo>
                  <a:pt x="238941" y="22242"/>
                </a:lnTo>
                <a:lnTo>
                  <a:pt x="250245" y="29822"/>
                </a:lnTo>
                <a:lnTo>
                  <a:pt x="260899" y="38359"/>
                </a:lnTo>
                <a:lnTo>
                  <a:pt x="270854"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2"/>
                </a:lnTo>
                <a:lnTo>
                  <a:pt x="146244" y="346698"/>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3" y="198179"/>
                </a:lnTo>
                <a:lnTo>
                  <a:pt x="232" y="183107"/>
                </a:lnTo>
                <a:lnTo>
                  <a:pt x="0" y="173680"/>
                </a:lnTo>
                <a:close/>
              </a:path>
            </a:pathLst>
          </a:custGeom>
          <a:solidFill>
            <a:srgbClr val="FAA757"/>
          </a:solidFill>
          <a:ln w="28575">
            <a:solidFill>
              <a:srgbClr val="C1803F"/>
            </a:solidFill>
          </a:ln>
        </p:spPr>
        <p:txBody>
          <a:bodyPr wrap="square" lIns="0" tIns="0" rIns="0" bIns="0" rtlCol="0">
            <a:noAutofit/>
          </a:bodyPr>
          <a:lstStyle/>
          <a:p>
            <a:endParaRPr/>
          </a:p>
        </p:txBody>
      </p:sp>
      <p:sp>
        <p:nvSpPr>
          <p:cNvPr id="115" name="object 32"/>
          <p:cNvSpPr/>
          <p:nvPr/>
        </p:nvSpPr>
        <p:spPr>
          <a:xfrm>
            <a:off x="8716732" y="1593274"/>
            <a:ext cx="347472" cy="347472"/>
          </a:xfrm>
          <a:custGeom>
            <a:avLst/>
            <a:gdLst/>
            <a:ahLst/>
            <a:cxnLst/>
            <a:rect l="l" t="t" r="r" b="b"/>
            <a:pathLst>
              <a:path w="320730"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4"/>
                </a:lnTo>
                <a:lnTo>
                  <a:pt x="308334" y="106609"/>
                </a:lnTo>
                <a:lnTo>
                  <a:pt x="313014" y="120303"/>
                </a:lnTo>
                <a:lnTo>
                  <a:pt x="316635" y="134512"/>
                </a:lnTo>
                <a:lnTo>
                  <a:pt x="319147" y="149181"/>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3"/>
                </a:lnTo>
                <a:lnTo>
                  <a:pt x="285311" y="282563"/>
                </a:lnTo>
                <a:lnTo>
                  <a:pt x="276594" y="293344"/>
                </a:lnTo>
                <a:lnTo>
                  <a:pt x="267094" y="303311"/>
                </a:lnTo>
                <a:lnTo>
                  <a:pt x="256863" y="312410"/>
                </a:lnTo>
                <a:lnTo>
                  <a:pt x="245952" y="320584"/>
                </a:lnTo>
                <a:lnTo>
                  <a:pt x="234412" y="327778"/>
                </a:lnTo>
                <a:lnTo>
                  <a:pt x="222294" y="333937"/>
                </a:lnTo>
                <a:lnTo>
                  <a:pt x="209649" y="339005"/>
                </a:lnTo>
                <a:lnTo>
                  <a:pt x="196530" y="342927"/>
                </a:lnTo>
                <a:lnTo>
                  <a:pt x="182985" y="345647"/>
                </a:lnTo>
                <a:lnTo>
                  <a:pt x="169068" y="347110"/>
                </a:lnTo>
                <a:lnTo>
                  <a:pt x="160364" y="347362"/>
                </a:lnTo>
                <a:lnTo>
                  <a:pt x="146243" y="346698"/>
                </a:lnTo>
                <a:lnTo>
                  <a:pt x="132464" y="344742"/>
                </a:lnTo>
                <a:lnTo>
                  <a:pt x="119078" y="341551"/>
                </a:lnTo>
                <a:lnTo>
                  <a:pt x="106136" y="337180"/>
                </a:lnTo>
                <a:lnTo>
                  <a:pt x="93688" y="331684"/>
                </a:lnTo>
                <a:lnTo>
                  <a:pt x="81788" y="325119"/>
                </a:lnTo>
                <a:lnTo>
                  <a:pt x="70484" y="317539"/>
                </a:lnTo>
                <a:lnTo>
                  <a:pt x="59830" y="309002"/>
                </a:lnTo>
                <a:lnTo>
                  <a:pt x="49875" y="299561"/>
                </a:lnTo>
                <a:lnTo>
                  <a:pt x="40672" y="289272"/>
                </a:lnTo>
                <a:lnTo>
                  <a:pt x="32271" y="278192"/>
                </a:lnTo>
                <a:lnTo>
                  <a:pt x="24724" y="266375"/>
                </a:lnTo>
                <a:lnTo>
                  <a:pt x="18081" y="253876"/>
                </a:lnTo>
                <a:lnTo>
                  <a:pt x="12395" y="240752"/>
                </a:lnTo>
                <a:lnTo>
                  <a:pt x="7715" y="227057"/>
                </a:lnTo>
                <a:lnTo>
                  <a:pt x="4094" y="212848"/>
                </a:lnTo>
                <a:lnTo>
                  <a:pt x="1582" y="198179"/>
                </a:lnTo>
                <a:lnTo>
                  <a:pt x="232" y="183106"/>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16" name="object 30"/>
          <p:cNvSpPr/>
          <p:nvPr/>
        </p:nvSpPr>
        <p:spPr>
          <a:xfrm>
            <a:off x="7725572" y="3169970"/>
            <a:ext cx="347472" cy="347472"/>
          </a:xfrm>
          <a:custGeom>
            <a:avLst/>
            <a:gdLst/>
            <a:ahLst/>
            <a:cxnLst/>
            <a:rect l="l" t="t" r="r" b="b"/>
            <a:pathLst>
              <a:path w="320729"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2"/>
                </a:lnTo>
                <a:lnTo>
                  <a:pt x="146244" y="346698"/>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3" y="198179"/>
                </a:lnTo>
                <a:lnTo>
                  <a:pt x="232" y="183107"/>
                </a:lnTo>
                <a:lnTo>
                  <a:pt x="0" y="173680"/>
                </a:lnTo>
                <a:close/>
              </a:path>
            </a:pathLst>
          </a:custGeom>
          <a:solidFill>
            <a:srgbClr val="937AB1"/>
          </a:solidFill>
          <a:ln w="57150">
            <a:solidFill>
              <a:srgbClr val="F69545"/>
            </a:solidFill>
          </a:ln>
        </p:spPr>
        <p:txBody>
          <a:bodyPr wrap="square" lIns="0" tIns="0" rIns="0" bIns="0" rtlCol="0">
            <a:noAutofit/>
          </a:bodyPr>
          <a:lstStyle/>
          <a:p>
            <a:endParaRPr/>
          </a:p>
        </p:txBody>
      </p:sp>
      <p:sp>
        <p:nvSpPr>
          <p:cNvPr id="117" name="object 28"/>
          <p:cNvSpPr/>
          <p:nvPr/>
        </p:nvSpPr>
        <p:spPr>
          <a:xfrm>
            <a:off x="6401989" y="5328656"/>
            <a:ext cx="347472" cy="347472"/>
          </a:xfrm>
          <a:custGeom>
            <a:avLst/>
            <a:gdLst/>
            <a:ahLst/>
            <a:cxnLst/>
            <a:rect l="l" t="t" r="r" b="b"/>
            <a:pathLst>
              <a:path w="320730"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6"/>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18" name="object 26"/>
          <p:cNvSpPr/>
          <p:nvPr/>
        </p:nvSpPr>
        <p:spPr>
          <a:xfrm>
            <a:off x="7105873" y="4521611"/>
            <a:ext cx="347472" cy="347472"/>
          </a:xfrm>
          <a:custGeom>
            <a:avLst/>
            <a:gdLst/>
            <a:ahLst/>
            <a:cxnLst/>
            <a:rect l="l" t="t" r="r" b="b"/>
            <a:pathLst>
              <a:path w="320730"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6"/>
                </a:lnTo>
                <a:lnTo>
                  <a:pt x="0" y="173681"/>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19" name="object 24"/>
          <p:cNvSpPr/>
          <p:nvPr/>
        </p:nvSpPr>
        <p:spPr>
          <a:xfrm>
            <a:off x="5052670" y="3517331"/>
            <a:ext cx="347472" cy="347472"/>
          </a:xfrm>
          <a:custGeom>
            <a:avLst/>
            <a:gdLst/>
            <a:ahLst/>
            <a:cxnLst/>
            <a:rect l="l" t="t" r="r" b="b"/>
            <a:pathLst>
              <a:path w="320730"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1"/>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20" name="object 22"/>
          <p:cNvSpPr/>
          <p:nvPr/>
        </p:nvSpPr>
        <p:spPr>
          <a:xfrm>
            <a:off x="4776845" y="5206506"/>
            <a:ext cx="347472" cy="347472"/>
          </a:xfrm>
          <a:custGeom>
            <a:avLst/>
            <a:gdLst/>
            <a:ahLst/>
            <a:cxnLst/>
            <a:rect l="l" t="t" r="r" b="b"/>
            <a:pathLst>
              <a:path w="320730"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21" name="object 20"/>
          <p:cNvSpPr/>
          <p:nvPr/>
        </p:nvSpPr>
        <p:spPr>
          <a:xfrm>
            <a:off x="5373401" y="4051297"/>
            <a:ext cx="347472" cy="347472"/>
          </a:xfrm>
          <a:custGeom>
            <a:avLst/>
            <a:gdLst/>
            <a:ahLst/>
            <a:cxnLst/>
            <a:rect l="l" t="t" r="r" b="b"/>
            <a:pathLst>
              <a:path w="320730"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2"/>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1"/>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22" name="object 18"/>
          <p:cNvSpPr/>
          <p:nvPr/>
        </p:nvSpPr>
        <p:spPr>
          <a:xfrm>
            <a:off x="8237687" y="2691052"/>
            <a:ext cx="347472" cy="347472"/>
          </a:xfrm>
          <a:custGeom>
            <a:avLst/>
            <a:gdLst/>
            <a:ahLst/>
            <a:cxnLst/>
            <a:rect l="l" t="t" r="r" b="b"/>
            <a:pathLst>
              <a:path w="320730"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4"/>
                </a:lnTo>
                <a:lnTo>
                  <a:pt x="308334" y="106609"/>
                </a:lnTo>
                <a:lnTo>
                  <a:pt x="313014" y="120303"/>
                </a:lnTo>
                <a:lnTo>
                  <a:pt x="316635" y="134512"/>
                </a:lnTo>
                <a:lnTo>
                  <a:pt x="319147" y="149181"/>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2"/>
                </a:lnTo>
                <a:lnTo>
                  <a:pt x="146243" y="346698"/>
                </a:lnTo>
                <a:lnTo>
                  <a:pt x="132464" y="344742"/>
                </a:lnTo>
                <a:lnTo>
                  <a:pt x="119078" y="341551"/>
                </a:lnTo>
                <a:lnTo>
                  <a:pt x="106136" y="337180"/>
                </a:lnTo>
                <a:lnTo>
                  <a:pt x="93688"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7"/>
                </a:lnTo>
                <a:lnTo>
                  <a:pt x="4094" y="212848"/>
                </a:lnTo>
                <a:lnTo>
                  <a:pt x="1582" y="198179"/>
                </a:lnTo>
                <a:lnTo>
                  <a:pt x="232" y="183106"/>
                </a:lnTo>
                <a:lnTo>
                  <a:pt x="0" y="173680"/>
                </a:lnTo>
                <a:close/>
              </a:path>
            </a:pathLst>
          </a:custGeom>
          <a:solidFill>
            <a:srgbClr val="937AB1"/>
          </a:solidFill>
          <a:ln w="57150">
            <a:solidFill>
              <a:srgbClr val="F69545"/>
            </a:solidFill>
          </a:ln>
        </p:spPr>
        <p:txBody>
          <a:bodyPr wrap="square" lIns="0" tIns="0" rIns="0" bIns="0" rtlCol="0">
            <a:noAutofit/>
          </a:bodyPr>
          <a:lstStyle/>
          <a:p>
            <a:endParaRPr/>
          </a:p>
        </p:txBody>
      </p:sp>
      <p:sp>
        <p:nvSpPr>
          <p:cNvPr id="123" name="object 6"/>
          <p:cNvSpPr txBox="1"/>
          <p:nvPr/>
        </p:nvSpPr>
        <p:spPr>
          <a:xfrm>
            <a:off x="2856125" y="3759280"/>
            <a:ext cx="992822" cy="330200"/>
          </a:xfrm>
          <a:prstGeom prst="rect">
            <a:avLst/>
          </a:prstGeom>
        </p:spPr>
        <p:txBody>
          <a:bodyPr wrap="square" lIns="0" tIns="0" rIns="0" bIns="0" rtlCol="0">
            <a:noAutofit/>
          </a:bodyPr>
          <a:lstStyle/>
          <a:p>
            <a:pPr marL="12700">
              <a:lnSpc>
                <a:spcPts val="2600"/>
              </a:lnSpc>
              <a:spcBef>
                <a:spcPts val="130"/>
              </a:spcBef>
            </a:pPr>
            <a:r>
              <a:rPr sz="3600" baseline="2275" dirty="0">
                <a:solidFill>
                  <a:srgbClr val="7F7E7E"/>
                </a:solidFill>
                <a:cs typeface="Calibri"/>
              </a:rPr>
              <a:t>Income</a:t>
            </a:r>
            <a:endParaRPr sz="2400" dirty="0">
              <a:cs typeface="Calibri"/>
            </a:endParaRPr>
          </a:p>
        </p:txBody>
      </p:sp>
      <p:grpSp>
        <p:nvGrpSpPr>
          <p:cNvPr id="124" name="Group 123"/>
          <p:cNvGrpSpPr/>
          <p:nvPr/>
        </p:nvGrpSpPr>
        <p:grpSpPr>
          <a:xfrm>
            <a:off x="3907438" y="1888930"/>
            <a:ext cx="6303362" cy="4054670"/>
            <a:chOff x="2343901" y="1923700"/>
            <a:chExt cx="6303362" cy="4054670"/>
          </a:xfrm>
        </p:grpSpPr>
        <p:sp>
          <p:nvSpPr>
            <p:cNvPr id="125" name="object 67"/>
            <p:cNvSpPr/>
            <p:nvPr/>
          </p:nvSpPr>
          <p:spPr>
            <a:xfrm>
              <a:off x="2343901" y="1923700"/>
              <a:ext cx="0" cy="4054670"/>
            </a:xfrm>
            <a:custGeom>
              <a:avLst/>
              <a:gdLst/>
              <a:ahLst/>
              <a:cxnLst/>
              <a:rect l="l" t="t" r="r" b="b"/>
              <a:pathLst>
                <a:path h="4054670">
                  <a:moveTo>
                    <a:pt x="0" y="4054670"/>
                  </a:moveTo>
                  <a:lnTo>
                    <a:pt x="0" y="0"/>
                  </a:lnTo>
                </a:path>
              </a:pathLst>
            </a:custGeom>
            <a:ln w="25399">
              <a:solidFill>
                <a:srgbClr val="6094C9"/>
              </a:solidFill>
              <a:headEnd type="none"/>
              <a:tailEnd type="arrow"/>
            </a:ln>
            <a:effectLst>
              <a:outerShdw blurRad="50800" dist="38100" dir="5400000" algn="t" rotWithShape="0">
                <a:prstClr val="black">
                  <a:alpha val="40000"/>
                </a:prstClr>
              </a:outerShdw>
            </a:effectLst>
          </p:spPr>
          <p:txBody>
            <a:bodyPr wrap="square" lIns="0" tIns="0" rIns="0" bIns="0" rtlCol="0">
              <a:noAutofit/>
            </a:bodyPr>
            <a:lstStyle/>
            <a:p>
              <a:endParaRPr/>
            </a:p>
          </p:txBody>
        </p:sp>
        <p:sp>
          <p:nvSpPr>
            <p:cNvPr id="126" name="object 70"/>
            <p:cNvSpPr/>
            <p:nvPr/>
          </p:nvSpPr>
          <p:spPr>
            <a:xfrm>
              <a:off x="2343901" y="5978370"/>
              <a:ext cx="6303362" cy="0"/>
            </a:xfrm>
            <a:custGeom>
              <a:avLst/>
              <a:gdLst/>
              <a:ahLst/>
              <a:cxnLst/>
              <a:rect l="l" t="t" r="r" b="b"/>
              <a:pathLst>
                <a:path w="6303362">
                  <a:moveTo>
                    <a:pt x="0" y="0"/>
                  </a:moveTo>
                  <a:lnTo>
                    <a:pt x="6303362" y="0"/>
                  </a:lnTo>
                </a:path>
              </a:pathLst>
            </a:custGeom>
            <a:ln w="25399">
              <a:solidFill>
                <a:srgbClr val="6094C9"/>
              </a:solidFill>
              <a:headEnd type="none"/>
              <a:tailEnd type="arrow"/>
            </a:ln>
            <a:effectLst>
              <a:outerShdw blurRad="50800" dist="38100" algn="l" rotWithShape="0">
                <a:prstClr val="black">
                  <a:alpha val="40000"/>
                </a:prstClr>
              </a:outerShdw>
            </a:effectLst>
          </p:spPr>
          <p:txBody>
            <a:bodyPr wrap="square" lIns="0" tIns="0" rIns="0" bIns="0" rtlCol="0">
              <a:noAutofit/>
            </a:bodyPr>
            <a:lstStyle/>
            <a:p>
              <a:endParaRPr/>
            </a:p>
          </p:txBody>
        </p:sp>
      </p:gr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object 5"/>
          <p:cNvSpPr txBox="1"/>
          <p:nvPr/>
        </p:nvSpPr>
        <p:spPr>
          <a:xfrm>
            <a:off x="3625916" y="369650"/>
            <a:ext cx="6889684" cy="1166986"/>
          </a:xfrm>
          <a:prstGeom prst="rect">
            <a:avLst/>
          </a:prstGeom>
        </p:spPr>
        <p:txBody>
          <a:bodyPr wrap="square" lIns="0" tIns="0" rIns="0" bIns="0" rtlCol="0">
            <a:spAutoFit/>
          </a:bodyPr>
          <a:lstStyle/>
          <a:p>
            <a:pPr marL="12700" marR="41909">
              <a:lnSpc>
                <a:spcPts val="3454"/>
              </a:lnSpc>
              <a:spcBef>
                <a:spcPts val="172"/>
              </a:spcBef>
            </a:pPr>
            <a:r>
              <a:rPr sz="4800" baseline="2560" dirty="0">
                <a:solidFill>
                  <a:srgbClr val="4E81BC"/>
                </a:solidFill>
                <a:latin typeface="+mj-lt"/>
                <a:cs typeface="Calibri"/>
              </a:rPr>
              <a:t>DBSC</a:t>
            </a:r>
            <a:r>
              <a:rPr sz="4800" spc="-4" baseline="2560" dirty="0">
                <a:solidFill>
                  <a:srgbClr val="4E81BC"/>
                </a:solidFill>
                <a:latin typeface="+mj-lt"/>
                <a:cs typeface="Calibri"/>
              </a:rPr>
              <a:t>A</a:t>
            </a:r>
            <a:r>
              <a:rPr sz="4800" baseline="2560" dirty="0">
                <a:solidFill>
                  <a:srgbClr val="4E81BC"/>
                </a:solidFill>
                <a:latin typeface="+mj-lt"/>
                <a:cs typeface="Calibri"/>
              </a:rPr>
              <a:t>N</a:t>
            </a:r>
            <a:endParaRPr sz="3200" dirty="0">
              <a:latin typeface="+mj-lt"/>
              <a:cs typeface="Calibri"/>
            </a:endParaRPr>
          </a:p>
          <a:p>
            <a:pPr marL="12700">
              <a:lnSpc>
                <a:spcPts val="2770"/>
              </a:lnSpc>
            </a:pPr>
            <a:r>
              <a:rPr lang="en-US" sz="3200" baseline="1137" dirty="0">
                <a:solidFill>
                  <a:srgbClr val="7F7E7E"/>
                </a:solidFill>
                <a:cs typeface="Calibri"/>
              </a:rPr>
              <a:t>Keep going until you find the entire cluster and no point is left unvisited by this chain reaction</a:t>
            </a:r>
            <a:endParaRPr lang="en-US" sz="3200" i="1" baseline="1137" dirty="0">
              <a:solidFill>
                <a:srgbClr val="7F7E7E"/>
              </a:solidFill>
              <a:cs typeface="Calibri"/>
            </a:endParaRPr>
          </a:p>
        </p:txBody>
      </p:sp>
      <p:sp>
        <p:nvSpPr>
          <p:cNvPr id="89" name="object 15"/>
          <p:cNvSpPr txBox="1"/>
          <p:nvPr/>
        </p:nvSpPr>
        <p:spPr>
          <a:xfrm>
            <a:off x="1873883" y="369650"/>
            <a:ext cx="1351013" cy="520700"/>
          </a:xfrm>
          <a:prstGeom prst="rect">
            <a:avLst/>
          </a:prstGeom>
        </p:spPr>
        <p:txBody>
          <a:bodyPr wrap="square" lIns="0" tIns="0" rIns="0" bIns="0" rtlCol="0">
            <a:noAutofit/>
          </a:bodyPr>
          <a:lstStyle/>
          <a:p>
            <a:pPr marL="12700">
              <a:lnSpc>
                <a:spcPts val="1985"/>
              </a:lnSpc>
              <a:spcBef>
                <a:spcPts val="99"/>
              </a:spcBef>
            </a:pPr>
            <a:r>
              <a:rPr sz="2700" baseline="3034" dirty="0">
                <a:solidFill>
                  <a:srgbClr val="215867"/>
                </a:solidFill>
                <a:latin typeface="+mj-lt"/>
                <a:cs typeface="Calibri"/>
              </a:rPr>
              <a:t>epsilon = 1.75</a:t>
            </a:r>
            <a:endParaRPr dirty="0">
              <a:latin typeface="+mj-lt"/>
              <a:cs typeface="Calibri"/>
            </a:endParaRPr>
          </a:p>
          <a:p>
            <a:pPr marL="12700" marR="34289">
              <a:lnSpc>
                <a:spcPts val="2100"/>
              </a:lnSpc>
              <a:spcBef>
                <a:spcPts val="5"/>
              </a:spcBef>
            </a:pPr>
            <a:r>
              <a:rPr sz="2700" baseline="1517" dirty="0">
                <a:solidFill>
                  <a:srgbClr val="215867"/>
                </a:solidFill>
                <a:latin typeface="+mj-lt"/>
                <a:cs typeface="Calibri"/>
              </a:rPr>
              <a:t>n_clu = 3</a:t>
            </a:r>
            <a:endParaRPr dirty="0">
              <a:latin typeface="+mj-lt"/>
              <a:cs typeface="Calibri"/>
            </a:endParaRPr>
          </a:p>
        </p:txBody>
      </p:sp>
      <p:sp>
        <p:nvSpPr>
          <p:cNvPr id="90" name="object 66"/>
          <p:cNvSpPr/>
          <p:nvPr/>
        </p:nvSpPr>
        <p:spPr>
          <a:xfrm>
            <a:off x="6233777" y="2257065"/>
            <a:ext cx="1810252" cy="1760707"/>
          </a:xfrm>
          <a:custGeom>
            <a:avLst/>
            <a:gdLst/>
            <a:ahLst/>
            <a:cxnLst/>
            <a:rect l="l" t="t" r="r" b="b"/>
            <a:pathLst>
              <a:path w="1810252" h="1760707">
                <a:moveTo>
                  <a:pt x="0" y="880353"/>
                </a:moveTo>
                <a:lnTo>
                  <a:pt x="3000" y="952556"/>
                </a:lnTo>
                <a:lnTo>
                  <a:pt x="11846" y="1023151"/>
                </a:lnTo>
                <a:lnTo>
                  <a:pt x="26305" y="1091913"/>
                </a:lnTo>
                <a:lnTo>
                  <a:pt x="46143" y="1158614"/>
                </a:lnTo>
                <a:lnTo>
                  <a:pt x="71129" y="1223027"/>
                </a:lnTo>
                <a:lnTo>
                  <a:pt x="101028" y="1284927"/>
                </a:lnTo>
                <a:lnTo>
                  <a:pt x="135608" y="1344087"/>
                </a:lnTo>
                <a:lnTo>
                  <a:pt x="174636" y="1400279"/>
                </a:lnTo>
                <a:lnTo>
                  <a:pt x="217880" y="1453279"/>
                </a:lnTo>
                <a:lnTo>
                  <a:pt x="265105" y="1502858"/>
                </a:lnTo>
                <a:lnTo>
                  <a:pt x="316079" y="1548791"/>
                </a:lnTo>
                <a:lnTo>
                  <a:pt x="370570" y="1590850"/>
                </a:lnTo>
                <a:lnTo>
                  <a:pt x="428344" y="1628810"/>
                </a:lnTo>
                <a:lnTo>
                  <a:pt x="489168" y="1662444"/>
                </a:lnTo>
                <a:lnTo>
                  <a:pt x="552810" y="1691525"/>
                </a:lnTo>
                <a:lnTo>
                  <a:pt x="619036" y="1715826"/>
                </a:lnTo>
                <a:lnTo>
                  <a:pt x="687614" y="1735122"/>
                </a:lnTo>
                <a:lnTo>
                  <a:pt x="758310" y="1749185"/>
                </a:lnTo>
                <a:lnTo>
                  <a:pt x="830892" y="1757789"/>
                </a:lnTo>
                <a:lnTo>
                  <a:pt x="905126" y="1760707"/>
                </a:lnTo>
                <a:lnTo>
                  <a:pt x="979361" y="1757789"/>
                </a:lnTo>
                <a:lnTo>
                  <a:pt x="1051942" y="1749185"/>
                </a:lnTo>
                <a:lnTo>
                  <a:pt x="1122639" y="1735122"/>
                </a:lnTo>
                <a:lnTo>
                  <a:pt x="1191216" y="1715826"/>
                </a:lnTo>
                <a:lnTo>
                  <a:pt x="1257442" y="1691525"/>
                </a:lnTo>
                <a:lnTo>
                  <a:pt x="1321084" y="1662444"/>
                </a:lnTo>
                <a:lnTo>
                  <a:pt x="1381908" y="1628810"/>
                </a:lnTo>
                <a:lnTo>
                  <a:pt x="1439682" y="1590850"/>
                </a:lnTo>
                <a:lnTo>
                  <a:pt x="1494173" y="1548791"/>
                </a:lnTo>
                <a:lnTo>
                  <a:pt x="1545147" y="1502858"/>
                </a:lnTo>
                <a:lnTo>
                  <a:pt x="1592373" y="1453279"/>
                </a:lnTo>
                <a:lnTo>
                  <a:pt x="1635616" y="1400279"/>
                </a:lnTo>
                <a:lnTo>
                  <a:pt x="1674644" y="1344087"/>
                </a:lnTo>
                <a:lnTo>
                  <a:pt x="1709224" y="1284927"/>
                </a:lnTo>
                <a:lnTo>
                  <a:pt x="1739123" y="1223027"/>
                </a:lnTo>
                <a:lnTo>
                  <a:pt x="1764109" y="1158614"/>
                </a:lnTo>
                <a:lnTo>
                  <a:pt x="1783947" y="1091913"/>
                </a:lnTo>
                <a:lnTo>
                  <a:pt x="1798406" y="1023151"/>
                </a:lnTo>
                <a:lnTo>
                  <a:pt x="1807252" y="952556"/>
                </a:lnTo>
                <a:lnTo>
                  <a:pt x="1810252" y="880353"/>
                </a:lnTo>
                <a:lnTo>
                  <a:pt x="1807252" y="808151"/>
                </a:lnTo>
                <a:lnTo>
                  <a:pt x="1798406" y="737555"/>
                </a:lnTo>
                <a:lnTo>
                  <a:pt x="1783947" y="668794"/>
                </a:lnTo>
                <a:lnTo>
                  <a:pt x="1764109" y="602094"/>
                </a:lnTo>
                <a:lnTo>
                  <a:pt x="1739123" y="537680"/>
                </a:lnTo>
                <a:lnTo>
                  <a:pt x="1709224" y="475780"/>
                </a:lnTo>
                <a:lnTo>
                  <a:pt x="1674644" y="416621"/>
                </a:lnTo>
                <a:lnTo>
                  <a:pt x="1635616" y="360428"/>
                </a:lnTo>
                <a:lnTo>
                  <a:pt x="1592373" y="307429"/>
                </a:lnTo>
                <a:lnTo>
                  <a:pt x="1545147" y="257849"/>
                </a:lnTo>
                <a:lnTo>
                  <a:pt x="1494173" y="211917"/>
                </a:lnTo>
                <a:lnTo>
                  <a:pt x="1439682" y="169857"/>
                </a:lnTo>
                <a:lnTo>
                  <a:pt x="1381908" y="131897"/>
                </a:lnTo>
                <a:lnTo>
                  <a:pt x="1321084" y="98263"/>
                </a:lnTo>
                <a:lnTo>
                  <a:pt x="1257442" y="69182"/>
                </a:lnTo>
                <a:lnTo>
                  <a:pt x="1191216" y="44881"/>
                </a:lnTo>
                <a:lnTo>
                  <a:pt x="1122639" y="25585"/>
                </a:lnTo>
                <a:lnTo>
                  <a:pt x="1051942" y="11522"/>
                </a:lnTo>
                <a:lnTo>
                  <a:pt x="979361" y="2918"/>
                </a:lnTo>
                <a:lnTo>
                  <a:pt x="905126" y="0"/>
                </a:lnTo>
                <a:lnTo>
                  <a:pt x="830892" y="2918"/>
                </a:lnTo>
                <a:lnTo>
                  <a:pt x="758310" y="11522"/>
                </a:lnTo>
                <a:lnTo>
                  <a:pt x="687614" y="25585"/>
                </a:lnTo>
                <a:lnTo>
                  <a:pt x="619036" y="44881"/>
                </a:lnTo>
                <a:lnTo>
                  <a:pt x="552810" y="69182"/>
                </a:lnTo>
                <a:lnTo>
                  <a:pt x="489168" y="98263"/>
                </a:lnTo>
                <a:lnTo>
                  <a:pt x="428344" y="131897"/>
                </a:lnTo>
                <a:lnTo>
                  <a:pt x="370570" y="169857"/>
                </a:lnTo>
                <a:lnTo>
                  <a:pt x="316079" y="211917"/>
                </a:lnTo>
                <a:lnTo>
                  <a:pt x="265105" y="257849"/>
                </a:lnTo>
                <a:lnTo>
                  <a:pt x="217880" y="307429"/>
                </a:lnTo>
                <a:lnTo>
                  <a:pt x="174636" y="360428"/>
                </a:lnTo>
                <a:lnTo>
                  <a:pt x="135608" y="416621"/>
                </a:lnTo>
                <a:lnTo>
                  <a:pt x="101028" y="475780"/>
                </a:lnTo>
                <a:lnTo>
                  <a:pt x="71129" y="537680"/>
                </a:lnTo>
                <a:lnTo>
                  <a:pt x="46143" y="602094"/>
                </a:lnTo>
                <a:lnTo>
                  <a:pt x="26305" y="668794"/>
                </a:lnTo>
                <a:lnTo>
                  <a:pt x="11846" y="737555"/>
                </a:lnTo>
                <a:lnTo>
                  <a:pt x="3000" y="808151"/>
                </a:lnTo>
                <a:lnTo>
                  <a:pt x="0" y="880353"/>
                </a:lnTo>
                <a:close/>
              </a:path>
            </a:pathLst>
          </a:custGeom>
          <a:solidFill>
            <a:srgbClr val="FAA657">
              <a:alpha val="51000"/>
            </a:srgbClr>
          </a:solidFill>
          <a:effectLst>
            <a:outerShdw blurRad="50800" dist="38100" dir="5400000" algn="t" rotWithShape="0">
              <a:prstClr val="black">
                <a:alpha val="40000"/>
              </a:prstClr>
            </a:outerShdw>
          </a:effectLst>
        </p:spPr>
        <p:txBody>
          <a:bodyPr wrap="square" lIns="0" tIns="0" rIns="0" bIns="0" rtlCol="0">
            <a:noAutofit/>
          </a:bodyPr>
          <a:lstStyle/>
          <a:p>
            <a:endParaRPr/>
          </a:p>
        </p:txBody>
      </p:sp>
      <p:sp>
        <p:nvSpPr>
          <p:cNvPr id="91" name="object 82"/>
          <p:cNvSpPr/>
          <p:nvPr/>
        </p:nvSpPr>
        <p:spPr>
          <a:xfrm>
            <a:off x="5938372" y="5487188"/>
            <a:ext cx="347472" cy="347472"/>
          </a:xfrm>
          <a:custGeom>
            <a:avLst/>
            <a:gdLst/>
            <a:ahLst/>
            <a:cxnLst/>
            <a:rect l="l" t="t" r="r" b="b"/>
            <a:pathLst>
              <a:path w="320729"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92" name="object 84"/>
          <p:cNvSpPr/>
          <p:nvPr/>
        </p:nvSpPr>
        <p:spPr>
          <a:xfrm>
            <a:off x="6923747" y="5521291"/>
            <a:ext cx="347472" cy="347472"/>
          </a:xfrm>
          <a:custGeom>
            <a:avLst/>
            <a:gdLst/>
            <a:ahLst/>
            <a:cxnLst/>
            <a:rect l="l" t="t" r="r" b="b"/>
            <a:pathLst>
              <a:path w="320729"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6"/>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93" name="object 86"/>
          <p:cNvSpPr/>
          <p:nvPr/>
        </p:nvSpPr>
        <p:spPr>
          <a:xfrm>
            <a:off x="7775551" y="5502337"/>
            <a:ext cx="347472" cy="347472"/>
          </a:xfrm>
          <a:custGeom>
            <a:avLst/>
            <a:gdLst/>
            <a:ahLst/>
            <a:cxnLst/>
            <a:rect l="l" t="t" r="r" b="b"/>
            <a:pathLst>
              <a:path w="320729"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9"/>
                </a:lnTo>
                <a:lnTo>
                  <a:pt x="288458" y="69169"/>
                </a:lnTo>
                <a:lnTo>
                  <a:pt x="296005" y="80986"/>
                </a:lnTo>
                <a:lnTo>
                  <a:pt x="302647" y="93485"/>
                </a:lnTo>
                <a:lnTo>
                  <a:pt x="308334" y="106609"/>
                </a:lnTo>
                <a:lnTo>
                  <a:pt x="313014" y="120303"/>
                </a:lnTo>
                <a:lnTo>
                  <a:pt x="316635" y="134513"/>
                </a:lnTo>
                <a:lnTo>
                  <a:pt x="319146" y="149182"/>
                </a:lnTo>
                <a:lnTo>
                  <a:pt x="320497" y="164255"/>
                </a:lnTo>
                <a:lnTo>
                  <a:pt x="320729" y="173680"/>
                </a:lnTo>
                <a:lnTo>
                  <a:pt x="320116" y="188974"/>
                </a:lnTo>
                <a:lnTo>
                  <a:pt x="318311" y="203897"/>
                </a:lnTo>
                <a:lnTo>
                  <a:pt x="315364" y="218395"/>
                </a:lnTo>
                <a:lnTo>
                  <a:pt x="311328" y="232412"/>
                </a:lnTo>
                <a:lnTo>
                  <a:pt x="306254" y="245893"/>
                </a:lnTo>
                <a:lnTo>
                  <a:pt x="300192" y="258782"/>
                </a:lnTo>
                <a:lnTo>
                  <a:pt x="293194" y="271024"/>
                </a:lnTo>
                <a:lnTo>
                  <a:pt x="285310" y="282563"/>
                </a:lnTo>
                <a:lnTo>
                  <a:pt x="276593" y="293344"/>
                </a:lnTo>
                <a:lnTo>
                  <a:pt x="267094" y="303312"/>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6"/>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94" name="object 74"/>
          <p:cNvSpPr/>
          <p:nvPr/>
        </p:nvSpPr>
        <p:spPr>
          <a:xfrm>
            <a:off x="4192469" y="5195209"/>
            <a:ext cx="347472" cy="347472"/>
          </a:xfrm>
          <a:custGeom>
            <a:avLst/>
            <a:gdLst/>
            <a:ahLst/>
            <a:cxnLst/>
            <a:rect l="l" t="t" r="r" b="b"/>
            <a:pathLst>
              <a:path w="320730"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95" name="object 72"/>
          <p:cNvSpPr/>
          <p:nvPr/>
        </p:nvSpPr>
        <p:spPr>
          <a:xfrm>
            <a:off x="7483366" y="2517371"/>
            <a:ext cx="347472" cy="347472"/>
          </a:xfrm>
          <a:custGeom>
            <a:avLst/>
            <a:gdLst/>
            <a:ahLst/>
            <a:cxnLst/>
            <a:rect l="l" t="t" r="r" b="b"/>
            <a:pathLst>
              <a:path w="320730"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30" y="342927"/>
                </a:lnTo>
                <a:lnTo>
                  <a:pt x="182985" y="345647"/>
                </a:lnTo>
                <a:lnTo>
                  <a:pt x="169068" y="347110"/>
                </a:lnTo>
                <a:lnTo>
                  <a:pt x="160364" y="347362"/>
                </a:lnTo>
                <a:lnTo>
                  <a:pt x="146244" y="346698"/>
                </a:lnTo>
                <a:lnTo>
                  <a:pt x="132465" y="344742"/>
                </a:lnTo>
                <a:lnTo>
                  <a:pt x="119078" y="341551"/>
                </a:lnTo>
                <a:lnTo>
                  <a:pt x="106136" y="337180"/>
                </a:lnTo>
                <a:lnTo>
                  <a:pt x="93689" y="331684"/>
                </a:lnTo>
                <a:lnTo>
                  <a:pt x="81788" y="325119"/>
                </a:lnTo>
                <a:lnTo>
                  <a:pt x="70485" y="317540"/>
                </a:lnTo>
                <a:lnTo>
                  <a:pt x="59830" y="309002"/>
                </a:lnTo>
                <a:lnTo>
                  <a:pt x="49876" y="299561"/>
                </a:lnTo>
                <a:lnTo>
                  <a:pt x="40672" y="289273"/>
                </a:lnTo>
                <a:lnTo>
                  <a:pt x="32271" y="278192"/>
                </a:lnTo>
                <a:lnTo>
                  <a:pt x="24724" y="266375"/>
                </a:lnTo>
                <a:lnTo>
                  <a:pt x="18081" y="253876"/>
                </a:lnTo>
                <a:lnTo>
                  <a:pt x="12395" y="240752"/>
                </a:lnTo>
                <a:lnTo>
                  <a:pt x="7715" y="227058"/>
                </a:lnTo>
                <a:lnTo>
                  <a:pt x="4094" y="212848"/>
                </a:lnTo>
                <a:lnTo>
                  <a:pt x="1583" y="198180"/>
                </a:lnTo>
                <a:lnTo>
                  <a:pt x="232" y="183107"/>
                </a:lnTo>
                <a:lnTo>
                  <a:pt x="0" y="173680"/>
                </a:lnTo>
                <a:close/>
              </a:path>
            </a:pathLst>
          </a:custGeom>
          <a:solidFill>
            <a:srgbClr val="937AB1"/>
          </a:solidFill>
          <a:ln w="57150">
            <a:solidFill>
              <a:srgbClr val="F69545"/>
            </a:solidFill>
          </a:ln>
        </p:spPr>
        <p:txBody>
          <a:bodyPr wrap="square" lIns="0" tIns="0" rIns="0" bIns="0" rtlCol="0">
            <a:noAutofit/>
          </a:bodyPr>
          <a:lstStyle/>
          <a:p>
            <a:endParaRPr/>
          </a:p>
        </p:txBody>
      </p:sp>
      <p:sp>
        <p:nvSpPr>
          <p:cNvPr id="96" name="object 70"/>
          <p:cNvSpPr/>
          <p:nvPr/>
        </p:nvSpPr>
        <p:spPr>
          <a:xfrm>
            <a:off x="7084113" y="2135643"/>
            <a:ext cx="347472" cy="347472"/>
          </a:xfrm>
          <a:custGeom>
            <a:avLst/>
            <a:gdLst/>
            <a:ahLst/>
            <a:cxnLst/>
            <a:rect l="l" t="t" r="r" b="b"/>
            <a:pathLst>
              <a:path w="320730"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2"/>
                </a:lnTo>
                <a:lnTo>
                  <a:pt x="146244" y="346698"/>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3" y="198179"/>
                </a:lnTo>
                <a:lnTo>
                  <a:pt x="232" y="183107"/>
                </a:lnTo>
                <a:lnTo>
                  <a:pt x="0" y="173680"/>
                </a:lnTo>
                <a:close/>
              </a:path>
            </a:pathLst>
          </a:custGeom>
          <a:solidFill>
            <a:srgbClr val="FAA757"/>
          </a:solidFill>
          <a:ln w="28575">
            <a:solidFill>
              <a:srgbClr val="C1803F"/>
            </a:solidFill>
          </a:ln>
        </p:spPr>
        <p:txBody>
          <a:bodyPr wrap="square" lIns="0" tIns="0" rIns="0" bIns="0" rtlCol="0">
            <a:noAutofit/>
          </a:bodyPr>
          <a:lstStyle/>
          <a:p>
            <a:endParaRPr/>
          </a:p>
        </p:txBody>
      </p:sp>
      <p:sp>
        <p:nvSpPr>
          <p:cNvPr id="97" name="object 68"/>
          <p:cNvSpPr/>
          <p:nvPr/>
        </p:nvSpPr>
        <p:spPr>
          <a:xfrm>
            <a:off x="6672028" y="1723114"/>
            <a:ext cx="347472" cy="347472"/>
          </a:xfrm>
          <a:custGeom>
            <a:avLst/>
            <a:gdLst/>
            <a:ahLst/>
            <a:cxnLst/>
            <a:rect l="l" t="t" r="r" b="b"/>
            <a:pathLst>
              <a:path w="320729"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2"/>
                </a:lnTo>
                <a:lnTo>
                  <a:pt x="146244" y="346698"/>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3"/>
                </a:lnTo>
                <a:lnTo>
                  <a:pt x="32271" y="278192"/>
                </a:lnTo>
                <a:lnTo>
                  <a:pt x="24724" y="266375"/>
                </a:lnTo>
                <a:lnTo>
                  <a:pt x="18081" y="253876"/>
                </a:lnTo>
                <a:lnTo>
                  <a:pt x="12395" y="240752"/>
                </a:lnTo>
                <a:lnTo>
                  <a:pt x="7715" y="227058"/>
                </a:lnTo>
                <a:lnTo>
                  <a:pt x="4094" y="212848"/>
                </a:lnTo>
                <a:lnTo>
                  <a:pt x="1583" y="198179"/>
                </a:lnTo>
                <a:lnTo>
                  <a:pt x="232" y="183107"/>
                </a:lnTo>
                <a:lnTo>
                  <a:pt x="0" y="173680"/>
                </a:lnTo>
                <a:close/>
              </a:path>
            </a:pathLst>
          </a:custGeom>
          <a:solidFill>
            <a:srgbClr val="FAA757"/>
          </a:solidFill>
          <a:ln w="28575">
            <a:solidFill>
              <a:schemeClr val="bg1">
                <a:lumMod val="85000"/>
              </a:schemeClr>
            </a:solidFill>
          </a:ln>
        </p:spPr>
        <p:txBody>
          <a:bodyPr wrap="square" lIns="0" tIns="0" rIns="0" bIns="0" rtlCol="0">
            <a:noAutofit/>
          </a:bodyPr>
          <a:lstStyle/>
          <a:p>
            <a:endParaRPr/>
          </a:p>
        </p:txBody>
      </p:sp>
      <p:sp>
        <p:nvSpPr>
          <p:cNvPr id="98" name="object 66"/>
          <p:cNvSpPr/>
          <p:nvPr/>
        </p:nvSpPr>
        <p:spPr>
          <a:xfrm>
            <a:off x="8396003" y="3412181"/>
            <a:ext cx="347472" cy="347472"/>
          </a:xfrm>
          <a:custGeom>
            <a:avLst/>
            <a:gdLst/>
            <a:ahLst/>
            <a:cxnLst/>
            <a:rect l="l" t="t" r="r" b="b"/>
            <a:pathLst>
              <a:path w="320730"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4"/>
                </a:lnTo>
                <a:lnTo>
                  <a:pt x="308334" y="106609"/>
                </a:lnTo>
                <a:lnTo>
                  <a:pt x="313014" y="120303"/>
                </a:lnTo>
                <a:lnTo>
                  <a:pt x="316635" y="134512"/>
                </a:lnTo>
                <a:lnTo>
                  <a:pt x="319147" y="149181"/>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3" y="346697"/>
                </a:lnTo>
                <a:lnTo>
                  <a:pt x="132464" y="344742"/>
                </a:lnTo>
                <a:lnTo>
                  <a:pt x="119078" y="341551"/>
                </a:lnTo>
                <a:lnTo>
                  <a:pt x="106136" y="337180"/>
                </a:lnTo>
                <a:lnTo>
                  <a:pt x="93688" y="331684"/>
                </a:lnTo>
                <a:lnTo>
                  <a:pt x="81788" y="325119"/>
                </a:lnTo>
                <a:lnTo>
                  <a:pt x="70484" y="317539"/>
                </a:lnTo>
                <a:lnTo>
                  <a:pt x="59830" y="309001"/>
                </a:lnTo>
                <a:lnTo>
                  <a:pt x="49875" y="299561"/>
                </a:lnTo>
                <a:lnTo>
                  <a:pt x="40672" y="289272"/>
                </a:lnTo>
                <a:lnTo>
                  <a:pt x="32271" y="278192"/>
                </a:lnTo>
                <a:lnTo>
                  <a:pt x="24724" y="266375"/>
                </a:lnTo>
                <a:lnTo>
                  <a:pt x="18081" y="253876"/>
                </a:lnTo>
                <a:lnTo>
                  <a:pt x="12395" y="240752"/>
                </a:lnTo>
                <a:lnTo>
                  <a:pt x="7715" y="227057"/>
                </a:lnTo>
                <a:lnTo>
                  <a:pt x="4094" y="212848"/>
                </a:lnTo>
                <a:lnTo>
                  <a:pt x="1582" y="198179"/>
                </a:lnTo>
                <a:lnTo>
                  <a:pt x="232" y="183106"/>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99" name="object 63"/>
          <p:cNvSpPr/>
          <p:nvPr/>
        </p:nvSpPr>
        <p:spPr>
          <a:xfrm>
            <a:off x="7404842" y="5021529"/>
            <a:ext cx="347472" cy="347472"/>
          </a:xfrm>
          <a:custGeom>
            <a:avLst/>
            <a:gdLst/>
            <a:ahLst/>
            <a:cxnLst/>
            <a:rect l="l" t="t" r="r" b="b"/>
            <a:pathLst>
              <a:path w="320730" h="347361">
                <a:moveTo>
                  <a:pt x="0" y="173680"/>
                </a:moveTo>
                <a:lnTo>
                  <a:pt x="232" y="183106"/>
                </a:lnTo>
                <a:lnTo>
                  <a:pt x="1583" y="198179"/>
                </a:lnTo>
                <a:lnTo>
                  <a:pt x="4094" y="212848"/>
                </a:lnTo>
                <a:lnTo>
                  <a:pt x="7715" y="227058"/>
                </a:lnTo>
                <a:lnTo>
                  <a:pt x="12395" y="240752"/>
                </a:lnTo>
                <a:lnTo>
                  <a:pt x="18082" y="253876"/>
                </a:lnTo>
                <a:lnTo>
                  <a:pt x="24724" y="266375"/>
                </a:lnTo>
                <a:lnTo>
                  <a:pt x="32272" y="278192"/>
                </a:lnTo>
                <a:lnTo>
                  <a:pt x="40673" y="289272"/>
                </a:lnTo>
                <a:lnTo>
                  <a:pt x="49876" y="299561"/>
                </a:lnTo>
                <a:lnTo>
                  <a:pt x="59830" y="309001"/>
                </a:lnTo>
                <a:lnTo>
                  <a:pt x="70485" y="317539"/>
                </a:lnTo>
                <a:lnTo>
                  <a:pt x="81788" y="325118"/>
                </a:lnTo>
                <a:lnTo>
                  <a:pt x="93689" y="331684"/>
                </a:lnTo>
                <a:lnTo>
                  <a:pt x="106136" y="337180"/>
                </a:lnTo>
                <a:lnTo>
                  <a:pt x="119079" y="341551"/>
                </a:lnTo>
                <a:lnTo>
                  <a:pt x="132465" y="344742"/>
                </a:lnTo>
                <a:lnTo>
                  <a:pt x="146244" y="346697"/>
                </a:lnTo>
                <a:lnTo>
                  <a:pt x="160365" y="347361"/>
                </a:lnTo>
                <a:lnTo>
                  <a:pt x="169069" y="347110"/>
                </a:lnTo>
                <a:lnTo>
                  <a:pt x="182986" y="345646"/>
                </a:lnTo>
                <a:lnTo>
                  <a:pt x="196530" y="342926"/>
                </a:lnTo>
                <a:lnTo>
                  <a:pt x="209650" y="339004"/>
                </a:lnTo>
                <a:lnTo>
                  <a:pt x="222295" y="333936"/>
                </a:lnTo>
                <a:lnTo>
                  <a:pt x="234413" y="327778"/>
                </a:lnTo>
                <a:lnTo>
                  <a:pt x="245953" y="320583"/>
                </a:lnTo>
                <a:lnTo>
                  <a:pt x="256864" y="312409"/>
                </a:lnTo>
                <a:lnTo>
                  <a:pt x="267095" y="303311"/>
                </a:lnTo>
                <a:lnTo>
                  <a:pt x="276595" y="293343"/>
                </a:lnTo>
                <a:lnTo>
                  <a:pt x="285312" y="282562"/>
                </a:lnTo>
                <a:lnTo>
                  <a:pt x="293195" y="271023"/>
                </a:lnTo>
                <a:lnTo>
                  <a:pt x="300193" y="258781"/>
                </a:lnTo>
                <a:lnTo>
                  <a:pt x="306255" y="245892"/>
                </a:lnTo>
                <a:lnTo>
                  <a:pt x="311330" y="232411"/>
                </a:lnTo>
                <a:lnTo>
                  <a:pt x="315366" y="218394"/>
                </a:lnTo>
                <a:lnTo>
                  <a:pt x="318312" y="203896"/>
                </a:lnTo>
                <a:lnTo>
                  <a:pt x="320117" y="188973"/>
                </a:lnTo>
                <a:lnTo>
                  <a:pt x="320730" y="173680"/>
                </a:lnTo>
                <a:lnTo>
                  <a:pt x="320498" y="164254"/>
                </a:lnTo>
                <a:lnTo>
                  <a:pt x="319147" y="149181"/>
                </a:lnTo>
                <a:lnTo>
                  <a:pt x="316636" y="134512"/>
                </a:lnTo>
                <a:lnTo>
                  <a:pt x="313015" y="120303"/>
                </a:lnTo>
                <a:lnTo>
                  <a:pt x="308335" y="106609"/>
                </a:lnTo>
                <a:lnTo>
                  <a:pt x="302649" y="93485"/>
                </a:lnTo>
                <a:lnTo>
                  <a:pt x="296006" y="80986"/>
                </a:lnTo>
                <a:lnTo>
                  <a:pt x="288459" y="69169"/>
                </a:lnTo>
                <a:lnTo>
                  <a:pt x="280058" y="58089"/>
                </a:lnTo>
                <a:lnTo>
                  <a:pt x="270854" y="47800"/>
                </a:lnTo>
                <a:lnTo>
                  <a:pt x="260900" y="38359"/>
                </a:lnTo>
                <a:lnTo>
                  <a:pt x="250245" y="29822"/>
                </a:lnTo>
                <a:lnTo>
                  <a:pt x="238942" y="22242"/>
                </a:lnTo>
                <a:lnTo>
                  <a:pt x="227041" y="15677"/>
                </a:lnTo>
                <a:lnTo>
                  <a:pt x="214594" y="10181"/>
                </a:lnTo>
                <a:lnTo>
                  <a:pt x="201651" y="5810"/>
                </a:lnTo>
                <a:lnTo>
                  <a:pt x="188265" y="2619"/>
                </a:lnTo>
                <a:lnTo>
                  <a:pt x="174486" y="664"/>
                </a:lnTo>
                <a:lnTo>
                  <a:pt x="160365" y="0"/>
                </a:lnTo>
                <a:lnTo>
                  <a:pt x="151662" y="251"/>
                </a:lnTo>
                <a:lnTo>
                  <a:pt x="137745" y="1714"/>
                </a:lnTo>
                <a:lnTo>
                  <a:pt x="124200" y="4434"/>
                </a:lnTo>
                <a:lnTo>
                  <a:pt x="111080" y="8356"/>
                </a:lnTo>
                <a:lnTo>
                  <a:pt x="98436" y="13424"/>
                </a:lnTo>
                <a:lnTo>
                  <a:pt x="86318" y="19583"/>
                </a:lnTo>
                <a:lnTo>
                  <a:pt x="74777" y="26777"/>
                </a:lnTo>
                <a:lnTo>
                  <a:pt x="63866" y="34951"/>
                </a:lnTo>
                <a:lnTo>
                  <a:pt x="53635" y="44049"/>
                </a:lnTo>
                <a:lnTo>
                  <a:pt x="44136" y="54017"/>
                </a:lnTo>
                <a:lnTo>
                  <a:pt x="35419" y="64798"/>
                </a:lnTo>
                <a:lnTo>
                  <a:pt x="27535" y="76337"/>
                </a:lnTo>
                <a:lnTo>
                  <a:pt x="20537" y="88579"/>
                </a:lnTo>
                <a:lnTo>
                  <a:pt x="14475" y="101468"/>
                </a:lnTo>
                <a:lnTo>
                  <a:pt x="9400" y="114948"/>
                </a:lnTo>
                <a:lnTo>
                  <a:pt x="5364" y="128965"/>
                </a:lnTo>
                <a:lnTo>
                  <a:pt x="2418" y="143463"/>
                </a:lnTo>
                <a:lnTo>
                  <a:pt x="613" y="158386"/>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00" name="object 62"/>
          <p:cNvSpPr/>
          <p:nvPr/>
        </p:nvSpPr>
        <p:spPr>
          <a:xfrm>
            <a:off x="5850962" y="3493881"/>
            <a:ext cx="347472" cy="347472"/>
          </a:xfrm>
          <a:custGeom>
            <a:avLst/>
            <a:gdLst/>
            <a:ahLst/>
            <a:cxnLst/>
            <a:rect l="l" t="t" r="r" b="b"/>
            <a:pathLst>
              <a:path w="320729"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6" y="149182"/>
                </a:lnTo>
                <a:lnTo>
                  <a:pt x="320497" y="164254"/>
                </a:lnTo>
                <a:lnTo>
                  <a:pt x="320729"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6"/>
                </a:lnTo>
                <a:lnTo>
                  <a:pt x="0" y="173681"/>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01" name="object 60"/>
          <p:cNvSpPr/>
          <p:nvPr/>
        </p:nvSpPr>
        <p:spPr>
          <a:xfrm>
            <a:off x="4975263" y="4571028"/>
            <a:ext cx="347472" cy="347472"/>
          </a:xfrm>
          <a:custGeom>
            <a:avLst/>
            <a:gdLst/>
            <a:ahLst/>
            <a:cxnLst/>
            <a:rect l="l" t="t" r="r" b="b"/>
            <a:pathLst>
              <a:path w="320729"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8"/>
                </a:lnTo>
                <a:lnTo>
                  <a:pt x="288458" y="69169"/>
                </a:lnTo>
                <a:lnTo>
                  <a:pt x="296005" y="80986"/>
                </a:lnTo>
                <a:lnTo>
                  <a:pt x="302648" y="93485"/>
                </a:lnTo>
                <a:lnTo>
                  <a:pt x="308334" y="106609"/>
                </a:lnTo>
                <a:lnTo>
                  <a:pt x="313014" y="120303"/>
                </a:lnTo>
                <a:lnTo>
                  <a:pt x="316635" y="134513"/>
                </a:lnTo>
                <a:lnTo>
                  <a:pt x="319146" y="149182"/>
                </a:lnTo>
                <a:lnTo>
                  <a:pt x="320497" y="164254"/>
                </a:lnTo>
                <a:lnTo>
                  <a:pt x="320729"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1"/>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02" name="object 58"/>
          <p:cNvSpPr/>
          <p:nvPr/>
        </p:nvSpPr>
        <p:spPr>
          <a:xfrm>
            <a:off x="9037462" y="2045434"/>
            <a:ext cx="347472" cy="347472"/>
          </a:xfrm>
          <a:custGeom>
            <a:avLst/>
            <a:gdLst/>
            <a:ahLst/>
            <a:cxnLst/>
            <a:rect l="l" t="t" r="r" b="b"/>
            <a:pathLst>
              <a:path w="320729"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4"/>
                </a:lnTo>
                <a:lnTo>
                  <a:pt x="308334" y="106609"/>
                </a:lnTo>
                <a:lnTo>
                  <a:pt x="313014" y="120303"/>
                </a:lnTo>
                <a:lnTo>
                  <a:pt x="316635" y="134512"/>
                </a:lnTo>
                <a:lnTo>
                  <a:pt x="319146" y="149181"/>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2"/>
                </a:lnTo>
                <a:lnTo>
                  <a:pt x="146243" y="346698"/>
                </a:lnTo>
                <a:lnTo>
                  <a:pt x="132464" y="344742"/>
                </a:lnTo>
                <a:lnTo>
                  <a:pt x="119078" y="341551"/>
                </a:lnTo>
                <a:lnTo>
                  <a:pt x="106136" y="337180"/>
                </a:lnTo>
                <a:lnTo>
                  <a:pt x="93688" y="331684"/>
                </a:lnTo>
                <a:lnTo>
                  <a:pt x="81788" y="325119"/>
                </a:lnTo>
                <a:lnTo>
                  <a:pt x="70484" y="317539"/>
                </a:lnTo>
                <a:lnTo>
                  <a:pt x="59830" y="309002"/>
                </a:lnTo>
                <a:lnTo>
                  <a:pt x="49875" y="299561"/>
                </a:lnTo>
                <a:lnTo>
                  <a:pt x="40672" y="289272"/>
                </a:lnTo>
                <a:lnTo>
                  <a:pt x="32271" y="278192"/>
                </a:lnTo>
                <a:lnTo>
                  <a:pt x="24724" y="266375"/>
                </a:lnTo>
                <a:lnTo>
                  <a:pt x="18081" y="253876"/>
                </a:lnTo>
                <a:lnTo>
                  <a:pt x="12395" y="240752"/>
                </a:lnTo>
                <a:lnTo>
                  <a:pt x="7715" y="227057"/>
                </a:lnTo>
                <a:lnTo>
                  <a:pt x="4094" y="212848"/>
                </a:lnTo>
                <a:lnTo>
                  <a:pt x="1582" y="198179"/>
                </a:lnTo>
                <a:lnTo>
                  <a:pt x="232" y="183106"/>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03" name="object 56"/>
          <p:cNvSpPr/>
          <p:nvPr/>
        </p:nvSpPr>
        <p:spPr>
          <a:xfrm>
            <a:off x="8077321" y="1961962"/>
            <a:ext cx="347472" cy="347472"/>
          </a:xfrm>
          <a:custGeom>
            <a:avLst/>
            <a:gdLst/>
            <a:ahLst/>
            <a:cxnLst/>
            <a:rect l="l" t="t" r="r" b="b"/>
            <a:pathLst>
              <a:path w="320729"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4"/>
                </a:lnTo>
                <a:lnTo>
                  <a:pt x="308334" y="106609"/>
                </a:lnTo>
                <a:lnTo>
                  <a:pt x="313014" y="120303"/>
                </a:lnTo>
                <a:lnTo>
                  <a:pt x="316635" y="134512"/>
                </a:lnTo>
                <a:lnTo>
                  <a:pt x="319146" y="149181"/>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2"/>
                </a:lnTo>
                <a:lnTo>
                  <a:pt x="146243" y="346697"/>
                </a:lnTo>
                <a:lnTo>
                  <a:pt x="132464" y="344742"/>
                </a:lnTo>
                <a:lnTo>
                  <a:pt x="119078" y="341551"/>
                </a:lnTo>
                <a:lnTo>
                  <a:pt x="106136" y="337180"/>
                </a:lnTo>
                <a:lnTo>
                  <a:pt x="93688" y="331684"/>
                </a:lnTo>
                <a:lnTo>
                  <a:pt x="81788" y="325119"/>
                </a:lnTo>
                <a:lnTo>
                  <a:pt x="70484" y="317539"/>
                </a:lnTo>
                <a:lnTo>
                  <a:pt x="59830" y="309002"/>
                </a:lnTo>
                <a:lnTo>
                  <a:pt x="49875" y="299561"/>
                </a:lnTo>
                <a:lnTo>
                  <a:pt x="40672" y="289272"/>
                </a:lnTo>
                <a:lnTo>
                  <a:pt x="32271" y="278192"/>
                </a:lnTo>
                <a:lnTo>
                  <a:pt x="24724" y="266375"/>
                </a:lnTo>
                <a:lnTo>
                  <a:pt x="18081" y="253876"/>
                </a:lnTo>
                <a:lnTo>
                  <a:pt x="12395" y="240752"/>
                </a:lnTo>
                <a:lnTo>
                  <a:pt x="7715" y="227057"/>
                </a:lnTo>
                <a:lnTo>
                  <a:pt x="4094" y="212848"/>
                </a:lnTo>
                <a:lnTo>
                  <a:pt x="1582" y="198179"/>
                </a:lnTo>
                <a:lnTo>
                  <a:pt x="232" y="183106"/>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04" name="object 54"/>
          <p:cNvSpPr/>
          <p:nvPr/>
        </p:nvSpPr>
        <p:spPr>
          <a:xfrm>
            <a:off x="8877097" y="2753913"/>
            <a:ext cx="347472" cy="347472"/>
          </a:xfrm>
          <a:custGeom>
            <a:avLst/>
            <a:gdLst/>
            <a:ahLst/>
            <a:cxnLst/>
            <a:rect l="l" t="t" r="r" b="b"/>
            <a:pathLst>
              <a:path w="320730"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4"/>
                </a:lnTo>
                <a:lnTo>
                  <a:pt x="308334" y="106609"/>
                </a:lnTo>
                <a:lnTo>
                  <a:pt x="313014" y="120303"/>
                </a:lnTo>
                <a:lnTo>
                  <a:pt x="316635" y="134512"/>
                </a:lnTo>
                <a:lnTo>
                  <a:pt x="319146" y="149181"/>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2"/>
                </a:lnTo>
                <a:lnTo>
                  <a:pt x="146243" y="346698"/>
                </a:lnTo>
                <a:lnTo>
                  <a:pt x="132464" y="344742"/>
                </a:lnTo>
                <a:lnTo>
                  <a:pt x="119078" y="341551"/>
                </a:lnTo>
                <a:lnTo>
                  <a:pt x="106136" y="337180"/>
                </a:lnTo>
                <a:lnTo>
                  <a:pt x="93688" y="331684"/>
                </a:lnTo>
                <a:lnTo>
                  <a:pt x="81788" y="325119"/>
                </a:lnTo>
                <a:lnTo>
                  <a:pt x="70484" y="317539"/>
                </a:lnTo>
                <a:lnTo>
                  <a:pt x="59830" y="309002"/>
                </a:lnTo>
                <a:lnTo>
                  <a:pt x="49875" y="299561"/>
                </a:lnTo>
                <a:lnTo>
                  <a:pt x="40672" y="289272"/>
                </a:lnTo>
                <a:lnTo>
                  <a:pt x="32271" y="278192"/>
                </a:lnTo>
                <a:lnTo>
                  <a:pt x="24724" y="266375"/>
                </a:lnTo>
                <a:lnTo>
                  <a:pt x="18081" y="253876"/>
                </a:lnTo>
                <a:lnTo>
                  <a:pt x="12395" y="240752"/>
                </a:lnTo>
                <a:lnTo>
                  <a:pt x="7715" y="227057"/>
                </a:lnTo>
                <a:lnTo>
                  <a:pt x="4094" y="212848"/>
                </a:lnTo>
                <a:lnTo>
                  <a:pt x="1582" y="198179"/>
                </a:lnTo>
                <a:lnTo>
                  <a:pt x="232" y="183106"/>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05" name="object 52"/>
          <p:cNvSpPr/>
          <p:nvPr/>
        </p:nvSpPr>
        <p:spPr>
          <a:xfrm>
            <a:off x="6220124" y="4120868"/>
            <a:ext cx="347472" cy="347472"/>
          </a:xfrm>
          <a:custGeom>
            <a:avLst/>
            <a:gdLst/>
            <a:ahLst/>
            <a:cxnLst/>
            <a:rect l="l" t="t" r="r" b="b"/>
            <a:pathLst>
              <a:path w="320730"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5"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1"/>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06" name="object 50"/>
          <p:cNvSpPr/>
          <p:nvPr/>
        </p:nvSpPr>
        <p:spPr>
          <a:xfrm>
            <a:off x="5965297" y="4612355"/>
            <a:ext cx="347472" cy="347472"/>
          </a:xfrm>
          <a:custGeom>
            <a:avLst/>
            <a:gdLst/>
            <a:ahLst/>
            <a:cxnLst/>
            <a:rect l="l" t="t" r="r" b="b"/>
            <a:pathLst>
              <a:path w="320730"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6"/>
                </a:lnTo>
                <a:lnTo>
                  <a:pt x="0" y="173681"/>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07" name="object 48"/>
          <p:cNvSpPr/>
          <p:nvPr/>
        </p:nvSpPr>
        <p:spPr>
          <a:xfrm>
            <a:off x="4654532" y="4049985"/>
            <a:ext cx="347472" cy="347472"/>
          </a:xfrm>
          <a:custGeom>
            <a:avLst/>
            <a:gdLst/>
            <a:ahLst/>
            <a:cxnLst/>
            <a:rect l="l" t="t" r="r" b="b"/>
            <a:pathLst>
              <a:path w="320729"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6" y="149182"/>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08" name="object 42"/>
          <p:cNvSpPr/>
          <p:nvPr/>
        </p:nvSpPr>
        <p:spPr>
          <a:xfrm>
            <a:off x="7272103" y="3311841"/>
            <a:ext cx="347472" cy="347472"/>
          </a:xfrm>
          <a:custGeom>
            <a:avLst/>
            <a:gdLst/>
            <a:ahLst/>
            <a:cxnLst/>
            <a:rect l="l" t="t" r="r" b="b"/>
            <a:pathLst>
              <a:path w="320730"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4" y="346697"/>
                </a:lnTo>
                <a:lnTo>
                  <a:pt x="132465" y="344742"/>
                </a:lnTo>
                <a:lnTo>
                  <a:pt x="119078" y="341551"/>
                </a:lnTo>
                <a:lnTo>
                  <a:pt x="106136" y="337180"/>
                </a:lnTo>
                <a:lnTo>
                  <a:pt x="93689" y="331684"/>
                </a:lnTo>
                <a:lnTo>
                  <a:pt x="81788" y="325119"/>
                </a:lnTo>
                <a:lnTo>
                  <a:pt x="70485" y="317539"/>
                </a:lnTo>
                <a:lnTo>
                  <a:pt x="59830" y="309001"/>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6"/>
                </a:lnTo>
                <a:lnTo>
                  <a:pt x="0" y="173680"/>
                </a:lnTo>
                <a:close/>
              </a:path>
            </a:pathLst>
          </a:custGeom>
          <a:solidFill>
            <a:srgbClr val="937AB1"/>
          </a:solidFill>
          <a:ln w="57150">
            <a:solidFill>
              <a:srgbClr val="F69545"/>
            </a:solidFill>
          </a:ln>
        </p:spPr>
        <p:txBody>
          <a:bodyPr wrap="square" lIns="0" tIns="0" rIns="0" bIns="0" rtlCol="0">
            <a:noAutofit/>
          </a:bodyPr>
          <a:lstStyle/>
          <a:p>
            <a:endParaRPr/>
          </a:p>
        </p:txBody>
      </p:sp>
      <p:sp>
        <p:nvSpPr>
          <p:cNvPr id="109" name="object 44"/>
          <p:cNvSpPr/>
          <p:nvPr/>
        </p:nvSpPr>
        <p:spPr>
          <a:xfrm>
            <a:off x="7084113" y="2580232"/>
            <a:ext cx="347472" cy="347472"/>
          </a:xfrm>
          <a:custGeom>
            <a:avLst/>
            <a:gdLst/>
            <a:ahLst/>
            <a:cxnLst/>
            <a:rect l="l" t="t" r="r" b="b"/>
            <a:pathLst>
              <a:path w="320730"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2"/>
                </a:lnTo>
                <a:lnTo>
                  <a:pt x="146244" y="346698"/>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3"/>
                </a:lnTo>
                <a:lnTo>
                  <a:pt x="32271" y="278192"/>
                </a:lnTo>
                <a:lnTo>
                  <a:pt x="24724" y="266375"/>
                </a:lnTo>
                <a:lnTo>
                  <a:pt x="18081" y="253876"/>
                </a:lnTo>
                <a:lnTo>
                  <a:pt x="12395" y="240752"/>
                </a:lnTo>
                <a:lnTo>
                  <a:pt x="7715" y="227058"/>
                </a:lnTo>
                <a:lnTo>
                  <a:pt x="4094" y="212848"/>
                </a:lnTo>
                <a:lnTo>
                  <a:pt x="1583" y="198179"/>
                </a:lnTo>
                <a:lnTo>
                  <a:pt x="232" y="183107"/>
                </a:lnTo>
                <a:lnTo>
                  <a:pt x="0" y="173680"/>
                </a:lnTo>
                <a:close/>
              </a:path>
            </a:pathLst>
          </a:custGeom>
          <a:solidFill>
            <a:srgbClr val="FAA757"/>
          </a:solidFill>
          <a:ln w="28575">
            <a:solidFill>
              <a:srgbClr val="C1803F"/>
            </a:solidFill>
          </a:ln>
        </p:spPr>
        <p:txBody>
          <a:bodyPr wrap="square" lIns="0" tIns="0" rIns="0" bIns="0" rtlCol="0">
            <a:noAutofit/>
          </a:bodyPr>
          <a:lstStyle/>
          <a:p>
            <a:endParaRPr/>
          </a:p>
        </p:txBody>
      </p:sp>
      <p:sp>
        <p:nvSpPr>
          <p:cNvPr id="110" name="object 46"/>
          <p:cNvSpPr/>
          <p:nvPr/>
        </p:nvSpPr>
        <p:spPr>
          <a:xfrm>
            <a:off x="6945508" y="2964479"/>
            <a:ext cx="347472" cy="347472"/>
          </a:xfrm>
          <a:custGeom>
            <a:avLst/>
            <a:gdLst/>
            <a:ahLst/>
            <a:cxnLst/>
            <a:rect l="l" t="t" r="r" b="b"/>
            <a:pathLst>
              <a:path w="320730"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4"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30" y="342927"/>
                </a:lnTo>
                <a:lnTo>
                  <a:pt x="182985" y="345647"/>
                </a:lnTo>
                <a:lnTo>
                  <a:pt x="169068" y="347110"/>
                </a:lnTo>
                <a:lnTo>
                  <a:pt x="160365" y="347362"/>
                </a:lnTo>
                <a:lnTo>
                  <a:pt x="146244" y="346698"/>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3" y="198179"/>
                </a:lnTo>
                <a:lnTo>
                  <a:pt x="232" y="183107"/>
                </a:lnTo>
                <a:lnTo>
                  <a:pt x="0" y="173680"/>
                </a:lnTo>
                <a:close/>
              </a:path>
            </a:pathLst>
          </a:custGeom>
          <a:solidFill>
            <a:srgbClr val="FAA757"/>
          </a:solidFill>
          <a:ln w="28575">
            <a:solidFill>
              <a:srgbClr val="C1803F"/>
            </a:solidFill>
          </a:ln>
        </p:spPr>
        <p:txBody>
          <a:bodyPr wrap="square" lIns="0" tIns="0" rIns="0" bIns="0" rtlCol="0">
            <a:noAutofit/>
          </a:bodyPr>
          <a:lstStyle/>
          <a:p>
            <a:endParaRPr/>
          </a:p>
        </p:txBody>
      </p:sp>
      <p:sp>
        <p:nvSpPr>
          <p:cNvPr id="111" name="object 40"/>
          <p:cNvSpPr/>
          <p:nvPr/>
        </p:nvSpPr>
        <p:spPr>
          <a:xfrm>
            <a:off x="6737120" y="4921685"/>
            <a:ext cx="347472" cy="347472"/>
          </a:xfrm>
          <a:custGeom>
            <a:avLst/>
            <a:gdLst/>
            <a:ahLst/>
            <a:cxnLst/>
            <a:rect l="l" t="t" r="r" b="b"/>
            <a:pathLst>
              <a:path w="320729"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29"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1"/>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12" name="object 38"/>
          <p:cNvSpPr/>
          <p:nvPr/>
        </p:nvSpPr>
        <p:spPr>
          <a:xfrm>
            <a:off x="8556365" y="2219115"/>
            <a:ext cx="347472" cy="347472"/>
          </a:xfrm>
          <a:custGeom>
            <a:avLst/>
            <a:gdLst/>
            <a:ahLst/>
            <a:cxnLst/>
            <a:rect l="l" t="t" r="r" b="b"/>
            <a:pathLst>
              <a:path w="320729"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4"/>
                </a:lnTo>
                <a:lnTo>
                  <a:pt x="308334" y="106609"/>
                </a:lnTo>
                <a:lnTo>
                  <a:pt x="313014" y="120303"/>
                </a:lnTo>
                <a:lnTo>
                  <a:pt x="316635" y="134512"/>
                </a:lnTo>
                <a:lnTo>
                  <a:pt x="319146" y="149181"/>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2"/>
                </a:lnTo>
                <a:lnTo>
                  <a:pt x="146243" y="346698"/>
                </a:lnTo>
                <a:lnTo>
                  <a:pt x="132464" y="344742"/>
                </a:lnTo>
                <a:lnTo>
                  <a:pt x="119078" y="341551"/>
                </a:lnTo>
                <a:lnTo>
                  <a:pt x="106136" y="337180"/>
                </a:lnTo>
                <a:lnTo>
                  <a:pt x="93688" y="331684"/>
                </a:lnTo>
                <a:lnTo>
                  <a:pt x="81788" y="325119"/>
                </a:lnTo>
                <a:lnTo>
                  <a:pt x="70484" y="317539"/>
                </a:lnTo>
                <a:lnTo>
                  <a:pt x="59830" y="309002"/>
                </a:lnTo>
                <a:lnTo>
                  <a:pt x="49875" y="299561"/>
                </a:lnTo>
                <a:lnTo>
                  <a:pt x="40672" y="289272"/>
                </a:lnTo>
                <a:lnTo>
                  <a:pt x="32271" y="278192"/>
                </a:lnTo>
                <a:lnTo>
                  <a:pt x="24724" y="266375"/>
                </a:lnTo>
                <a:lnTo>
                  <a:pt x="18081" y="253876"/>
                </a:lnTo>
                <a:lnTo>
                  <a:pt x="12395" y="240752"/>
                </a:lnTo>
                <a:lnTo>
                  <a:pt x="7715" y="227057"/>
                </a:lnTo>
                <a:lnTo>
                  <a:pt x="4094" y="212848"/>
                </a:lnTo>
                <a:lnTo>
                  <a:pt x="1582" y="198179"/>
                </a:lnTo>
                <a:lnTo>
                  <a:pt x="232" y="183106"/>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13" name="object 36"/>
          <p:cNvSpPr/>
          <p:nvPr/>
        </p:nvSpPr>
        <p:spPr>
          <a:xfrm>
            <a:off x="8909165" y="3402186"/>
            <a:ext cx="347472" cy="347472"/>
          </a:xfrm>
          <a:custGeom>
            <a:avLst/>
            <a:gdLst/>
            <a:ahLst/>
            <a:cxnLst/>
            <a:rect l="l" t="t" r="r" b="b"/>
            <a:pathLst>
              <a:path w="338701" h="347361">
                <a:moveTo>
                  <a:pt x="338701" y="173680"/>
                </a:moveTo>
                <a:lnTo>
                  <a:pt x="338086" y="158773"/>
                </a:lnTo>
                <a:lnTo>
                  <a:pt x="336274" y="144215"/>
                </a:lnTo>
                <a:lnTo>
                  <a:pt x="333315" y="130059"/>
                </a:lnTo>
                <a:lnTo>
                  <a:pt x="329260" y="116355"/>
                </a:lnTo>
                <a:lnTo>
                  <a:pt x="324157" y="103155"/>
                </a:lnTo>
                <a:lnTo>
                  <a:pt x="318058" y="90510"/>
                </a:lnTo>
                <a:lnTo>
                  <a:pt x="311012" y="78472"/>
                </a:lnTo>
                <a:lnTo>
                  <a:pt x="303069" y="67092"/>
                </a:lnTo>
                <a:lnTo>
                  <a:pt x="294280" y="56421"/>
                </a:lnTo>
                <a:lnTo>
                  <a:pt x="284694" y="46511"/>
                </a:lnTo>
                <a:lnTo>
                  <a:pt x="274362" y="37412"/>
                </a:lnTo>
                <a:lnTo>
                  <a:pt x="263333" y="29177"/>
                </a:lnTo>
                <a:lnTo>
                  <a:pt x="251657" y="21856"/>
                </a:lnTo>
                <a:lnTo>
                  <a:pt x="239385" y="15500"/>
                </a:lnTo>
                <a:lnTo>
                  <a:pt x="226566" y="10162"/>
                </a:lnTo>
                <a:lnTo>
                  <a:pt x="213252" y="5892"/>
                </a:lnTo>
                <a:lnTo>
                  <a:pt x="199490" y="2742"/>
                </a:lnTo>
                <a:lnTo>
                  <a:pt x="185333" y="763"/>
                </a:lnTo>
                <a:lnTo>
                  <a:pt x="170829" y="6"/>
                </a:lnTo>
                <a:lnTo>
                  <a:pt x="169350" y="0"/>
                </a:lnTo>
                <a:lnTo>
                  <a:pt x="154814" y="630"/>
                </a:lnTo>
                <a:lnTo>
                  <a:pt x="140620" y="2489"/>
                </a:lnTo>
                <a:lnTo>
                  <a:pt x="126816" y="5523"/>
                </a:lnTo>
                <a:lnTo>
                  <a:pt x="113454" y="9683"/>
                </a:lnTo>
                <a:lnTo>
                  <a:pt x="100583" y="14916"/>
                </a:lnTo>
                <a:lnTo>
                  <a:pt x="88254" y="21171"/>
                </a:lnTo>
                <a:lnTo>
                  <a:pt x="76516" y="28397"/>
                </a:lnTo>
                <a:lnTo>
                  <a:pt x="65420" y="36543"/>
                </a:lnTo>
                <a:lnTo>
                  <a:pt x="55015" y="45557"/>
                </a:lnTo>
                <a:lnTo>
                  <a:pt x="45351" y="55388"/>
                </a:lnTo>
                <a:lnTo>
                  <a:pt x="36479" y="65984"/>
                </a:lnTo>
                <a:lnTo>
                  <a:pt x="28449" y="77295"/>
                </a:lnTo>
                <a:lnTo>
                  <a:pt x="21311" y="89269"/>
                </a:lnTo>
                <a:lnTo>
                  <a:pt x="15114" y="101855"/>
                </a:lnTo>
                <a:lnTo>
                  <a:pt x="9909" y="115001"/>
                </a:lnTo>
                <a:lnTo>
                  <a:pt x="5745" y="128657"/>
                </a:lnTo>
                <a:lnTo>
                  <a:pt x="2674" y="142770"/>
                </a:lnTo>
                <a:lnTo>
                  <a:pt x="744" y="157289"/>
                </a:lnTo>
                <a:lnTo>
                  <a:pt x="6" y="172164"/>
                </a:lnTo>
                <a:lnTo>
                  <a:pt x="0" y="173680"/>
                </a:lnTo>
                <a:lnTo>
                  <a:pt x="615" y="188588"/>
                </a:lnTo>
                <a:lnTo>
                  <a:pt x="2427" y="203146"/>
                </a:lnTo>
                <a:lnTo>
                  <a:pt x="5386" y="217302"/>
                </a:lnTo>
                <a:lnTo>
                  <a:pt x="9441" y="231006"/>
                </a:lnTo>
                <a:lnTo>
                  <a:pt x="14544" y="244206"/>
                </a:lnTo>
                <a:lnTo>
                  <a:pt x="20643" y="256850"/>
                </a:lnTo>
                <a:lnTo>
                  <a:pt x="27689" y="268888"/>
                </a:lnTo>
                <a:lnTo>
                  <a:pt x="35631" y="280269"/>
                </a:lnTo>
                <a:lnTo>
                  <a:pt x="44421" y="290940"/>
                </a:lnTo>
                <a:lnTo>
                  <a:pt x="54007" y="300850"/>
                </a:lnTo>
                <a:lnTo>
                  <a:pt x="64339" y="309949"/>
                </a:lnTo>
                <a:lnTo>
                  <a:pt x="75368" y="318184"/>
                </a:lnTo>
                <a:lnTo>
                  <a:pt x="87044" y="325505"/>
                </a:lnTo>
                <a:lnTo>
                  <a:pt x="99316" y="331861"/>
                </a:lnTo>
                <a:lnTo>
                  <a:pt x="112134" y="337199"/>
                </a:lnTo>
                <a:lnTo>
                  <a:pt x="125449" y="341469"/>
                </a:lnTo>
                <a:lnTo>
                  <a:pt x="139210" y="344619"/>
                </a:lnTo>
                <a:lnTo>
                  <a:pt x="153368" y="346598"/>
                </a:lnTo>
                <a:lnTo>
                  <a:pt x="167872" y="347355"/>
                </a:lnTo>
                <a:lnTo>
                  <a:pt x="169350" y="347361"/>
                </a:lnTo>
                <a:lnTo>
                  <a:pt x="183886" y="346731"/>
                </a:lnTo>
                <a:lnTo>
                  <a:pt x="198081" y="344872"/>
                </a:lnTo>
                <a:lnTo>
                  <a:pt x="211885" y="341838"/>
                </a:lnTo>
                <a:lnTo>
                  <a:pt x="225247" y="337678"/>
                </a:lnTo>
                <a:lnTo>
                  <a:pt x="238117" y="332445"/>
                </a:lnTo>
                <a:lnTo>
                  <a:pt x="250447" y="326190"/>
                </a:lnTo>
                <a:lnTo>
                  <a:pt x="262185" y="318964"/>
                </a:lnTo>
                <a:lnTo>
                  <a:pt x="273281" y="310818"/>
                </a:lnTo>
                <a:lnTo>
                  <a:pt x="283686" y="301804"/>
                </a:lnTo>
                <a:lnTo>
                  <a:pt x="293349" y="291973"/>
                </a:lnTo>
                <a:lnTo>
                  <a:pt x="302221" y="281377"/>
                </a:lnTo>
                <a:lnTo>
                  <a:pt x="310251" y="270066"/>
                </a:lnTo>
                <a:lnTo>
                  <a:pt x="317390" y="258092"/>
                </a:lnTo>
                <a:lnTo>
                  <a:pt x="323587" y="245506"/>
                </a:lnTo>
                <a:lnTo>
                  <a:pt x="328792" y="232360"/>
                </a:lnTo>
                <a:lnTo>
                  <a:pt x="332956" y="218704"/>
                </a:lnTo>
                <a:lnTo>
                  <a:pt x="336027" y="204591"/>
                </a:lnTo>
                <a:lnTo>
                  <a:pt x="337957" y="190071"/>
                </a:lnTo>
                <a:lnTo>
                  <a:pt x="338695" y="175197"/>
                </a:lnTo>
                <a:lnTo>
                  <a:pt x="338701"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14" name="object 34"/>
          <p:cNvSpPr/>
          <p:nvPr/>
        </p:nvSpPr>
        <p:spPr>
          <a:xfrm>
            <a:off x="6562354" y="2483005"/>
            <a:ext cx="347472" cy="347472"/>
          </a:xfrm>
          <a:custGeom>
            <a:avLst/>
            <a:gdLst/>
            <a:ahLst/>
            <a:cxnLst/>
            <a:rect l="l" t="t" r="r" b="b"/>
            <a:pathLst>
              <a:path w="320729"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5" y="2619"/>
                </a:lnTo>
                <a:lnTo>
                  <a:pt x="201651" y="5810"/>
                </a:lnTo>
                <a:lnTo>
                  <a:pt x="214593" y="10181"/>
                </a:lnTo>
                <a:lnTo>
                  <a:pt x="227041" y="15677"/>
                </a:lnTo>
                <a:lnTo>
                  <a:pt x="238941" y="22242"/>
                </a:lnTo>
                <a:lnTo>
                  <a:pt x="250245" y="29822"/>
                </a:lnTo>
                <a:lnTo>
                  <a:pt x="260899" y="38359"/>
                </a:lnTo>
                <a:lnTo>
                  <a:pt x="270854"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2"/>
                </a:lnTo>
                <a:lnTo>
                  <a:pt x="146244" y="346698"/>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3" y="198179"/>
                </a:lnTo>
                <a:lnTo>
                  <a:pt x="232" y="183107"/>
                </a:lnTo>
                <a:lnTo>
                  <a:pt x="0" y="173680"/>
                </a:lnTo>
                <a:close/>
              </a:path>
            </a:pathLst>
          </a:custGeom>
          <a:solidFill>
            <a:srgbClr val="FAA757"/>
          </a:solidFill>
          <a:ln w="28575">
            <a:solidFill>
              <a:srgbClr val="C1803F"/>
            </a:solidFill>
          </a:ln>
        </p:spPr>
        <p:txBody>
          <a:bodyPr wrap="square" lIns="0" tIns="0" rIns="0" bIns="0" rtlCol="0">
            <a:noAutofit/>
          </a:bodyPr>
          <a:lstStyle/>
          <a:p>
            <a:endParaRPr/>
          </a:p>
        </p:txBody>
      </p:sp>
      <p:sp>
        <p:nvSpPr>
          <p:cNvPr id="115" name="object 32"/>
          <p:cNvSpPr/>
          <p:nvPr/>
        </p:nvSpPr>
        <p:spPr>
          <a:xfrm>
            <a:off x="8716732" y="1593274"/>
            <a:ext cx="347472" cy="347472"/>
          </a:xfrm>
          <a:custGeom>
            <a:avLst/>
            <a:gdLst/>
            <a:ahLst/>
            <a:cxnLst/>
            <a:rect l="l" t="t" r="r" b="b"/>
            <a:pathLst>
              <a:path w="320730"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4"/>
                </a:lnTo>
                <a:lnTo>
                  <a:pt x="308334" y="106609"/>
                </a:lnTo>
                <a:lnTo>
                  <a:pt x="313014" y="120303"/>
                </a:lnTo>
                <a:lnTo>
                  <a:pt x="316635" y="134512"/>
                </a:lnTo>
                <a:lnTo>
                  <a:pt x="319147" y="149181"/>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3"/>
                </a:lnTo>
                <a:lnTo>
                  <a:pt x="285311" y="282563"/>
                </a:lnTo>
                <a:lnTo>
                  <a:pt x="276594" y="293344"/>
                </a:lnTo>
                <a:lnTo>
                  <a:pt x="267094" y="303311"/>
                </a:lnTo>
                <a:lnTo>
                  <a:pt x="256863" y="312410"/>
                </a:lnTo>
                <a:lnTo>
                  <a:pt x="245952" y="320584"/>
                </a:lnTo>
                <a:lnTo>
                  <a:pt x="234412" y="327778"/>
                </a:lnTo>
                <a:lnTo>
                  <a:pt x="222294" y="333937"/>
                </a:lnTo>
                <a:lnTo>
                  <a:pt x="209649" y="339005"/>
                </a:lnTo>
                <a:lnTo>
                  <a:pt x="196530" y="342927"/>
                </a:lnTo>
                <a:lnTo>
                  <a:pt x="182985" y="345647"/>
                </a:lnTo>
                <a:lnTo>
                  <a:pt x="169068" y="347110"/>
                </a:lnTo>
                <a:lnTo>
                  <a:pt x="160364" y="347362"/>
                </a:lnTo>
                <a:lnTo>
                  <a:pt x="146243" y="346698"/>
                </a:lnTo>
                <a:lnTo>
                  <a:pt x="132464" y="344742"/>
                </a:lnTo>
                <a:lnTo>
                  <a:pt x="119078" y="341551"/>
                </a:lnTo>
                <a:lnTo>
                  <a:pt x="106136" y="337180"/>
                </a:lnTo>
                <a:lnTo>
                  <a:pt x="93688" y="331684"/>
                </a:lnTo>
                <a:lnTo>
                  <a:pt x="81788" y="325119"/>
                </a:lnTo>
                <a:lnTo>
                  <a:pt x="70484" y="317539"/>
                </a:lnTo>
                <a:lnTo>
                  <a:pt x="59830" y="309002"/>
                </a:lnTo>
                <a:lnTo>
                  <a:pt x="49875" y="299561"/>
                </a:lnTo>
                <a:lnTo>
                  <a:pt x="40672" y="289272"/>
                </a:lnTo>
                <a:lnTo>
                  <a:pt x="32271" y="278192"/>
                </a:lnTo>
                <a:lnTo>
                  <a:pt x="24724" y="266375"/>
                </a:lnTo>
                <a:lnTo>
                  <a:pt x="18081" y="253876"/>
                </a:lnTo>
                <a:lnTo>
                  <a:pt x="12395" y="240752"/>
                </a:lnTo>
                <a:lnTo>
                  <a:pt x="7715" y="227057"/>
                </a:lnTo>
                <a:lnTo>
                  <a:pt x="4094" y="212848"/>
                </a:lnTo>
                <a:lnTo>
                  <a:pt x="1582" y="198179"/>
                </a:lnTo>
                <a:lnTo>
                  <a:pt x="232" y="183106"/>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16" name="object 30"/>
          <p:cNvSpPr/>
          <p:nvPr/>
        </p:nvSpPr>
        <p:spPr>
          <a:xfrm>
            <a:off x="7725572" y="3169970"/>
            <a:ext cx="347472" cy="347472"/>
          </a:xfrm>
          <a:custGeom>
            <a:avLst/>
            <a:gdLst/>
            <a:ahLst/>
            <a:cxnLst/>
            <a:rect l="l" t="t" r="r" b="b"/>
            <a:pathLst>
              <a:path w="320729"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2"/>
                </a:lnTo>
                <a:lnTo>
                  <a:pt x="146244" y="346698"/>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3" y="198179"/>
                </a:lnTo>
                <a:lnTo>
                  <a:pt x="232" y="183107"/>
                </a:lnTo>
                <a:lnTo>
                  <a:pt x="0" y="173680"/>
                </a:lnTo>
                <a:close/>
              </a:path>
            </a:pathLst>
          </a:custGeom>
          <a:solidFill>
            <a:srgbClr val="937AB1"/>
          </a:solidFill>
          <a:ln w="57150">
            <a:solidFill>
              <a:srgbClr val="F69545"/>
            </a:solidFill>
          </a:ln>
        </p:spPr>
        <p:txBody>
          <a:bodyPr wrap="square" lIns="0" tIns="0" rIns="0" bIns="0" rtlCol="0">
            <a:noAutofit/>
          </a:bodyPr>
          <a:lstStyle/>
          <a:p>
            <a:endParaRPr/>
          </a:p>
        </p:txBody>
      </p:sp>
      <p:sp>
        <p:nvSpPr>
          <p:cNvPr id="117" name="object 28"/>
          <p:cNvSpPr/>
          <p:nvPr/>
        </p:nvSpPr>
        <p:spPr>
          <a:xfrm>
            <a:off x="6401989" y="5328656"/>
            <a:ext cx="347472" cy="347472"/>
          </a:xfrm>
          <a:custGeom>
            <a:avLst/>
            <a:gdLst/>
            <a:ahLst/>
            <a:cxnLst/>
            <a:rect l="l" t="t" r="r" b="b"/>
            <a:pathLst>
              <a:path w="320730"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6"/>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18" name="object 26"/>
          <p:cNvSpPr/>
          <p:nvPr/>
        </p:nvSpPr>
        <p:spPr>
          <a:xfrm>
            <a:off x="7105873" y="4521611"/>
            <a:ext cx="347472" cy="347472"/>
          </a:xfrm>
          <a:custGeom>
            <a:avLst/>
            <a:gdLst/>
            <a:ahLst/>
            <a:cxnLst/>
            <a:rect l="l" t="t" r="r" b="b"/>
            <a:pathLst>
              <a:path w="320730"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6"/>
                </a:lnTo>
                <a:lnTo>
                  <a:pt x="0" y="173681"/>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19" name="object 24"/>
          <p:cNvSpPr/>
          <p:nvPr/>
        </p:nvSpPr>
        <p:spPr>
          <a:xfrm>
            <a:off x="5052670" y="3517331"/>
            <a:ext cx="347472" cy="347472"/>
          </a:xfrm>
          <a:custGeom>
            <a:avLst/>
            <a:gdLst/>
            <a:ahLst/>
            <a:cxnLst/>
            <a:rect l="l" t="t" r="r" b="b"/>
            <a:pathLst>
              <a:path w="320730"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1"/>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20" name="object 22"/>
          <p:cNvSpPr/>
          <p:nvPr/>
        </p:nvSpPr>
        <p:spPr>
          <a:xfrm>
            <a:off x="4776845" y="5206506"/>
            <a:ext cx="347472" cy="347472"/>
          </a:xfrm>
          <a:custGeom>
            <a:avLst/>
            <a:gdLst/>
            <a:ahLst/>
            <a:cxnLst/>
            <a:rect l="l" t="t" r="r" b="b"/>
            <a:pathLst>
              <a:path w="320730"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21" name="object 20"/>
          <p:cNvSpPr/>
          <p:nvPr/>
        </p:nvSpPr>
        <p:spPr>
          <a:xfrm>
            <a:off x="5373401" y="4051297"/>
            <a:ext cx="347472" cy="347472"/>
          </a:xfrm>
          <a:custGeom>
            <a:avLst/>
            <a:gdLst/>
            <a:ahLst/>
            <a:cxnLst/>
            <a:rect l="l" t="t" r="r" b="b"/>
            <a:pathLst>
              <a:path w="320730"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2"/>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1"/>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22" name="object 18"/>
          <p:cNvSpPr/>
          <p:nvPr/>
        </p:nvSpPr>
        <p:spPr>
          <a:xfrm>
            <a:off x="8237687" y="2691052"/>
            <a:ext cx="347472" cy="347472"/>
          </a:xfrm>
          <a:custGeom>
            <a:avLst/>
            <a:gdLst/>
            <a:ahLst/>
            <a:cxnLst/>
            <a:rect l="l" t="t" r="r" b="b"/>
            <a:pathLst>
              <a:path w="320730"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4"/>
                </a:lnTo>
                <a:lnTo>
                  <a:pt x="308334" y="106609"/>
                </a:lnTo>
                <a:lnTo>
                  <a:pt x="313014" y="120303"/>
                </a:lnTo>
                <a:lnTo>
                  <a:pt x="316635" y="134512"/>
                </a:lnTo>
                <a:lnTo>
                  <a:pt x="319147" y="149181"/>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2"/>
                </a:lnTo>
                <a:lnTo>
                  <a:pt x="146243" y="346698"/>
                </a:lnTo>
                <a:lnTo>
                  <a:pt x="132464" y="344742"/>
                </a:lnTo>
                <a:lnTo>
                  <a:pt x="119078" y="341551"/>
                </a:lnTo>
                <a:lnTo>
                  <a:pt x="106136" y="337180"/>
                </a:lnTo>
                <a:lnTo>
                  <a:pt x="93688"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7"/>
                </a:lnTo>
                <a:lnTo>
                  <a:pt x="4094" y="212848"/>
                </a:lnTo>
                <a:lnTo>
                  <a:pt x="1582" y="198179"/>
                </a:lnTo>
                <a:lnTo>
                  <a:pt x="232" y="183106"/>
                </a:lnTo>
                <a:lnTo>
                  <a:pt x="0" y="173680"/>
                </a:lnTo>
                <a:close/>
              </a:path>
            </a:pathLst>
          </a:custGeom>
          <a:solidFill>
            <a:srgbClr val="937AB1"/>
          </a:solidFill>
          <a:ln w="57150">
            <a:solidFill>
              <a:srgbClr val="F69545"/>
            </a:solidFill>
          </a:ln>
        </p:spPr>
        <p:txBody>
          <a:bodyPr wrap="square" lIns="0" tIns="0" rIns="0" bIns="0" rtlCol="0">
            <a:noAutofit/>
          </a:bodyPr>
          <a:lstStyle/>
          <a:p>
            <a:endParaRPr/>
          </a:p>
        </p:txBody>
      </p:sp>
      <p:sp>
        <p:nvSpPr>
          <p:cNvPr id="123" name="object 6"/>
          <p:cNvSpPr txBox="1"/>
          <p:nvPr/>
        </p:nvSpPr>
        <p:spPr>
          <a:xfrm>
            <a:off x="2856125" y="3759280"/>
            <a:ext cx="992822" cy="330200"/>
          </a:xfrm>
          <a:prstGeom prst="rect">
            <a:avLst/>
          </a:prstGeom>
        </p:spPr>
        <p:txBody>
          <a:bodyPr wrap="square" lIns="0" tIns="0" rIns="0" bIns="0" rtlCol="0">
            <a:noAutofit/>
          </a:bodyPr>
          <a:lstStyle/>
          <a:p>
            <a:pPr marL="12700">
              <a:lnSpc>
                <a:spcPts val="2600"/>
              </a:lnSpc>
              <a:spcBef>
                <a:spcPts val="130"/>
              </a:spcBef>
            </a:pPr>
            <a:r>
              <a:rPr sz="3600" baseline="2275" dirty="0">
                <a:solidFill>
                  <a:srgbClr val="7F7E7E"/>
                </a:solidFill>
                <a:cs typeface="Calibri"/>
              </a:rPr>
              <a:t>Income</a:t>
            </a:r>
            <a:endParaRPr sz="2400" dirty="0">
              <a:cs typeface="Calibri"/>
            </a:endParaRPr>
          </a:p>
        </p:txBody>
      </p:sp>
      <p:grpSp>
        <p:nvGrpSpPr>
          <p:cNvPr id="124" name="Group 123"/>
          <p:cNvGrpSpPr/>
          <p:nvPr/>
        </p:nvGrpSpPr>
        <p:grpSpPr>
          <a:xfrm>
            <a:off x="3907438" y="1888930"/>
            <a:ext cx="6303362" cy="4054670"/>
            <a:chOff x="2343901" y="1923700"/>
            <a:chExt cx="6303362" cy="4054670"/>
          </a:xfrm>
        </p:grpSpPr>
        <p:sp>
          <p:nvSpPr>
            <p:cNvPr id="125" name="object 67"/>
            <p:cNvSpPr/>
            <p:nvPr/>
          </p:nvSpPr>
          <p:spPr>
            <a:xfrm>
              <a:off x="2343901" y="1923700"/>
              <a:ext cx="0" cy="4054670"/>
            </a:xfrm>
            <a:custGeom>
              <a:avLst/>
              <a:gdLst/>
              <a:ahLst/>
              <a:cxnLst/>
              <a:rect l="l" t="t" r="r" b="b"/>
              <a:pathLst>
                <a:path h="4054670">
                  <a:moveTo>
                    <a:pt x="0" y="4054670"/>
                  </a:moveTo>
                  <a:lnTo>
                    <a:pt x="0" y="0"/>
                  </a:lnTo>
                </a:path>
              </a:pathLst>
            </a:custGeom>
            <a:ln w="25399">
              <a:solidFill>
                <a:srgbClr val="6094C9"/>
              </a:solidFill>
              <a:headEnd type="none"/>
              <a:tailEnd type="arrow"/>
            </a:ln>
            <a:effectLst>
              <a:outerShdw blurRad="50800" dist="38100" dir="5400000" algn="t" rotWithShape="0">
                <a:prstClr val="black">
                  <a:alpha val="40000"/>
                </a:prstClr>
              </a:outerShdw>
            </a:effectLst>
          </p:spPr>
          <p:txBody>
            <a:bodyPr wrap="square" lIns="0" tIns="0" rIns="0" bIns="0" rtlCol="0">
              <a:noAutofit/>
            </a:bodyPr>
            <a:lstStyle/>
            <a:p>
              <a:endParaRPr/>
            </a:p>
          </p:txBody>
        </p:sp>
        <p:sp>
          <p:nvSpPr>
            <p:cNvPr id="126" name="object 70"/>
            <p:cNvSpPr/>
            <p:nvPr/>
          </p:nvSpPr>
          <p:spPr>
            <a:xfrm>
              <a:off x="2343901" y="5978370"/>
              <a:ext cx="6303362" cy="0"/>
            </a:xfrm>
            <a:custGeom>
              <a:avLst/>
              <a:gdLst/>
              <a:ahLst/>
              <a:cxnLst/>
              <a:rect l="l" t="t" r="r" b="b"/>
              <a:pathLst>
                <a:path w="6303362">
                  <a:moveTo>
                    <a:pt x="0" y="0"/>
                  </a:moveTo>
                  <a:lnTo>
                    <a:pt x="6303362" y="0"/>
                  </a:lnTo>
                </a:path>
              </a:pathLst>
            </a:custGeom>
            <a:ln w="25399">
              <a:solidFill>
                <a:srgbClr val="6094C9"/>
              </a:solidFill>
              <a:headEnd type="none"/>
              <a:tailEnd type="arrow"/>
            </a:ln>
            <a:effectLst>
              <a:outerShdw blurRad="50800" dist="38100" algn="l" rotWithShape="0">
                <a:prstClr val="black">
                  <a:alpha val="40000"/>
                </a:prstClr>
              </a:outerShdw>
            </a:effectLst>
          </p:spPr>
          <p:txBody>
            <a:bodyPr wrap="square" lIns="0" tIns="0" rIns="0" bIns="0" rtlCol="0">
              <a:noAutofit/>
            </a:bodyPr>
            <a:lstStyle/>
            <a:p>
              <a:endParaRPr/>
            </a:p>
          </p:txBody>
        </p:sp>
      </p:gr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object 66"/>
          <p:cNvSpPr/>
          <p:nvPr/>
        </p:nvSpPr>
        <p:spPr>
          <a:xfrm>
            <a:off x="6564022" y="2586535"/>
            <a:ext cx="1810252" cy="1760707"/>
          </a:xfrm>
          <a:custGeom>
            <a:avLst/>
            <a:gdLst/>
            <a:ahLst/>
            <a:cxnLst/>
            <a:rect l="l" t="t" r="r" b="b"/>
            <a:pathLst>
              <a:path w="1810252" h="1760707">
                <a:moveTo>
                  <a:pt x="0" y="880353"/>
                </a:moveTo>
                <a:lnTo>
                  <a:pt x="3000" y="952556"/>
                </a:lnTo>
                <a:lnTo>
                  <a:pt x="11846" y="1023151"/>
                </a:lnTo>
                <a:lnTo>
                  <a:pt x="26305" y="1091913"/>
                </a:lnTo>
                <a:lnTo>
                  <a:pt x="46143" y="1158614"/>
                </a:lnTo>
                <a:lnTo>
                  <a:pt x="71129" y="1223027"/>
                </a:lnTo>
                <a:lnTo>
                  <a:pt x="101028" y="1284927"/>
                </a:lnTo>
                <a:lnTo>
                  <a:pt x="135608" y="1344087"/>
                </a:lnTo>
                <a:lnTo>
                  <a:pt x="174636" y="1400279"/>
                </a:lnTo>
                <a:lnTo>
                  <a:pt x="217880" y="1453279"/>
                </a:lnTo>
                <a:lnTo>
                  <a:pt x="265105" y="1502858"/>
                </a:lnTo>
                <a:lnTo>
                  <a:pt x="316079" y="1548791"/>
                </a:lnTo>
                <a:lnTo>
                  <a:pt x="370570" y="1590850"/>
                </a:lnTo>
                <a:lnTo>
                  <a:pt x="428344" y="1628810"/>
                </a:lnTo>
                <a:lnTo>
                  <a:pt x="489168" y="1662444"/>
                </a:lnTo>
                <a:lnTo>
                  <a:pt x="552810" y="1691525"/>
                </a:lnTo>
                <a:lnTo>
                  <a:pt x="619036" y="1715826"/>
                </a:lnTo>
                <a:lnTo>
                  <a:pt x="687614" y="1735122"/>
                </a:lnTo>
                <a:lnTo>
                  <a:pt x="758310" y="1749185"/>
                </a:lnTo>
                <a:lnTo>
                  <a:pt x="830892" y="1757789"/>
                </a:lnTo>
                <a:lnTo>
                  <a:pt x="905126" y="1760707"/>
                </a:lnTo>
                <a:lnTo>
                  <a:pt x="979361" y="1757789"/>
                </a:lnTo>
                <a:lnTo>
                  <a:pt x="1051942" y="1749185"/>
                </a:lnTo>
                <a:lnTo>
                  <a:pt x="1122639" y="1735122"/>
                </a:lnTo>
                <a:lnTo>
                  <a:pt x="1191216" y="1715826"/>
                </a:lnTo>
                <a:lnTo>
                  <a:pt x="1257442" y="1691525"/>
                </a:lnTo>
                <a:lnTo>
                  <a:pt x="1321084" y="1662444"/>
                </a:lnTo>
                <a:lnTo>
                  <a:pt x="1381908" y="1628810"/>
                </a:lnTo>
                <a:lnTo>
                  <a:pt x="1439682" y="1590850"/>
                </a:lnTo>
                <a:lnTo>
                  <a:pt x="1494173" y="1548791"/>
                </a:lnTo>
                <a:lnTo>
                  <a:pt x="1545147" y="1502858"/>
                </a:lnTo>
                <a:lnTo>
                  <a:pt x="1592373" y="1453279"/>
                </a:lnTo>
                <a:lnTo>
                  <a:pt x="1635616" y="1400279"/>
                </a:lnTo>
                <a:lnTo>
                  <a:pt x="1674644" y="1344087"/>
                </a:lnTo>
                <a:lnTo>
                  <a:pt x="1709224" y="1284927"/>
                </a:lnTo>
                <a:lnTo>
                  <a:pt x="1739123" y="1223027"/>
                </a:lnTo>
                <a:lnTo>
                  <a:pt x="1764109" y="1158614"/>
                </a:lnTo>
                <a:lnTo>
                  <a:pt x="1783947" y="1091913"/>
                </a:lnTo>
                <a:lnTo>
                  <a:pt x="1798406" y="1023151"/>
                </a:lnTo>
                <a:lnTo>
                  <a:pt x="1807252" y="952556"/>
                </a:lnTo>
                <a:lnTo>
                  <a:pt x="1810252" y="880353"/>
                </a:lnTo>
                <a:lnTo>
                  <a:pt x="1807252" y="808151"/>
                </a:lnTo>
                <a:lnTo>
                  <a:pt x="1798406" y="737555"/>
                </a:lnTo>
                <a:lnTo>
                  <a:pt x="1783947" y="668794"/>
                </a:lnTo>
                <a:lnTo>
                  <a:pt x="1764109" y="602094"/>
                </a:lnTo>
                <a:lnTo>
                  <a:pt x="1739123" y="537680"/>
                </a:lnTo>
                <a:lnTo>
                  <a:pt x="1709224" y="475780"/>
                </a:lnTo>
                <a:lnTo>
                  <a:pt x="1674644" y="416621"/>
                </a:lnTo>
                <a:lnTo>
                  <a:pt x="1635616" y="360428"/>
                </a:lnTo>
                <a:lnTo>
                  <a:pt x="1592373" y="307429"/>
                </a:lnTo>
                <a:lnTo>
                  <a:pt x="1545147" y="257849"/>
                </a:lnTo>
                <a:lnTo>
                  <a:pt x="1494173" y="211917"/>
                </a:lnTo>
                <a:lnTo>
                  <a:pt x="1439682" y="169857"/>
                </a:lnTo>
                <a:lnTo>
                  <a:pt x="1381908" y="131897"/>
                </a:lnTo>
                <a:lnTo>
                  <a:pt x="1321084" y="98263"/>
                </a:lnTo>
                <a:lnTo>
                  <a:pt x="1257442" y="69182"/>
                </a:lnTo>
                <a:lnTo>
                  <a:pt x="1191216" y="44881"/>
                </a:lnTo>
                <a:lnTo>
                  <a:pt x="1122639" y="25585"/>
                </a:lnTo>
                <a:lnTo>
                  <a:pt x="1051942" y="11522"/>
                </a:lnTo>
                <a:lnTo>
                  <a:pt x="979361" y="2918"/>
                </a:lnTo>
                <a:lnTo>
                  <a:pt x="905126" y="0"/>
                </a:lnTo>
                <a:lnTo>
                  <a:pt x="830892" y="2918"/>
                </a:lnTo>
                <a:lnTo>
                  <a:pt x="758310" y="11522"/>
                </a:lnTo>
                <a:lnTo>
                  <a:pt x="687614" y="25585"/>
                </a:lnTo>
                <a:lnTo>
                  <a:pt x="619036" y="44881"/>
                </a:lnTo>
                <a:lnTo>
                  <a:pt x="552810" y="69182"/>
                </a:lnTo>
                <a:lnTo>
                  <a:pt x="489168" y="98263"/>
                </a:lnTo>
                <a:lnTo>
                  <a:pt x="428344" y="131897"/>
                </a:lnTo>
                <a:lnTo>
                  <a:pt x="370570" y="169857"/>
                </a:lnTo>
                <a:lnTo>
                  <a:pt x="316079" y="211917"/>
                </a:lnTo>
                <a:lnTo>
                  <a:pt x="265105" y="257849"/>
                </a:lnTo>
                <a:lnTo>
                  <a:pt x="217880" y="307429"/>
                </a:lnTo>
                <a:lnTo>
                  <a:pt x="174636" y="360428"/>
                </a:lnTo>
                <a:lnTo>
                  <a:pt x="135608" y="416621"/>
                </a:lnTo>
                <a:lnTo>
                  <a:pt x="101028" y="475780"/>
                </a:lnTo>
                <a:lnTo>
                  <a:pt x="71129" y="537680"/>
                </a:lnTo>
                <a:lnTo>
                  <a:pt x="46143" y="602094"/>
                </a:lnTo>
                <a:lnTo>
                  <a:pt x="26305" y="668794"/>
                </a:lnTo>
                <a:lnTo>
                  <a:pt x="11846" y="737555"/>
                </a:lnTo>
                <a:lnTo>
                  <a:pt x="3000" y="808151"/>
                </a:lnTo>
                <a:lnTo>
                  <a:pt x="0" y="880353"/>
                </a:lnTo>
                <a:close/>
              </a:path>
            </a:pathLst>
          </a:custGeom>
          <a:solidFill>
            <a:srgbClr val="FAA657">
              <a:alpha val="51000"/>
            </a:srgbClr>
          </a:solidFill>
          <a:effectLst>
            <a:outerShdw blurRad="50800" dist="38100" dir="5400000" algn="t" rotWithShape="0">
              <a:prstClr val="black">
                <a:alpha val="40000"/>
              </a:prstClr>
            </a:outerShdw>
          </a:effectLst>
        </p:spPr>
        <p:txBody>
          <a:bodyPr wrap="square" lIns="0" tIns="0" rIns="0" bIns="0" rtlCol="0">
            <a:noAutofit/>
          </a:bodyPr>
          <a:lstStyle/>
          <a:p>
            <a:endParaRPr/>
          </a:p>
        </p:txBody>
      </p:sp>
      <p:sp>
        <p:nvSpPr>
          <p:cNvPr id="91" name="object 82"/>
          <p:cNvSpPr/>
          <p:nvPr/>
        </p:nvSpPr>
        <p:spPr>
          <a:xfrm>
            <a:off x="5938372" y="5487188"/>
            <a:ext cx="347472" cy="347472"/>
          </a:xfrm>
          <a:custGeom>
            <a:avLst/>
            <a:gdLst/>
            <a:ahLst/>
            <a:cxnLst/>
            <a:rect l="l" t="t" r="r" b="b"/>
            <a:pathLst>
              <a:path w="320729"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92" name="object 84"/>
          <p:cNvSpPr/>
          <p:nvPr/>
        </p:nvSpPr>
        <p:spPr>
          <a:xfrm>
            <a:off x="6923747" y="5521291"/>
            <a:ext cx="347472" cy="347472"/>
          </a:xfrm>
          <a:custGeom>
            <a:avLst/>
            <a:gdLst/>
            <a:ahLst/>
            <a:cxnLst/>
            <a:rect l="l" t="t" r="r" b="b"/>
            <a:pathLst>
              <a:path w="320729"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6"/>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93" name="object 86"/>
          <p:cNvSpPr/>
          <p:nvPr/>
        </p:nvSpPr>
        <p:spPr>
          <a:xfrm>
            <a:off x="7775551" y="5502337"/>
            <a:ext cx="347472" cy="347472"/>
          </a:xfrm>
          <a:custGeom>
            <a:avLst/>
            <a:gdLst/>
            <a:ahLst/>
            <a:cxnLst/>
            <a:rect l="l" t="t" r="r" b="b"/>
            <a:pathLst>
              <a:path w="320729"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9"/>
                </a:lnTo>
                <a:lnTo>
                  <a:pt x="288458" y="69169"/>
                </a:lnTo>
                <a:lnTo>
                  <a:pt x="296005" y="80986"/>
                </a:lnTo>
                <a:lnTo>
                  <a:pt x="302647" y="93485"/>
                </a:lnTo>
                <a:lnTo>
                  <a:pt x="308334" y="106609"/>
                </a:lnTo>
                <a:lnTo>
                  <a:pt x="313014" y="120303"/>
                </a:lnTo>
                <a:lnTo>
                  <a:pt x="316635" y="134513"/>
                </a:lnTo>
                <a:lnTo>
                  <a:pt x="319146" y="149182"/>
                </a:lnTo>
                <a:lnTo>
                  <a:pt x="320497" y="164255"/>
                </a:lnTo>
                <a:lnTo>
                  <a:pt x="320729" y="173680"/>
                </a:lnTo>
                <a:lnTo>
                  <a:pt x="320116" y="188974"/>
                </a:lnTo>
                <a:lnTo>
                  <a:pt x="318311" y="203897"/>
                </a:lnTo>
                <a:lnTo>
                  <a:pt x="315364" y="218395"/>
                </a:lnTo>
                <a:lnTo>
                  <a:pt x="311328" y="232412"/>
                </a:lnTo>
                <a:lnTo>
                  <a:pt x="306254" y="245893"/>
                </a:lnTo>
                <a:lnTo>
                  <a:pt x="300192" y="258782"/>
                </a:lnTo>
                <a:lnTo>
                  <a:pt x="293194" y="271024"/>
                </a:lnTo>
                <a:lnTo>
                  <a:pt x="285310" y="282563"/>
                </a:lnTo>
                <a:lnTo>
                  <a:pt x="276593" y="293344"/>
                </a:lnTo>
                <a:lnTo>
                  <a:pt x="267094" y="303312"/>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6"/>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94" name="object 74"/>
          <p:cNvSpPr/>
          <p:nvPr/>
        </p:nvSpPr>
        <p:spPr>
          <a:xfrm>
            <a:off x="4192469" y="5195209"/>
            <a:ext cx="347472" cy="347472"/>
          </a:xfrm>
          <a:custGeom>
            <a:avLst/>
            <a:gdLst/>
            <a:ahLst/>
            <a:cxnLst/>
            <a:rect l="l" t="t" r="r" b="b"/>
            <a:pathLst>
              <a:path w="320730"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95" name="object 72"/>
          <p:cNvSpPr/>
          <p:nvPr/>
        </p:nvSpPr>
        <p:spPr>
          <a:xfrm>
            <a:off x="7483366" y="2517371"/>
            <a:ext cx="347472" cy="347472"/>
          </a:xfrm>
          <a:custGeom>
            <a:avLst/>
            <a:gdLst/>
            <a:ahLst/>
            <a:cxnLst/>
            <a:rect l="l" t="t" r="r" b="b"/>
            <a:pathLst>
              <a:path w="320730"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30" y="342927"/>
                </a:lnTo>
                <a:lnTo>
                  <a:pt x="182985" y="345647"/>
                </a:lnTo>
                <a:lnTo>
                  <a:pt x="169068" y="347110"/>
                </a:lnTo>
                <a:lnTo>
                  <a:pt x="160364" y="347362"/>
                </a:lnTo>
                <a:lnTo>
                  <a:pt x="146244" y="346698"/>
                </a:lnTo>
                <a:lnTo>
                  <a:pt x="132465" y="344742"/>
                </a:lnTo>
                <a:lnTo>
                  <a:pt x="119078" y="341551"/>
                </a:lnTo>
                <a:lnTo>
                  <a:pt x="106136" y="337180"/>
                </a:lnTo>
                <a:lnTo>
                  <a:pt x="93689" y="331684"/>
                </a:lnTo>
                <a:lnTo>
                  <a:pt x="81788" y="325119"/>
                </a:lnTo>
                <a:lnTo>
                  <a:pt x="70485" y="317540"/>
                </a:lnTo>
                <a:lnTo>
                  <a:pt x="59830" y="309002"/>
                </a:lnTo>
                <a:lnTo>
                  <a:pt x="49876" y="299561"/>
                </a:lnTo>
                <a:lnTo>
                  <a:pt x="40672" y="289273"/>
                </a:lnTo>
                <a:lnTo>
                  <a:pt x="32271" y="278192"/>
                </a:lnTo>
                <a:lnTo>
                  <a:pt x="24724" y="266375"/>
                </a:lnTo>
                <a:lnTo>
                  <a:pt x="18081" y="253876"/>
                </a:lnTo>
                <a:lnTo>
                  <a:pt x="12395" y="240752"/>
                </a:lnTo>
                <a:lnTo>
                  <a:pt x="7715" y="227058"/>
                </a:lnTo>
                <a:lnTo>
                  <a:pt x="4094" y="212848"/>
                </a:lnTo>
                <a:lnTo>
                  <a:pt x="1583" y="198180"/>
                </a:lnTo>
                <a:lnTo>
                  <a:pt x="232" y="183107"/>
                </a:lnTo>
                <a:lnTo>
                  <a:pt x="0" y="173680"/>
                </a:lnTo>
                <a:close/>
              </a:path>
            </a:pathLst>
          </a:custGeom>
          <a:solidFill>
            <a:srgbClr val="FAA757"/>
          </a:solidFill>
          <a:ln w="28575">
            <a:solidFill>
              <a:srgbClr val="C1803F"/>
            </a:solidFill>
          </a:ln>
        </p:spPr>
        <p:txBody>
          <a:bodyPr wrap="square" lIns="0" tIns="0" rIns="0" bIns="0" rtlCol="0">
            <a:noAutofit/>
          </a:bodyPr>
          <a:lstStyle/>
          <a:p>
            <a:endParaRPr/>
          </a:p>
        </p:txBody>
      </p:sp>
      <p:sp>
        <p:nvSpPr>
          <p:cNvPr id="96" name="object 70"/>
          <p:cNvSpPr/>
          <p:nvPr/>
        </p:nvSpPr>
        <p:spPr>
          <a:xfrm>
            <a:off x="7084113" y="2135643"/>
            <a:ext cx="347472" cy="347472"/>
          </a:xfrm>
          <a:custGeom>
            <a:avLst/>
            <a:gdLst/>
            <a:ahLst/>
            <a:cxnLst/>
            <a:rect l="l" t="t" r="r" b="b"/>
            <a:pathLst>
              <a:path w="320730"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2"/>
                </a:lnTo>
                <a:lnTo>
                  <a:pt x="146244" y="346698"/>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3" y="198179"/>
                </a:lnTo>
                <a:lnTo>
                  <a:pt x="232" y="183107"/>
                </a:lnTo>
                <a:lnTo>
                  <a:pt x="0" y="173680"/>
                </a:lnTo>
                <a:close/>
              </a:path>
            </a:pathLst>
          </a:custGeom>
          <a:solidFill>
            <a:srgbClr val="FAA757"/>
          </a:solidFill>
          <a:ln w="28575">
            <a:solidFill>
              <a:srgbClr val="C1803F"/>
            </a:solidFill>
          </a:ln>
        </p:spPr>
        <p:txBody>
          <a:bodyPr wrap="square" lIns="0" tIns="0" rIns="0" bIns="0" rtlCol="0">
            <a:noAutofit/>
          </a:bodyPr>
          <a:lstStyle/>
          <a:p>
            <a:endParaRPr/>
          </a:p>
        </p:txBody>
      </p:sp>
      <p:sp>
        <p:nvSpPr>
          <p:cNvPr id="97" name="object 68"/>
          <p:cNvSpPr/>
          <p:nvPr/>
        </p:nvSpPr>
        <p:spPr>
          <a:xfrm>
            <a:off x="6672028" y="1723114"/>
            <a:ext cx="347472" cy="347472"/>
          </a:xfrm>
          <a:custGeom>
            <a:avLst/>
            <a:gdLst/>
            <a:ahLst/>
            <a:cxnLst/>
            <a:rect l="l" t="t" r="r" b="b"/>
            <a:pathLst>
              <a:path w="320729"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2"/>
                </a:lnTo>
                <a:lnTo>
                  <a:pt x="146244" y="346698"/>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3"/>
                </a:lnTo>
                <a:lnTo>
                  <a:pt x="32271" y="278192"/>
                </a:lnTo>
                <a:lnTo>
                  <a:pt x="24724" y="266375"/>
                </a:lnTo>
                <a:lnTo>
                  <a:pt x="18081" y="253876"/>
                </a:lnTo>
                <a:lnTo>
                  <a:pt x="12395" y="240752"/>
                </a:lnTo>
                <a:lnTo>
                  <a:pt x="7715" y="227058"/>
                </a:lnTo>
                <a:lnTo>
                  <a:pt x="4094" y="212848"/>
                </a:lnTo>
                <a:lnTo>
                  <a:pt x="1583" y="198179"/>
                </a:lnTo>
                <a:lnTo>
                  <a:pt x="232" y="183107"/>
                </a:lnTo>
                <a:lnTo>
                  <a:pt x="0" y="173680"/>
                </a:lnTo>
                <a:close/>
              </a:path>
            </a:pathLst>
          </a:custGeom>
          <a:solidFill>
            <a:srgbClr val="FAA757"/>
          </a:solidFill>
          <a:ln w="28575">
            <a:solidFill>
              <a:schemeClr val="bg1">
                <a:lumMod val="85000"/>
              </a:schemeClr>
            </a:solidFill>
          </a:ln>
        </p:spPr>
        <p:txBody>
          <a:bodyPr wrap="square" lIns="0" tIns="0" rIns="0" bIns="0" rtlCol="0">
            <a:noAutofit/>
          </a:bodyPr>
          <a:lstStyle/>
          <a:p>
            <a:endParaRPr/>
          </a:p>
        </p:txBody>
      </p:sp>
      <p:sp>
        <p:nvSpPr>
          <p:cNvPr id="98" name="object 66"/>
          <p:cNvSpPr/>
          <p:nvPr/>
        </p:nvSpPr>
        <p:spPr>
          <a:xfrm>
            <a:off x="8396003" y="3412181"/>
            <a:ext cx="347472" cy="347472"/>
          </a:xfrm>
          <a:custGeom>
            <a:avLst/>
            <a:gdLst/>
            <a:ahLst/>
            <a:cxnLst/>
            <a:rect l="l" t="t" r="r" b="b"/>
            <a:pathLst>
              <a:path w="320730"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4"/>
                </a:lnTo>
                <a:lnTo>
                  <a:pt x="308334" y="106609"/>
                </a:lnTo>
                <a:lnTo>
                  <a:pt x="313014" y="120303"/>
                </a:lnTo>
                <a:lnTo>
                  <a:pt x="316635" y="134512"/>
                </a:lnTo>
                <a:lnTo>
                  <a:pt x="319147" y="149181"/>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3" y="346697"/>
                </a:lnTo>
                <a:lnTo>
                  <a:pt x="132464" y="344742"/>
                </a:lnTo>
                <a:lnTo>
                  <a:pt x="119078" y="341551"/>
                </a:lnTo>
                <a:lnTo>
                  <a:pt x="106136" y="337180"/>
                </a:lnTo>
                <a:lnTo>
                  <a:pt x="93688" y="331684"/>
                </a:lnTo>
                <a:lnTo>
                  <a:pt x="81788" y="325119"/>
                </a:lnTo>
                <a:lnTo>
                  <a:pt x="70484" y="317539"/>
                </a:lnTo>
                <a:lnTo>
                  <a:pt x="59830" y="309001"/>
                </a:lnTo>
                <a:lnTo>
                  <a:pt x="49875" y="299561"/>
                </a:lnTo>
                <a:lnTo>
                  <a:pt x="40672" y="289272"/>
                </a:lnTo>
                <a:lnTo>
                  <a:pt x="32271" y="278192"/>
                </a:lnTo>
                <a:lnTo>
                  <a:pt x="24724" y="266375"/>
                </a:lnTo>
                <a:lnTo>
                  <a:pt x="18081" y="253876"/>
                </a:lnTo>
                <a:lnTo>
                  <a:pt x="12395" y="240752"/>
                </a:lnTo>
                <a:lnTo>
                  <a:pt x="7715" y="227057"/>
                </a:lnTo>
                <a:lnTo>
                  <a:pt x="4094" y="212848"/>
                </a:lnTo>
                <a:lnTo>
                  <a:pt x="1582" y="198179"/>
                </a:lnTo>
                <a:lnTo>
                  <a:pt x="232" y="183106"/>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99" name="object 63"/>
          <p:cNvSpPr/>
          <p:nvPr/>
        </p:nvSpPr>
        <p:spPr>
          <a:xfrm>
            <a:off x="7404842" y="5021529"/>
            <a:ext cx="347472" cy="347472"/>
          </a:xfrm>
          <a:custGeom>
            <a:avLst/>
            <a:gdLst/>
            <a:ahLst/>
            <a:cxnLst/>
            <a:rect l="l" t="t" r="r" b="b"/>
            <a:pathLst>
              <a:path w="320730" h="347361">
                <a:moveTo>
                  <a:pt x="0" y="173680"/>
                </a:moveTo>
                <a:lnTo>
                  <a:pt x="232" y="183106"/>
                </a:lnTo>
                <a:lnTo>
                  <a:pt x="1583" y="198179"/>
                </a:lnTo>
                <a:lnTo>
                  <a:pt x="4094" y="212848"/>
                </a:lnTo>
                <a:lnTo>
                  <a:pt x="7715" y="227058"/>
                </a:lnTo>
                <a:lnTo>
                  <a:pt x="12395" y="240752"/>
                </a:lnTo>
                <a:lnTo>
                  <a:pt x="18082" y="253876"/>
                </a:lnTo>
                <a:lnTo>
                  <a:pt x="24724" y="266375"/>
                </a:lnTo>
                <a:lnTo>
                  <a:pt x="32272" y="278192"/>
                </a:lnTo>
                <a:lnTo>
                  <a:pt x="40673" y="289272"/>
                </a:lnTo>
                <a:lnTo>
                  <a:pt x="49876" y="299561"/>
                </a:lnTo>
                <a:lnTo>
                  <a:pt x="59830" y="309001"/>
                </a:lnTo>
                <a:lnTo>
                  <a:pt x="70485" y="317539"/>
                </a:lnTo>
                <a:lnTo>
                  <a:pt x="81788" y="325118"/>
                </a:lnTo>
                <a:lnTo>
                  <a:pt x="93689" y="331684"/>
                </a:lnTo>
                <a:lnTo>
                  <a:pt x="106136" y="337180"/>
                </a:lnTo>
                <a:lnTo>
                  <a:pt x="119079" y="341551"/>
                </a:lnTo>
                <a:lnTo>
                  <a:pt x="132465" y="344742"/>
                </a:lnTo>
                <a:lnTo>
                  <a:pt x="146244" y="346697"/>
                </a:lnTo>
                <a:lnTo>
                  <a:pt x="160365" y="347361"/>
                </a:lnTo>
                <a:lnTo>
                  <a:pt x="169069" y="347110"/>
                </a:lnTo>
                <a:lnTo>
                  <a:pt x="182986" y="345646"/>
                </a:lnTo>
                <a:lnTo>
                  <a:pt x="196530" y="342926"/>
                </a:lnTo>
                <a:lnTo>
                  <a:pt x="209650" y="339004"/>
                </a:lnTo>
                <a:lnTo>
                  <a:pt x="222295" y="333936"/>
                </a:lnTo>
                <a:lnTo>
                  <a:pt x="234413" y="327778"/>
                </a:lnTo>
                <a:lnTo>
                  <a:pt x="245953" y="320583"/>
                </a:lnTo>
                <a:lnTo>
                  <a:pt x="256864" y="312409"/>
                </a:lnTo>
                <a:lnTo>
                  <a:pt x="267095" y="303311"/>
                </a:lnTo>
                <a:lnTo>
                  <a:pt x="276595" y="293343"/>
                </a:lnTo>
                <a:lnTo>
                  <a:pt x="285312" y="282562"/>
                </a:lnTo>
                <a:lnTo>
                  <a:pt x="293195" y="271023"/>
                </a:lnTo>
                <a:lnTo>
                  <a:pt x="300193" y="258781"/>
                </a:lnTo>
                <a:lnTo>
                  <a:pt x="306255" y="245892"/>
                </a:lnTo>
                <a:lnTo>
                  <a:pt x="311330" y="232411"/>
                </a:lnTo>
                <a:lnTo>
                  <a:pt x="315366" y="218394"/>
                </a:lnTo>
                <a:lnTo>
                  <a:pt x="318312" y="203896"/>
                </a:lnTo>
                <a:lnTo>
                  <a:pt x="320117" y="188973"/>
                </a:lnTo>
                <a:lnTo>
                  <a:pt x="320730" y="173680"/>
                </a:lnTo>
                <a:lnTo>
                  <a:pt x="320498" y="164254"/>
                </a:lnTo>
                <a:lnTo>
                  <a:pt x="319147" y="149181"/>
                </a:lnTo>
                <a:lnTo>
                  <a:pt x="316636" y="134512"/>
                </a:lnTo>
                <a:lnTo>
                  <a:pt x="313015" y="120303"/>
                </a:lnTo>
                <a:lnTo>
                  <a:pt x="308335" y="106609"/>
                </a:lnTo>
                <a:lnTo>
                  <a:pt x="302649" y="93485"/>
                </a:lnTo>
                <a:lnTo>
                  <a:pt x="296006" y="80986"/>
                </a:lnTo>
                <a:lnTo>
                  <a:pt x="288459" y="69169"/>
                </a:lnTo>
                <a:lnTo>
                  <a:pt x="280058" y="58089"/>
                </a:lnTo>
                <a:lnTo>
                  <a:pt x="270854" y="47800"/>
                </a:lnTo>
                <a:lnTo>
                  <a:pt x="260900" y="38359"/>
                </a:lnTo>
                <a:lnTo>
                  <a:pt x="250245" y="29822"/>
                </a:lnTo>
                <a:lnTo>
                  <a:pt x="238942" y="22242"/>
                </a:lnTo>
                <a:lnTo>
                  <a:pt x="227041" y="15677"/>
                </a:lnTo>
                <a:lnTo>
                  <a:pt x="214594" y="10181"/>
                </a:lnTo>
                <a:lnTo>
                  <a:pt x="201651" y="5810"/>
                </a:lnTo>
                <a:lnTo>
                  <a:pt x="188265" y="2619"/>
                </a:lnTo>
                <a:lnTo>
                  <a:pt x="174486" y="664"/>
                </a:lnTo>
                <a:lnTo>
                  <a:pt x="160365" y="0"/>
                </a:lnTo>
                <a:lnTo>
                  <a:pt x="151662" y="251"/>
                </a:lnTo>
                <a:lnTo>
                  <a:pt x="137745" y="1714"/>
                </a:lnTo>
                <a:lnTo>
                  <a:pt x="124200" y="4434"/>
                </a:lnTo>
                <a:lnTo>
                  <a:pt x="111080" y="8356"/>
                </a:lnTo>
                <a:lnTo>
                  <a:pt x="98436" y="13424"/>
                </a:lnTo>
                <a:lnTo>
                  <a:pt x="86318" y="19583"/>
                </a:lnTo>
                <a:lnTo>
                  <a:pt x="74777" y="26777"/>
                </a:lnTo>
                <a:lnTo>
                  <a:pt x="63866" y="34951"/>
                </a:lnTo>
                <a:lnTo>
                  <a:pt x="53635" y="44049"/>
                </a:lnTo>
                <a:lnTo>
                  <a:pt x="44136" y="54017"/>
                </a:lnTo>
                <a:lnTo>
                  <a:pt x="35419" y="64798"/>
                </a:lnTo>
                <a:lnTo>
                  <a:pt x="27535" y="76337"/>
                </a:lnTo>
                <a:lnTo>
                  <a:pt x="20537" y="88579"/>
                </a:lnTo>
                <a:lnTo>
                  <a:pt x="14475" y="101468"/>
                </a:lnTo>
                <a:lnTo>
                  <a:pt x="9400" y="114948"/>
                </a:lnTo>
                <a:lnTo>
                  <a:pt x="5364" y="128965"/>
                </a:lnTo>
                <a:lnTo>
                  <a:pt x="2418" y="143463"/>
                </a:lnTo>
                <a:lnTo>
                  <a:pt x="613" y="158386"/>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00" name="object 62"/>
          <p:cNvSpPr/>
          <p:nvPr/>
        </p:nvSpPr>
        <p:spPr>
          <a:xfrm>
            <a:off x="5850962" y="3493881"/>
            <a:ext cx="347472" cy="347472"/>
          </a:xfrm>
          <a:custGeom>
            <a:avLst/>
            <a:gdLst/>
            <a:ahLst/>
            <a:cxnLst/>
            <a:rect l="l" t="t" r="r" b="b"/>
            <a:pathLst>
              <a:path w="320729"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6" y="149182"/>
                </a:lnTo>
                <a:lnTo>
                  <a:pt x="320497" y="164254"/>
                </a:lnTo>
                <a:lnTo>
                  <a:pt x="320729"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6"/>
                </a:lnTo>
                <a:lnTo>
                  <a:pt x="0" y="173681"/>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01" name="object 60"/>
          <p:cNvSpPr/>
          <p:nvPr/>
        </p:nvSpPr>
        <p:spPr>
          <a:xfrm>
            <a:off x="4975263" y="4571028"/>
            <a:ext cx="347472" cy="347472"/>
          </a:xfrm>
          <a:custGeom>
            <a:avLst/>
            <a:gdLst/>
            <a:ahLst/>
            <a:cxnLst/>
            <a:rect l="l" t="t" r="r" b="b"/>
            <a:pathLst>
              <a:path w="320729"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8"/>
                </a:lnTo>
                <a:lnTo>
                  <a:pt x="288458" y="69169"/>
                </a:lnTo>
                <a:lnTo>
                  <a:pt x="296005" y="80986"/>
                </a:lnTo>
                <a:lnTo>
                  <a:pt x="302648" y="93485"/>
                </a:lnTo>
                <a:lnTo>
                  <a:pt x="308334" y="106609"/>
                </a:lnTo>
                <a:lnTo>
                  <a:pt x="313014" y="120303"/>
                </a:lnTo>
                <a:lnTo>
                  <a:pt x="316635" y="134513"/>
                </a:lnTo>
                <a:lnTo>
                  <a:pt x="319146" y="149182"/>
                </a:lnTo>
                <a:lnTo>
                  <a:pt x="320497" y="164254"/>
                </a:lnTo>
                <a:lnTo>
                  <a:pt x="320729"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1"/>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02" name="object 58"/>
          <p:cNvSpPr/>
          <p:nvPr/>
        </p:nvSpPr>
        <p:spPr>
          <a:xfrm>
            <a:off x="9037462" y="2045434"/>
            <a:ext cx="347472" cy="347472"/>
          </a:xfrm>
          <a:custGeom>
            <a:avLst/>
            <a:gdLst/>
            <a:ahLst/>
            <a:cxnLst/>
            <a:rect l="l" t="t" r="r" b="b"/>
            <a:pathLst>
              <a:path w="320729"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4"/>
                </a:lnTo>
                <a:lnTo>
                  <a:pt x="308334" y="106609"/>
                </a:lnTo>
                <a:lnTo>
                  <a:pt x="313014" y="120303"/>
                </a:lnTo>
                <a:lnTo>
                  <a:pt x="316635" y="134512"/>
                </a:lnTo>
                <a:lnTo>
                  <a:pt x="319146" y="149181"/>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2"/>
                </a:lnTo>
                <a:lnTo>
                  <a:pt x="146243" y="346698"/>
                </a:lnTo>
                <a:lnTo>
                  <a:pt x="132464" y="344742"/>
                </a:lnTo>
                <a:lnTo>
                  <a:pt x="119078" y="341551"/>
                </a:lnTo>
                <a:lnTo>
                  <a:pt x="106136" y="337180"/>
                </a:lnTo>
                <a:lnTo>
                  <a:pt x="93688" y="331684"/>
                </a:lnTo>
                <a:lnTo>
                  <a:pt x="81788" y="325119"/>
                </a:lnTo>
                <a:lnTo>
                  <a:pt x="70484" y="317539"/>
                </a:lnTo>
                <a:lnTo>
                  <a:pt x="59830" y="309002"/>
                </a:lnTo>
                <a:lnTo>
                  <a:pt x="49875" y="299561"/>
                </a:lnTo>
                <a:lnTo>
                  <a:pt x="40672" y="289272"/>
                </a:lnTo>
                <a:lnTo>
                  <a:pt x="32271" y="278192"/>
                </a:lnTo>
                <a:lnTo>
                  <a:pt x="24724" y="266375"/>
                </a:lnTo>
                <a:lnTo>
                  <a:pt x="18081" y="253876"/>
                </a:lnTo>
                <a:lnTo>
                  <a:pt x="12395" y="240752"/>
                </a:lnTo>
                <a:lnTo>
                  <a:pt x="7715" y="227057"/>
                </a:lnTo>
                <a:lnTo>
                  <a:pt x="4094" y="212848"/>
                </a:lnTo>
                <a:lnTo>
                  <a:pt x="1582" y="198179"/>
                </a:lnTo>
                <a:lnTo>
                  <a:pt x="232" y="183106"/>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03" name="object 56"/>
          <p:cNvSpPr/>
          <p:nvPr/>
        </p:nvSpPr>
        <p:spPr>
          <a:xfrm>
            <a:off x="8077321" y="1961962"/>
            <a:ext cx="347472" cy="347472"/>
          </a:xfrm>
          <a:custGeom>
            <a:avLst/>
            <a:gdLst/>
            <a:ahLst/>
            <a:cxnLst/>
            <a:rect l="l" t="t" r="r" b="b"/>
            <a:pathLst>
              <a:path w="320729"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4"/>
                </a:lnTo>
                <a:lnTo>
                  <a:pt x="308334" y="106609"/>
                </a:lnTo>
                <a:lnTo>
                  <a:pt x="313014" y="120303"/>
                </a:lnTo>
                <a:lnTo>
                  <a:pt x="316635" y="134512"/>
                </a:lnTo>
                <a:lnTo>
                  <a:pt x="319146" y="149181"/>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2"/>
                </a:lnTo>
                <a:lnTo>
                  <a:pt x="146243" y="346697"/>
                </a:lnTo>
                <a:lnTo>
                  <a:pt x="132464" y="344742"/>
                </a:lnTo>
                <a:lnTo>
                  <a:pt x="119078" y="341551"/>
                </a:lnTo>
                <a:lnTo>
                  <a:pt x="106136" y="337180"/>
                </a:lnTo>
                <a:lnTo>
                  <a:pt x="93688" y="331684"/>
                </a:lnTo>
                <a:lnTo>
                  <a:pt x="81788" y="325119"/>
                </a:lnTo>
                <a:lnTo>
                  <a:pt x="70484" y="317539"/>
                </a:lnTo>
                <a:lnTo>
                  <a:pt x="59830" y="309002"/>
                </a:lnTo>
                <a:lnTo>
                  <a:pt x="49875" y="299561"/>
                </a:lnTo>
                <a:lnTo>
                  <a:pt x="40672" y="289272"/>
                </a:lnTo>
                <a:lnTo>
                  <a:pt x="32271" y="278192"/>
                </a:lnTo>
                <a:lnTo>
                  <a:pt x="24724" y="266375"/>
                </a:lnTo>
                <a:lnTo>
                  <a:pt x="18081" y="253876"/>
                </a:lnTo>
                <a:lnTo>
                  <a:pt x="12395" y="240752"/>
                </a:lnTo>
                <a:lnTo>
                  <a:pt x="7715" y="227057"/>
                </a:lnTo>
                <a:lnTo>
                  <a:pt x="4094" y="212848"/>
                </a:lnTo>
                <a:lnTo>
                  <a:pt x="1582" y="198179"/>
                </a:lnTo>
                <a:lnTo>
                  <a:pt x="232" y="183106"/>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04" name="object 54"/>
          <p:cNvSpPr/>
          <p:nvPr/>
        </p:nvSpPr>
        <p:spPr>
          <a:xfrm>
            <a:off x="8877097" y="2753913"/>
            <a:ext cx="347472" cy="347472"/>
          </a:xfrm>
          <a:custGeom>
            <a:avLst/>
            <a:gdLst/>
            <a:ahLst/>
            <a:cxnLst/>
            <a:rect l="l" t="t" r="r" b="b"/>
            <a:pathLst>
              <a:path w="320730"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4"/>
                </a:lnTo>
                <a:lnTo>
                  <a:pt x="308334" y="106609"/>
                </a:lnTo>
                <a:lnTo>
                  <a:pt x="313014" y="120303"/>
                </a:lnTo>
                <a:lnTo>
                  <a:pt x="316635" y="134512"/>
                </a:lnTo>
                <a:lnTo>
                  <a:pt x="319146" y="149181"/>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2"/>
                </a:lnTo>
                <a:lnTo>
                  <a:pt x="146243" y="346698"/>
                </a:lnTo>
                <a:lnTo>
                  <a:pt x="132464" y="344742"/>
                </a:lnTo>
                <a:lnTo>
                  <a:pt x="119078" y="341551"/>
                </a:lnTo>
                <a:lnTo>
                  <a:pt x="106136" y="337180"/>
                </a:lnTo>
                <a:lnTo>
                  <a:pt x="93688" y="331684"/>
                </a:lnTo>
                <a:lnTo>
                  <a:pt x="81788" y="325119"/>
                </a:lnTo>
                <a:lnTo>
                  <a:pt x="70484" y="317539"/>
                </a:lnTo>
                <a:lnTo>
                  <a:pt x="59830" y="309002"/>
                </a:lnTo>
                <a:lnTo>
                  <a:pt x="49875" y="299561"/>
                </a:lnTo>
                <a:lnTo>
                  <a:pt x="40672" y="289272"/>
                </a:lnTo>
                <a:lnTo>
                  <a:pt x="32271" y="278192"/>
                </a:lnTo>
                <a:lnTo>
                  <a:pt x="24724" y="266375"/>
                </a:lnTo>
                <a:lnTo>
                  <a:pt x="18081" y="253876"/>
                </a:lnTo>
                <a:lnTo>
                  <a:pt x="12395" y="240752"/>
                </a:lnTo>
                <a:lnTo>
                  <a:pt x="7715" y="227057"/>
                </a:lnTo>
                <a:lnTo>
                  <a:pt x="4094" y="212848"/>
                </a:lnTo>
                <a:lnTo>
                  <a:pt x="1582" y="198179"/>
                </a:lnTo>
                <a:lnTo>
                  <a:pt x="232" y="183106"/>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05" name="object 52"/>
          <p:cNvSpPr/>
          <p:nvPr/>
        </p:nvSpPr>
        <p:spPr>
          <a:xfrm>
            <a:off x="6220124" y="4120868"/>
            <a:ext cx="347472" cy="347472"/>
          </a:xfrm>
          <a:custGeom>
            <a:avLst/>
            <a:gdLst/>
            <a:ahLst/>
            <a:cxnLst/>
            <a:rect l="l" t="t" r="r" b="b"/>
            <a:pathLst>
              <a:path w="320730"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5"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1"/>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06" name="object 50"/>
          <p:cNvSpPr/>
          <p:nvPr/>
        </p:nvSpPr>
        <p:spPr>
          <a:xfrm>
            <a:off x="5965297" y="4612355"/>
            <a:ext cx="347472" cy="347472"/>
          </a:xfrm>
          <a:custGeom>
            <a:avLst/>
            <a:gdLst/>
            <a:ahLst/>
            <a:cxnLst/>
            <a:rect l="l" t="t" r="r" b="b"/>
            <a:pathLst>
              <a:path w="320730"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6"/>
                </a:lnTo>
                <a:lnTo>
                  <a:pt x="0" y="173681"/>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07" name="object 48"/>
          <p:cNvSpPr/>
          <p:nvPr/>
        </p:nvSpPr>
        <p:spPr>
          <a:xfrm>
            <a:off x="4654532" y="4049985"/>
            <a:ext cx="347472" cy="347472"/>
          </a:xfrm>
          <a:custGeom>
            <a:avLst/>
            <a:gdLst/>
            <a:ahLst/>
            <a:cxnLst/>
            <a:rect l="l" t="t" r="r" b="b"/>
            <a:pathLst>
              <a:path w="320729"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6" y="149182"/>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08" name="object 42"/>
          <p:cNvSpPr/>
          <p:nvPr/>
        </p:nvSpPr>
        <p:spPr>
          <a:xfrm>
            <a:off x="7272103" y="3311841"/>
            <a:ext cx="347472" cy="347472"/>
          </a:xfrm>
          <a:custGeom>
            <a:avLst/>
            <a:gdLst/>
            <a:ahLst/>
            <a:cxnLst/>
            <a:rect l="l" t="t" r="r" b="b"/>
            <a:pathLst>
              <a:path w="320730"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4" y="346697"/>
                </a:lnTo>
                <a:lnTo>
                  <a:pt x="132465" y="344742"/>
                </a:lnTo>
                <a:lnTo>
                  <a:pt x="119078" y="341551"/>
                </a:lnTo>
                <a:lnTo>
                  <a:pt x="106136" y="337180"/>
                </a:lnTo>
                <a:lnTo>
                  <a:pt x="93689" y="331684"/>
                </a:lnTo>
                <a:lnTo>
                  <a:pt x="81788" y="325119"/>
                </a:lnTo>
                <a:lnTo>
                  <a:pt x="70485" y="317539"/>
                </a:lnTo>
                <a:lnTo>
                  <a:pt x="59830" y="309001"/>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6"/>
                </a:lnTo>
                <a:lnTo>
                  <a:pt x="0" y="173680"/>
                </a:lnTo>
                <a:close/>
              </a:path>
            </a:pathLst>
          </a:custGeom>
          <a:solidFill>
            <a:srgbClr val="FAA757"/>
          </a:solidFill>
          <a:ln w="28575">
            <a:solidFill>
              <a:srgbClr val="C1803F"/>
            </a:solidFill>
          </a:ln>
        </p:spPr>
        <p:txBody>
          <a:bodyPr wrap="square" lIns="0" tIns="0" rIns="0" bIns="0" rtlCol="0">
            <a:noAutofit/>
          </a:bodyPr>
          <a:lstStyle/>
          <a:p>
            <a:endParaRPr/>
          </a:p>
        </p:txBody>
      </p:sp>
      <p:sp>
        <p:nvSpPr>
          <p:cNvPr id="109" name="object 44"/>
          <p:cNvSpPr/>
          <p:nvPr/>
        </p:nvSpPr>
        <p:spPr>
          <a:xfrm>
            <a:off x="7084113" y="2580232"/>
            <a:ext cx="347472" cy="347472"/>
          </a:xfrm>
          <a:custGeom>
            <a:avLst/>
            <a:gdLst/>
            <a:ahLst/>
            <a:cxnLst/>
            <a:rect l="l" t="t" r="r" b="b"/>
            <a:pathLst>
              <a:path w="320730"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2"/>
                </a:lnTo>
                <a:lnTo>
                  <a:pt x="146244" y="346698"/>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3"/>
                </a:lnTo>
                <a:lnTo>
                  <a:pt x="32271" y="278192"/>
                </a:lnTo>
                <a:lnTo>
                  <a:pt x="24724" y="266375"/>
                </a:lnTo>
                <a:lnTo>
                  <a:pt x="18081" y="253876"/>
                </a:lnTo>
                <a:lnTo>
                  <a:pt x="12395" y="240752"/>
                </a:lnTo>
                <a:lnTo>
                  <a:pt x="7715" y="227058"/>
                </a:lnTo>
                <a:lnTo>
                  <a:pt x="4094" y="212848"/>
                </a:lnTo>
                <a:lnTo>
                  <a:pt x="1583" y="198179"/>
                </a:lnTo>
                <a:lnTo>
                  <a:pt x="232" y="183107"/>
                </a:lnTo>
                <a:lnTo>
                  <a:pt x="0" y="173680"/>
                </a:lnTo>
                <a:close/>
              </a:path>
            </a:pathLst>
          </a:custGeom>
          <a:solidFill>
            <a:srgbClr val="FAA757"/>
          </a:solidFill>
          <a:ln w="28575">
            <a:solidFill>
              <a:srgbClr val="C1803F"/>
            </a:solidFill>
          </a:ln>
        </p:spPr>
        <p:txBody>
          <a:bodyPr wrap="square" lIns="0" tIns="0" rIns="0" bIns="0" rtlCol="0">
            <a:noAutofit/>
          </a:bodyPr>
          <a:lstStyle/>
          <a:p>
            <a:endParaRPr/>
          </a:p>
        </p:txBody>
      </p:sp>
      <p:sp>
        <p:nvSpPr>
          <p:cNvPr id="110" name="object 46"/>
          <p:cNvSpPr/>
          <p:nvPr/>
        </p:nvSpPr>
        <p:spPr>
          <a:xfrm>
            <a:off x="6945508" y="2964479"/>
            <a:ext cx="347472" cy="347472"/>
          </a:xfrm>
          <a:custGeom>
            <a:avLst/>
            <a:gdLst/>
            <a:ahLst/>
            <a:cxnLst/>
            <a:rect l="l" t="t" r="r" b="b"/>
            <a:pathLst>
              <a:path w="320730"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4"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30" y="342927"/>
                </a:lnTo>
                <a:lnTo>
                  <a:pt x="182985" y="345647"/>
                </a:lnTo>
                <a:lnTo>
                  <a:pt x="169068" y="347110"/>
                </a:lnTo>
                <a:lnTo>
                  <a:pt x="160365" y="347362"/>
                </a:lnTo>
                <a:lnTo>
                  <a:pt x="146244" y="346698"/>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3" y="198179"/>
                </a:lnTo>
                <a:lnTo>
                  <a:pt x="232" y="183107"/>
                </a:lnTo>
                <a:lnTo>
                  <a:pt x="0" y="173680"/>
                </a:lnTo>
                <a:close/>
              </a:path>
            </a:pathLst>
          </a:custGeom>
          <a:solidFill>
            <a:srgbClr val="FAA757"/>
          </a:solidFill>
          <a:ln w="28575">
            <a:solidFill>
              <a:srgbClr val="C1803F"/>
            </a:solidFill>
          </a:ln>
        </p:spPr>
        <p:txBody>
          <a:bodyPr wrap="square" lIns="0" tIns="0" rIns="0" bIns="0" rtlCol="0">
            <a:noAutofit/>
          </a:bodyPr>
          <a:lstStyle/>
          <a:p>
            <a:endParaRPr/>
          </a:p>
        </p:txBody>
      </p:sp>
      <p:sp>
        <p:nvSpPr>
          <p:cNvPr id="111" name="object 40"/>
          <p:cNvSpPr/>
          <p:nvPr/>
        </p:nvSpPr>
        <p:spPr>
          <a:xfrm>
            <a:off x="6737120" y="4921685"/>
            <a:ext cx="347472" cy="347472"/>
          </a:xfrm>
          <a:custGeom>
            <a:avLst/>
            <a:gdLst/>
            <a:ahLst/>
            <a:cxnLst/>
            <a:rect l="l" t="t" r="r" b="b"/>
            <a:pathLst>
              <a:path w="320729"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29"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1"/>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12" name="object 38"/>
          <p:cNvSpPr/>
          <p:nvPr/>
        </p:nvSpPr>
        <p:spPr>
          <a:xfrm>
            <a:off x="8556365" y="2219115"/>
            <a:ext cx="347472" cy="347472"/>
          </a:xfrm>
          <a:custGeom>
            <a:avLst/>
            <a:gdLst/>
            <a:ahLst/>
            <a:cxnLst/>
            <a:rect l="l" t="t" r="r" b="b"/>
            <a:pathLst>
              <a:path w="320729"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4"/>
                </a:lnTo>
                <a:lnTo>
                  <a:pt x="308334" y="106609"/>
                </a:lnTo>
                <a:lnTo>
                  <a:pt x="313014" y="120303"/>
                </a:lnTo>
                <a:lnTo>
                  <a:pt x="316635" y="134512"/>
                </a:lnTo>
                <a:lnTo>
                  <a:pt x="319146" y="149181"/>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2"/>
                </a:lnTo>
                <a:lnTo>
                  <a:pt x="146243" y="346698"/>
                </a:lnTo>
                <a:lnTo>
                  <a:pt x="132464" y="344742"/>
                </a:lnTo>
                <a:lnTo>
                  <a:pt x="119078" y="341551"/>
                </a:lnTo>
                <a:lnTo>
                  <a:pt x="106136" y="337180"/>
                </a:lnTo>
                <a:lnTo>
                  <a:pt x="93688" y="331684"/>
                </a:lnTo>
                <a:lnTo>
                  <a:pt x="81788" y="325119"/>
                </a:lnTo>
                <a:lnTo>
                  <a:pt x="70484" y="317539"/>
                </a:lnTo>
                <a:lnTo>
                  <a:pt x="59830" y="309002"/>
                </a:lnTo>
                <a:lnTo>
                  <a:pt x="49875" y="299561"/>
                </a:lnTo>
                <a:lnTo>
                  <a:pt x="40672" y="289272"/>
                </a:lnTo>
                <a:lnTo>
                  <a:pt x="32271" y="278192"/>
                </a:lnTo>
                <a:lnTo>
                  <a:pt x="24724" y="266375"/>
                </a:lnTo>
                <a:lnTo>
                  <a:pt x="18081" y="253876"/>
                </a:lnTo>
                <a:lnTo>
                  <a:pt x="12395" y="240752"/>
                </a:lnTo>
                <a:lnTo>
                  <a:pt x="7715" y="227057"/>
                </a:lnTo>
                <a:lnTo>
                  <a:pt x="4094" y="212848"/>
                </a:lnTo>
                <a:lnTo>
                  <a:pt x="1582" y="198179"/>
                </a:lnTo>
                <a:lnTo>
                  <a:pt x="232" y="183106"/>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13" name="object 36"/>
          <p:cNvSpPr/>
          <p:nvPr/>
        </p:nvSpPr>
        <p:spPr>
          <a:xfrm>
            <a:off x="8909165" y="3402186"/>
            <a:ext cx="347472" cy="347472"/>
          </a:xfrm>
          <a:custGeom>
            <a:avLst/>
            <a:gdLst/>
            <a:ahLst/>
            <a:cxnLst/>
            <a:rect l="l" t="t" r="r" b="b"/>
            <a:pathLst>
              <a:path w="338701" h="347361">
                <a:moveTo>
                  <a:pt x="338701" y="173680"/>
                </a:moveTo>
                <a:lnTo>
                  <a:pt x="338086" y="158773"/>
                </a:lnTo>
                <a:lnTo>
                  <a:pt x="336274" y="144215"/>
                </a:lnTo>
                <a:lnTo>
                  <a:pt x="333315" y="130059"/>
                </a:lnTo>
                <a:lnTo>
                  <a:pt x="329260" y="116355"/>
                </a:lnTo>
                <a:lnTo>
                  <a:pt x="324157" y="103155"/>
                </a:lnTo>
                <a:lnTo>
                  <a:pt x="318058" y="90510"/>
                </a:lnTo>
                <a:lnTo>
                  <a:pt x="311012" y="78472"/>
                </a:lnTo>
                <a:lnTo>
                  <a:pt x="303069" y="67092"/>
                </a:lnTo>
                <a:lnTo>
                  <a:pt x="294280" y="56421"/>
                </a:lnTo>
                <a:lnTo>
                  <a:pt x="284694" y="46511"/>
                </a:lnTo>
                <a:lnTo>
                  <a:pt x="274362" y="37412"/>
                </a:lnTo>
                <a:lnTo>
                  <a:pt x="263333" y="29177"/>
                </a:lnTo>
                <a:lnTo>
                  <a:pt x="251657" y="21856"/>
                </a:lnTo>
                <a:lnTo>
                  <a:pt x="239385" y="15500"/>
                </a:lnTo>
                <a:lnTo>
                  <a:pt x="226566" y="10162"/>
                </a:lnTo>
                <a:lnTo>
                  <a:pt x="213252" y="5892"/>
                </a:lnTo>
                <a:lnTo>
                  <a:pt x="199490" y="2742"/>
                </a:lnTo>
                <a:lnTo>
                  <a:pt x="185333" y="763"/>
                </a:lnTo>
                <a:lnTo>
                  <a:pt x="170829" y="6"/>
                </a:lnTo>
                <a:lnTo>
                  <a:pt x="169350" y="0"/>
                </a:lnTo>
                <a:lnTo>
                  <a:pt x="154814" y="630"/>
                </a:lnTo>
                <a:lnTo>
                  <a:pt x="140620" y="2489"/>
                </a:lnTo>
                <a:lnTo>
                  <a:pt x="126816" y="5523"/>
                </a:lnTo>
                <a:lnTo>
                  <a:pt x="113454" y="9683"/>
                </a:lnTo>
                <a:lnTo>
                  <a:pt x="100583" y="14916"/>
                </a:lnTo>
                <a:lnTo>
                  <a:pt x="88254" y="21171"/>
                </a:lnTo>
                <a:lnTo>
                  <a:pt x="76516" y="28397"/>
                </a:lnTo>
                <a:lnTo>
                  <a:pt x="65420" y="36543"/>
                </a:lnTo>
                <a:lnTo>
                  <a:pt x="55015" y="45557"/>
                </a:lnTo>
                <a:lnTo>
                  <a:pt x="45351" y="55388"/>
                </a:lnTo>
                <a:lnTo>
                  <a:pt x="36479" y="65984"/>
                </a:lnTo>
                <a:lnTo>
                  <a:pt x="28449" y="77295"/>
                </a:lnTo>
                <a:lnTo>
                  <a:pt x="21311" y="89269"/>
                </a:lnTo>
                <a:lnTo>
                  <a:pt x="15114" y="101855"/>
                </a:lnTo>
                <a:lnTo>
                  <a:pt x="9909" y="115001"/>
                </a:lnTo>
                <a:lnTo>
                  <a:pt x="5745" y="128657"/>
                </a:lnTo>
                <a:lnTo>
                  <a:pt x="2674" y="142770"/>
                </a:lnTo>
                <a:lnTo>
                  <a:pt x="744" y="157289"/>
                </a:lnTo>
                <a:lnTo>
                  <a:pt x="6" y="172164"/>
                </a:lnTo>
                <a:lnTo>
                  <a:pt x="0" y="173680"/>
                </a:lnTo>
                <a:lnTo>
                  <a:pt x="615" y="188588"/>
                </a:lnTo>
                <a:lnTo>
                  <a:pt x="2427" y="203146"/>
                </a:lnTo>
                <a:lnTo>
                  <a:pt x="5386" y="217302"/>
                </a:lnTo>
                <a:lnTo>
                  <a:pt x="9441" y="231006"/>
                </a:lnTo>
                <a:lnTo>
                  <a:pt x="14544" y="244206"/>
                </a:lnTo>
                <a:lnTo>
                  <a:pt x="20643" y="256850"/>
                </a:lnTo>
                <a:lnTo>
                  <a:pt x="27689" y="268888"/>
                </a:lnTo>
                <a:lnTo>
                  <a:pt x="35631" y="280269"/>
                </a:lnTo>
                <a:lnTo>
                  <a:pt x="44421" y="290940"/>
                </a:lnTo>
                <a:lnTo>
                  <a:pt x="54007" y="300850"/>
                </a:lnTo>
                <a:lnTo>
                  <a:pt x="64339" y="309949"/>
                </a:lnTo>
                <a:lnTo>
                  <a:pt x="75368" y="318184"/>
                </a:lnTo>
                <a:lnTo>
                  <a:pt x="87044" y="325505"/>
                </a:lnTo>
                <a:lnTo>
                  <a:pt x="99316" y="331861"/>
                </a:lnTo>
                <a:lnTo>
                  <a:pt x="112134" y="337199"/>
                </a:lnTo>
                <a:lnTo>
                  <a:pt x="125449" y="341469"/>
                </a:lnTo>
                <a:lnTo>
                  <a:pt x="139210" y="344619"/>
                </a:lnTo>
                <a:lnTo>
                  <a:pt x="153368" y="346598"/>
                </a:lnTo>
                <a:lnTo>
                  <a:pt x="167872" y="347355"/>
                </a:lnTo>
                <a:lnTo>
                  <a:pt x="169350" y="347361"/>
                </a:lnTo>
                <a:lnTo>
                  <a:pt x="183886" y="346731"/>
                </a:lnTo>
                <a:lnTo>
                  <a:pt x="198081" y="344872"/>
                </a:lnTo>
                <a:lnTo>
                  <a:pt x="211885" y="341838"/>
                </a:lnTo>
                <a:lnTo>
                  <a:pt x="225247" y="337678"/>
                </a:lnTo>
                <a:lnTo>
                  <a:pt x="238117" y="332445"/>
                </a:lnTo>
                <a:lnTo>
                  <a:pt x="250447" y="326190"/>
                </a:lnTo>
                <a:lnTo>
                  <a:pt x="262185" y="318964"/>
                </a:lnTo>
                <a:lnTo>
                  <a:pt x="273281" y="310818"/>
                </a:lnTo>
                <a:lnTo>
                  <a:pt x="283686" y="301804"/>
                </a:lnTo>
                <a:lnTo>
                  <a:pt x="293349" y="291973"/>
                </a:lnTo>
                <a:lnTo>
                  <a:pt x="302221" y="281377"/>
                </a:lnTo>
                <a:lnTo>
                  <a:pt x="310251" y="270066"/>
                </a:lnTo>
                <a:lnTo>
                  <a:pt x="317390" y="258092"/>
                </a:lnTo>
                <a:lnTo>
                  <a:pt x="323587" y="245506"/>
                </a:lnTo>
                <a:lnTo>
                  <a:pt x="328792" y="232360"/>
                </a:lnTo>
                <a:lnTo>
                  <a:pt x="332956" y="218704"/>
                </a:lnTo>
                <a:lnTo>
                  <a:pt x="336027" y="204591"/>
                </a:lnTo>
                <a:lnTo>
                  <a:pt x="337957" y="190071"/>
                </a:lnTo>
                <a:lnTo>
                  <a:pt x="338695" y="175197"/>
                </a:lnTo>
                <a:lnTo>
                  <a:pt x="338701"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14" name="object 34"/>
          <p:cNvSpPr/>
          <p:nvPr/>
        </p:nvSpPr>
        <p:spPr>
          <a:xfrm>
            <a:off x="6562354" y="2483005"/>
            <a:ext cx="347472" cy="347472"/>
          </a:xfrm>
          <a:custGeom>
            <a:avLst/>
            <a:gdLst/>
            <a:ahLst/>
            <a:cxnLst/>
            <a:rect l="l" t="t" r="r" b="b"/>
            <a:pathLst>
              <a:path w="320729"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5" y="2619"/>
                </a:lnTo>
                <a:lnTo>
                  <a:pt x="201651" y="5810"/>
                </a:lnTo>
                <a:lnTo>
                  <a:pt x="214593" y="10181"/>
                </a:lnTo>
                <a:lnTo>
                  <a:pt x="227041" y="15677"/>
                </a:lnTo>
                <a:lnTo>
                  <a:pt x="238941" y="22242"/>
                </a:lnTo>
                <a:lnTo>
                  <a:pt x="250245" y="29822"/>
                </a:lnTo>
                <a:lnTo>
                  <a:pt x="260899" y="38359"/>
                </a:lnTo>
                <a:lnTo>
                  <a:pt x="270854"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2"/>
                </a:lnTo>
                <a:lnTo>
                  <a:pt x="146244" y="346698"/>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3" y="198179"/>
                </a:lnTo>
                <a:lnTo>
                  <a:pt x="232" y="183107"/>
                </a:lnTo>
                <a:lnTo>
                  <a:pt x="0" y="173680"/>
                </a:lnTo>
                <a:close/>
              </a:path>
            </a:pathLst>
          </a:custGeom>
          <a:solidFill>
            <a:srgbClr val="FAA757"/>
          </a:solidFill>
          <a:ln w="28575">
            <a:solidFill>
              <a:srgbClr val="C1803F"/>
            </a:solidFill>
          </a:ln>
        </p:spPr>
        <p:txBody>
          <a:bodyPr wrap="square" lIns="0" tIns="0" rIns="0" bIns="0" rtlCol="0">
            <a:noAutofit/>
          </a:bodyPr>
          <a:lstStyle/>
          <a:p>
            <a:endParaRPr/>
          </a:p>
        </p:txBody>
      </p:sp>
      <p:sp>
        <p:nvSpPr>
          <p:cNvPr id="115" name="object 32"/>
          <p:cNvSpPr/>
          <p:nvPr/>
        </p:nvSpPr>
        <p:spPr>
          <a:xfrm>
            <a:off x="8716732" y="1593274"/>
            <a:ext cx="347472" cy="347472"/>
          </a:xfrm>
          <a:custGeom>
            <a:avLst/>
            <a:gdLst/>
            <a:ahLst/>
            <a:cxnLst/>
            <a:rect l="l" t="t" r="r" b="b"/>
            <a:pathLst>
              <a:path w="320730"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4"/>
                </a:lnTo>
                <a:lnTo>
                  <a:pt x="308334" y="106609"/>
                </a:lnTo>
                <a:lnTo>
                  <a:pt x="313014" y="120303"/>
                </a:lnTo>
                <a:lnTo>
                  <a:pt x="316635" y="134512"/>
                </a:lnTo>
                <a:lnTo>
                  <a:pt x="319147" y="149181"/>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3"/>
                </a:lnTo>
                <a:lnTo>
                  <a:pt x="285311" y="282563"/>
                </a:lnTo>
                <a:lnTo>
                  <a:pt x="276594" y="293344"/>
                </a:lnTo>
                <a:lnTo>
                  <a:pt x="267094" y="303311"/>
                </a:lnTo>
                <a:lnTo>
                  <a:pt x="256863" y="312410"/>
                </a:lnTo>
                <a:lnTo>
                  <a:pt x="245952" y="320584"/>
                </a:lnTo>
                <a:lnTo>
                  <a:pt x="234412" y="327778"/>
                </a:lnTo>
                <a:lnTo>
                  <a:pt x="222294" y="333937"/>
                </a:lnTo>
                <a:lnTo>
                  <a:pt x="209649" y="339005"/>
                </a:lnTo>
                <a:lnTo>
                  <a:pt x="196530" y="342927"/>
                </a:lnTo>
                <a:lnTo>
                  <a:pt x="182985" y="345647"/>
                </a:lnTo>
                <a:lnTo>
                  <a:pt x="169068" y="347110"/>
                </a:lnTo>
                <a:lnTo>
                  <a:pt x="160364" y="347362"/>
                </a:lnTo>
                <a:lnTo>
                  <a:pt x="146243" y="346698"/>
                </a:lnTo>
                <a:lnTo>
                  <a:pt x="132464" y="344742"/>
                </a:lnTo>
                <a:lnTo>
                  <a:pt x="119078" y="341551"/>
                </a:lnTo>
                <a:lnTo>
                  <a:pt x="106136" y="337180"/>
                </a:lnTo>
                <a:lnTo>
                  <a:pt x="93688" y="331684"/>
                </a:lnTo>
                <a:lnTo>
                  <a:pt x="81788" y="325119"/>
                </a:lnTo>
                <a:lnTo>
                  <a:pt x="70484" y="317539"/>
                </a:lnTo>
                <a:lnTo>
                  <a:pt x="59830" y="309002"/>
                </a:lnTo>
                <a:lnTo>
                  <a:pt x="49875" y="299561"/>
                </a:lnTo>
                <a:lnTo>
                  <a:pt x="40672" y="289272"/>
                </a:lnTo>
                <a:lnTo>
                  <a:pt x="32271" y="278192"/>
                </a:lnTo>
                <a:lnTo>
                  <a:pt x="24724" y="266375"/>
                </a:lnTo>
                <a:lnTo>
                  <a:pt x="18081" y="253876"/>
                </a:lnTo>
                <a:lnTo>
                  <a:pt x="12395" y="240752"/>
                </a:lnTo>
                <a:lnTo>
                  <a:pt x="7715" y="227057"/>
                </a:lnTo>
                <a:lnTo>
                  <a:pt x="4094" y="212848"/>
                </a:lnTo>
                <a:lnTo>
                  <a:pt x="1582" y="198179"/>
                </a:lnTo>
                <a:lnTo>
                  <a:pt x="232" y="183106"/>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16" name="object 30"/>
          <p:cNvSpPr/>
          <p:nvPr/>
        </p:nvSpPr>
        <p:spPr>
          <a:xfrm>
            <a:off x="7725572" y="3169970"/>
            <a:ext cx="347472" cy="347472"/>
          </a:xfrm>
          <a:custGeom>
            <a:avLst/>
            <a:gdLst/>
            <a:ahLst/>
            <a:cxnLst/>
            <a:rect l="l" t="t" r="r" b="b"/>
            <a:pathLst>
              <a:path w="320729"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2"/>
                </a:lnTo>
                <a:lnTo>
                  <a:pt x="146244" y="346698"/>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3" y="198179"/>
                </a:lnTo>
                <a:lnTo>
                  <a:pt x="232" y="183107"/>
                </a:lnTo>
                <a:lnTo>
                  <a:pt x="0" y="173680"/>
                </a:lnTo>
                <a:close/>
              </a:path>
            </a:pathLst>
          </a:custGeom>
          <a:solidFill>
            <a:srgbClr val="937AB1"/>
          </a:solidFill>
          <a:ln w="57150">
            <a:solidFill>
              <a:srgbClr val="F69545"/>
            </a:solidFill>
          </a:ln>
        </p:spPr>
        <p:txBody>
          <a:bodyPr wrap="square" lIns="0" tIns="0" rIns="0" bIns="0" rtlCol="0">
            <a:noAutofit/>
          </a:bodyPr>
          <a:lstStyle/>
          <a:p>
            <a:endParaRPr/>
          </a:p>
        </p:txBody>
      </p:sp>
      <p:sp>
        <p:nvSpPr>
          <p:cNvPr id="117" name="object 28"/>
          <p:cNvSpPr/>
          <p:nvPr/>
        </p:nvSpPr>
        <p:spPr>
          <a:xfrm>
            <a:off x="6401989" y="5328656"/>
            <a:ext cx="347472" cy="347472"/>
          </a:xfrm>
          <a:custGeom>
            <a:avLst/>
            <a:gdLst/>
            <a:ahLst/>
            <a:cxnLst/>
            <a:rect l="l" t="t" r="r" b="b"/>
            <a:pathLst>
              <a:path w="320730"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6"/>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18" name="object 26"/>
          <p:cNvSpPr/>
          <p:nvPr/>
        </p:nvSpPr>
        <p:spPr>
          <a:xfrm>
            <a:off x="7105873" y="4521611"/>
            <a:ext cx="347472" cy="347472"/>
          </a:xfrm>
          <a:custGeom>
            <a:avLst/>
            <a:gdLst/>
            <a:ahLst/>
            <a:cxnLst/>
            <a:rect l="l" t="t" r="r" b="b"/>
            <a:pathLst>
              <a:path w="320730"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6"/>
                </a:lnTo>
                <a:lnTo>
                  <a:pt x="0" y="173681"/>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19" name="object 24"/>
          <p:cNvSpPr/>
          <p:nvPr/>
        </p:nvSpPr>
        <p:spPr>
          <a:xfrm>
            <a:off x="5052670" y="3517331"/>
            <a:ext cx="347472" cy="347472"/>
          </a:xfrm>
          <a:custGeom>
            <a:avLst/>
            <a:gdLst/>
            <a:ahLst/>
            <a:cxnLst/>
            <a:rect l="l" t="t" r="r" b="b"/>
            <a:pathLst>
              <a:path w="320730"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1"/>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20" name="object 22"/>
          <p:cNvSpPr/>
          <p:nvPr/>
        </p:nvSpPr>
        <p:spPr>
          <a:xfrm>
            <a:off x="4776845" y="5206506"/>
            <a:ext cx="347472" cy="347472"/>
          </a:xfrm>
          <a:custGeom>
            <a:avLst/>
            <a:gdLst/>
            <a:ahLst/>
            <a:cxnLst/>
            <a:rect l="l" t="t" r="r" b="b"/>
            <a:pathLst>
              <a:path w="320730"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21" name="object 20"/>
          <p:cNvSpPr/>
          <p:nvPr/>
        </p:nvSpPr>
        <p:spPr>
          <a:xfrm>
            <a:off x="5373401" y="4051297"/>
            <a:ext cx="347472" cy="347472"/>
          </a:xfrm>
          <a:custGeom>
            <a:avLst/>
            <a:gdLst/>
            <a:ahLst/>
            <a:cxnLst/>
            <a:rect l="l" t="t" r="r" b="b"/>
            <a:pathLst>
              <a:path w="320730"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2"/>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1"/>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22" name="object 18"/>
          <p:cNvSpPr/>
          <p:nvPr/>
        </p:nvSpPr>
        <p:spPr>
          <a:xfrm>
            <a:off x="8237687" y="2691052"/>
            <a:ext cx="347472" cy="347472"/>
          </a:xfrm>
          <a:custGeom>
            <a:avLst/>
            <a:gdLst/>
            <a:ahLst/>
            <a:cxnLst/>
            <a:rect l="l" t="t" r="r" b="b"/>
            <a:pathLst>
              <a:path w="320730"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4"/>
                </a:lnTo>
                <a:lnTo>
                  <a:pt x="308334" y="106609"/>
                </a:lnTo>
                <a:lnTo>
                  <a:pt x="313014" y="120303"/>
                </a:lnTo>
                <a:lnTo>
                  <a:pt x="316635" y="134512"/>
                </a:lnTo>
                <a:lnTo>
                  <a:pt x="319147" y="149181"/>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2"/>
                </a:lnTo>
                <a:lnTo>
                  <a:pt x="146243" y="346698"/>
                </a:lnTo>
                <a:lnTo>
                  <a:pt x="132464" y="344742"/>
                </a:lnTo>
                <a:lnTo>
                  <a:pt x="119078" y="341551"/>
                </a:lnTo>
                <a:lnTo>
                  <a:pt x="106136" y="337180"/>
                </a:lnTo>
                <a:lnTo>
                  <a:pt x="93688"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7"/>
                </a:lnTo>
                <a:lnTo>
                  <a:pt x="4094" y="212848"/>
                </a:lnTo>
                <a:lnTo>
                  <a:pt x="1582" y="198179"/>
                </a:lnTo>
                <a:lnTo>
                  <a:pt x="232" y="183106"/>
                </a:lnTo>
                <a:lnTo>
                  <a:pt x="0" y="173680"/>
                </a:lnTo>
                <a:close/>
              </a:path>
            </a:pathLst>
          </a:custGeom>
          <a:solidFill>
            <a:srgbClr val="937AB1"/>
          </a:solidFill>
          <a:ln w="57150">
            <a:solidFill>
              <a:srgbClr val="F69545"/>
            </a:solidFill>
          </a:ln>
        </p:spPr>
        <p:txBody>
          <a:bodyPr wrap="square" lIns="0" tIns="0" rIns="0" bIns="0" rtlCol="0">
            <a:noAutofit/>
          </a:bodyPr>
          <a:lstStyle/>
          <a:p>
            <a:endParaRPr/>
          </a:p>
        </p:txBody>
      </p:sp>
      <p:sp>
        <p:nvSpPr>
          <p:cNvPr id="123" name="object 6"/>
          <p:cNvSpPr txBox="1"/>
          <p:nvPr/>
        </p:nvSpPr>
        <p:spPr>
          <a:xfrm>
            <a:off x="2856125" y="3759280"/>
            <a:ext cx="992822" cy="330200"/>
          </a:xfrm>
          <a:prstGeom prst="rect">
            <a:avLst/>
          </a:prstGeom>
        </p:spPr>
        <p:txBody>
          <a:bodyPr wrap="square" lIns="0" tIns="0" rIns="0" bIns="0" rtlCol="0">
            <a:noAutofit/>
          </a:bodyPr>
          <a:lstStyle/>
          <a:p>
            <a:pPr marL="12700">
              <a:lnSpc>
                <a:spcPts val="2600"/>
              </a:lnSpc>
              <a:spcBef>
                <a:spcPts val="130"/>
              </a:spcBef>
            </a:pPr>
            <a:r>
              <a:rPr sz="3600" baseline="2275" dirty="0">
                <a:solidFill>
                  <a:srgbClr val="7F7E7E"/>
                </a:solidFill>
                <a:cs typeface="Calibri"/>
              </a:rPr>
              <a:t>Income</a:t>
            </a:r>
            <a:endParaRPr sz="2400" dirty="0">
              <a:cs typeface="Calibri"/>
            </a:endParaRPr>
          </a:p>
        </p:txBody>
      </p:sp>
      <p:grpSp>
        <p:nvGrpSpPr>
          <p:cNvPr id="124" name="Group 123"/>
          <p:cNvGrpSpPr/>
          <p:nvPr/>
        </p:nvGrpSpPr>
        <p:grpSpPr>
          <a:xfrm>
            <a:off x="3907438" y="1888930"/>
            <a:ext cx="6303362" cy="4054670"/>
            <a:chOff x="2343901" y="1923700"/>
            <a:chExt cx="6303362" cy="4054670"/>
          </a:xfrm>
        </p:grpSpPr>
        <p:sp>
          <p:nvSpPr>
            <p:cNvPr id="125" name="object 67"/>
            <p:cNvSpPr/>
            <p:nvPr/>
          </p:nvSpPr>
          <p:spPr>
            <a:xfrm>
              <a:off x="2343901" y="1923700"/>
              <a:ext cx="0" cy="4054670"/>
            </a:xfrm>
            <a:custGeom>
              <a:avLst/>
              <a:gdLst/>
              <a:ahLst/>
              <a:cxnLst/>
              <a:rect l="l" t="t" r="r" b="b"/>
              <a:pathLst>
                <a:path h="4054670">
                  <a:moveTo>
                    <a:pt x="0" y="4054670"/>
                  </a:moveTo>
                  <a:lnTo>
                    <a:pt x="0" y="0"/>
                  </a:lnTo>
                </a:path>
              </a:pathLst>
            </a:custGeom>
            <a:ln w="25399">
              <a:solidFill>
                <a:srgbClr val="6094C9"/>
              </a:solidFill>
              <a:headEnd type="none"/>
              <a:tailEnd type="arrow"/>
            </a:ln>
            <a:effectLst>
              <a:outerShdw blurRad="50800" dist="38100" dir="5400000" algn="t" rotWithShape="0">
                <a:prstClr val="black">
                  <a:alpha val="40000"/>
                </a:prstClr>
              </a:outerShdw>
            </a:effectLst>
          </p:spPr>
          <p:txBody>
            <a:bodyPr wrap="square" lIns="0" tIns="0" rIns="0" bIns="0" rtlCol="0">
              <a:noAutofit/>
            </a:bodyPr>
            <a:lstStyle/>
            <a:p>
              <a:endParaRPr/>
            </a:p>
          </p:txBody>
        </p:sp>
        <p:sp>
          <p:nvSpPr>
            <p:cNvPr id="126" name="object 70"/>
            <p:cNvSpPr/>
            <p:nvPr/>
          </p:nvSpPr>
          <p:spPr>
            <a:xfrm>
              <a:off x="2343901" y="5978370"/>
              <a:ext cx="6303362" cy="0"/>
            </a:xfrm>
            <a:custGeom>
              <a:avLst/>
              <a:gdLst/>
              <a:ahLst/>
              <a:cxnLst/>
              <a:rect l="l" t="t" r="r" b="b"/>
              <a:pathLst>
                <a:path w="6303362">
                  <a:moveTo>
                    <a:pt x="0" y="0"/>
                  </a:moveTo>
                  <a:lnTo>
                    <a:pt x="6303362" y="0"/>
                  </a:lnTo>
                </a:path>
              </a:pathLst>
            </a:custGeom>
            <a:ln w="25399">
              <a:solidFill>
                <a:srgbClr val="6094C9"/>
              </a:solidFill>
              <a:headEnd type="none"/>
              <a:tailEnd type="arrow"/>
            </a:ln>
            <a:effectLst>
              <a:outerShdw blurRad="50800" dist="38100" algn="l" rotWithShape="0">
                <a:prstClr val="black">
                  <a:alpha val="40000"/>
                </a:prstClr>
              </a:outerShdw>
            </a:effectLst>
          </p:spPr>
          <p:txBody>
            <a:bodyPr wrap="square" lIns="0" tIns="0" rIns="0" bIns="0" rtlCol="0">
              <a:noAutofit/>
            </a:bodyPr>
            <a:lstStyle/>
            <a:p>
              <a:endParaRPr/>
            </a:p>
          </p:txBody>
        </p:sp>
      </p:grpSp>
      <p:sp>
        <p:nvSpPr>
          <p:cNvPr id="127" name="object 5"/>
          <p:cNvSpPr txBox="1"/>
          <p:nvPr/>
        </p:nvSpPr>
        <p:spPr>
          <a:xfrm>
            <a:off x="3625916" y="369650"/>
            <a:ext cx="6889684" cy="1166986"/>
          </a:xfrm>
          <a:prstGeom prst="rect">
            <a:avLst/>
          </a:prstGeom>
        </p:spPr>
        <p:txBody>
          <a:bodyPr wrap="square" lIns="0" tIns="0" rIns="0" bIns="0" rtlCol="0">
            <a:spAutoFit/>
          </a:bodyPr>
          <a:lstStyle/>
          <a:p>
            <a:pPr marL="12700" marR="41909">
              <a:lnSpc>
                <a:spcPts val="3454"/>
              </a:lnSpc>
              <a:spcBef>
                <a:spcPts val="172"/>
              </a:spcBef>
            </a:pPr>
            <a:r>
              <a:rPr sz="4800" baseline="2560" dirty="0">
                <a:solidFill>
                  <a:srgbClr val="4E81BC"/>
                </a:solidFill>
                <a:latin typeface="+mj-lt"/>
                <a:cs typeface="Calibri"/>
              </a:rPr>
              <a:t>DBSC</a:t>
            </a:r>
            <a:r>
              <a:rPr sz="4800" spc="-4" baseline="2560" dirty="0">
                <a:solidFill>
                  <a:srgbClr val="4E81BC"/>
                </a:solidFill>
                <a:latin typeface="+mj-lt"/>
                <a:cs typeface="Calibri"/>
              </a:rPr>
              <a:t>A</a:t>
            </a:r>
            <a:r>
              <a:rPr sz="4800" baseline="2560" dirty="0">
                <a:solidFill>
                  <a:srgbClr val="4E81BC"/>
                </a:solidFill>
                <a:latin typeface="+mj-lt"/>
                <a:cs typeface="Calibri"/>
              </a:rPr>
              <a:t>N</a:t>
            </a:r>
            <a:endParaRPr sz="3200" dirty="0">
              <a:latin typeface="+mj-lt"/>
              <a:cs typeface="Calibri"/>
            </a:endParaRPr>
          </a:p>
          <a:p>
            <a:pPr marL="12700">
              <a:lnSpc>
                <a:spcPts val="2770"/>
              </a:lnSpc>
            </a:pPr>
            <a:r>
              <a:rPr lang="en-US" sz="3200" baseline="1137" dirty="0">
                <a:solidFill>
                  <a:srgbClr val="7F7E7E"/>
                </a:solidFill>
                <a:cs typeface="Calibri"/>
              </a:rPr>
              <a:t>Keep going until you find the entire cluster and no point is left unvisited by this chain reaction</a:t>
            </a:r>
            <a:endParaRPr lang="en-US" sz="3200" i="1" baseline="1137" dirty="0">
              <a:solidFill>
                <a:srgbClr val="7F7E7E"/>
              </a:solidFill>
              <a:cs typeface="Calibri"/>
            </a:endParaRPr>
          </a:p>
        </p:txBody>
      </p:sp>
      <p:sp>
        <p:nvSpPr>
          <p:cNvPr id="128" name="object 15"/>
          <p:cNvSpPr txBox="1"/>
          <p:nvPr/>
        </p:nvSpPr>
        <p:spPr>
          <a:xfrm>
            <a:off x="1873883" y="369650"/>
            <a:ext cx="1351013" cy="520700"/>
          </a:xfrm>
          <a:prstGeom prst="rect">
            <a:avLst/>
          </a:prstGeom>
        </p:spPr>
        <p:txBody>
          <a:bodyPr wrap="square" lIns="0" tIns="0" rIns="0" bIns="0" rtlCol="0">
            <a:noAutofit/>
          </a:bodyPr>
          <a:lstStyle/>
          <a:p>
            <a:pPr marL="12700">
              <a:lnSpc>
                <a:spcPts val="1985"/>
              </a:lnSpc>
              <a:spcBef>
                <a:spcPts val="99"/>
              </a:spcBef>
            </a:pPr>
            <a:r>
              <a:rPr sz="2700" baseline="3034" dirty="0">
                <a:solidFill>
                  <a:srgbClr val="215867"/>
                </a:solidFill>
                <a:latin typeface="+mj-lt"/>
                <a:cs typeface="Calibri"/>
              </a:rPr>
              <a:t>epsilon = 1.75</a:t>
            </a:r>
            <a:endParaRPr dirty="0">
              <a:latin typeface="+mj-lt"/>
              <a:cs typeface="Calibri"/>
            </a:endParaRPr>
          </a:p>
          <a:p>
            <a:pPr marL="12700" marR="34289">
              <a:lnSpc>
                <a:spcPts val="2100"/>
              </a:lnSpc>
              <a:spcBef>
                <a:spcPts val="5"/>
              </a:spcBef>
            </a:pPr>
            <a:r>
              <a:rPr sz="2700" baseline="1517" dirty="0">
                <a:solidFill>
                  <a:srgbClr val="215867"/>
                </a:solidFill>
                <a:latin typeface="+mj-lt"/>
                <a:cs typeface="Calibri"/>
              </a:rPr>
              <a:t>n_clu = 3</a:t>
            </a:r>
            <a:endParaRPr dirty="0">
              <a:latin typeface="+mj-lt"/>
              <a:cs typeface="Calibri"/>
            </a:endParaRPr>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object 66"/>
          <p:cNvSpPr/>
          <p:nvPr/>
        </p:nvSpPr>
        <p:spPr>
          <a:xfrm>
            <a:off x="7034555" y="2461881"/>
            <a:ext cx="1810252" cy="1760707"/>
          </a:xfrm>
          <a:custGeom>
            <a:avLst/>
            <a:gdLst/>
            <a:ahLst/>
            <a:cxnLst/>
            <a:rect l="l" t="t" r="r" b="b"/>
            <a:pathLst>
              <a:path w="1810252" h="1760707">
                <a:moveTo>
                  <a:pt x="0" y="880353"/>
                </a:moveTo>
                <a:lnTo>
                  <a:pt x="3000" y="952556"/>
                </a:lnTo>
                <a:lnTo>
                  <a:pt x="11846" y="1023151"/>
                </a:lnTo>
                <a:lnTo>
                  <a:pt x="26305" y="1091913"/>
                </a:lnTo>
                <a:lnTo>
                  <a:pt x="46143" y="1158614"/>
                </a:lnTo>
                <a:lnTo>
                  <a:pt x="71129" y="1223027"/>
                </a:lnTo>
                <a:lnTo>
                  <a:pt x="101028" y="1284927"/>
                </a:lnTo>
                <a:lnTo>
                  <a:pt x="135608" y="1344087"/>
                </a:lnTo>
                <a:lnTo>
                  <a:pt x="174636" y="1400279"/>
                </a:lnTo>
                <a:lnTo>
                  <a:pt x="217880" y="1453279"/>
                </a:lnTo>
                <a:lnTo>
                  <a:pt x="265105" y="1502858"/>
                </a:lnTo>
                <a:lnTo>
                  <a:pt x="316079" y="1548791"/>
                </a:lnTo>
                <a:lnTo>
                  <a:pt x="370570" y="1590850"/>
                </a:lnTo>
                <a:lnTo>
                  <a:pt x="428344" y="1628810"/>
                </a:lnTo>
                <a:lnTo>
                  <a:pt x="489168" y="1662444"/>
                </a:lnTo>
                <a:lnTo>
                  <a:pt x="552810" y="1691525"/>
                </a:lnTo>
                <a:lnTo>
                  <a:pt x="619036" y="1715826"/>
                </a:lnTo>
                <a:lnTo>
                  <a:pt x="687614" y="1735122"/>
                </a:lnTo>
                <a:lnTo>
                  <a:pt x="758310" y="1749185"/>
                </a:lnTo>
                <a:lnTo>
                  <a:pt x="830892" y="1757789"/>
                </a:lnTo>
                <a:lnTo>
                  <a:pt x="905126" y="1760707"/>
                </a:lnTo>
                <a:lnTo>
                  <a:pt x="979361" y="1757789"/>
                </a:lnTo>
                <a:lnTo>
                  <a:pt x="1051942" y="1749185"/>
                </a:lnTo>
                <a:lnTo>
                  <a:pt x="1122639" y="1735122"/>
                </a:lnTo>
                <a:lnTo>
                  <a:pt x="1191216" y="1715826"/>
                </a:lnTo>
                <a:lnTo>
                  <a:pt x="1257442" y="1691525"/>
                </a:lnTo>
                <a:lnTo>
                  <a:pt x="1321084" y="1662444"/>
                </a:lnTo>
                <a:lnTo>
                  <a:pt x="1381908" y="1628810"/>
                </a:lnTo>
                <a:lnTo>
                  <a:pt x="1439682" y="1590850"/>
                </a:lnTo>
                <a:lnTo>
                  <a:pt x="1494173" y="1548791"/>
                </a:lnTo>
                <a:lnTo>
                  <a:pt x="1545147" y="1502858"/>
                </a:lnTo>
                <a:lnTo>
                  <a:pt x="1592373" y="1453279"/>
                </a:lnTo>
                <a:lnTo>
                  <a:pt x="1635616" y="1400279"/>
                </a:lnTo>
                <a:lnTo>
                  <a:pt x="1674644" y="1344087"/>
                </a:lnTo>
                <a:lnTo>
                  <a:pt x="1709224" y="1284927"/>
                </a:lnTo>
                <a:lnTo>
                  <a:pt x="1739123" y="1223027"/>
                </a:lnTo>
                <a:lnTo>
                  <a:pt x="1764109" y="1158614"/>
                </a:lnTo>
                <a:lnTo>
                  <a:pt x="1783947" y="1091913"/>
                </a:lnTo>
                <a:lnTo>
                  <a:pt x="1798406" y="1023151"/>
                </a:lnTo>
                <a:lnTo>
                  <a:pt x="1807252" y="952556"/>
                </a:lnTo>
                <a:lnTo>
                  <a:pt x="1810252" y="880353"/>
                </a:lnTo>
                <a:lnTo>
                  <a:pt x="1807252" y="808151"/>
                </a:lnTo>
                <a:lnTo>
                  <a:pt x="1798406" y="737555"/>
                </a:lnTo>
                <a:lnTo>
                  <a:pt x="1783947" y="668794"/>
                </a:lnTo>
                <a:lnTo>
                  <a:pt x="1764109" y="602094"/>
                </a:lnTo>
                <a:lnTo>
                  <a:pt x="1739123" y="537680"/>
                </a:lnTo>
                <a:lnTo>
                  <a:pt x="1709224" y="475780"/>
                </a:lnTo>
                <a:lnTo>
                  <a:pt x="1674644" y="416621"/>
                </a:lnTo>
                <a:lnTo>
                  <a:pt x="1635616" y="360428"/>
                </a:lnTo>
                <a:lnTo>
                  <a:pt x="1592373" y="307429"/>
                </a:lnTo>
                <a:lnTo>
                  <a:pt x="1545147" y="257849"/>
                </a:lnTo>
                <a:lnTo>
                  <a:pt x="1494173" y="211917"/>
                </a:lnTo>
                <a:lnTo>
                  <a:pt x="1439682" y="169857"/>
                </a:lnTo>
                <a:lnTo>
                  <a:pt x="1381908" y="131897"/>
                </a:lnTo>
                <a:lnTo>
                  <a:pt x="1321084" y="98263"/>
                </a:lnTo>
                <a:lnTo>
                  <a:pt x="1257442" y="69182"/>
                </a:lnTo>
                <a:lnTo>
                  <a:pt x="1191216" y="44881"/>
                </a:lnTo>
                <a:lnTo>
                  <a:pt x="1122639" y="25585"/>
                </a:lnTo>
                <a:lnTo>
                  <a:pt x="1051942" y="11522"/>
                </a:lnTo>
                <a:lnTo>
                  <a:pt x="979361" y="2918"/>
                </a:lnTo>
                <a:lnTo>
                  <a:pt x="905126" y="0"/>
                </a:lnTo>
                <a:lnTo>
                  <a:pt x="830892" y="2918"/>
                </a:lnTo>
                <a:lnTo>
                  <a:pt x="758310" y="11522"/>
                </a:lnTo>
                <a:lnTo>
                  <a:pt x="687614" y="25585"/>
                </a:lnTo>
                <a:lnTo>
                  <a:pt x="619036" y="44881"/>
                </a:lnTo>
                <a:lnTo>
                  <a:pt x="552810" y="69182"/>
                </a:lnTo>
                <a:lnTo>
                  <a:pt x="489168" y="98263"/>
                </a:lnTo>
                <a:lnTo>
                  <a:pt x="428344" y="131897"/>
                </a:lnTo>
                <a:lnTo>
                  <a:pt x="370570" y="169857"/>
                </a:lnTo>
                <a:lnTo>
                  <a:pt x="316079" y="211917"/>
                </a:lnTo>
                <a:lnTo>
                  <a:pt x="265105" y="257849"/>
                </a:lnTo>
                <a:lnTo>
                  <a:pt x="217880" y="307429"/>
                </a:lnTo>
                <a:lnTo>
                  <a:pt x="174636" y="360428"/>
                </a:lnTo>
                <a:lnTo>
                  <a:pt x="135608" y="416621"/>
                </a:lnTo>
                <a:lnTo>
                  <a:pt x="101028" y="475780"/>
                </a:lnTo>
                <a:lnTo>
                  <a:pt x="71129" y="537680"/>
                </a:lnTo>
                <a:lnTo>
                  <a:pt x="46143" y="602094"/>
                </a:lnTo>
                <a:lnTo>
                  <a:pt x="26305" y="668794"/>
                </a:lnTo>
                <a:lnTo>
                  <a:pt x="11846" y="737555"/>
                </a:lnTo>
                <a:lnTo>
                  <a:pt x="3000" y="808151"/>
                </a:lnTo>
                <a:lnTo>
                  <a:pt x="0" y="880353"/>
                </a:lnTo>
                <a:close/>
              </a:path>
            </a:pathLst>
          </a:custGeom>
          <a:solidFill>
            <a:srgbClr val="FAA657">
              <a:alpha val="51000"/>
            </a:srgbClr>
          </a:solidFill>
          <a:effectLst>
            <a:outerShdw blurRad="50800" dist="38100" dir="5400000" algn="t" rotWithShape="0">
              <a:prstClr val="black">
                <a:alpha val="40000"/>
              </a:prstClr>
            </a:outerShdw>
          </a:effectLst>
        </p:spPr>
        <p:txBody>
          <a:bodyPr wrap="square" lIns="0" tIns="0" rIns="0" bIns="0" rtlCol="0">
            <a:noAutofit/>
          </a:bodyPr>
          <a:lstStyle/>
          <a:p>
            <a:endParaRPr/>
          </a:p>
        </p:txBody>
      </p:sp>
      <p:sp>
        <p:nvSpPr>
          <p:cNvPr id="92" name="object 82"/>
          <p:cNvSpPr/>
          <p:nvPr/>
        </p:nvSpPr>
        <p:spPr>
          <a:xfrm>
            <a:off x="5938372" y="5487188"/>
            <a:ext cx="347472" cy="347472"/>
          </a:xfrm>
          <a:custGeom>
            <a:avLst/>
            <a:gdLst/>
            <a:ahLst/>
            <a:cxnLst/>
            <a:rect l="l" t="t" r="r" b="b"/>
            <a:pathLst>
              <a:path w="320729"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93" name="object 84"/>
          <p:cNvSpPr/>
          <p:nvPr/>
        </p:nvSpPr>
        <p:spPr>
          <a:xfrm>
            <a:off x="6923747" y="5521291"/>
            <a:ext cx="347472" cy="347472"/>
          </a:xfrm>
          <a:custGeom>
            <a:avLst/>
            <a:gdLst/>
            <a:ahLst/>
            <a:cxnLst/>
            <a:rect l="l" t="t" r="r" b="b"/>
            <a:pathLst>
              <a:path w="320729"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6"/>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94" name="object 86"/>
          <p:cNvSpPr/>
          <p:nvPr/>
        </p:nvSpPr>
        <p:spPr>
          <a:xfrm>
            <a:off x="7775551" y="5502337"/>
            <a:ext cx="347472" cy="347472"/>
          </a:xfrm>
          <a:custGeom>
            <a:avLst/>
            <a:gdLst/>
            <a:ahLst/>
            <a:cxnLst/>
            <a:rect l="l" t="t" r="r" b="b"/>
            <a:pathLst>
              <a:path w="320729"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9"/>
                </a:lnTo>
                <a:lnTo>
                  <a:pt x="288458" y="69169"/>
                </a:lnTo>
                <a:lnTo>
                  <a:pt x="296005" y="80986"/>
                </a:lnTo>
                <a:lnTo>
                  <a:pt x="302647" y="93485"/>
                </a:lnTo>
                <a:lnTo>
                  <a:pt x="308334" y="106609"/>
                </a:lnTo>
                <a:lnTo>
                  <a:pt x="313014" y="120303"/>
                </a:lnTo>
                <a:lnTo>
                  <a:pt x="316635" y="134513"/>
                </a:lnTo>
                <a:lnTo>
                  <a:pt x="319146" y="149182"/>
                </a:lnTo>
                <a:lnTo>
                  <a:pt x="320497" y="164255"/>
                </a:lnTo>
                <a:lnTo>
                  <a:pt x="320729" y="173680"/>
                </a:lnTo>
                <a:lnTo>
                  <a:pt x="320116" y="188974"/>
                </a:lnTo>
                <a:lnTo>
                  <a:pt x="318311" y="203897"/>
                </a:lnTo>
                <a:lnTo>
                  <a:pt x="315364" y="218395"/>
                </a:lnTo>
                <a:lnTo>
                  <a:pt x="311328" y="232412"/>
                </a:lnTo>
                <a:lnTo>
                  <a:pt x="306254" y="245893"/>
                </a:lnTo>
                <a:lnTo>
                  <a:pt x="300192" y="258782"/>
                </a:lnTo>
                <a:lnTo>
                  <a:pt x="293194" y="271024"/>
                </a:lnTo>
                <a:lnTo>
                  <a:pt x="285310" y="282563"/>
                </a:lnTo>
                <a:lnTo>
                  <a:pt x="276593" y="293344"/>
                </a:lnTo>
                <a:lnTo>
                  <a:pt x="267094" y="303312"/>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6"/>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95" name="object 74"/>
          <p:cNvSpPr/>
          <p:nvPr/>
        </p:nvSpPr>
        <p:spPr>
          <a:xfrm>
            <a:off x="4192469" y="5195209"/>
            <a:ext cx="347472" cy="347472"/>
          </a:xfrm>
          <a:custGeom>
            <a:avLst/>
            <a:gdLst/>
            <a:ahLst/>
            <a:cxnLst/>
            <a:rect l="l" t="t" r="r" b="b"/>
            <a:pathLst>
              <a:path w="320730"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96" name="object 72"/>
          <p:cNvSpPr/>
          <p:nvPr/>
        </p:nvSpPr>
        <p:spPr>
          <a:xfrm>
            <a:off x="7483366" y="2517371"/>
            <a:ext cx="347472" cy="347472"/>
          </a:xfrm>
          <a:custGeom>
            <a:avLst/>
            <a:gdLst/>
            <a:ahLst/>
            <a:cxnLst/>
            <a:rect l="l" t="t" r="r" b="b"/>
            <a:pathLst>
              <a:path w="320730"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30" y="342927"/>
                </a:lnTo>
                <a:lnTo>
                  <a:pt x="182985" y="345647"/>
                </a:lnTo>
                <a:lnTo>
                  <a:pt x="169068" y="347110"/>
                </a:lnTo>
                <a:lnTo>
                  <a:pt x="160364" y="347362"/>
                </a:lnTo>
                <a:lnTo>
                  <a:pt x="146244" y="346698"/>
                </a:lnTo>
                <a:lnTo>
                  <a:pt x="132465" y="344742"/>
                </a:lnTo>
                <a:lnTo>
                  <a:pt x="119078" y="341551"/>
                </a:lnTo>
                <a:lnTo>
                  <a:pt x="106136" y="337180"/>
                </a:lnTo>
                <a:lnTo>
                  <a:pt x="93689" y="331684"/>
                </a:lnTo>
                <a:lnTo>
                  <a:pt x="81788" y="325119"/>
                </a:lnTo>
                <a:lnTo>
                  <a:pt x="70485" y="317540"/>
                </a:lnTo>
                <a:lnTo>
                  <a:pt x="59830" y="309002"/>
                </a:lnTo>
                <a:lnTo>
                  <a:pt x="49876" y="299561"/>
                </a:lnTo>
                <a:lnTo>
                  <a:pt x="40672" y="289273"/>
                </a:lnTo>
                <a:lnTo>
                  <a:pt x="32271" y="278192"/>
                </a:lnTo>
                <a:lnTo>
                  <a:pt x="24724" y="266375"/>
                </a:lnTo>
                <a:lnTo>
                  <a:pt x="18081" y="253876"/>
                </a:lnTo>
                <a:lnTo>
                  <a:pt x="12395" y="240752"/>
                </a:lnTo>
                <a:lnTo>
                  <a:pt x="7715" y="227058"/>
                </a:lnTo>
                <a:lnTo>
                  <a:pt x="4094" y="212848"/>
                </a:lnTo>
                <a:lnTo>
                  <a:pt x="1583" y="198180"/>
                </a:lnTo>
                <a:lnTo>
                  <a:pt x="232" y="183107"/>
                </a:lnTo>
                <a:lnTo>
                  <a:pt x="0" y="173680"/>
                </a:lnTo>
                <a:close/>
              </a:path>
            </a:pathLst>
          </a:custGeom>
          <a:solidFill>
            <a:srgbClr val="FAA757"/>
          </a:solidFill>
          <a:ln w="28575">
            <a:solidFill>
              <a:srgbClr val="C1803F"/>
            </a:solidFill>
          </a:ln>
        </p:spPr>
        <p:txBody>
          <a:bodyPr wrap="square" lIns="0" tIns="0" rIns="0" bIns="0" rtlCol="0">
            <a:noAutofit/>
          </a:bodyPr>
          <a:lstStyle/>
          <a:p>
            <a:endParaRPr/>
          </a:p>
        </p:txBody>
      </p:sp>
      <p:sp>
        <p:nvSpPr>
          <p:cNvPr id="97" name="object 70"/>
          <p:cNvSpPr/>
          <p:nvPr/>
        </p:nvSpPr>
        <p:spPr>
          <a:xfrm>
            <a:off x="7084113" y="2135643"/>
            <a:ext cx="347472" cy="347472"/>
          </a:xfrm>
          <a:custGeom>
            <a:avLst/>
            <a:gdLst/>
            <a:ahLst/>
            <a:cxnLst/>
            <a:rect l="l" t="t" r="r" b="b"/>
            <a:pathLst>
              <a:path w="320730"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2"/>
                </a:lnTo>
                <a:lnTo>
                  <a:pt x="146244" y="346698"/>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3" y="198179"/>
                </a:lnTo>
                <a:lnTo>
                  <a:pt x="232" y="183107"/>
                </a:lnTo>
                <a:lnTo>
                  <a:pt x="0" y="173680"/>
                </a:lnTo>
                <a:close/>
              </a:path>
            </a:pathLst>
          </a:custGeom>
          <a:solidFill>
            <a:srgbClr val="FAA757"/>
          </a:solidFill>
          <a:ln w="28575">
            <a:solidFill>
              <a:srgbClr val="C1803F"/>
            </a:solidFill>
          </a:ln>
        </p:spPr>
        <p:txBody>
          <a:bodyPr wrap="square" lIns="0" tIns="0" rIns="0" bIns="0" rtlCol="0">
            <a:noAutofit/>
          </a:bodyPr>
          <a:lstStyle/>
          <a:p>
            <a:endParaRPr/>
          </a:p>
        </p:txBody>
      </p:sp>
      <p:sp>
        <p:nvSpPr>
          <p:cNvPr id="98" name="object 68"/>
          <p:cNvSpPr/>
          <p:nvPr/>
        </p:nvSpPr>
        <p:spPr>
          <a:xfrm>
            <a:off x="6672028" y="1723114"/>
            <a:ext cx="347472" cy="347472"/>
          </a:xfrm>
          <a:custGeom>
            <a:avLst/>
            <a:gdLst/>
            <a:ahLst/>
            <a:cxnLst/>
            <a:rect l="l" t="t" r="r" b="b"/>
            <a:pathLst>
              <a:path w="320729"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2"/>
                </a:lnTo>
                <a:lnTo>
                  <a:pt x="146244" y="346698"/>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3"/>
                </a:lnTo>
                <a:lnTo>
                  <a:pt x="32271" y="278192"/>
                </a:lnTo>
                <a:lnTo>
                  <a:pt x="24724" y="266375"/>
                </a:lnTo>
                <a:lnTo>
                  <a:pt x="18081" y="253876"/>
                </a:lnTo>
                <a:lnTo>
                  <a:pt x="12395" y="240752"/>
                </a:lnTo>
                <a:lnTo>
                  <a:pt x="7715" y="227058"/>
                </a:lnTo>
                <a:lnTo>
                  <a:pt x="4094" y="212848"/>
                </a:lnTo>
                <a:lnTo>
                  <a:pt x="1583" y="198179"/>
                </a:lnTo>
                <a:lnTo>
                  <a:pt x="232" y="183107"/>
                </a:lnTo>
                <a:lnTo>
                  <a:pt x="0" y="173680"/>
                </a:lnTo>
                <a:close/>
              </a:path>
            </a:pathLst>
          </a:custGeom>
          <a:solidFill>
            <a:srgbClr val="FAA757"/>
          </a:solidFill>
          <a:ln w="28575">
            <a:solidFill>
              <a:schemeClr val="bg1">
                <a:lumMod val="85000"/>
              </a:schemeClr>
            </a:solidFill>
          </a:ln>
        </p:spPr>
        <p:txBody>
          <a:bodyPr wrap="square" lIns="0" tIns="0" rIns="0" bIns="0" rtlCol="0">
            <a:noAutofit/>
          </a:bodyPr>
          <a:lstStyle/>
          <a:p>
            <a:endParaRPr/>
          </a:p>
        </p:txBody>
      </p:sp>
      <p:sp>
        <p:nvSpPr>
          <p:cNvPr id="99" name="object 66"/>
          <p:cNvSpPr/>
          <p:nvPr/>
        </p:nvSpPr>
        <p:spPr>
          <a:xfrm>
            <a:off x="8396003" y="3412181"/>
            <a:ext cx="347472" cy="347472"/>
          </a:xfrm>
          <a:custGeom>
            <a:avLst/>
            <a:gdLst/>
            <a:ahLst/>
            <a:cxnLst/>
            <a:rect l="l" t="t" r="r" b="b"/>
            <a:pathLst>
              <a:path w="320730"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4"/>
                </a:lnTo>
                <a:lnTo>
                  <a:pt x="308334" y="106609"/>
                </a:lnTo>
                <a:lnTo>
                  <a:pt x="313014" y="120303"/>
                </a:lnTo>
                <a:lnTo>
                  <a:pt x="316635" y="134512"/>
                </a:lnTo>
                <a:lnTo>
                  <a:pt x="319147" y="149181"/>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3" y="346697"/>
                </a:lnTo>
                <a:lnTo>
                  <a:pt x="132464" y="344742"/>
                </a:lnTo>
                <a:lnTo>
                  <a:pt x="119078" y="341551"/>
                </a:lnTo>
                <a:lnTo>
                  <a:pt x="106136" y="337180"/>
                </a:lnTo>
                <a:lnTo>
                  <a:pt x="93688" y="331684"/>
                </a:lnTo>
                <a:lnTo>
                  <a:pt x="81788" y="325119"/>
                </a:lnTo>
                <a:lnTo>
                  <a:pt x="70484" y="317539"/>
                </a:lnTo>
                <a:lnTo>
                  <a:pt x="59830" y="309001"/>
                </a:lnTo>
                <a:lnTo>
                  <a:pt x="49875" y="299561"/>
                </a:lnTo>
                <a:lnTo>
                  <a:pt x="40672" y="289272"/>
                </a:lnTo>
                <a:lnTo>
                  <a:pt x="32271" y="278192"/>
                </a:lnTo>
                <a:lnTo>
                  <a:pt x="24724" y="266375"/>
                </a:lnTo>
                <a:lnTo>
                  <a:pt x="18081" y="253876"/>
                </a:lnTo>
                <a:lnTo>
                  <a:pt x="12395" y="240752"/>
                </a:lnTo>
                <a:lnTo>
                  <a:pt x="7715" y="227057"/>
                </a:lnTo>
                <a:lnTo>
                  <a:pt x="4094" y="212848"/>
                </a:lnTo>
                <a:lnTo>
                  <a:pt x="1582" y="198179"/>
                </a:lnTo>
                <a:lnTo>
                  <a:pt x="232" y="183106"/>
                </a:lnTo>
                <a:lnTo>
                  <a:pt x="0" y="173680"/>
                </a:lnTo>
                <a:close/>
              </a:path>
            </a:pathLst>
          </a:custGeom>
          <a:solidFill>
            <a:srgbClr val="937AB1"/>
          </a:solidFill>
          <a:ln w="57150">
            <a:solidFill>
              <a:srgbClr val="F69545"/>
            </a:solidFill>
          </a:ln>
        </p:spPr>
        <p:txBody>
          <a:bodyPr wrap="square" lIns="0" tIns="0" rIns="0" bIns="0" rtlCol="0">
            <a:noAutofit/>
          </a:bodyPr>
          <a:lstStyle/>
          <a:p>
            <a:endParaRPr/>
          </a:p>
        </p:txBody>
      </p:sp>
      <p:sp>
        <p:nvSpPr>
          <p:cNvPr id="100" name="object 63"/>
          <p:cNvSpPr/>
          <p:nvPr/>
        </p:nvSpPr>
        <p:spPr>
          <a:xfrm>
            <a:off x="7404842" y="5021529"/>
            <a:ext cx="347472" cy="347472"/>
          </a:xfrm>
          <a:custGeom>
            <a:avLst/>
            <a:gdLst/>
            <a:ahLst/>
            <a:cxnLst/>
            <a:rect l="l" t="t" r="r" b="b"/>
            <a:pathLst>
              <a:path w="320730" h="347361">
                <a:moveTo>
                  <a:pt x="0" y="173680"/>
                </a:moveTo>
                <a:lnTo>
                  <a:pt x="232" y="183106"/>
                </a:lnTo>
                <a:lnTo>
                  <a:pt x="1583" y="198179"/>
                </a:lnTo>
                <a:lnTo>
                  <a:pt x="4094" y="212848"/>
                </a:lnTo>
                <a:lnTo>
                  <a:pt x="7715" y="227058"/>
                </a:lnTo>
                <a:lnTo>
                  <a:pt x="12395" y="240752"/>
                </a:lnTo>
                <a:lnTo>
                  <a:pt x="18082" y="253876"/>
                </a:lnTo>
                <a:lnTo>
                  <a:pt x="24724" y="266375"/>
                </a:lnTo>
                <a:lnTo>
                  <a:pt x="32272" y="278192"/>
                </a:lnTo>
                <a:lnTo>
                  <a:pt x="40673" y="289272"/>
                </a:lnTo>
                <a:lnTo>
                  <a:pt x="49876" y="299561"/>
                </a:lnTo>
                <a:lnTo>
                  <a:pt x="59830" y="309001"/>
                </a:lnTo>
                <a:lnTo>
                  <a:pt x="70485" y="317539"/>
                </a:lnTo>
                <a:lnTo>
                  <a:pt x="81788" y="325118"/>
                </a:lnTo>
                <a:lnTo>
                  <a:pt x="93689" y="331684"/>
                </a:lnTo>
                <a:lnTo>
                  <a:pt x="106136" y="337180"/>
                </a:lnTo>
                <a:lnTo>
                  <a:pt x="119079" y="341551"/>
                </a:lnTo>
                <a:lnTo>
                  <a:pt x="132465" y="344742"/>
                </a:lnTo>
                <a:lnTo>
                  <a:pt x="146244" y="346697"/>
                </a:lnTo>
                <a:lnTo>
                  <a:pt x="160365" y="347361"/>
                </a:lnTo>
                <a:lnTo>
                  <a:pt x="169069" y="347110"/>
                </a:lnTo>
                <a:lnTo>
                  <a:pt x="182986" y="345646"/>
                </a:lnTo>
                <a:lnTo>
                  <a:pt x="196530" y="342926"/>
                </a:lnTo>
                <a:lnTo>
                  <a:pt x="209650" y="339004"/>
                </a:lnTo>
                <a:lnTo>
                  <a:pt x="222295" y="333936"/>
                </a:lnTo>
                <a:lnTo>
                  <a:pt x="234413" y="327778"/>
                </a:lnTo>
                <a:lnTo>
                  <a:pt x="245953" y="320583"/>
                </a:lnTo>
                <a:lnTo>
                  <a:pt x="256864" y="312409"/>
                </a:lnTo>
                <a:lnTo>
                  <a:pt x="267095" y="303311"/>
                </a:lnTo>
                <a:lnTo>
                  <a:pt x="276595" y="293343"/>
                </a:lnTo>
                <a:lnTo>
                  <a:pt x="285312" y="282562"/>
                </a:lnTo>
                <a:lnTo>
                  <a:pt x="293195" y="271023"/>
                </a:lnTo>
                <a:lnTo>
                  <a:pt x="300193" y="258781"/>
                </a:lnTo>
                <a:lnTo>
                  <a:pt x="306255" y="245892"/>
                </a:lnTo>
                <a:lnTo>
                  <a:pt x="311330" y="232411"/>
                </a:lnTo>
                <a:lnTo>
                  <a:pt x="315366" y="218394"/>
                </a:lnTo>
                <a:lnTo>
                  <a:pt x="318312" y="203896"/>
                </a:lnTo>
                <a:lnTo>
                  <a:pt x="320117" y="188973"/>
                </a:lnTo>
                <a:lnTo>
                  <a:pt x="320730" y="173680"/>
                </a:lnTo>
                <a:lnTo>
                  <a:pt x="320498" y="164254"/>
                </a:lnTo>
                <a:lnTo>
                  <a:pt x="319147" y="149181"/>
                </a:lnTo>
                <a:lnTo>
                  <a:pt x="316636" y="134512"/>
                </a:lnTo>
                <a:lnTo>
                  <a:pt x="313015" y="120303"/>
                </a:lnTo>
                <a:lnTo>
                  <a:pt x="308335" y="106609"/>
                </a:lnTo>
                <a:lnTo>
                  <a:pt x="302649" y="93485"/>
                </a:lnTo>
                <a:lnTo>
                  <a:pt x="296006" y="80986"/>
                </a:lnTo>
                <a:lnTo>
                  <a:pt x="288459" y="69169"/>
                </a:lnTo>
                <a:lnTo>
                  <a:pt x="280058" y="58089"/>
                </a:lnTo>
                <a:lnTo>
                  <a:pt x="270854" y="47800"/>
                </a:lnTo>
                <a:lnTo>
                  <a:pt x="260900" y="38359"/>
                </a:lnTo>
                <a:lnTo>
                  <a:pt x="250245" y="29822"/>
                </a:lnTo>
                <a:lnTo>
                  <a:pt x="238942" y="22242"/>
                </a:lnTo>
                <a:lnTo>
                  <a:pt x="227041" y="15677"/>
                </a:lnTo>
                <a:lnTo>
                  <a:pt x="214594" y="10181"/>
                </a:lnTo>
                <a:lnTo>
                  <a:pt x="201651" y="5810"/>
                </a:lnTo>
                <a:lnTo>
                  <a:pt x="188265" y="2619"/>
                </a:lnTo>
                <a:lnTo>
                  <a:pt x="174486" y="664"/>
                </a:lnTo>
                <a:lnTo>
                  <a:pt x="160365" y="0"/>
                </a:lnTo>
                <a:lnTo>
                  <a:pt x="151662" y="251"/>
                </a:lnTo>
                <a:lnTo>
                  <a:pt x="137745" y="1714"/>
                </a:lnTo>
                <a:lnTo>
                  <a:pt x="124200" y="4434"/>
                </a:lnTo>
                <a:lnTo>
                  <a:pt x="111080" y="8356"/>
                </a:lnTo>
                <a:lnTo>
                  <a:pt x="98436" y="13424"/>
                </a:lnTo>
                <a:lnTo>
                  <a:pt x="86318" y="19583"/>
                </a:lnTo>
                <a:lnTo>
                  <a:pt x="74777" y="26777"/>
                </a:lnTo>
                <a:lnTo>
                  <a:pt x="63866" y="34951"/>
                </a:lnTo>
                <a:lnTo>
                  <a:pt x="53635" y="44049"/>
                </a:lnTo>
                <a:lnTo>
                  <a:pt x="44136" y="54017"/>
                </a:lnTo>
                <a:lnTo>
                  <a:pt x="35419" y="64798"/>
                </a:lnTo>
                <a:lnTo>
                  <a:pt x="27535" y="76337"/>
                </a:lnTo>
                <a:lnTo>
                  <a:pt x="20537" y="88579"/>
                </a:lnTo>
                <a:lnTo>
                  <a:pt x="14475" y="101468"/>
                </a:lnTo>
                <a:lnTo>
                  <a:pt x="9400" y="114948"/>
                </a:lnTo>
                <a:lnTo>
                  <a:pt x="5364" y="128965"/>
                </a:lnTo>
                <a:lnTo>
                  <a:pt x="2418" y="143463"/>
                </a:lnTo>
                <a:lnTo>
                  <a:pt x="613" y="158386"/>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01" name="object 62"/>
          <p:cNvSpPr/>
          <p:nvPr/>
        </p:nvSpPr>
        <p:spPr>
          <a:xfrm>
            <a:off x="5850962" y="3493881"/>
            <a:ext cx="347472" cy="347472"/>
          </a:xfrm>
          <a:custGeom>
            <a:avLst/>
            <a:gdLst/>
            <a:ahLst/>
            <a:cxnLst/>
            <a:rect l="l" t="t" r="r" b="b"/>
            <a:pathLst>
              <a:path w="320729"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6" y="149182"/>
                </a:lnTo>
                <a:lnTo>
                  <a:pt x="320497" y="164254"/>
                </a:lnTo>
                <a:lnTo>
                  <a:pt x="320729"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6"/>
                </a:lnTo>
                <a:lnTo>
                  <a:pt x="0" y="173681"/>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02" name="object 60"/>
          <p:cNvSpPr/>
          <p:nvPr/>
        </p:nvSpPr>
        <p:spPr>
          <a:xfrm>
            <a:off x="4975263" y="4571028"/>
            <a:ext cx="347472" cy="347472"/>
          </a:xfrm>
          <a:custGeom>
            <a:avLst/>
            <a:gdLst/>
            <a:ahLst/>
            <a:cxnLst/>
            <a:rect l="l" t="t" r="r" b="b"/>
            <a:pathLst>
              <a:path w="320729"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8"/>
                </a:lnTo>
                <a:lnTo>
                  <a:pt x="288458" y="69169"/>
                </a:lnTo>
                <a:lnTo>
                  <a:pt x="296005" y="80986"/>
                </a:lnTo>
                <a:lnTo>
                  <a:pt x="302648" y="93485"/>
                </a:lnTo>
                <a:lnTo>
                  <a:pt x="308334" y="106609"/>
                </a:lnTo>
                <a:lnTo>
                  <a:pt x="313014" y="120303"/>
                </a:lnTo>
                <a:lnTo>
                  <a:pt x="316635" y="134513"/>
                </a:lnTo>
                <a:lnTo>
                  <a:pt x="319146" y="149182"/>
                </a:lnTo>
                <a:lnTo>
                  <a:pt x="320497" y="164254"/>
                </a:lnTo>
                <a:lnTo>
                  <a:pt x="320729"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1"/>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03" name="object 58"/>
          <p:cNvSpPr/>
          <p:nvPr/>
        </p:nvSpPr>
        <p:spPr>
          <a:xfrm>
            <a:off x="9037462" y="2045434"/>
            <a:ext cx="347472" cy="347472"/>
          </a:xfrm>
          <a:custGeom>
            <a:avLst/>
            <a:gdLst/>
            <a:ahLst/>
            <a:cxnLst/>
            <a:rect l="l" t="t" r="r" b="b"/>
            <a:pathLst>
              <a:path w="320729"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4"/>
                </a:lnTo>
                <a:lnTo>
                  <a:pt x="308334" y="106609"/>
                </a:lnTo>
                <a:lnTo>
                  <a:pt x="313014" y="120303"/>
                </a:lnTo>
                <a:lnTo>
                  <a:pt x="316635" y="134512"/>
                </a:lnTo>
                <a:lnTo>
                  <a:pt x="319146" y="149181"/>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2"/>
                </a:lnTo>
                <a:lnTo>
                  <a:pt x="146243" y="346698"/>
                </a:lnTo>
                <a:lnTo>
                  <a:pt x="132464" y="344742"/>
                </a:lnTo>
                <a:lnTo>
                  <a:pt x="119078" y="341551"/>
                </a:lnTo>
                <a:lnTo>
                  <a:pt x="106136" y="337180"/>
                </a:lnTo>
                <a:lnTo>
                  <a:pt x="93688" y="331684"/>
                </a:lnTo>
                <a:lnTo>
                  <a:pt x="81788" y="325119"/>
                </a:lnTo>
                <a:lnTo>
                  <a:pt x="70484" y="317539"/>
                </a:lnTo>
                <a:lnTo>
                  <a:pt x="59830" y="309002"/>
                </a:lnTo>
                <a:lnTo>
                  <a:pt x="49875" y="299561"/>
                </a:lnTo>
                <a:lnTo>
                  <a:pt x="40672" y="289272"/>
                </a:lnTo>
                <a:lnTo>
                  <a:pt x="32271" y="278192"/>
                </a:lnTo>
                <a:lnTo>
                  <a:pt x="24724" y="266375"/>
                </a:lnTo>
                <a:lnTo>
                  <a:pt x="18081" y="253876"/>
                </a:lnTo>
                <a:lnTo>
                  <a:pt x="12395" y="240752"/>
                </a:lnTo>
                <a:lnTo>
                  <a:pt x="7715" y="227057"/>
                </a:lnTo>
                <a:lnTo>
                  <a:pt x="4094" y="212848"/>
                </a:lnTo>
                <a:lnTo>
                  <a:pt x="1582" y="198179"/>
                </a:lnTo>
                <a:lnTo>
                  <a:pt x="232" y="183106"/>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04" name="object 56"/>
          <p:cNvSpPr/>
          <p:nvPr/>
        </p:nvSpPr>
        <p:spPr>
          <a:xfrm>
            <a:off x="8077321" y="1961962"/>
            <a:ext cx="347472" cy="347472"/>
          </a:xfrm>
          <a:custGeom>
            <a:avLst/>
            <a:gdLst/>
            <a:ahLst/>
            <a:cxnLst/>
            <a:rect l="l" t="t" r="r" b="b"/>
            <a:pathLst>
              <a:path w="320729"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4"/>
                </a:lnTo>
                <a:lnTo>
                  <a:pt x="308334" y="106609"/>
                </a:lnTo>
                <a:lnTo>
                  <a:pt x="313014" y="120303"/>
                </a:lnTo>
                <a:lnTo>
                  <a:pt x="316635" y="134512"/>
                </a:lnTo>
                <a:lnTo>
                  <a:pt x="319146" y="149181"/>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2"/>
                </a:lnTo>
                <a:lnTo>
                  <a:pt x="146243" y="346697"/>
                </a:lnTo>
                <a:lnTo>
                  <a:pt x="132464" y="344742"/>
                </a:lnTo>
                <a:lnTo>
                  <a:pt x="119078" y="341551"/>
                </a:lnTo>
                <a:lnTo>
                  <a:pt x="106136" y="337180"/>
                </a:lnTo>
                <a:lnTo>
                  <a:pt x="93688" y="331684"/>
                </a:lnTo>
                <a:lnTo>
                  <a:pt x="81788" y="325119"/>
                </a:lnTo>
                <a:lnTo>
                  <a:pt x="70484" y="317539"/>
                </a:lnTo>
                <a:lnTo>
                  <a:pt x="59830" y="309002"/>
                </a:lnTo>
                <a:lnTo>
                  <a:pt x="49875" y="299561"/>
                </a:lnTo>
                <a:lnTo>
                  <a:pt x="40672" y="289272"/>
                </a:lnTo>
                <a:lnTo>
                  <a:pt x="32271" y="278192"/>
                </a:lnTo>
                <a:lnTo>
                  <a:pt x="24724" y="266375"/>
                </a:lnTo>
                <a:lnTo>
                  <a:pt x="18081" y="253876"/>
                </a:lnTo>
                <a:lnTo>
                  <a:pt x="12395" y="240752"/>
                </a:lnTo>
                <a:lnTo>
                  <a:pt x="7715" y="227057"/>
                </a:lnTo>
                <a:lnTo>
                  <a:pt x="4094" y="212848"/>
                </a:lnTo>
                <a:lnTo>
                  <a:pt x="1582" y="198179"/>
                </a:lnTo>
                <a:lnTo>
                  <a:pt x="232" y="183106"/>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05" name="object 54"/>
          <p:cNvSpPr/>
          <p:nvPr/>
        </p:nvSpPr>
        <p:spPr>
          <a:xfrm>
            <a:off x="8877097" y="2753913"/>
            <a:ext cx="347472" cy="347472"/>
          </a:xfrm>
          <a:custGeom>
            <a:avLst/>
            <a:gdLst/>
            <a:ahLst/>
            <a:cxnLst/>
            <a:rect l="l" t="t" r="r" b="b"/>
            <a:pathLst>
              <a:path w="320730"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4"/>
                </a:lnTo>
                <a:lnTo>
                  <a:pt x="308334" y="106609"/>
                </a:lnTo>
                <a:lnTo>
                  <a:pt x="313014" y="120303"/>
                </a:lnTo>
                <a:lnTo>
                  <a:pt x="316635" y="134512"/>
                </a:lnTo>
                <a:lnTo>
                  <a:pt x="319146" y="149181"/>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2"/>
                </a:lnTo>
                <a:lnTo>
                  <a:pt x="146243" y="346698"/>
                </a:lnTo>
                <a:lnTo>
                  <a:pt x="132464" y="344742"/>
                </a:lnTo>
                <a:lnTo>
                  <a:pt x="119078" y="341551"/>
                </a:lnTo>
                <a:lnTo>
                  <a:pt x="106136" y="337180"/>
                </a:lnTo>
                <a:lnTo>
                  <a:pt x="93688" y="331684"/>
                </a:lnTo>
                <a:lnTo>
                  <a:pt x="81788" y="325119"/>
                </a:lnTo>
                <a:lnTo>
                  <a:pt x="70484" y="317539"/>
                </a:lnTo>
                <a:lnTo>
                  <a:pt x="59830" y="309002"/>
                </a:lnTo>
                <a:lnTo>
                  <a:pt x="49875" y="299561"/>
                </a:lnTo>
                <a:lnTo>
                  <a:pt x="40672" y="289272"/>
                </a:lnTo>
                <a:lnTo>
                  <a:pt x="32271" y="278192"/>
                </a:lnTo>
                <a:lnTo>
                  <a:pt x="24724" y="266375"/>
                </a:lnTo>
                <a:lnTo>
                  <a:pt x="18081" y="253876"/>
                </a:lnTo>
                <a:lnTo>
                  <a:pt x="12395" y="240752"/>
                </a:lnTo>
                <a:lnTo>
                  <a:pt x="7715" y="227057"/>
                </a:lnTo>
                <a:lnTo>
                  <a:pt x="4094" y="212848"/>
                </a:lnTo>
                <a:lnTo>
                  <a:pt x="1582" y="198179"/>
                </a:lnTo>
                <a:lnTo>
                  <a:pt x="232" y="183106"/>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06" name="object 52"/>
          <p:cNvSpPr/>
          <p:nvPr/>
        </p:nvSpPr>
        <p:spPr>
          <a:xfrm>
            <a:off x="6220124" y="4120868"/>
            <a:ext cx="347472" cy="347472"/>
          </a:xfrm>
          <a:custGeom>
            <a:avLst/>
            <a:gdLst/>
            <a:ahLst/>
            <a:cxnLst/>
            <a:rect l="l" t="t" r="r" b="b"/>
            <a:pathLst>
              <a:path w="320730"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5"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1"/>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07" name="object 50"/>
          <p:cNvSpPr/>
          <p:nvPr/>
        </p:nvSpPr>
        <p:spPr>
          <a:xfrm>
            <a:off x="5965297" y="4612355"/>
            <a:ext cx="347472" cy="347472"/>
          </a:xfrm>
          <a:custGeom>
            <a:avLst/>
            <a:gdLst/>
            <a:ahLst/>
            <a:cxnLst/>
            <a:rect l="l" t="t" r="r" b="b"/>
            <a:pathLst>
              <a:path w="320730"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6"/>
                </a:lnTo>
                <a:lnTo>
                  <a:pt x="0" y="173681"/>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08" name="object 48"/>
          <p:cNvSpPr/>
          <p:nvPr/>
        </p:nvSpPr>
        <p:spPr>
          <a:xfrm>
            <a:off x="4654532" y="4049985"/>
            <a:ext cx="347472" cy="347472"/>
          </a:xfrm>
          <a:custGeom>
            <a:avLst/>
            <a:gdLst/>
            <a:ahLst/>
            <a:cxnLst/>
            <a:rect l="l" t="t" r="r" b="b"/>
            <a:pathLst>
              <a:path w="320729"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6" y="149182"/>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09" name="object 42"/>
          <p:cNvSpPr/>
          <p:nvPr/>
        </p:nvSpPr>
        <p:spPr>
          <a:xfrm>
            <a:off x="7272103" y="3311841"/>
            <a:ext cx="347472" cy="347472"/>
          </a:xfrm>
          <a:custGeom>
            <a:avLst/>
            <a:gdLst/>
            <a:ahLst/>
            <a:cxnLst/>
            <a:rect l="l" t="t" r="r" b="b"/>
            <a:pathLst>
              <a:path w="320730"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4" y="346697"/>
                </a:lnTo>
                <a:lnTo>
                  <a:pt x="132465" y="344742"/>
                </a:lnTo>
                <a:lnTo>
                  <a:pt x="119078" y="341551"/>
                </a:lnTo>
                <a:lnTo>
                  <a:pt x="106136" y="337180"/>
                </a:lnTo>
                <a:lnTo>
                  <a:pt x="93689" y="331684"/>
                </a:lnTo>
                <a:lnTo>
                  <a:pt x="81788" y="325119"/>
                </a:lnTo>
                <a:lnTo>
                  <a:pt x="70485" y="317539"/>
                </a:lnTo>
                <a:lnTo>
                  <a:pt x="59830" y="309001"/>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6"/>
                </a:lnTo>
                <a:lnTo>
                  <a:pt x="0" y="173680"/>
                </a:lnTo>
                <a:close/>
              </a:path>
            </a:pathLst>
          </a:custGeom>
          <a:solidFill>
            <a:srgbClr val="FAA757"/>
          </a:solidFill>
          <a:ln w="28575">
            <a:solidFill>
              <a:srgbClr val="C1803F"/>
            </a:solidFill>
          </a:ln>
        </p:spPr>
        <p:txBody>
          <a:bodyPr wrap="square" lIns="0" tIns="0" rIns="0" bIns="0" rtlCol="0">
            <a:noAutofit/>
          </a:bodyPr>
          <a:lstStyle/>
          <a:p>
            <a:endParaRPr/>
          </a:p>
        </p:txBody>
      </p:sp>
      <p:sp>
        <p:nvSpPr>
          <p:cNvPr id="110" name="object 44"/>
          <p:cNvSpPr/>
          <p:nvPr/>
        </p:nvSpPr>
        <p:spPr>
          <a:xfrm>
            <a:off x="7084113" y="2580232"/>
            <a:ext cx="347472" cy="347472"/>
          </a:xfrm>
          <a:custGeom>
            <a:avLst/>
            <a:gdLst/>
            <a:ahLst/>
            <a:cxnLst/>
            <a:rect l="l" t="t" r="r" b="b"/>
            <a:pathLst>
              <a:path w="320730"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2"/>
                </a:lnTo>
                <a:lnTo>
                  <a:pt x="146244" y="346698"/>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3"/>
                </a:lnTo>
                <a:lnTo>
                  <a:pt x="32271" y="278192"/>
                </a:lnTo>
                <a:lnTo>
                  <a:pt x="24724" y="266375"/>
                </a:lnTo>
                <a:lnTo>
                  <a:pt x="18081" y="253876"/>
                </a:lnTo>
                <a:lnTo>
                  <a:pt x="12395" y="240752"/>
                </a:lnTo>
                <a:lnTo>
                  <a:pt x="7715" y="227058"/>
                </a:lnTo>
                <a:lnTo>
                  <a:pt x="4094" y="212848"/>
                </a:lnTo>
                <a:lnTo>
                  <a:pt x="1583" y="198179"/>
                </a:lnTo>
                <a:lnTo>
                  <a:pt x="232" y="183107"/>
                </a:lnTo>
                <a:lnTo>
                  <a:pt x="0" y="173680"/>
                </a:lnTo>
                <a:close/>
              </a:path>
            </a:pathLst>
          </a:custGeom>
          <a:solidFill>
            <a:srgbClr val="FAA757"/>
          </a:solidFill>
          <a:ln w="28575">
            <a:solidFill>
              <a:srgbClr val="C1803F"/>
            </a:solidFill>
          </a:ln>
        </p:spPr>
        <p:txBody>
          <a:bodyPr wrap="square" lIns="0" tIns="0" rIns="0" bIns="0" rtlCol="0">
            <a:noAutofit/>
          </a:bodyPr>
          <a:lstStyle/>
          <a:p>
            <a:endParaRPr/>
          </a:p>
        </p:txBody>
      </p:sp>
      <p:sp>
        <p:nvSpPr>
          <p:cNvPr id="111" name="object 46"/>
          <p:cNvSpPr/>
          <p:nvPr/>
        </p:nvSpPr>
        <p:spPr>
          <a:xfrm>
            <a:off x="6945508" y="2964479"/>
            <a:ext cx="347472" cy="347472"/>
          </a:xfrm>
          <a:custGeom>
            <a:avLst/>
            <a:gdLst/>
            <a:ahLst/>
            <a:cxnLst/>
            <a:rect l="l" t="t" r="r" b="b"/>
            <a:pathLst>
              <a:path w="320730"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4"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30" y="342927"/>
                </a:lnTo>
                <a:lnTo>
                  <a:pt x="182985" y="345647"/>
                </a:lnTo>
                <a:lnTo>
                  <a:pt x="169068" y="347110"/>
                </a:lnTo>
                <a:lnTo>
                  <a:pt x="160365" y="347362"/>
                </a:lnTo>
                <a:lnTo>
                  <a:pt x="146244" y="346698"/>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3" y="198179"/>
                </a:lnTo>
                <a:lnTo>
                  <a:pt x="232" y="183107"/>
                </a:lnTo>
                <a:lnTo>
                  <a:pt x="0" y="173680"/>
                </a:lnTo>
                <a:close/>
              </a:path>
            </a:pathLst>
          </a:custGeom>
          <a:solidFill>
            <a:srgbClr val="FAA757"/>
          </a:solidFill>
          <a:ln w="28575">
            <a:solidFill>
              <a:srgbClr val="C1803F"/>
            </a:solidFill>
          </a:ln>
        </p:spPr>
        <p:txBody>
          <a:bodyPr wrap="square" lIns="0" tIns="0" rIns="0" bIns="0" rtlCol="0">
            <a:noAutofit/>
          </a:bodyPr>
          <a:lstStyle/>
          <a:p>
            <a:endParaRPr/>
          </a:p>
        </p:txBody>
      </p:sp>
      <p:sp>
        <p:nvSpPr>
          <p:cNvPr id="112" name="object 40"/>
          <p:cNvSpPr/>
          <p:nvPr/>
        </p:nvSpPr>
        <p:spPr>
          <a:xfrm>
            <a:off x="6737120" y="4921685"/>
            <a:ext cx="347472" cy="347472"/>
          </a:xfrm>
          <a:custGeom>
            <a:avLst/>
            <a:gdLst/>
            <a:ahLst/>
            <a:cxnLst/>
            <a:rect l="l" t="t" r="r" b="b"/>
            <a:pathLst>
              <a:path w="320729"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29"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1"/>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13" name="object 38"/>
          <p:cNvSpPr/>
          <p:nvPr/>
        </p:nvSpPr>
        <p:spPr>
          <a:xfrm>
            <a:off x="8556365" y="2219115"/>
            <a:ext cx="347472" cy="347472"/>
          </a:xfrm>
          <a:custGeom>
            <a:avLst/>
            <a:gdLst/>
            <a:ahLst/>
            <a:cxnLst/>
            <a:rect l="l" t="t" r="r" b="b"/>
            <a:pathLst>
              <a:path w="320729"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4"/>
                </a:lnTo>
                <a:lnTo>
                  <a:pt x="308334" y="106609"/>
                </a:lnTo>
                <a:lnTo>
                  <a:pt x="313014" y="120303"/>
                </a:lnTo>
                <a:lnTo>
                  <a:pt x="316635" y="134512"/>
                </a:lnTo>
                <a:lnTo>
                  <a:pt x="319146" y="149181"/>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2"/>
                </a:lnTo>
                <a:lnTo>
                  <a:pt x="146243" y="346698"/>
                </a:lnTo>
                <a:lnTo>
                  <a:pt x="132464" y="344742"/>
                </a:lnTo>
                <a:lnTo>
                  <a:pt x="119078" y="341551"/>
                </a:lnTo>
                <a:lnTo>
                  <a:pt x="106136" y="337180"/>
                </a:lnTo>
                <a:lnTo>
                  <a:pt x="93688" y="331684"/>
                </a:lnTo>
                <a:lnTo>
                  <a:pt x="81788" y="325119"/>
                </a:lnTo>
                <a:lnTo>
                  <a:pt x="70484" y="317539"/>
                </a:lnTo>
                <a:lnTo>
                  <a:pt x="59830" y="309002"/>
                </a:lnTo>
                <a:lnTo>
                  <a:pt x="49875" y="299561"/>
                </a:lnTo>
                <a:lnTo>
                  <a:pt x="40672" y="289272"/>
                </a:lnTo>
                <a:lnTo>
                  <a:pt x="32271" y="278192"/>
                </a:lnTo>
                <a:lnTo>
                  <a:pt x="24724" y="266375"/>
                </a:lnTo>
                <a:lnTo>
                  <a:pt x="18081" y="253876"/>
                </a:lnTo>
                <a:lnTo>
                  <a:pt x="12395" y="240752"/>
                </a:lnTo>
                <a:lnTo>
                  <a:pt x="7715" y="227057"/>
                </a:lnTo>
                <a:lnTo>
                  <a:pt x="4094" y="212848"/>
                </a:lnTo>
                <a:lnTo>
                  <a:pt x="1582" y="198179"/>
                </a:lnTo>
                <a:lnTo>
                  <a:pt x="232" y="183106"/>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14" name="object 36"/>
          <p:cNvSpPr/>
          <p:nvPr/>
        </p:nvSpPr>
        <p:spPr>
          <a:xfrm>
            <a:off x="8909165" y="3402186"/>
            <a:ext cx="347472" cy="347472"/>
          </a:xfrm>
          <a:custGeom>
            <a:avLst/>
            <a:gdLst/>
            <a:ahLst/>
            <a:cxnLst/>
            <a:rect l="l" t="t" r="r" b="b"/>
            <a:pathLst>
              <a:path w="338701" h="347361">
                <a:moveTo>
                  <a:pt x="338701" y="173680"/>
                </a:moveTo>
                <a:lnTo>
                  <a:pt x="338086" y="158773"/>
                </a:lnTo>
                <a:lnTo>
                  <a:pt x="336274" y="144215"/>
                </a:lnTo>
                <a:lnTo>
                  <a:pt x="333315" y="130059"/>
                </a:lnTo>
                <a:lnTo>
                  <a:pt x="329260" y="116355"/>
                </a:lnTo>
                <a:lnTo>
                  <a:pt x="324157" y="103155"/>
                </a:lnTo>
                <a:lnTo>
                  <a:pt x="318058" y="90510"/>
                </a:lnTo>
                <a:lnTo>
                  <a:pt x="311012" y="78472"/>
                </a:lnTo>
                <a:lnTo>
                  <a:pt x="303069" y="67092"/>
                </a:lnTo>
                <a:lnTo>
                  <a:pt x="294280" y="56421"/>
                </a:lnTo>
                <a:lnTo>
                  <a:pt x="284694" y="46511"/>
                </a:lnTo>
                <a:lnTo>
                  <a:pt x="274362" y="37412"/>
                </a:lnTo>
                <a:lnTo>
                  <a:pt x="263333" y="29177"/>
                </a:lnTo>
                <a:lnTo>
                  <a:pt x="251657" y="21856"/>
                </a:lnTo>
                <a:lnTo>
                  <a:pt x="239385" y="15500"/>
                </a:lnTo>
                <a:lnTo>
                  <a:pt x="226566" y="10162"/>
                </a:lnTo>
                <a:lnTo>
                  <a:pt x="213252" y="5892"/>
                </a:lnTo>
                <a:lnTo>
                  <a:pt x="199490" y="2742"/>
                </a:lnTo>
                <a:lnTo>
                  <a:pt x="185333" y="763"/>
                </a:lnTo>
                <a:lnTo>
                  <a:pt x="170829" y="6"/>
                </a:lnTo>
                <a:lnTo>
                  <a:pt x="169350" y="0"/>
                </a:lnTo>
                <a:lnTo>
                  <a:pt x="154814" y="630"/>
                </a:lnTo>
                <a:lnTo>
                  <a:pt x="140620" y="2489"/>
                </a:lnTo>
                <a:lnTo>
                  <a:pt x="126816" y="5523"/>
                </a:lnTo>
                <a:lnTo>
                  <a:pt x="113454" y="9683"/>
                </a:lnTo>
                <a:lnTo>
                  <a:pt x="100583" y="14916"/>
                </a:lnTo>
                <a:lnTo>
                  <a:pt x="88254" y="21171"/>
                </a:lnTo>
                <a:lnTo>
                  <a:pt x="76516" y="28397"/>
                </a:lnTo>
                <a:lnTo>
                  <a:pt x="65420" y="36543"/>
                </a:lnTo>
                <a:lnTo>
                  <a:pt x="55015" y="45557"/>
                </a:lnTo>
                <a:lnTo>
                  <a:pt x="45351" y="55388"/>
                </a:lnTo>
                <a:lnTo>
                  <a:pt x="36479" y="65984"/>
                </a:lnTo>
                <a:lnTo>
                  <a:pt x="28449" y="77295"/>
                </a:lnTo>
                <a:lnTo>
                  <a:pt x="21311" y="89269"/>
                </a:lnTo>
                <a:lnTo>
                  <a:pt x="15114" y="101855"/>
                </a:lnTo>
                <a:lnTo>
                  <a:pt x="9909" y="115001"/>
                </a:lnTo>
                <a:lnTo>
                  <a:pt x="5745" y="128657"/>
                </a:lnTo>
                <a:lnTo>
                  <a:pt x="2674" y="142770"/>
                </a:lnTo>
                <a:lnTo>
                  <a:pt x="744" y="157289"/>
                </a:lnTo>
                <a:lnTo>
                  <a:pt x="6" y="172164"/>
                </a:lnTo>
                <a:lnTo>
                  <a:pt x="0" y="173680"/>
                </a:lnTo>
                <a:lnTo>
                  <a:pt x="615" y="188588"/>
                </a:lnTo>
                <a:lnTo>
                  <a:pt x="2427" y="203146"/>
                </a:lnTo>
                <a:lnTo>
                  <a:pt x="5386" y="217302"/>
                </a:lnTo>
                <a:lnTo>
                  <a:pt x="9441" y="231006"/>
                </a:lnTo>
                <a:lnTo>
                  <a:pt x="14544" y="244206"/>
                </a:lnTo>
                <a:lnTo>
                  <a:pt x="20643" y="256850"/>
                </a:lnTo>
                <a:lnTo>
                  <a:pt x="27689" y="268888"/>
                </a:lnTo>
                <a:lnTo>
                  <a:pt x="35631" y="280269"/>
                </a:lnTo>
                <a:lnTo>
                  <a:pt x="44421" y="290940"/>
                </a:lnTo>
                <a:lnTo>
                  <a:pt x="54007" y="300850"/>
                </a:lnTo>
                <a:lnTo>
                  <a:pt x="64339" y="309949"/>
                </a:lnTo>
                <a:lnTo>
                  <a:pt x="75368" y="318184"/>
                </a:lnTo>
                <a:lnTo>
                  <a:pt x="87044" y="325505"/>
                </a:lnTo>
                <a:lnTo>
                  <a:pt x="99316" y="331861"/>
                </a:lnTo>
                <a:lnTo>
                  <a:pt x="112134" y="337199"/>
                </a:lnTo>
                <a:lnTo>
                  <a:pt x="125449" y="341469"/>
                </a:lnTo>
                <a:lnTo>
                  <a:pt x="139210" y="344619"/>
                </a:lnTo>
                <a:lnTo>
                  <a:pt x="153368" y="346598"/>
                </a:lnTo>
                <a:lnTo>
                  <a:pt x="167872" y="347355"/>
                </a:lnTo>
                <a:lnTo>
                  <a:pt x="169350" y="347361"/>
                </a:lnTo>
                <a:lnTo>
                  <a:pt x="183886" y="346731"/>
                </a:lnTo>
                <a:lnTo>
                  <a:pt x="198081" y="344872"/>
                </a:lnTo>
                <a:lnTo>
                  <a:pt x="211885" y="341838"/>
                </a:lnTo>
                <a:lnTo>
                  <a:pt x="225247" y="337678"/>
                </a:lnTo>
                <a:lnTo>
                  <a:pt x="238117" y="332445"/>
                </a:lnTo>
                <a:lnTo>
                  <a:pt x="250447" y="326190"/>
                </a:lnTo>
                <a:lnTo>
                  <a:pt x="262185" y="318964"/>
                </a:lnTo>
                <a:lnTo>
                  <a:pt x="273281" y="310818"/>
                </a:lnTo>
                <a:lnTo>
                  <a:pt x="283686" y="301804"/>
                </a:lnTo>
                <a:lnTo>
                  <a:pt x="293349" y="291973"/>
                </a:lnTo>
                <a:lnTo>
                  <a:pt x="302221" y="281377"/>
                </a:lnTo>
                <a:lnTo>
                  <a:pt x="310251" y="270066"/>
                </a:lnTo>
                <a:lnTo>
                  <a:pt x="317390" y="258092"/>
                </a:lnTo>
                <a:lnTo>
                  <a:pt x="323587" y="245506"/>
                </a:lnTo>
                <a:lnTo>
                  <a:pt x="328792" y="232360"/>
                </a:lnTo>
                <a:lnTo>
                  <a:pt x="332956" y="218704"/>
                </a:lnTo>
                <a:lnTo>
                  <a:pt x="336027" y="204591"/>
                </a:lnTo>
                <a:lnTo>
                  <a:pt x="337957" y="190071"/>
                </a:lnTo>
                <a:lnTo>
                  <a:pt x="338695" y="175197"/>
                </a:lnTo>
                <a:lnTo>
                  <a:pt x="338701"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15" name="object 34"/>
          <p:cNvSpPr/>
          <p:nvPr/>
        </p:nvSpPr>
        <p:spPr>
          <a:xfrm>
            <a:off x="6562354" y="2483005"/>
            <a:ext cx="347472" cy="347472"/>
          </a:xfrm>
          <a:custGeom>
            <a:avLst/>
            <a:gdLst/>
            <a:ahLst/>
            <a:cxnLst/>
            <a:rect l="l" t="t" r="r" b="b"/>
            <a:pathLst>
              <a:path w="320729"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5" y="2619"/>
                </a:lnTo>
                <a:lnTo>
                  <a:pt x="201651" y="5810"/>
                </a:lnTo>
                <a:lnTo>
                  <a:pt x="214593" y="10181"/>
                </a:lnTo>
                <a:lnTo>
                  <a:pt x="227041" y="15677"/>
                </a:lnTo>
                <a:lnTo>
                  <a:pt x="238941" y="22242"/>
                </a:lnTo>
                <a:lnTo>
                  <a:pt x="250245" y="29822"/>
                </a:lnTo>
                <a:lnTo>
                  <a:pt x="260899" y="38359"/>
                </a:lnTo>
                <a:lnTo>
                  <a:pt x="270854"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2"/>
                </a:lnTo>
                <a:lnTo>
                  <a:pt x="146244" y="346698"/>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3" y="198179"/>
                </a:lnTo>
                <a:lnTo>
                  <a:pt x="232" y="183107"/>
                </a:lnTo>
                <a:lnTo>
                  <a:pt x="0" y="173680"/>
                </a:lnTo>
                <a:close/>
              </a:path>
            </a:pathLst>
          </a:custGeom>
          <a:solidFill>
            <a:srgbClr val="FAA757"/>
          </a:solidFill>
          <a:ln w="28575">
            <a:solidFill>
              <a:srgbClr val="C1803F"/>
            </a:solidFill>
          </a:ln>
        </p:spPr>
        <p:txBody>
          <a:bodyPr wrap="square" lIns="0" tIns="0" rIns="0" bIns="0" rtlCol="0">
            <a:noAutofit/>
          </a:bodyPr>
          <a:lstStyle/>
          <a:p>
            <a:endParaRPr/>
          </a:p>
        </p:txBody>
      </p:sp>
      <p:sp>
        <p:nvSpPr>
          <p:cNvPr id="116" name="object 32"/>
          <p:cNvSpPr/>
          <p:nvPr/>
        </p:nvSpPr>
        <p:spPr>
          <a:xfrm>
            <a:off x="8716732" y="1593274"/>
            <a:ext cx="347472" cy="347472"/>
          </a:xfrm>
          <a:custGeom>
            <a:avLst/>
            <a:gdLst/>
            <a:ahLst/>
            <a:cxnLst/>
            <a:rect l="l" t="t" r="r" b="b"/>
            <a:pathLst>
              <a:path w="320730"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4"/>
                </a:lnTo>
                <a:lnTo>
                  <a:pt x="308334" y="106609"/>
                </a:lnTo>
                <a:lnTo>
                  <a:pt x="313014" y="120303"/>
                </a:lnTo>
                <a:lnTo>
                  <a:pt x="316635" y="134512"/>
                </a:lnTo>
                <a:lnTo>
                  <a:pt x="319147" y="149181"/>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3"/>
                </a:lnTo>
                <a:lnTo>
                  <a:pt x="285311" y="282563"/>
                </a:lnTo>
                <a:lnTo>
                  <a:pt x="276594" y="293344"/>
                </a:lnTo>
                <a:lnTo>
                  <a:pt x="267094" y="303311"/>
                </a:lnTo>
                <a:lnTo>
                  <a:pt x="256863" y="312410"/>
                </a:lnTo>
                <a:lnTo>
                  <a:pt x="245952" y="320584"/>
                </a:lnTo>
                <a:lnTo>
                  <a:pt x="234412" y="327778"/>
                </a:lnTo>
                <a:lnTo>
                  <a:pt x="222294" y="333937"/>
                </a:lnTo>
                <a:lnTo>
                  <a:pt x="209649" y="339005"/>
                </a:lnTo>
                <a:lnTo>
                  <a:pt x="196530" y="342927"/>
                </a:lnTo>
                <a:lnTo>
                  <a:pt x="182985" y="345647"/>
                </a:lnTo>
                <a:lnTo>
                  <a:pt x="169068" y="347110"/>
                </a:lnTo>
                <a:lnTo>
                  <a:pt x="160364" y="347362"/>
                </a:lnTo>
                <a:lnTo>
                  <a:pt x="146243" y="346698"/>
                </a:lnTo>
                <a:lnTo>
                  <a:pt x="132464" y="344742"/>
                </a:lnTo>
                <a:lnTo>
                  <a:pt x="119078" y="341551"/>
                </a:lnTo>
                <a:lnTo>
                  <a:pt x="106136" y="337180"/>
                </a:lnTo>
                <a:lnTo>
                  <a:pt x="93688" y="331684"/>
                </a:lnTo>
                <a:lnTo>
                  <a:pt x="81788" y="325119"/>
                </a:lnTo>
                <a:lnTo>
                  <a:pt x="70484" y="317539"/>
                </a:lnTo>
                <a:lnTo>
                  <a:pt x="59830" y="309002"/>
                </a:lnTo>
                <a:lnTo>
                  <a:pt x="49875" y="299561"/>
                </a:lnTo>
                <a:lnTo>
                  <a:pt x="40672" y="289272"/>
                </a:lnTo>
                <a:lnTo>
                  <a:pt x="32271" y="278192"/>
                </a:lnTo>
                <a:lnTo>
                  <a:pt x="24724" y="266375"/>
                </a:lnTo>
                <a:lnTo>
                  <a:pt x="18081" y="253876"/>
                </a:lnTo>
                <a:lnTo>
                  <a:pt x="12395" y="240752"/>
                </a:lnTo>
                <a:lnTo>
                  <a:pt x="7715" y="227057"/>
                </a:lnTo>
                <a:lnTo>
                  <a:pt x="4094" y="212848"/>
                </a:lnTo>
                <a:lnTo>
                  <a:pt x="1582" y="198179"/>
                </a:lnTo>
                <a:lnTo>
                  <a:pt x="232" y="183106"/>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17" name="object 30"/>
          <p:cNvSpPr/>
          <p:nvPr/>
        </p:nvSpPr>
        <p:spPr>
          <a:xfrm>
            <a:off x="7725572" y="3169970"/>
            <a:ext cx="347472" cy="347472"/>
          </a:xfrm>
          <a:custGeom>
            <a:avLst/>
            <a:gdLst/>
            <a:ahLst/>
            <a:cxnLst/>
            <a:rect l="l" t="t" r="r" b="b"/>
            <a:pathLst>
              <a:path w="320729"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2"/>
                </a:lnTo>
                <a:lnTo>
                  <a:pt x="146244" y="346698"/>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3" y="198179"/>
                </a:lnTo>
                <a:lnTo>
                  <a:pt x="232" y="183107"/>
                </a:lnTo>
                <a:lnTo>
                  <a:pt x="0" y="173680"/>
                </a:lnTo>
                <a:close/>
              </a:path>
            </a:pathLst>
          </a:custGeom>
          <a:solidFill>
            <a:srgbClr val="FAA757"/>
          </a:solidFill>
          <a:ln w="28575">
            <a:solidFill>
              <a:srgbClr val="C1803F"/>
            </a:solidFill>
          </a:ln>
        </p:spPr>
        <p:txBody>
          <a:bodyPr wrap="square" lIns="0" tIns="0" rIns="0" bIns="0" rtlCol="0">
            <a:noAutofit/>
          </a:bodyPr>
          <a:lstStyle/>
          <a:p>
            <a:endParaRPr/>
          </a:p>
        </p:txBody>
      </p:sp>
      <p:sp>
        <p:nvSpPr>
          <p:cNvPr id="118" name="object 28"/>
          <p:cNvSpPr/>
          <p:nvPr/>
        </p:nvSpPr>
        <p:spPr>
          <a:xfrm>
            <a:off x="6401989" y="5328656"/>
            <a:ext cx="347472" cy="347472"/>
          </a:xfrm>
          <a:custGeom>
            <a:avLst/>
            <a:gdLst/>
            <a:ahLst/>
            <a:cxnLst/>
            <a:rect l="l" t="t" r="r" b="b"/>
            <a:pathLst>
              <a:path w="320730"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6"/>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19" name="object 26"/>
          <p:cNvSpPr/>
          <p:nvPr/>
        </p:nvSpPr>
        <p:spPr>
          <a:xfrm>
            <a:off x="7105873" y="4521611"/>
            <a:ext cx="347472" cy="347472"/>
          </a:xfrm>
          <a:custGeom>
            <a:avLst/>
            <a:gdLst/>
            <a:ahLst/>
            <a:cxnLst/>
            <a:rect l="l" t="t" r="r" b="b"/>
            <a:pathLst>
              <a:path w="320730"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6"/>
                </a:lnTo>
                <a:lnTo>
                  <a:pt x="0" y="173681"/>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20" name="object 24"/>
          <p:cNvSpPr/>
          <p:nvPr/>
        </p:nvSpPr>
        <p:spPr>
          <a:xfrm>
            <a:off x="5052670" y="3517331"/>
            <a:ext cx="347472" cy="347472"/>
          </a:xfrm>
          <a:custGeom>
            <a:avLst/>
            <a:gdLst/>
            <a:ahLst/>
            <a:cxnLst/>
            <a:rect l="l" t="t" r="r" b="b"/>
            <a:pathLst>
              <a:path w="320730"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1"/>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21" name="object 22"/>
          <p:cNvSpPr/>
          <p:nvPr/>
        </p:nvSpPr>
        <p:spPr>
          <a:xfrm>
            <a:off x="4776845" y="5206506"/>
            <a:ext cx="347472" cy="347472"/>
          </a:xfrm>
          <a:custGeom>
            <a:avLst/>
            <a:gdLst/>
            <a:ahLst/>
            <a:cxnLst/>
            <a:rect l="l" t="t" r="r" b="b"/>
            <a:pathLst>
              <a:path w="320730"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22" name="object 20"/>
          <p:cNvSpPr/>
          <p:nvPr/>
        </p:nvSpPr>
        <p:spPr>
          <a:xfrm>
            <a:off x="5373401" y="4051297"/>
            <a:ext cx="347472" cy="347472"/>
          </a:xfrm>
          <a:custGeom>
            <a:avLst/>
            <a:gdLst/>
            <a:ahLst/>
            <a:cxnLst/>
            <a:rect l="l" t="t" r="r" b="b"/>
            <a:pathLst>
              <a:path w="320730"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2"/>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1"/>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23" name="object 18"/>
          <p:cNvSpPr/>
          <p:nvPr/>
        </p:nvSpPr>
        <p:spPr>
          <a:xfrm>
            <a:off x="8237687" y="2691052"/>
            <a:ext cx="347472" cy="347472"/>
          </a:xfrm>
          <a:custGeom>
            <a:avLst/>
            <a:gdLst/>
            <a:ahLst/>
            <a:cxnLst/>
            <a:rect l="l" t="t" r="r" b="b"/>
            <a:pathLst>
              <a:path w="320730"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4"/>
                </a:lnTo>
                <a:lnTo>
                  <a:pt x="308334" y="106609"/>
                </a:lnTo>
                <a:lnTo>
                  <a:pt x="313014" y="120303"/>
                </a:lnTo>
                <a:lnTo>
                  <a:pt x="316635" y="134512"/>
                </a:lnTo>
                <a:lnTo>
                  <a:pt x="319147" y="149181"/>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2"/>
                </a:lnTo>
                <a:lnTo>
                  <a:pt x="146243" y="346698"/>
                </a:lnTo>
                <a:lnTo>
                  <a:pt x="132464" y="344742"/>
                </a:lnTo>
                <a:lnTo>
                  <a:pt x="119078" y="341551"/>
                </a:lnTo>
                <a:lnTo>
                  <a:pt x="106136" y="337180"/>
                </a:lnTo>
                <a:lnTo>
                  <a:pt x="93688"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7"/>
                </a:lnTo>
                <a:lnTo>
                  <a:pt x="4094" y="212848"/>
                </a:lnTo>
                <a:lnTo>
                  <a:pt x="1582" y="198179"/>
                </a:lnTo>
                <a:lnTo>
                  <a:pt x="232" y="183106"/>
                </a:lnTo>
                <a:lnTo>
                  <a:pt x="0" y="173680"/>
                </a:lnTo>
                <a:close/>
              </a:path>
            </a:pathLst>
          </a:custGeom>
          <a:solidFill>
            <a:srgbClr val="937AB1"/>
          </a:solidFill>
          <a:ln w="57150">
            <a:solidFill>
              <a:srgbClr val="F69545"/>
            </a:solidFill>
          </a:ln>
        </p:spPr>
        <p:txBody>
          <a:bodyPr wrap="square" lIns="0" tIns="0" rIns="0" bIns="0" rtlCol="0">
            <a:noAutofit/>
          </a:bodyPr>
          <a:lstStyle/>
          <a:p>
            <a:endParaRPr/>
          </a:p>
        </p:txBody>
      </p:sp>
      <p:sp>
        <p:nvSpPr>
          <p:cNvPr id="124" name="object 6"/>
          <p:cNvSpPr txBox="1"/>
          <p:nvPr/>
        </p:nvSpPr>
        <p:spPr>
          <a:xfrm>
            <a:off x="2856125" y="3759280"/>
            <a:ext cx="992822" cy="330200"/>
          </a:xfrm>
          <a:prstGeom prst="rect">
            <a:avLst/>
          </a:prstGeom>
        </p:spPr>
        <p:txBody>
          <a:bodyPr wrap="square" lIns="0" tIns="0" rIns="0" bIns="0" rtlCol="0">
            <a:noAutofit/>
          </a:bodyPr>
          <a:lstStyle/>
          <a:p>
            <a:pPr marL="12700">
              <a:lnSpc>
                <a:spcPts val="2600"/>
              </a:lnSpc>
              <a:spcBef>
                <a:spcPts val="130"/>
              </a:spcBef>
            </a:pPr>
            <a:r>
              <a:rPr sz="3600" baseline="2275" dirty="0">
                <a:solidFill>
                  <a:srgbClr val="7F7E7E"/>
                </a:solidFill>
                <a:cs typeface="Calibri"/>
              </a:rPr>
              <a:t>Income</a:t>
            </a:r>
            <a:endParaRPr sz="2400" dirty="0">
              <a:cs typeface="Calibri"/>
            </a:endParaRPr>
          </a:p>
        </p:txBody>
      </p:sp>
      <p:grpSp>
        <p:nvGrpSpPr>
          <p:cNvPr id="125" name="Group 124"/>
          <p:cNvGrpSpPr/>
          <p:nvPr/>
        </p:nvGrpSpPr>
        <p:grpSpPr>
          <a:xfrm>
            <a:off x="3907438" y="1888930"/>
            <a:ext cx="6303362" cy="4054670"/>
            <a:chOff x="2343901" y="1923700"/>
            <a:chExt cx="6303362" cy="4054670"/>
          </a:xfrm>
        </p:grpSpPr>
        <p:sp>
          <p:nvSpPr>
            <p:cNvPr id="126" name="object 67"/>
            <p:cNvSpPr/>
            <p:nvPr/>
          </p:nvSpPr>
          <p:spPr>
            <a:xfrm>
              <a:off x="2343901" y="1923700"/>
              <a:ext cx="0" cy="4054670"/>
            </a:xfrm>
            <a:custGeom>
              <a:avLst/>
              <a:gdLst/>
              <a:ahLst/>
              <a:cxnLst/>
              <a:rect l="l" t="t" r="r" b="b"/>
              <a:pathLst>
                <a:path h="4054670">
                  <a:moveTo>
                    <a:pt x="0" y="4054670"/>
                  </a:moveTo>
                  <a:lnTo>
                    <a:pt x="0" y="0"/>
                  </a:lnTo>
                </a:path>
              </a:pathLst>
            </a:custGeom>
            <a:ln w="25399">
              <a:solidFill>
                <a:srgbClr val="6094C9"/>
              </a:solidFill>
              <a:headEnd type="none"/>
              <a:tailEnd type="arrow"/>
            </a:ln>
            <a:effectLst>
              <a:outerShdw blurRad="50800" dist="38100" dir="5400000" algn="t" rotWithShape="0">
                <a:prstClr val="black">
                  <a:alpha val="40000"/>
                </a:prstClr>
              </a:outerShdw>
            </a:effectLst>
          </p:spPr>
          <p:txBody>
            <a:bodyPr wrap="square" lIns="0" tIns="0" rIns="0" bIns="0" rtlCol="0">
              <a:noAutofit/>
            </a:bodyPr>
            <a:lstStyle/>
            <a:p>
              <a:endParaRPr/>
            </a:p>
          </p:txBody>
        </p:sp>
        <p:sp>
          <p:nvSpPr>
            <p:cNvPr id="127" name="object 70"/>
            <p:cNvSpPr/>
            <p:nvPr/>
          </p:nvSpPr>
          <p:spPr>
            <a:xfrm>
              <a:off x="2343901" y="5978370"/>
              <a:ext cx="6303362" cy="0"/>
            </a:xfrm>
            <a:custGeom>
              <a:avLst/>
              <a:gdLst/>
              <a:ahLst/>
              <a:cxnLst/>
              <a:rect l="l" t="t" r="r" b="b"/>
              <a:pathLst>
                <a:path w="6303362">
                  <a:moveTo>
                    <a:pt x="0" y="0"/>
                  </a:moveTo>
                  <a:lnTo>
                    <a:pt x="6303362" y="0"/>
                  </a:lnTo>
                </a:path>
              </a:pathLst>
            </a:custGeom>
            <a:ln w="25399">
              <a:solidFill>
                <a:srgbClr val="6094C9"/>
              </a:solidFill>
              <a:headEnd type="none"/>
              <a:tailEnd type="arrow"/>
            </a:ln>
            <a:effectLst>
              <a:outerShdw blurRad="50800" dist="38100" algn="l" rotWithShape="0">
                <a:prstClr val="black">
                  <a:alpha val="40000"/>
                </a:prstClr>
              </a:outerShdw>
            </a:effectLst>
          </p:spPr>
          <p:txBody>
            <a:bodyPr wrap="square" lIns="0" tIns="0" rIns="0" bIns="0" rtlCol="0">
              <a:noAutofit/>
            </a:bodyPr>
            <a:lstStyle/>
            <a:p>
              <a:endParaRPr/>
            </a:p>
          </p:txBody>
        </p:sp>
      </p:grpSp>
      <p:sp>
        <p:nvSpPr>
          <p:cNvPr id="128" name="object 5"/>
          <p:cNvSpPr txBox="1"/>
          <p:nvPr/>
        </p:nvSpPr>
        <p:spPr>
          <a:xfrm>
            <a:off x="3625916" y="369650"/>
            <a:ext cx="6889684" cy="1166986"/>
          </a:xfrm>
          <a:prstGeom prst="rect">
            <a:avLst/>
          </a:prstGeom>
        </p:spPr>
        <p:txBody>
          <a:bodyPr wrap="square" lIns="0" tIns="0" rIns="0" bIns="0" rtlCol="0">
            <a:spAutoFit/>
          </a:bodyPr>
          <a:lstStyle/>
          <a:p>
            <a:pPr marL="12700" marR="41909">
              <a:lnSpc>
                <a:spcPts val="3454"/>
              </a:lnSpc>
              <a:spcBef>
                <a:spcPts val="172"/>
              </a:spcBef>
            </a:pPr>
            <a:r>
              <a:rPr sz="4800" baseline="2560" dirty="0">
                <a:solidFill>
                  <a:srgbClr val="4E81BC"/>
                </a:solidFill>
                <a:latin typeface="+mj-lt"/>
                <a:cs typeface="Calibri"/>
              </a:rPr>
              <a:t>DBSC</a:t>
            </a:r>
            <a:r>
              <a:rPr sz="4800" spc="-4" baseline="2560" dirty="0">
                <a:solidFill>
                  <a:srgbClr val="4E81BC"/>
                </a:solidFill>
                <a:latin typeface="+mj-lt"/>
                <a:cs typeface="Calibri"/>
              </a:rPr>
              <a:t>A</a:t>
            </a:r>
            <a:r>
              <a:rPr sz="4800" baseline="2560" dirty="0">
                <a:solidFill>
                  <a:srgbClr val="4E81BC"/>
                </a:solidFill>
                <a:latin typeface="+mj-lt"/>
                <a:cs typeface="Calibri"/>
              </a:rPr>
              <a:t>N</a:t>
            </a:r>
            <a:endParaRPr sz="3200" dirty="0">
              <a:latin typeface="+mj-lt"/>
              <a:cs typeface="Calibri"/>
            </a:endParaRPr>
          </a:p>
          <a:p>
            <a:pPr marL="12700">
              <a:lnSpc>
                <a:spcPts val="2770"/>
              </a:lnSpc>
            </a:pPr>
            <a:r>
              <a:rPr lang="en-US" sz="3200" baseline="1137" dirty="0">
                <a:solidFill>
                  <a:srgbClr val="7F7E7E"/>
                </a:solidFill>
                <a:cs typeface="Calibri"/>
              </a:rPr>
              <a:t>Keep going until you find the entire cluster and no point is left unvisited by this chain reaction</a:t>
            </a:r>
            <a:endParaRPr lang="en-US" sz="3200" i="1" baseline="1137" dirty="0">
              <a:solidFill>
                <a:srgbClr val="7F7E7E"/>
              </a:solidFill>
              <a:cs typeface="Calibri"/>
            </a:endParaRPr>
          </a:p>
        </p:txBody>
      </p:sp>
      <p:sp>
        <p:nvSpPr>
          <p:cNvPr id="129" name="object 15"/>
          <p:cNvSpPr txBox="1"/>
          <p:nvPr/>
        </p:nvSpPr>
        <p:spPr>
          <a:xfrm>
            <a:off x="1873883" y="369650"/>
            <a:ext cx="1351013" cy="520700"/>
          </a:xfrm>
          <a:prstGeom prst="rect">
            <a:avLst/>
          </a:prstGeom>
        </p:spPr>
        <p:txBody>
          <a:bodyPr wrap="square" lIns="0" tIns="0" rIns="0" bIns="0" rtlCol="0">
            <a:noAutofit/>
          </a:bodyPr>
          <a:lstStyle/>
          <a:p>
            <a:pPr marL="12700">
              <a:lnSpc>
                <a:spcPts val="1985"/>
              </a:lnSpc>
              <a:spcBef>
                <a:spcPts val="99"/>
              </a:spcBef>
            </a:pPr>
            <a:r>
              <a:rPr sz="2700" baseline="3034" dirty="0">
                <a:solidFill>
                  <a:srgbClr val="215867"/>
                </a:solidFill>
                <a:latin typeface="+mj-lt"/>
                <a:cs typeface="Calibri"/>
              </a:rPr>
              <a:t>epsilon = 1.75</a:t>
            </a:r>
            <a:endParaRPr dirty="0">
              <a:latin typeface="+mj-lt"/>
              <a:cs typeface="Calibri"/>
            </a:endParaRPr>
          </a:p>
          <a:p>
            <a:pPr marL="12700" marR="34289">
              <a:lnSpc>
                <a:spcPts val="2100"/>
              </a:lnSpc>
              <a:spcBef>
                <a:spcPts val="5"/>
              </a:spcBef>
            </a:pPr>
            <a:r>
              <a:rPr sz="2700" baseline="1517" dirty="0">
                <a:solidFill>
                  <a:srgbClr val="215867"/>
                </a:solidFill>
                <a:latin typeface="+mj-lt"/>
                <a:cs typeface="Calibri"/>
              </a:rPr>
              <a:t>n_clu = 3</a:t>
            </a:r>
            <a:endParaRPr dirty="0">
              <a:latin typeface="+mj-lt"/>
              <a:cs typeface="Calibri"/>
            </a:endParaRPr>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object 5"/>
          <p:cNvSpPr txBox="1"/>
          <p:nvPr/>
        </p:nvSpPr>
        <p:spPr>
          <a:xfrm>
            <a:off x="3625916" y="365536"/>
            <a:ext cx="6889684" cy="1166986"/>
          </a:xfrm>
          <a:prstGeom prst="rect">
            <a:avLst/>
          </a:prstGeom>
        </p:spPr>
        <p:txBody>
          <a:bodyPr wrap="square" lIns="0" tIns="0" rIns="0" bIns="0" rtlCol="0">
            <a:spAutoFit/>
          </a:bodyPr>
          <a:lstStyle/>
          <a:p>
            <a:pPr marL="12700" marR="41909">
              <a:lnSpc>
                <a:spcPts val="3454"/>
              </a:lnSpc>
              <a:spcBef>
                <a:spcPts val="172"/>
              </a:spcBef>
            </a:pPr>
            <a:r>
              <a:rPr sz="4800" baseline="2560" dirty="0">
                <a:solidFill>
                  <a:srgbClr val="4E81BC"/>
                </a:solidFill>
                <a:latin typeface="+mj-lt"/>
                <a:cs typeface="Calibri"/>
              </a:rPr>
              <a:t>DBSC</a:t>
            </a:r>
            <a:r>
              <a:rPr sz="4800" spc="-4" baseline="2560" dirty="0">
                <a:solidFill>
                  <a:srgbClr val="4E81BC"/>
                </a:solidFill>
                <a:latin typeface="+mj-lt"/>
                <a:cs typeface="Calibri"/>
              </a:rPr>
              <a:t>A</a:t>
            </a:r>
            <a:r>
              <a:rPr sz="4800" baseline="2560" dirty="0">
                <a:solidFill>
                  <a:srgbClr val="4E81BC"/>
                </a:solidFill>
                <a:latin typeface="+mj-lt"/>
                <a:cs typeface="Calibri"/>
              </a:rPr>
              <a:t>N</a:t>
            </a:r>
            <a:endParaRPr sz="3200" dirty="0">
              <a:latin typeface="+mj-lt"/>
              <a:cs typeface="Calibri"/>
            </a:endParaRPr>
          </a:p>
          <a:p>
            <a:pPr marL="12700">
              <a:lnSpc>
                <a:spcPts val="2770"/>
              </a:lnSpc>
            </a:pPr>
            <a:r>
              <a:rPr lang="en-US" sz="3200" baseline="1137" dirty="0">
                <a:solidFill>
                  <a:srgbClr val="7F7E7E"/>
                </a:solidFill>
                <a:cs typeface="Calibri"/>
              </a:rPr>
              <a:t>Keep going until you find the entire cluster and no point is left unvisited by this chain reaction</a:t>
            </a:r>
            <a:endParaRPr lang="en-US" sz="3200" i="1" baseline="1137" dirty="0">
              <a:solidFill>
                <a:srgbClr val="7F7E7E"/>
              </a:solidFill>
              <a:cs typeface="Calibri"/>
            </a:endParaRPr>
          </a:p>
        </p:txBody>
      </p:sp>
      <p:sp>
        <p:nvSpPr>
          <p:cNvPr id="90" name="object 15"/>
          <p:cNvSpPr txBox="1"/>
          <p:nvPr/>
        </p:nvSpPr>
        <p:spPr>
          <a:xfrm>
            <a:off x="1873883" y="369650"/>
            <a:ext cx="1351013" cy="520700"/>
          </a:xfrm>
          <a:prstGeom prst="rect">
            <a:avLst/>
          </a:prstGeom>
        </p:spPr>
        <p:txBody>
          <a:bodyPr wrap="square" lIns="0" tIns="0" rIns="0" bIns="0" rtlCol="0">
            <a:noAutofit/>
          </a:bodyPr>
          <a:lstStyle/>
          <a:p>
            <a:pPr marL="12700">
              <a:lnSpc>
                <a:spcPts val="1985"/>
              </a:lnSpc>
              <a:spcBef>
                <a:spcPts val="99"/>
              </a:spcBef>
            </a:pPr>
            <a:r>
              <a:rPr sz="2700" baseline="3034" dirty="0">
                <a:solidFill>
                  <a:srgbClr val="215867"/>
                </a:solidFill>
                <a:latin typeface="+mj-lt"/>
                <a:cs typeface="Calibri"/>
              </a:rPr>
              <a:t>epsilon = 1.75</a:t>
            </a:r>
            <a:endParaRPr dirty="0">
              <a:latin typeface="+mj-lt"/>
              <a:cs typeface="Calibri"/>
            </a:endParaRPr>
          </a:p>
          <a:p>
            <a:pPr marL="12700" marR="34289">
              <a:lnSpc>
                <a:spcPts val="2100"/>
              </a:lnSpc>
              <a:spcBef>
                <a:spcPts val="5"/>
              </a:spcBef>
            </a:pPr>
            <a:r>
              <a:rPr sz="2700" baseline="1517" dirty="0">
                <a:solidFill>
                  <a:srgbClr val="215867"/>
                </a:solidFill>
                <a:latin typeface="+mj-lt"/>
                <a:cs typeface="Calibri"/>
              </a:rPr>
              <a:t>n_clu = 3</a:t>
            </a:r>
            <a:endParaRPr dirty="0">
              <a:latin typeface="+mj-lt"/>
              <a:cs typeface="Calibri"/>
            </a:endParaRPr>
          </a:p>
        </p:txBody>
      </p:sp>
      <p:sp>
        <p:nvSpPr>
          <p:cNvPr id="91" name="object 66"/>
          <p:cNvSpPr/>
          <p:nvPr/>
        </p:nvSpPr>
        <p:spPr>
          <a:xfrm>
            <a:off x="7638548" y="2650625"/>
            <a:ext cx="1810252" cy="1760707"/>
          </a:xfrm>
          <a:custGeom>
            <a:avLst/>
            <a:gdLst/>
            <a:ahLst/>
            <a:cxnLst/>
            <a:rect l="l" t="t" r="r" b="b"/>
            <a:pathLst>
              <a:path w="1810252" h="1760707">
                <a:moveTo>
                  <a:pt x="0" y="880353"/>
                </a:moveTo>
                <a:lnTo>
                  <a:pt x="3000" y="952556"/>
                </a:lnTo>
                <a:lnTo>
                  <a:pt x="11846" y="1023151"/>
                </a:lnTo>
                <a:lnTo>
                  <a:pt x="26305" y="1091913"/>
                </a:lnTo>
                <a:lnTo>
                  <a:pt x="46143" y="1158614"/>
                </a:lnTo>
                <a:lnTo>
                  <a:pt x="71129" y="1223027"/>
                </a:lnTo>
                <a:lnTo>
                  <a:pt x="101028" y="1284927"/>
                </a:lnTo>
                <a:lnTo>
                  <a:pt x="135608" y="1344087"/>
                </a:lnTo>
                <a:lnTo>
                  <a:pt x="174636" y="1400279"/>
                </a:lnTo>
                <a:lnTo>
                  <a:pt x="217880" y="1453279"/>
                </a:lnTo>
                <a:lnTo>
                  <a:pt x="265105" y="1502858"/>
                </a:lnTo>
                <a:lnTo>
                  <a:pt x="316079" y="1548791"/>
                </a:lnTo>
                <a:lnTo>
                  <a:pt x="370570" y="1590850"/>
                </a:lnTo>
                <a:lnTo>
                  <a:pt x="428344" y="1628810"/>
                </a:lnTo>
                <a:lnTo>
                  <a:pt x="489168" y="1662444"/>
                </a:lnTo>
                <a:lnTo>
                  <a:pt x="552810" y="1691525"/>
                </a:lnTo>
                <a:lnTo>
                  <a:pt x="619036" y="1715826"/>
                </a:lnTo>
                <a:lnTo>
                  <a:pt x="687614" y="1735122"/>
                </a:lnTo>
                <a:lnTo>
                  <a:pt x="758310" y="1749185"/>
                </a:lnTo>
                <a:lnTo>
                  <a:pt x="830892" y="1757789"/>
                </a:lnTo>
                <a:lnTo>
                  <a:pt x="905126" y="1760707"/>
                </a:lnTo>
                <a:lnTo>
                  <a:pt x="979361" y="1757789"/>
                </a:lnTo>
                <a:lnTo>
                  <a:pt x="1051942" y="1749185"/>
                </a:lnTo>
                <a:lnTo>
                  <a:pt x="1122639" y="1735122"/>
                </a:lnTo>
                <a:lnTo>
                  <a:pt x="1191216" y="1715826"/>
                </a:lnTo>
                <a:lnTo>
                  <a:pt x="1257442" y="1691525"/>
                </a:lnTo>
                <a:lnTo>
                  <a:pt x="1321084" y="1662444"/>
                </a:lnTo>
                <a:lnTo>
                  <a:pt x="1381908" y="1628810"/>
                </a:lnTo>
                <a:lnTo>
                  <a:pt x="1439682" y="1590850"/>
                </a:lnTo>
                <a:lnTo>
                  <a:pt x="1494173" y="1548791"/>
                </a:lnTo>
                <a:lnTo>
                  <a:pt x="1545147" y="1502858"/>
                </a:lnTo>
                <a:lnTo>
                  <a:pt x="1592373" y="1453279"/>
                </a:lnTo>
                <a:lnTo>
                  <a:pt x="1635616" y="1400279"/>
                </a:lnTo>
                <a:lnTo>
                  <a:pt x="1674644" y="1344087"/>
                </a:lnTo>
                <a:lnTo>
                  <a:pt x="1709224" y="1284927"/>
                </a:lnTo>
                <a:lnTo>
                  <a:pt x="1739123" y="1223027"/>
                </a:lnTo>
                <a:lnTo>
                  <a:pt x="1764109" y="1158614"/>
                </a:lnTo>
                <a:lnTo>
                  <a:pt x="1783947" y="1091913"/>
                </a:lnTo>
                <a:lnTo>
                  <a:pt x="1798406" y="1023151"/>
                </a:lnTo>
                <a:lnTo>
                  <a:pt x="1807252" y="952556"/>
                </a:lnTo>
                <a:lnTo>
                  <a:pt x="1810252" y="880353"/>
                </a:lnTo>
                <a:lnTo>
                  <a:pt x="1807252" y="808151"/>
                </a:lnTo>
                <a:lnTo>
                  <a:pt x="1798406" y="737555"/>
                </a:lnTo>
                <a:lnTo>
                  <a:pt x="1783947" y="668794"/>
                </a:lnTo>
                <a:lnTo>
                  <a:pt x="1764109" y="602094"/>
                </a:lnTo>
                <a:lnTo>
                  <a:pt x="1739123" y="537680"/>
                </a:lnTo>
                <a:lnTo>
                  <a:pt x="1709224" y="475780"/>
                </a:lnTo>
                <a:lnTo>
                  <a:pt x="1674644" y="416621"/>
                </a:lnTo>
                <a:lnTo>
                  <a:pt x="1635616" y="360428"/>
                </a:lnTo>
                <a:lnTo>
                  <a:pt x="1592373" y="307429"/>
                </a:lnTo>
                <a:lnTo>
                  <a:pt x="1545147" y="257849"/>
                </a:lnTo>
                <a:lnTo>
                  <a:pt x="1494173" y="211917"/>
                </a:lnTo>
                <a:lnTo>
                  <a:pt x="1439682" y="169857"/>
                </a:lnTo>
                <a:lnTo>
                  <a:pt x="1381908" y="131897"/>
                </a:lnTo>
                <a:lnTo>
                  <a:pt x="1321084" y="98263"/>
                </a:lnTo>
                <a:lnTo>
                  <a:pt x="1257442" y="69182"/>
                </a:lnTo>
                <a:lnTo>
                  <a:pt x="1191216" y="44881"/>
                </a:lnTo>
                <a:lnTo>
                  <a:pt x="1122639" y="25585"/>
                </a:lnTo>
                <a:lnTo>
                  <a:pt x="1051942" y="11522"/>
                </a:lnTo>
                <a:lnTo>
                  <a:pt x="979361" y="2918"/>
                </a:lnTo>
                <a:lnTo>
                  <a:pt x="905126" y="0"/>
                </a:lnTo>
                <a:lnTo>
                  <a:pt x="830892" y="2918"/>
                </a:lnTo>
                <a:lnTo>
                  <a:pt x="758310" y="11522"/>
                </a:lnTo>
                <a:lnTo>
                  <a:pt x="687614" y="25585"/>
                </a:lnTo>
                <a:lnTo>
                  <a:pt x="619036" y="44881"/>
                </a:lnTo>
                <a:lnTo>
                  <a:pt x="552810" y="69182"/>
                </a:lnTo>
                <a:lnTo>
                  <a:pt x="489168" y="98263"/>
                </a:lnTo>
                <a:lnTo>
                  <a:pt x="428344" y="131897"/>
                </a:lnTo>
                <a:lnTo>
                  <a:pt x="370570" y="169857"/>
                </a:lnTo>
                <a:lnTo>
                  <a:pt x="316079" y="211917"/>
                </a:lnTo>
                <a:lnTo>
                  <a:pt x="265105" y="257849"/>
                </a:lnTo>
                <a:lnTo>
                  <a:pt x="217880" y="307429"/>
                </a:lnTo>
                <a:lnTo>
                  <a:pt x="174636" y="360428"/>
                </a:lnTo>
                <a:lnTo>
                  <a:pt x="135608" y="416621"/>
                </a:lnTo>
                <a:lnTo>
                  <a:pt x="101028" y="475780"/>
                </a:lnTo>
                <a:lnTo>
                  <a:pt x="71129" y="537680"/>
                </a:lnTo>
                <a:lnTo>
                  <a:pt x="46143" y="602094"/>
                </a:lnTo>
                <a:lnTo>
                  <a:pt x="26305" y="668794"/>
                </a:lnTo>
                <a:lnTo>
                  <a:pt x="11846" y="737555"/>
                </a:lnTo>
                <a:lnTo>
                  <a:pt x="3000" y="808151"/>
                </a:lnTo>
                <a:lnTo>
                  <a:pt x="0" y="880353"/>
                </a:lnTo>
                <a:close/>
              </a:path>
            </a:pathLst>
          </a:custGeom>
          <a:solidFill>
            <a:srgbClr val="FAA657">
              <a:alpha val="51000"/>
            </a:srgbClr>
          </a:solidFill>
          <a:effectLst>
            <a:outerShdw blurRad="50800" dist="38100" dir="5400000" algn="t" rotWithShape="0">
              <a:prstClr val="black">
                <a:alpha val="40000"/>
              </a:prstClr>
            </a:outerShdw>
          </a:effectLst>
        </p:spPr>
        <p:txBody>
          <a:bodyPr wrap="square" lIns="0" tIns="0" rIns="0" bIns="0" rtlCol="0">
            <a:noAutofit/>
          </a:bodyPr>
          <a:lstStyle/>
          <a:p>
            <a:endParaRPr/>
          </a:p>
        </p:txBody>
      </p:sp>
      <p:sp>
        <p:nvSpPr>
          <p:cNvPr id="92" name="object 82"/>
          <p:cNvSpPr/>
          <p:nvPr/>
        </p:nvSpPr>
        <p:spPr>
          <a:xfrm>
            <a:off x="5938372" y="5487188"/>
            <a:ext cx="347472" cy="347472"/>
          </a:xfrm>
          <a:custGeom>
            <a:avLst/>
            <a:gdLst/>
            <a:ahLst/>
            <a:cxnLst/>
            <a:rect l="l" t="t" r="r" b="b"/>
            <a:pathLst>
              <a:path w="320729"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93" name="object 84"/>
          <p:cNvSpPr/>
          <p:nvPr/>
        </p:nvSpPr>
        <p:spPr>
          <a:xfrm>
            <a:off x="6923747" y="5521291"/>
            <a:ext cx="347472" cy="347472"/>
          </a:xfrm>
          <a:custGeom>
            <a:avLst/>
            <a:gdLst/>
            <a:ahLst/>
            <a:cxnLst/>
            <a:rect l="l" t="t" r="r" b="b"/>
            <a:pathLst>
              <a:path w="320729"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6"/>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94" name="object 86"/>
          <p:cNvSpPr/>
          <p:nvPr/>
        </p:nvSpPr>
        <p:spPr>
          <a:xfrm>
            <a:off x="7775551" y="5502337"/>
            <a:ext cx="347472" cy="347472"/>
          </a:xfrm>
          <a:custGeom>
            <a:avLst/>
            <a:gdLst/>
            <a:ahLst/>
            <a:cxnLst/>
            <a:rect l="l" t="t" r="r" b="b"/>
            <a:pathLst>
              <a:path w="320729"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9"/>
                </a:lnTo>
                <a:lnTo>
                  <a:pt x="288458" y="69169"/>
                </a:lnTo>
                <a:lnTo>
                  <a:pt x="296005" y="80986"/>
                </a:lnTo>
                <a:lnTo>
                  <a:pt x="302647" y="93485"/>
                </a:lnTo>
                <a:lnTo>
                  <a:pt x="308334" y="106609"/>
                </a:lnTo>
                <a:lnTo>
                  <a:pt x="313014" y="120303"/>
                </a:lnTo>
                <a:lnTo>
                  <a:pt x="316635" y="134513"/>
                </a:lnTo>
                <a:lnTo>
                  <a:pt x="319146" y="149182"/>
                </a:lnTo>
                <a:lnTo>
                  <a:pt x="320497" y="164255"/>
                </a:lnTo>
                <a:lnTo>
                  <a:pt x="320729" y="173680"/>
                </a:lnTo>
                <a:lnTo>
                  <a:pt x="320116" y="188974"/>
                </a:lnTo>
                <a:lnTo>
                  <a:pt x="318311" y="203897"/>
                </a:lnTo>
                <a:lnTo>
                  <a:pt x="315364" y="218395"/>
                </a:lnTo>
                <a:lnTo>
                  <a:pt x="311328" y="232412"/>
                </a:lnTo>
                <a:lnTo>
                  <a:pt x="306254" y="245893"/>
                </a:lnTo>
                <a:lnTo>
                  <a:pt x="300192" y="258782"/>
                </a:lnTo>
                <a:lnTo>
                  <a:pt x="293194" y="271024"/>
                </a:lnTo>
                <a:lnTo>
                  <a:pt x="285310" y="282563"/>
                </a:lnTo>
                <a:lnTo>
                  <a:pt x="276593" y="293344"/>
                </a:lnTo>
                <a:lnTo>
                  <a:pt x="267094" y="303312"/>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6"/>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95" name="object 74"/>
          <p:cNvSpPr/>
          <p:nvPr/>
        </p:nvSpPr>
        <p:spPr>
          <a:xfrm>
            <a:off x="4192469" y="5195209"/>
            <a:ext cx="347472" cy="347472"/>
          </a:xfrm>
          <a:custGeom>
            <a:avLst/>
            <a:gdLst/>
            <a:ahLst/>
            <a:cxnLst/>
            <a:rect l="l" t="t" r="r" b="b"/>
            <a:pathLst>
              <a:path w="320730"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96" name="object 72"/>
          <p:cNvSpPr/>
          <p:nvPr/>
        </p:nvSpPr>
        <p:spPr>
          <a:xfrm>
            <a:off x="7483366" y="2517371"/>
            <a:ext cx="347472" cy="347472"/>
          </a:xfrm>
          <a:custGeom>
            <a:avLst/>
            <a:gdLst/>
            <a:ahLst/>
            <a:cxnLst/>
            <a:rect l="l" t="t" r="r" b="b"/>
            <a:pathLst>
              <a:path w="320730"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30" y="342927"/>
                </a:lnTo>
                <a:lnTo>
                  <a:pt x="182985" y="345647"/>
                </a:lnTo>
                <a:lnTo>
                  <a:pt x="169068" y="347110"/>
                </a:lnTo>
                <a:lnTo>
                  <a:pt x="160364" y="347362"/>
                </a:lnTo>
                <a:lnTo>
                  <a:pt x="146244" y="346698"/>
                </a:lnTo>
                <a:lnTo>
                  <a:pt x="132465" y="344742"/>
                </a:lnTo>
                <a:lnTo>
                  <a:pt x="119078" y="341551"/>
                </a:lnTo>
                <a:lnTo>
                  <a:pt x="106136" y="337180"/>
                </a:lnTo>
                <a:lnTo>
                  <a:pt x="93689" y="331684"/>
                </a:lnTo>
                <a:lnTo>
                  <a:pt x="81788" y="325119"/>
                </a:lnTo>
                <a:lnTo>
                  <a:pt x="70485" y="317540"/>
                </a:lnTo>
                <a:lnTo>
                  <a:pt x="59830" y="309002"/>
                </a:lnTo>
                <a:lnTo>
                  <a:pt x="49876" y="299561"/>
                </a:lnTo>
                <a:lnTo>
                  <a:pt x="40672" y="289273"/>
                </a:lnTo>
                <a:lnTo>
                  <a:pt x="32271" y="278192"/>
                </a:lnTo>
                <a:lnTo>
                  <a:pt x="24724" y="266375"/>
                </a:lnTo>
                <a:lnTo>
                  <a:pt x="18081" y="253876"/>
                </a:lnTo>
                <a:lnTo>
                  <a:pt x="12395" y="240752"/>
                </a:lnTo>
                <a:lnTo>
                  <a:pt x="7715" y="227058"/>
                </a:lnTo>
                <a:lnTo>
                  <a:pt x="4094" y="212848"/>
                </a:lnTo>
                <a:lnTo>
                  <a:pt x="1583" y="198180"/>
                </a:lnTo>
                <a:lnTo>
                  <a:pt x="232" y="183107"/>
                </a:lnTo>
                <a:lnTo>
                  <a:pt x="0" y="173680"/>
                </a:lnTo>
                <a:close/>
              </a:path>
            </a:pathLst>
          </a:custGeom>
          <a:solidFill>
            <a:srgbClr val="FAA757"/>
          </a:solidFill>
          <a:ln w="28575">
            <a:solidFill>
              <a:srgbClr val="C1803F"/>
            </a:solidFill>
          </a:ln>
        </p:spPr>
        <p:txBody>
          <a:bodyPr wrap="square" lIns="0" tIns="0" rIns="0" bIns="0" rtlCol="0">
            <a:noAutofit/>
          </a:bodyPr>
          <a:lstStyle/>
          <a:p>
            <a:endParaRPr/>
          </a:p>
        </p:txBody>
      </p:sp>
      <p:sp>
        <p:nvSpPr>
          <p:cNvPr id="97" name="object 70"/>
          <p:cNvSpPr/>
          <p:nvPr/>
        </p:nvSpPr>
        <p:spPr>
          <a:xfrm>
            <a:off x="7084113" y="2135643"/>
            <a:ext cx="347472" cy="347472"/>
          </a:xfrm>
          <a:custGeom>
            <a:avLst/>
            <a:gdLst/>
            <a:ahLst/>
            <a:cxnLst/>
            <a:rect l="l" t="t" r="r" b="b"/>
            <a:pathLst>
              <a:path w="320730"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2"/>
                </a:lnTo>
                <a:lnTo>
                  <a:pt x="146244" y="346698"/>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3" y="198179"/>
                </a:lnTo>
                <a:lnTo>
                  <a:pt x="232" y="183107"/>
                </a:lnTo>
                <a:lnTo>
                  <a:pt x="0" y="173680"/>
                </a:lnTo>
                <a:close/>
              </a:path>
            </a:pathLst>
          </a:custGeom>
          <a:solidFill>
            <a:srgbClr val="FAA757"/>
          </a:solidFill>
          <a:ln w="28575">
            <a:solidFill>
              <a:srgbClr val="C1803F"/>
            </a:solidFill>
          </a:ln>
        </p:spPr>
        <p:txBody>
          <a:bodyPr wrap="square" lIns="0" tIns="0" rIns="0" bIns="0" rtlCol="0">
            <a:noAutofit/>
          </a:bodyPr>
          <a:lstStyle/>
          <a:p>
            <a:endParaRPr/>
          </a:p>
        </p:txBody>
      </p:sp>
      <p:sp>
        <p:nvSpPr>
          <p:cNvPr id="98" name="object 68"/>
          <p:cNvSpPr/>
          <p:nvPr/>
        </p:nvSpPr>
        <p:spPr>
          <a:xfrm>
            <a:off x="6672028" y="1723114"/>
            <a:ext cx="347472" cy="347472"/>
          </a:xfrm>
          <a:custGeom>
            <a:avLst/>
            <a:gdLst/>
            <a:ahLst/>
            <a:cxnLst/>
            <a:rect l="l" t="t" r="r" b="b"/>
            <a:pathLst>
              <a:path w="320729"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2"/>
                </a:lnTo>
                <a:lnTo>
                  <a:pt x="146244" y="346698"/>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3"/>
                </a:lnTo>
                <a:lnTo>
                  <a:pt x="32271" y="278192"/>
                </a:lnTo>
                <a:lnTo>
                  <a:pt x="24724" y="266375"/>
                </a:lnTo>
                <a:lnTo>
                  <a:pt x="18081" y="253876"/>
                </a:lnTo>
                <a:lnTo>
                  <a:pt x="12395" y="240752"/>
                </a:lnTo>
                <a:lnTo>
                  <a:pt x="7715" y="227058"/>
                </a:lnTo>
                <a:lnTo>
                  <a:pt x="4094" y="212848"/>
                </a:lnTo>
                <a:lnTo>
                  <a:pt x="1583" y="198179"/>
                </a:lnTo>
                <a:lnTo>
                  <a:pt x="232" y="183107"/>
                </a:lnTo>
                <a:lnTo>
                  <a:pt x="0" y="173680"/>
                </a:lnTo>
                <a:close/>
              </a:path>
            </a:pathLst>
          </a:custGeom>
          <a:solidFill>
            <a:srgbClr val="FAA757"/>
          </a:solidFill>
          <a:ln w="28575">
            <a:solidFill>
              <a:schemeClr val="bg1">
                <a:lumMod val="85000"/>
              </a:schemeClr>
            </a:solidFill>
          </a:ln>
        </p:spPr>
        <p:txBody>
          <a:bodyPr wrap="square" lIns="0" tIns="0" rIns="0" bIns="0" rtlCol="0">
            <a:noAutofit/>
          </a:bodyPr>
          <a:lstStyle/>
          <a:p>
            <a:endParaRPr/>
          </a:p>
        </p:txBody>
      </p:sp>
      <p:sp>
        <p:nvSpPr>
          <p:cNvPr id="99" name="object 66"/>
          <p:cNvSpPr/>
          <p:nvPr/>
        </p:nvSpPr>
        <p:spPr>
          <a:xfrm>
            <a:off x="8396003" y="3412181"/>
            <a:ext cx="347472" cy="347472"/>
          </a:xfrm>
          <a:custGeom>
            <a:avLst/>
            <a:gdLst/>
            <a:ahLst/>
            <a:cxnLst/>
            <a:rect l="l" t="t" r="r" b="b"/>
            <a:pathLst>
              <a:path w="320730"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4"/>
                </a:lnTo>
                <a:lnTo>
                  <a:pt x="308334" y="106609"/>
                </a:lnTo>
                <a:lnTo>
                  <a:pt x="313014" y="120303"/>
                </a:lnTo>
                <a:lnTo>
                  <a:pt x="316635" y="134512"/>
                </a:lnTo>
                <a:lnTo>
                  <a:pt x="319147" y="149181"/>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3" y="346697"/>
                </a:lnTo>
                <a:lnTo>
                  <a:pt x="132464" y="344742"/>
                </a:lnTo>
                <a:lnTo>
                  <a:pt x="119078" y="341551"/>
                </a:lnTo>
                <a:lnTo>
                  <a:pt x="106136" y="337180"/>
                </a:lnTo>
                <a:lnTo>
                  <a:pt x="93688" y="331684"/>
                </a:lnTo>
                <a:lnTo>
                  <a:pt x="81788" y="325119"/>
                </a:lnTo>
                <a:lnTo>
                  <a:pt x="70484" y="317539"/>
                </a:lnTo>
                <a:lnTo>
                  <a:pt x="59830" y="309001"/>
                </a:lnTo>
                <a:lnTo>
                  <a:pt x="49875" y="299561"/>
                </a:lnTo>
                <a:lnTo>
                  <a:pt x="40672" y="289272"/>
                </a:lnTo>
                <a:lnTo>
                  <a:pt x="32271" y="278192"/>
                </a:lnTo>
                <a:lnTo>
                  <a:pt x="24724" y="266375"/>
                </a:lnTo>
                <a:lnTo>
                  <a:pt x="18081" y="253876"/>
                </a:lnTo>
                <a:lnTo>
                  <a:pt x="12395" y="240752"/>
                </a:lnTo>
                <a:lnTo>
                  <a:pt x="7715" y="227057"/>
                </a:lnTo>
                <a:lnTo>
                  <a:pt x="4094" y="212848"/>
                </a:lnTo>
                <a:lnTo>
                  <a:pt x="1582" y="198179"/>
                </a:lnTo>
                <a:lnTo>
                  <a:pt x="232" y="183106"/>
                </a:lnTo>
                <a:lnTo>
                  <a:pt x="0" y="173680"/>
                </a:lnTo>
                <a:close/>
              </a:path>
            </a:pathLst>
          </a:custGeom>
          <a:solidFill>
            <a:srgbClr val="FAA757"/>
          </a:solidFill>
          <a:ln w="28575">
            <a:solidFill>
              <a:srgbClr val="C1803F"/>
            </a:solidFill>
          </a:ln>
        </p:spPr>
        <p:txBody>
          <a:bodyPr wrap="square" lIns="0" tIns="0" rIns="0" bIns="0" rtlCol="0">
            <a:noAutofit/>
          </a:bodyPr>
          <a:lstStyle/>
          <a:p>
            <a:endParaRPr/>
          </a:p>
        </p:txBody>
      </p:sp>
      <p:sp>
        <p:nvSpPr>
          <p:cNvPr id="100" name="object 63"/>
          <p:cNvSpPr/>
          <p:nvPr/>
        </p:nvSpPr>
        <p:spPr>
          <a:xfrm>
            <a:off x="7404842" y="5021529"/>
            <a:ext cx="347472" cy="347472"/>
          </a:xfrm>
          <a:custGeom>
            <a:avLst/>
            <a:gdLst/>
            <a:ahLst/>
            <a:cxnLst/>
            <a:rect l="l" t="t" r="r" b="b"/>
            <a:pathLst>
              <a:path w="320730" h="347361">
                <a:moveTo>
                  <a:pt x="0" y="173680"/>
                </a:moveTo>
                <a:lnTo>
                  <a:pt x="232" y="183106"/>
                </a:lnTo>
                <a:lnTo>
                  <a:pt x="1583" y="198179"/>
                </a:lnTo>
                <a:lnTo>
                  <a:pt x="4094" y="212848"/>
                </a:lnTo>
                <a:lnTo>
                  <a:pt x="7715" y="227058"/>
                </a:lnTo>
                <a:lnTo>
                  <a:pt x="12395" y="240752"/>
                </a:lnTo>
                <a:lnTo>
                  <a:pt x="18082" y="253876"/>
                </a:lnTo>
                <a:lnTo>
                  <a:pt x="24724" y="266375"/>
                </a:lnTo>
                <a:lnTo>
                  <a:pt x="32272" y="278192"/>
                </a:lnTo>
                <a:lnTo>
                  <a:pt x="40673" y="289272"/>
                </a:lnTo>
                <a:lnTo>
                  <a:pt x="49876" y="299561"/>
                </a:lnTo>
                <a:lnTo>
                  <a:pt x="59830" y="309001"/>
                </a:lnTo>
                <a:lnTo>
                  <a:pt x="70485" y="317539"/>
                </a:lnTo>
                <a:lnTo>
                  <a:pt x="81788" y="325118"/>
                </a:lnTo>
                <a:lnTo>
                  <a:pt x="93689" y="331684"/>
                </a:lnTo>
                <a:lnTo>
                  <a:pt x="106136" y="337180"/>
                </a:lnTo>
                <a:lnTo>
                  <a:pt x="119079" y="341551"/>
                </a:lnTo>
                <a:lnTo>
                  <a:pt x="132465" y="344742"/>
                </a:lnTo>
                <a:lnTo>
                  <a:pt x="146244" y="346697"/>
                </a:lnTo>
                <a:lnTo>
                  <a:pt x="160365" y="347361"/>
                </a:lnTo>
                <a:lnTo>
                  <a:pt x="169069" y="347110"/>
                </a:lnTo>
                <a:lnTo>
                  <a:pt x="182986" y="345646"/>
                </a:lnTo>
                <a:lnTo>
                  <a:pt x="196530" y="342926"/>
                </a:lnTo>
                <a:lnTo>
                  <a:pt x="209650" y="339004"/>
                </a:lnTo>
                <a:lnTo>
                  <a:pt x="222295" y="333936"/>
                </a:lnTo>
                <a:lnTo>
                  <a:pt x="234413" y="327778"/>
                </a:lnTo>
                <a:lnTo>
                  <a:pt x="245953" y="320583"/>
                </a:lnTo>
                <a:lnTo>
                  <a:pt x="256864" y="312409"/>
                </a:lnTo>
                <a:lnTo>
                  <a:pt x="267095" y="303311"/>
                </a:lnTo>
                <a:lnTo>
                  <a:pt x="276595" y="293343"/>
                </a:lnTo>
                <a:lnTo>
                  <a:pt x="285312" y="282562"/>
                </a:lnTo>
                <a:lnTo>
                  <a:pt x="293195" y="271023"/>
                </a:lnTo>
                <a:lnTo>
                  <a:pt x="300193" y="258781"/>
                </a:lnTo>
                <a:lnTo>
                  <a:pt x="306255" y="245892"/>
                </a:lnTo>
                <a:lnTo>
                  <a:pt x="311330" y="232411"/>
                </a:lnTo>
                <a:lnTo>
                  <a:pt x="315366" y="218394"/>
                </a:lnTo>
                <a:lnTo>
                  <a:pt x="318312" y="203896"/>
                </a:lnTo>
                <a:lnTo>
                  <a:pt x="320117" y="188973"/>
                </a:lnTo>
                <a:lnTo>
                  <a:pt x="320730" y="173680"/>
                </a:lnTo>
                <a:lnTo>
                  <a:pt x="320498" y="164254"/>
                </a:lnTo>
                <a:lnTo>
                  <a:pt x="319147" y="149181"/>
                </a:lnTo>
                <a:lnTo>
                  <a:pt x="316636" y="134512"/>
                </a:lnTo>
                <a:lnTo>
                  <a:pt x="313015" y="120303"/>
                </a:lnTo>
                <a:lnTo>
                  <a:pt x="308335" y="106609"/>
                </a:lnTo>
                <a:lnTo>
                  <a:pt x="302649" y="93485"/>
                </a:lnTo>
                <a:lnTo>
                  <a:pt x="296006" y="80986"/>
                </a:lnTo>
                <a:lnTo>
                  <a:pt x="288459" y="69169"/>
                </a:lnTo>
                <a:lnTo>
                  <a:pt x="280058" y="58089"/>
                </a:lnTo>
                <a:lnTo>
                  <a:pt x="270854" y="47800"/>
                </a:lnTo>
                <a:lnTo>
                  <a:pt x="260900" y="38359"/>
                </a:lnTo>
                <a:lnTo>
                  <a:pt x="250245" y="29822"/>
                </a:lnTo>
                <a:lnTo>
                  <a:pt x="238942" y="22242"/>
                </a:lnTo>
                <a:lnTo>
                  <a:pt x="227041" y="15677"/>
                </a:lnTo>
                <a:lnTo>
                  <a:pt x="214594" y="10181"/>
                </a:lnTo>
                <a:lnTo>
                  <a:pt x="201651" y="5810"/>
                </a:lnTo>
                <a:lnTo>
                  <a:pt x="188265" y="2619"/>
                </a:lnTo>
                <a:lnTo>
                  <a:pt x="174486" y="664"/>
                </a:lnTo>
                <a:lnTo>
                  <a:pt x="160365" y="0"/>
                </a:lnTo>
                <a:lnTo>
                  <a:pt x="151662" y="251"/>
                </a:lnTo>
                <a:lnTo>
                  <a:pt x="137745" y="1714"/>
                </a:lnTo>
                <a:lnTo>
                  <a:pt x="124200" y="4434"/>
                </a:lnTo>
                <a:lnTo>
                  <a:pt x="111080" y="8356"/>
                </a:lnTo>
                <a:lnTo>
                  <a:pt x="98436" y="13424"/>
                </a:lnTo>
                <a:lnTo>
                  <a:pt x="86318" y="19583"/>
                </a:lnTo>
                <a:lnTo>
                  <a:pt x="74777" y="26777"/>
                </a:lnTo>
                <a:lnTo>
                  <a:pt x="63866" y="34951"/>
                </a:lnTo>
                <a:lnTo>
                  <a:pt x="53635" y="44049"/>
                </a:lnTo>
                <a:lnTo>
                  <a:pt x="44136" y="54017"/>
                </a:lnTo>
                <a:lnTo>
                  <a:pt x="35419" y="64798"/>
                </a:lnTo>
                <a:lnTo>
                  <a:pt x="27535" y="76337"/>
                </a:lnTo>
                <a:lnTo>
                  <a:pt x="20537" y="88579"/>
                </a:lnTo>
                <a:lnTo>
                  <a:pt x="14475" y="101468"/>
                </a:lnTo>
                <a:lnTo>
                  <a:pt x="9400" y="114948"/>
                </a:lnTo>
                <a:lnTo>
                  <a:pt x="5364" y="128965"/>
                </a:lnTo>
                <a:lnTo>
                  <a:pt x="2418" y="143463"/>
                </a:lnTo>
                <a:lnTo>
                  <a:pt x="613" y="158386"/>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01" name="object 62"/>
          <p:cNvSpPr/>
          <p:nvPr/>
        </p:nvSpPr>
        <p:spPr>
          <a:xfrm>
            <a:off x="5850962" y="3493881"/>
            <a:ext cx="347472" cy="347472"/>
          </a:xfrm>
          <a:custGeom>
            <a:avLst/>
            <a:gdLst/>
            <a:ahLst/>
            <a:cxnLst/>
            <a:rect l="l" t="t" r="r" b="b"/>
            <a:pathLst>
              <a:path w="320729"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6" y="149182"/>
                </a:lnTo>
                <a:lnTo>
                  <a:pt x="320497" y="164254"/>
                </a:lnTo>
                <a:lnTo>
                  <a:pt x="320729"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6"/>
                </a:lnTo>
                <a:lnTo>
                  <a:pt x="0" y="173681"/>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02" name="object 60"/>
          <p:cNvSpPr/>
          <p:nvPr/>
        </p:nvSpPr>
        <p:spPr>
          <a:xfrm>
            <a:off x="4975263" y="4571028"/>
            <a:ext cx="347472" cy="347472"/>
          </a:xfrm>
          <a:custGeom>
            <a:avLst/>
            <a:gdLst/>
            <a:ahLst/>
            <a:cxnLst/>
            <a:rect l="l" t="t" r="r" b="b"/>
            <a:pathLst>
              <a:path w="320729"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8"/>
                </a:lnTo>
                <a:lnTo>
                  <a:pt x="288458" y="69169"/>
                </a:lnTo>
                <a:lnTo>
                  <a:pt x="296005" y="80986"/>
                </a:lnTo>
                <a:lnTo>
                  <a:pt x="302648" y="93485"/>
                </a:lnTo>
                <a:lnTo>
                  <a:pt x="308334" y="106609"/>
                </a:lnTo>
                <a:lnTo>
                  <a:pt x="313014" y="120303"/>
                </a:lnTo>
                <a:lnTo>
                  <a:pt x="316635" y="134513"/>
                </a:lnTo>
                <a:lnTo>
                  <a:pt x="319146" y="149182"/>
                </a:lnTo>
                <a:lnTo>
                  <a:pt x="320497" y="164254"/>
                </a:lnTo>
                <a:lnTo>
                  <a:pt x="320729"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1"/>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03" name="object 58"/>
          <p:cNvSpPr/>
          <p:nvPr/>
        </p:nvSpPr>
        <p:spPr>
          <a:xfrm>
            <a:off x="9037462" y="2045434"/>
            <a:ext cx="347472" cy="347472"/>
          </a:xfrm>
          <a:custGeom>
            <a:avLst/>
            <a:gdLst/>
            <a:ahLst/>
            <a:cxnLst/>
            <a:rect l="l" t="t" r="r" b="b"/>
            <a:pathLst>
              <a:path w="320729"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4"/>
                </a:lnTo>
                <a:lnTo>
                  <a:pt x="308334" y="106609"/>
                </a:lnTo>
                <a:lnTo>
                  <a:pt x="313014" y="120303"/>
                </a:lnTo>
                <a:lnTo>
                  <a:pt x="316635" y="134512"/>
                </a:lnTo>
                <a:lnTo>
                  <a:pt x="319146" y="149181"/>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2"/>
                </a:lnTo>
                <a:lnTo>
                  <a:pt x="146243" y="346698"/>
                </a:lnTo>
                <a:lnTo>
                  <a:pt x="132464" y="344742"/>
                </a:lnTo>
                <a:lnTo>
                  <a:pt x="119078" y="341551"/>
                </a:lnTo>
                <a:lnTo>
                  <a:pt x="106136" y="337180"/>
                </a:lnTo>
                <a:lnTo>
                  <a:pt x="93688" y="331684"/>
                </a:lnTo>
                <a:lnTo>
                  <a:pt x="81788" y="325119"/>
                </a:lnTo>
                <a:lnTo>
                  <a:pt x="70484" y="317539"/>
                </a:lnTo>
                <a:lnTo>
                  <a:pt x="59830" y="309002"/>
                </a:lnTo>
                <a:lnTo>
                  <a:pt x="49875" y="299561"/>
                </a:lnTo>
                <a:lnTo>
                  <a:pt x="40672" y="289272"/>
                </a:lnTo>
                <a:lnTo>
                  <a:pt x="32271" y="278192"/>
                </a:lnTo>
                <a:lnTo>
                  <a:pt x="24724" y="266375"/>
                </a:lnTo>
                <a:lnTo>
                  <a:pt x="18081" y="253876"/>
                </a:lnTo>
                <a:lnTo>
                  <a:pt x="12395" y="240752"/>
                </a:lnTo>
                <a:lnTo>
                  <a:pt x="7715" y="227057"/>
                </a:lnTo>
                <a:lnTo>
                  <a:pt x="4094" y="212848"/>
                </a:lnTo>
                <a:lnTo>
                  <a:pt x="1582" y="198179"/>
                </a:lnTo>
                <a:lnTo>
                  <a:pt x="232" y="183106"/>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04" name="object 56"/>
          <p:cNvSpPr/>
          <p:nvPr/>
        </p:nvSpPr>
        <p:spPr>
          <a:xfrm>
            <a:off x="8077321" y="1961962"/>
            <a:ext cx="347472" cy="347472"/>
          </a:xfrm>
          <a:custGeom>
            <a:avLst/>
            <a:gdLst/>
            <a:ahLst/>
            <a:cxnLst/>
            <a:rect l="l" t="t" r="r" b="b"/>
            <a:pathLst>
              <a:path w="320729"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4"/>
                </a:lnTo>
                <a:lnTo>
                  <a:pt x="308334" y="106609"/>
                </a:lnTo>
                <a:lnTo>
                  <a:pt x="313014" y="120303"/>
                </a:lnTo>
                <a:lnTo>
                  <a:pt x="316635" y="134512"/>
                </a:lnTo>
                <a:lnTo>
                  <a:pt x="319146" y="149181"/>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2"/>
                </a:lnTo>
                <a:lnTo>
                  <a:pt x="146243" y="346697"/>
                </a:lnTo>
                <a:lnTo>
                  <a:pt x="132464" y="344742"/>
                </a:lnTo>
                <a:lnTo>
                  <a:pt x="119078" y="341551"/>
                </a:lnTo>
                <a:lnTo>
                  <a:pt x="106136" y="337180"/>
                </a:lnTo>
                <a:lnTo>
                  <a:pt x="93688" y="331684"/>
                </a:lnTo>
                <a:lnTo>
                  <a:pt x="81788" y="325119"/>
                </a:lnTo>
                <a:lnTo>
                  <a:pt x="70484" y="317539"/>
                </a:lnTo>
                <a:lnTo>
                  <a:pt x="59830" y="309002"/>
                </a:lnTo>
                <a:lnTo>
                  <a:pt x="49875" y="299561"/>
                </a:lnTo>
                <a:lnTo>
                  <a:pt x="40672" y="289272"/>
                </a:lnTo>
                <a:lnTo>
                  <a:pt x="32271" y="278192"/>
                </a:lnTo>
                <a:lnTo>
                  <a:pt x="24724" y="266375"/>
                </a:lnTo>
                <a:lnTo>
                  <a:pt x="18081" y="253876"/>
                </a:lnTo>
                <a:lnTo>
                  <a:pt x="12395" y="240752"/>
                </a:lnTo>
                <a:lnTo>
                  <a:pt x="7715" y="227057"/>
                </a:lnTo>
                <a:lnTo>
                  <a:pt x="4094" y="212848"/>
                </a:lnTo>
                <a:lnTo>
                  <a:pt x="1582" y="198179"/>
                </a:lnTo>
                <a:lnTo>
                  <a:pt x="232" y="183106"/>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05" name="object 54"/>
          <p:cNvSpPr/>
          <p:nvPr/>
        </p:nvSpPr>
        <p:spPr>
          <a:xfrm>
            <a:off x="8877097" y="2753913"/>
            <a:ext cx="347472" cy="347472"/>
          </a:xfrm>
          <a:custGeom>
            <a:avLst/>
            <a:gdLst/>
            <a:ahLst/>
            <a:cxnLst/>
            <a:rect l="l" t="t" r="r" b="b"/>
            <a:pathLst>
              <a:path w="320730"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4"/>
                </a:lnTo>
                <a:lnTo>
                  <a:pt x="308334" y="106609"/>
                </a:lnTo>
                <a:lnTo>
                  <a:pt x="313014" y="120303"/>
                </a:lnTo>
                <a:lnTo>
                  <a:pt x="316635" y="134512"/>
                </a:lnTo>
                <a:lnTo>
                  <a:pt x="319146" y="149181"/>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2"/>
                </a:lnTo>
                <a:lnTo>
                  <a:pt x="146243" y="346698"/>
                </a:lnTo>
                <a:lnTo>
                  <a:pt x="132464" y="344742"/>
                </a:lnTo>
                <a:lnTo>
                  <a:pt x="119078" y="341551"/>
                </a:lnTo>
                <a:lnTo>
                  <a:pt x="106136" y="337180"/>
                </a:lnTo>
                <a:lnTo>
                  <a:pt x="93688" y="331684"/>
                </a:lnTo>
                <a:lnTo>
                  <a:pt x="81788" y="325119"/>
                </a:lnTo>
                <a:lnTo>
                  <a:pt x="70484" y="317539"/>
                </a:lnTo>
                <a:lnTo>
                  <a:pt x="59830" y="309002"/>
                </a:lnTo>
                <a:lnTo>
                  <a:pt x="49875" y="299561"/>
                </a:lnTo>
                <a:lnTo>
                  <a:pt x="40672" y="289272"/>
                </a:lnTo>
                <a:lnTo>
                  <a:pt x="32271" y="278192"/>
                </a:lnTo>
                <a:lnTo>
                  <a:pt x="24724" y="266375"/>
                </a:lnTo>
                <a:lnTo>
                  <a:pt x="18081" y="253876"/>
                </a:lnTo>
                <a:lnTo>
                  <a:pt x="12395" y="240752"/>
                </a:lnTo>
                <a:lnTo>
                  <a:pt x="7715" y="227057"/>
                </a:lnTo>
                <a:lnTo>
                  <a:pt x="4094" y="212848"/>
                </a:lnTo>
                <a:lnTo>
                  <a:pt x="1582" y="198179"/>
                </a:lnTo>
                <a:lnTo>
                  <a:pt x="232" y="183106"/>
                </a:lnTo>
                <a:lnTo>
                  <a:pt x="0" y="173680"/>
                </a:lnTo>
                <a:close/>
              </a:path>
            </a:pathLst>
          </a:custGeom>
          <a:solidFill>
            <a:srgbClr val="937AB1"/>
          </a:solidFill>
          <a:ln w="57150">
            <a:solidFill>
              <a:srgbClr val="F69545"/>
            </a:solidFill>
          </a:ln>
        </p:spPr>
        <p:txBody>
          <a:bodyPr wrap="square" lIns="0" tIns="0" rIns="0" bIns="0" rtlCol="0">
            <a:noAutofit/>
          </a:bodyPr>
          <a:lstStyle/>
          <a:p>
            <a:endParaRPr/>
          </a:p>
        </p:txBody>
      </p:sp>
      <p:sp>
        <p:nvSpPr>
          <p:cNvPr id="106" name="object 52"/>
          <p:cNvSpPr/>
          <p:nvPr/>
        </p:nvSpPr>
        <p:spPr>
          <a:xfrm>
            <a:off x="6220124" y="4120868"/>
            <a:ext cx="347472" cy="347472"/>
          </a:xfrm>
          <a:custGeom>
            <a:avLst/>
            <a:gdLst/>
            <a:ahLst/>
            <a:cxnLst/>
            <a:rect l="l" t="t" r="r" b="b"/>
            <a:pathLst>
              <a:path w="320730"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5"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1"/>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07" name="object 50"/>
          <p:cNvSpPr/>
          <p:nvPr/>
        </p:nvSpPr>
        <p:spPr>
          <a:xfrm>
            <a:off x="5965297" y="4612355"/>
            <a:ext cx="347472" cy="347472"/>
          </a:xfrm>
          <a:custGeom>
            <a:avLst/>
            <a:gdLst/>
            <a:ahLst/>
            <a:cxnLst/>
            <a:rect l="l" t="t" r="r" b="b"/>
            <a:pathLst>
              <a:path w="320730"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6"/>
                </a:lnTo>
                <a:lnTo>
                  <a:pt x="0" y="173681"/>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08" name="object 48"/>
          <p:cNvSpPr/>
          <p:nvPr/>
        </p:nvSpPr>
        <p:spPr>
          <a:xfrm>
            <a:off x="4654532" y="4049985"/>
            <a:ext cx="347472" cy="347472"/>
          </a:xfrm>
          <a:custGeom>
            <a:avLst/>
            <a:gdLst/>
            <a:ahLst/>
            <a:cxnLst/>
            <a:rect l="l" t="t" r="r" b="b"/>
            <a:pathLst>
              <a:path w="320729"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6" y="149182"/>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09" name="object 42"/>
          <p:cNvSpPr/>
          <p:nvPr/>
        </p:nvSpPr>
        <p:spPr>
          <a:xfrm>
            <a:off x="7272103" y="3311841"/>
            <a:ext cx="347472" cy="347472"/>
          </a:xfrm>
          <a:custGeom>
            <a:avLst/>
            <a:gdLst/>
            <a:ahLst/>
            <a:cxnLst/>
            <a:rect l="l" t="t" r="r" b="b"/>
            <a:pathLst>
              <a:path w="320730"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4" y="346697"/>
                </a:lnTo>
                <a:lnTo>
                  <a:pt x="132465" y="344742"/>
                </a:lnTo>
                <a:lnTo>
                  <a:pt x="119078" y="341551"/>
                </a:lnTo>
                <a:lnTo>
                  <a:pt x="106136" y="337180"/>
                </a:lnTo>
                <a:lnTo>
                  <a:pt x="93689" y="331684"/>
                </a:lnTo>
                <a:lnTo>
                  <a:pt x="81788" y="325119"/>
                </a:lnTo>
                <a:lnTo>
                  <a:pt x="70485" y="317539"/>
                </a:lnTo>
                <a:lnTo>
                  <a:pt x="59830" y="309001"/>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6"/>
                </a:lnTo>
                <a:lnTo>
                  <a:pt x="0" y="173680"/>
                </a:lnTo>
                <a:close/>
              </a:path>
            </a:pathLst>
          </a:custGeom>
          <a:solidFill>
            <a:srgbClr val="FAA757"/>
          </a:solidFill>
          <a:ln w="28575">
            <a:solidFill>
              <a:srgbClr val="C1803F"/>
            </a:solidFill>
          </a:ln>
        </p:spPr>
        <p:txBody>
          <a:bodyPr wrap="square" lIns="0" tIns="0" rIns="0" bIns="0" rtlCol="0">
            <a:noAutofit/>
          </a:bodyPr>
          <a:lstStyle/>
          <a:p>
            <a:endParaRPr/>
          </a:p>
        </p:txBody>
      </p:sp>
      <p:sp>
        <p:nvSpPr>
          <p:cNvPr id="110" name="object 44"/>
          <p:cNvSpPr/>
          <p:nvPr/>
        </p:nvSpPr>
        <p:spPr>
          <a:xfrm>
            <a:off x="7084113" y="2580232"/>
            <a:ext cx="347472" cy="347472"/>
          </a:xfrm>
          <a:custGeom>
            <a:avLst/>
            <a:gdLst/>
            <a:ahLst/>
            <a:cxnLst/>
            <a:rect l="l" t="t" r="r" b="b"/>
            <a:pathLst>
              <a:path w="320730"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2"/>
                </a:lnTo>
                <a:lnTo>
                  <a:pt x="146244" y="346698"/>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3"/>
                </a:lnTo>
                <a:lnTo>
                  <a:pt x="32271" y="278192"/>
                </a:lnTo>
                <a:lnTo>
                  <a:pt x="24724" y="266375"/>
                </a:lnTo>
                <a:lnTo>
                  <a:pt x="18081" y="253876"/>
                </a:lnTo>
                <a:lnTo>
                  <a:pt x="12395" y="240752"/>
                </a:lnTo>
                <a:lnTo>
                  <a:pt x="7715" y="227058"/>
                </a:lnTo>
                <a:lnTo>
                  <a:pt x="4094" y="212848"/>
                </a:lnTo>
                <a:lnTo>
                  <a:pt x="1583" y="198179"/>
                </a:lnTo>
                <a:lnTo>
                  <a:pt x="232" y="183107"/>
                </a:lnTo>
                <a:lnTo>
                  <a:pt x="0" y="173680"/>
                </a:lnTo>
                <a:close/>
              </a:path>
            </a:pathLst>
          </a:custGeom>
          <a:solidFill>
            <a:srgbClr val="FAA757"/>
          </a:solidFill>
          <a:ln w="28575">
            <a:solidFill>
              <a:srgbClr val="C1803F"/>
            </a:solidFill>
          </a:ln>
        </p:spPr>
        <p:txBody>
          <a:bodyPr wrap="square" lIns="0" tIns="0" rIns="0" bIns="0" rtlCol="0">
            <a:noAutofit/>
          </a:bodyPr>
          <a:lstStyle/>
          <a:p>
            <a:endParaRPr/>
          </a:p>
        </p:txBody>
      </p:sp>
      <p:sp>
        <p:nvSpPr>
          <p:cNvPr id="111" name="object 46"/>
          <p:cNvSpPr/>
          <p:nvPr/>
        </p:nvSpPr>
        <p:spPr>
          <a:xfrm>
            <a:off x="6945508" y="2964479"/>
            <a:ext cx="347472" cy="347472"/>
          </a:xfrm>
          <a:custGeom>
            <a:avLst/>
            <a:gdLst/>
            <a:ahLst/>
            <a:cxnLst/>
            <a:rect l="l" t="t" r="r" b="b"/>
            <a:pathLst>
              <a:path w="320730"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4"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30" y="342927"/>
                </a:lnTo>
                <a:lnTo>
                  <a:pt x="182985" y="345647"/>
                </a:lnTo>
                <a:lnTo>
                  <a:pt x="169068" y="347110"/>
                </a:lnTo>
                <a:lnTo>
                  <a:pt x="160365" y="347362"/>
                </a:lnTo>
                <a:lnTo>
                  <a:pt x="146244" y="346698"/>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3" y="198179"/>
                </a:lnTo>
                <a:lnTo>
                  <a:pt x="232" y="183107"/>
                </a:lnTo>
                <a:lnTo>
                  <a:pt x="0" y="173680"/>
                </a:lnTo>
                <a:close/>
              </a:path>
            </a:pathLst>
          </a:custGeom>
          <a:solidFill>
            <a:srgbClr val="FAA757"/>
          </a:solidFill>
          <a:ln w="28575">
            <a:solidFill>
              <a:srgbClr val="C1803F"/>
            </a:solidFill>
          </a:ln>
        </p:spPr>
        <p:txBody>
          <a:bodyPr wrap="square" lIns="0" tIns="0" rIns="0" bIns="0" rtlCol="0">
            <a:noAutofit/>
          </a:bodyPr>
          <a:lstStyle/>
          <a:p>
            <a:endParaRPr/>
          </a:p>
        </p:txBody>
      </p:sp>
      <p:sp>
        <p:nvSpPr>
          <p:cNvPr id="112" name="object 40"/>
          <p:cNvSpPr/>
          <p:nvPr/>
        </p:nvSpPr>
        <p:spPr>
          <a:xfrm>
            <a:off x="6737120" y="4921685"/>
            <a:ext cx="347472" cy="347472"/>
          </a:xfrm>
          <a:custGeom>
            <a:avLst/>
            <a:gdLst/>
            <a:ahLst/>
            <a:cxnLst/>
            <a:rect l="l" t="t" r="r" b="b"/>
            <a:pathLst>
              <a:path w="320729"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29"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1"/>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13" name="object 38"/>
          <p:cNvSpPr/>
          <p:nvPr/>
        </p:nvSpPr>
        <p:spPr>
          <a:xfrm>
            <a:off x="8556365" y="2219115"/>
            <a:ext cx="347472" cy="347472"/>
          </a:xfrm>
          <a:custGeom>
            <a:avLst/>
            <a:gdLst/>
            <a:ahLst/>
            <a:cxnLst/>
            <a:rect l="l" t="t" r="r" b="b"/>
            <a:pathLst>
              <a:path w="320729"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4"/>
                </a:lnTo>
                <a:lnTo>
                  <a:pt x="308334" y="106609"/>
                </a:lnTo>
                <a:lnTo>
                  <a:pt x="313014" y="120303"/>
                </a:lnTo>
                <a:lnTo>
                  <a:pt x="316635" y="134512"/>
                </a:lnTo>
                <a:lnTo>
                  <a:pt x="319146" y="149181"/>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2"/>
                </a:lnTo>
                <a:lnTo>
                  <a:pt x="146243" y="346698"/>
                </a:lnTo>
                <a:lnTo>
                  <a:pt x="132464" y="344742"/>
                </a:lnTo>
                <a:lnTo>
                  <a:pt x="119078" y="341551"/>
                </a:lnTo>
                <a:lnTo>
                  <a:pt x="106136" y="337180"/>
                </a:lnTo>
                <a:lnTo>
                  <a:pt x="93688" y="331684"/>
                </a:lnTo>
                <a:lnTo>
                  <a:pt x="81788" y="325119"/>
                </a:lnTo>
                <a:lnTo>
                  <a:pt x="70484" y="317539"/>
                </a:lnTo>
                <a:lnTo>
                  <a:pt x="59830" y="309002"/>
                </a:lnTo>
                <a:lnTo>
                  <a:pt x="49875" y="299561"/>
                </a:lnTo>
                <a:lnTo>
                  <a:pt x="40672" y="289272"/>
                </a:lnTo>
                <a:lnTo>
                  <a:pt x="32271" y="278192"/>
                </a:lnTo>
                <a:lnTo>
                  <a:pt x="24724" y="266375"/>
                </a:lnTo>
                <a:lnTo>
                  <a:pt x="18081" y="253876"/>
                </a:lnTo>
                <a:lnTo>
                  <a:pt x="12395" y="240752"/>
                </a:lnTo>
                <a:lnTo>
                  <a:pt x="7715" y="227057"/>
                </a:lnTo>
                <a:lnTo>
                  <a:pt x="4094" y="212848"/>
                </a:lnTo>
                <a:lnTo>
                  <a:pt x="1582" y="198179"/>
                </a:lnTo>
                <a:lnTo>
                  <a:pt x="232" y="183106"/>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14" name="object 36"/>
          <p:cNvSpPr/>
          <p:nvPr/>
        </p:nvSpPr>
        <p:spPr>
          <a:xfrm>
            <a:off x="8909165" y="3402186"/>
            <a:ext cx="347472" cy="347472"/>
          </a:xfrm>
          <a:custGeom>
            <a:avLst/>
            <a:gdLst/>
            <a:ahLst/>
            <a:cxnLst/>
            <a:rect l="l" t="t" r="r" b="b"/>
            <a:pathLst>
              <a:path w="338701" h="347361">
                <a:moveTo>
                  <a:pt x="338701" y="173680"/>
                </a:moveTo>
                <a:lnTo>
                  <a:pt x="338086" y="158773"/>
                </a:lnTo>
                <a:lnTo>
                  <a:pt x="336274" y="144215"/>
                </a:lnTo>
                <a:lnTo>
                  <a:pt x="333315" y="130059"/>
                </a:lnTo>
                <a:lnTo>
                  <a:pt x="329260" y="116355"/>
                </a:lnTo>
                <a:lnTo>
                  <a:pt x="324157" y="103155"/>
                </a:lnTo>
                <a:lnTo>
                  <a:pt x="318058" y="90510"/>
                </a:lnTo>
                <a:lnTo>
                  <a:pt x="311012" y="78472"/>
                </a:lnTo>
                <a:lnTo>
                  <a:pt x="303069" y="67092"/>
                </a:lnTo>
                <a:lnTo>
                  <a:pt x="294280" y="56421"/>
                </a:lnTo>
                <a:lnTo>
                  <a:pt x="284694" y="46511"/>
                </a:lnTo>
                <a:lnTo>
                  <a:pt x="274362" y="37412"/>
                </a:lnTo>
                <a:lnTo>
                  <a:pt x="263333" y="29177"/>
                </a:lnTo>
                <a:lnTo>
                  <a:pt x="251657" y="21856"/>
                </a:lnTo>
                <a:lnTo>
                  <a:pt x="239385" y="15500"/>
                </a:lnTo>
                <a:lnTo>
                  <a:pt x="226566" y="10162"/>
                </a:lnTo>
                <a:lnTo>
                  <a:pt x="213252" y="5892"/>
                </a:lnTo>
                <a:lnTo>
                  <a:pt x="199490" y="2742"/>
                </a:lnTo>
                <a:lnTo>
                  <a:pt x="185333" y="763"/>
                </a:lnTo>
                <a:lnTo>
                  <a:pt x="170829" y="6"/>
                </a:lnTo>
                <a:lnTo>
                  <a:pt x="169350" y="0"/>
                </a:lnTo>
                <a:lnTo>
                  <a:pt x="154814" y="630"/>
                </a:lnTo>
                <a:lnTo>
                  <a:pt x="140620" y="2489"/>
                </a:lnTo>
                <a:lnTo>
                  <a:pt x="126816" y="5523"/>
                </a:lnTo>
                <a:lnTo>
                  <a:pt x="113454" y="9683"/>
                </a:lnTo>
                <a:lnTo>
                  <a:pt x="100583" y="14916"/>
                </a:lnTo>
                <a:lnTo>
                  <a:pt x="88254" y="21171"/>
                </a:lnTo>
                <a:lnTo>
                  <a:pt x="76516" y="28397"/>
                </a:lnTo>
                <a:lnTo>
                  <a:pt x="65420" y="36543"/>
                </a:lnTo>
                <a:lnTo>
                  <a:pt x="55015" y="45557"/>
                </a:lnTo>
                <a:lnTo>
                  <a:pt x="45351" y="55388"/>
                </a:lnTo>
                <a:lnTo>
                  <a:pt x="36479" y="65984"/>
                </a:lnTo>
                <a:lnTo>
                  <a:pt x="28449" y="77295"/>
                </a:lnTo>
                <a:lnTo>
                  <a:pt x="21311" y="89269"/>
                </a:lnTo>
                <a:lnTo>
                  <a:pt x="15114" y="101855"/>
                </a:lnTo>
                <a:lnTo>
                  <a:pt x="9909" y="115001"/>
                </a:lnTo>
                <a:lnTo>
                  <a:pt x="5745" y="128657"/>
                </a:lnTo>
                <a:lnTo>
                  <a:pt x="2674" y="142770"/>
                </a:lnTo>
                <a:lnTo>
                  <a:pt x="744" y="157289"/>
                </a:lnTo>
                <a:lnTo>
                  <a:pt x="6" y="172164"/>
                </a:lnTo>
                <a:lnTo>
                  <a:pt x="0" y="173680"/>
                </a:lnTo>
                <a:lnTo>
                  <a:pt x="615" y="188588"/>
                </a:lnTo>
                <a:lnTo>
                  <a:pt x="2427" y="203146"/>
                </a:lnTo>
                <a:lnTo>
                  <a:pt x="5386" y="217302"/>
                </a:lnTo>
                <a:lnTo>
                  <a:pt x="9441" y="231006"/>
                </a:lnTo>
                <a:lnTo>
                  <a:pt x="14544" y="244206"/>
                </a:lnTo>
                <a:lnTo>
                  <a:pt x="20643" y="256850"/>
                </a:lnTo>
                <a:lnTo>
                  <a:pt x="27689" y="268888"/>
                </a:lnTo>
                <a:lnTo>
                  <a:pt x="35631" y="280269"/>
                </a:lnTo>
                <a:lnTo>
                  <a:pt x="44421" y="290940"/>
                </a:lnTo>
                <a:lnTo>
                  <a:pt x="54007" y="300850"/>
                </a:lnTo>
                <a:lnTo>
                  <a:pt x="64339" y="309949"/>
                </a:lnTo>
                <a:lnTo>
                  <a:pt x="75368" y="318184"/>
                </a:lnTo>
                <a:lnTo>
                  <a:pt x="87044" y="325505"/>
                </a:lnTo>
                <a:lnTo>
                  <a:pt x="99316" y="331861"/>
                </a:lnTo>
                <a:lnTo>
                  <a:pt x="112134" y="337199"/>
                </a:lnTo>
                <a:lnTo>
                  <a:pt x="125449" y="341469"/>
                </a:lnTo>
                <a:lnTo>
                  <a:pt x="139210" y="344619"/>
                </a:lnTo>
                <a:lnTo>
                  <a:pt x="153368" y="346598"/>
                </a:lnTo>
                <a:lnTo>
                  <a:pt x="167872" y="347355"/>
                </a:lnTo>
                <a:lnTo>
                  <a:pt x="169350" y="347361"/>
                </a:lnTo>
                <a:lnTo>
                  <a:pt x="183886" y="346731"/>
                </a:lnTo>
                <a:lnTo>
                  <a:pt x="198081" y="344872"/>
                </a:lnTo>
                <a:lnTo>
                  <a:pt x="211885" y="341838"/>
                </a:lnTo>
                <a:lnTo>
                  <a:pt x="225247" y="337678"/>
                </a:lnTo>
                <a:lnTo>
                  <a:pt x="238117" y="332445"/>
                </a:lnTo>
                <a:lnTo>
                  <a:pt x="250447" y="326190"/>
                </a:lnTo>
                <a:lnTo>
                  <a:pt x="262185" y="318964"/>
                </a:lnTo>
                <a:lnTo>
                  <a:pt x="273281" y="310818"/>
                </a:lnTo>
                <a:lnTo>
                  <a:pt x="283686" y="301804"/>
                </a:lnTo>
                <a:lnTo>
                  <a:pt x="293349" y="291973"/>
                </a:lnTo>
                <a:lnTo>
                  <a:pt x="302221" y="281377"/>
                </a:lnTo>
                <a:lnTo>
                  <a:pt x="310251" y="270066"/>
                </a:lnTo>
                <a:lnTo>
                  <a:pt x="317390" y="258092"/>
                </a:lnTo>
                <a:lnTo>
                  <a:pt x="323587" y="245506"/>
                </a:lnTo>
                <a:lnTo>
                  <a:pt x="328792" y="232360"/>
                </a:lnTo>
                <a:lnTo>
                  <a:pt x="332956" y="218704"/>
                </a:lnTo>
                <a:lnTo>
                  <a:pt x="336027" y="204591"/>
                </a:lnTo>
                <a:lnTo>
                  <a:pt x="337957" y="190071"/>
                </a:lnTo>
                <a:lnTo>
                  <a:pt x="338695" y="175197"/>
                </a:lnTo>
                <a:lnTo>
                  <a:pt x="338701" y="173680"/>
                </a:lnTo>
                <a:close/>
              </a:path>
            </a:pathLst>
          </a:custGeom>
          <a:solidFill>
            <a:srgbClr val="937AB1"/>
          </a:solidFill>
          <a:ln w="57150">
            <a:solidFill>
              <a:srgbClr val="F69545"/>
            </a:solidFill>
          </a:ln>
        </p:spPr>
        <p:txBody>
          <a:bodyPr wrap="square" lIns="0" tIns="0" rIns="0" bIns="0" rtlCol="0">
            <a:noAutofit/>
          </a:bodyPr>
          <a:lstStyle/>
          <a:p>
            <a:endParaRPr/>
          </a:p>
        </p:txBody>
      </p:sp>
      <p:sp>
        <p:nvSpPr>
          <p:cNvPr id="115" name="object 34"/>
          <p:cNvSpPr/>
          <p:nvPr/>
        </p:nvSpPr>
        <p:spPr>
          <a:xfrm>
            <a:off x="6562354" y="2483005"/>
            <a:ext cx="347472" cy="347472"/>
          </a:xfrm>
          <a:custGeom>
            <a:avLst/>
            <a:gdLst/>
            <a:ahLst/>
            <a:cxnLst/>
            <a:rect l="l" t="t" r="r" b="b"/>
            <a:pathLst>
              <a:path w="320729"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5" y="2619"/>
                </a:lnTo>
                <a:lnTo>
                  <a:pt x="201651" y="5810"/>
                </a:lnTo>
                <a:lnTo>
                  <a:pt x="214593" y="10181"/>
                </a:lnTo>
                <a:lnTo>
                  <a:pt x="227041" y="15677"/>
                </a:lnTo>
                <a:lnTo>
                  <a:pt x="238941" y="22242"/>
                </a:lnTo>
                <a:lnTo>
                  <a:pt x="250245" y="29822"/>
                </a:lnTo>
                <a:lnTo>
                  <a:pt x="260899" y="38359"/>
                </a:lnTo>
                <a:lnTo>
                  <a:pt x="270854"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2"/>
                </a:lnTo>
                <a:lnTo>
                  <a:pt x="146244" y="346698"/>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3" y="198179"/>
                </a:lnTo>
                <a:lnTo>
                  <a:pt x="232" y="183107"/>
                </a:lnTo>
                <a:lnTo>
                  <a:pt x="0" y="173680"/>
                </a:lnTo>
                <a:close/>
              </a:path>
            </a:pathLst>
          </a:custGeom>
          <a:solidFill>
            <a:srgbClr val="FAA757"/>
          </a:solidFill>
          <a:ln w="28575">
            <a:solidFill>
              <a:srgbClr val="C1803F"/>
            </a:solidFill>
          </a:ln>
        </p:spPr>
        <p:txBody>
          <a:bodyPr wrap="square" lIns="0" tIns="0" rIns="0" bIns="0" rtlCol="0">
            <a:noAutofit/>
          </a:bodyPr>
          <a:lstStyle/>
          <a:p>
            <a:endParaRPr/>
          </a:p>
        </p:txBody>
      </p:sp>
      <p:sp>
        <p:nvSpPr>
          <p:cNvPr id="116" name="object 32"/>
          <p:cNvSpPr/>
          <p:nvPr/>
        </p:nvSpPr>
        <p:spPr>
          <a:xfrm>
            <a:off x="8716732" y="1593274"/>
            <a:ext cx="347472" cy="347472"/>
          </a:xfrm>
          <a:custGeom>
            <a:avLst/>
            <a:gdLst/>
            <a:ahLst/>
            <a:cxnLst/>
            <a:rect l="l" t="t" r="r" b="b"/>
            <a:pathLst>
              <a:path w="320730"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4"/>
                </a:lnTo>
                <a:lnTo>
                  <a:pt x="308334" y="106609"/>
                </a:lnTo>
                <a:lnTo>
                  <a:pt x="313014" y="120303"/>
                </a:lnTo>
                <a:lnTo>
                  <a:pt x="316635" y="134512"/>
                </a:lnTo>
                <a:lnTo>
                  <a:pt x="319147" y="149181"/>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3"/>
                </a:lnTo>
                <a:lnTo>
                  <a:pt x="285311" y="282563"/>
                </a:lnTo>
                <a:lnTo>
                  <a:pt x="276594" y="293344"/>
                </a:lnTo>
                <a:lnTo>
                  <a:pt x="267094" y="303311"/>
                </a:lnTo>
                <a:lnTo>
                  <a:pt x="256863" y="312410"/>
                </a:lnTo>
                <a:lnTo>
                  <a:pt x="245952" y="320584"/>
                </a:lnTo>
                <a:lnTo>
                  <a:pt x="234412" y="327778"/>
                </a:lnTo>
                <a:lnTo>
                  <a:pt x="222294" y="333937"/>
                </a:lnTo>
                <a:lnTo>
                  <a:pt x="209649" y="339005"/>
                </a:lnTo>
                <a:lnTo>
                  <a:pt x="196530" y="342927"/>
                </a:lnTo>
                <a:lnTo>
                  <a:pt x="182985" y="345647"/>
                </a:lnTo>
                <a:lnTo>
                  <a:pt x="169068" y="347110"/>
                </a:lnTo>
                <a:lnTo>
                  <a:pt x="160364" y="347362"/>
                </a:lnTo>
                <a:lnTo>
                  <a:pt x="146243" y="346698"/>
                </a:lnTo>
                <a:lnTo>
                  <a:pt x="132464" y="344742"/>
                </a:lnTo>
                <a:lnTo>
                  <a:pt x="119078" y="341551"/>
                </a:lnTo>
                <a:lnTo>
                  <a:pt x="106136" y="337180"/>
                </a:lnTo>
                <a:lnTo>
                  <a:pt x="93688" y="331684"/>
                </a:lnTo>
                <a:lnTo>
                  <a:pt x="81788" y="325119"/>
                </a:lnTo>
                <a:lnTo>
                  <a:pt x="70484" y="317539"/>
                </a:lnTo>
                <a:lnTo>
                  <a:pt x="59830" y="309002"/>
                </a:lnTo>
                <a:lnTo>
                  <a:pt x="49875" y="299561"/>
                </a:lnTo>
                <a:lnTo>
                  <a:pt x="40672" y="289272"/>
                </a:lnTo>
                <a:lnTo>
                  <a:pt x="32271" y="278192"/>
                </a:lnTo>
                <a:lnTo>
                  <a:pt x="24724" y="266375"/>
                </a:lnTo>
                <a:lnTo>
                  <a:pt x="18081" y="253876"/>
                </a:lnTo>
                <a:lnTo>
                  <a:pt x="12395" y="240752"/>
                </a:lnTo>
                <a:lnTo>
                  <a:pt x="7715" y="227057"/>
                </a:lnTo>
                <a:lnTo>
                  <a:pt x="4094" y="212848"/>
                </a:lnTo>
                <a:lnTo>
                  <a:pt x="1582" y="198179"/>
                </a:lnTo>
                <a:lnTo>
                  <a:pt x="232" y="183106"/>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17" name="object 30"/>
          <p:cNvSpPr/>
          <p:nvPr/>
        </p:nvSpPr>
        <p:spPr>
          <a:xfrm>
            <a:off x="7725572" y="3169970"/>
            <a:ext cx="347472" cy="347472"/>
          </a:xfrm>
          <a:custGeom>
            <a:avLst/>
            <a:gdLst/>
            <a:ahLst/>
            <a:cxnLst/>
            <a:rect l="l" t="t" r="r" b="b"/>
            <a:pathLst>
              <a:path w="320729"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2"/>
                </a:lnTo>
                <a:lnTo>
                  <a:pt x="146244" y="346698"/>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3" y="198179"/>
                </a:lnTo>
                <a:lnTo>
                  <a:pt x="232" y="183107"/>
                </a:lnTo>
                <a:lnTo>
                  <a:pt x="0" y="173680"/>
                </a:lnTo>
                <a:close/>
              </a:path>
            </a:pathLst>
          </a:custGeom>
          <a:solidFill>
            <a:srgbClr val="FAA757"/>
          </a:solidFill>
          <a:ln w="28575">
            <a:solidFill>
              <a:srgbClr val="C1803F"/>
            </a:solidFill>
          </a:ln>
        </p:spPr>
        <p:txBody>
          <a:bodyPr wrap="square" lIns="0" tIns="0" rIns="0" bIns="0" rtlCol="0">
            <a:noAutofit/>
          </a:bodyPr>
          <a:lstStyle/>
          <a:p>
            <a:endParaRPr/>
          </a:p>
        </p:txBody>
      </p:sp>
      <p:sp>
        <p:nvSpPr>
          <p:cNvPr id="118" name="object 28"/>
          <p:cNvSpPr/>
          <p:nvPr/>
        </p:nvSpPr>
        <p:spPr>
          <a:xfrm>
            <a:off x="6401989" y="5328656"/>
            <a:ext cx="347472" cy="347472"/>
          </a:xfrm>
          <a:custGeom>
            <a:avLst/>
            <a:gdLst/>
            <a:ahLst/>
            <a:cxnLst/>
            <a:rect l="l" t="t" r="r" b="b"/>
            <a:pathLst>
              <a:path w="320730"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6"/>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19" name="object 26"/>
          <p:cNvSpPr/>
          <p:nvPr/>
        </p:nvSpPr>
        <p:spPr>
          <a:xfrm>
            <a:off x="7105873" y="4521611"/>
            <a:ext cx="347472" cy="347472"/>
          </a:xfrm>
          <a:custGeom>
            <a:avLst/>
            <a:gdLst/>
            <a:ahLst/>
            <a:cxnLst/>
            <a:rect l="l" t="t" r="r" b="b"/>
            <a:pathLst>
              <a:path w="320730"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6"/>
                </a:lnTo>
                <a:lnTo>
                  <a:pt x="0" y="173681"/>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20" name="object 24"/>
          <p:cNvSpPr/>
          <p:nvPr/>
        </p:nvSpPr>
        <p:spPr>
          <a:xfrm>
            <a:off x="5052670" y="3517331"/>
            <a:ext cx="347472" cy="347472"/>
          </a:xfrm>
          <a:custGeom>
            <a:avLst/>
            <a:gdLst/>
            <a:ahLst/>
            <a:cxnLst/>
            <a:rect l="l" t="t" r="r" b="b"/>
            <a:pathLst>
              <a:path w="320730"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1"/>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21" name="object 22"/>
          <p:cNvSpPr/>
          <p:nvPr/>
        </p:nvSpPr>
        <p:spPr>
          <a:xfrm>
            <a:off x="4776845" y="5206506"/>
            <a:ext cx="347472" cy="347472"/>
          </a:xfrm>
          <a:custGeom>
            <a:avLst/>
            <a:gdLst/>
            <a:ahLst/>
            <a:cxnLst/>
            <a:rect l="l" t="t" r="r" b="b"/>
            <a:pathLst>
              <a:path w="320730"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22" name="object 20"/>
          <p:cNvSpPr/>
          <p:nvPr/>
        </p:nvSpPr>
        <p:spPr>
          <a:xfrm>
            <a:off x="5373401" y="4051297"/>
            <a:ext cx="347472" cy="347472"/>
          </a:xfrm>
          <a:custGeom>
            <a:avLst/>
            <a:gdLst/>
            <a:ahLst/>
            <a:cxnLst/>
            <a:rect l="l" t="t" r="r" b="b"/>
            <a:pathLst>
              <a:path w="320730"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2"/>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1"/>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23" name="object 18"/>
          <p:cNvSpPr/>
          <p:nvPr/>
        </p:nvSpPr>
        <p:spPr>
          <a:xfrm>
            <a:off x="8237687" y="2691052"/>
            <a:ext cx="347472" cy="347472"/>
          </a:xfrm>
          <a:custGeom>
            <a:avLst/>
            <a:gdLst/>
            <a:ahLst/>
            <a:cxnLst/>
            <a:rect l="l" t="t" r="r" b="b"/>
            <a:pathLst>
              <a:path w="320730"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4"/>
                </a:lnTo>
                <a:lnTo>
                  <a:pt x="308334" y="106609"/>
                </a:lnTo>
                <a:lnTo>
                  <a:pt x="313014" y="120303"/>
                </a:lnTo>
                <a:lnTo>
                  <a:pt x="316635" y="134512"/>
                </a:lnTo>
                <a:lnTo>
                  <a:pt x="319147" y="149181"/>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2"/>
                </a:lnTo>
                <a:lnTo>
                  <a:pt x="146243" y="346698"/>
                </a:lnTo>
                <a:lnTo>
                  <a:pt x="132464" y="344742"/>
                </a:lnTo>
                <a:lnTo>
                  <a:pt x="119078" y="341551"/>
                </a:lnTo>
                <a:lnTo>
                  <a:pt x="106136" y="337180"/>
                </a:lnTo>
                <a:lnTo>
                  <a:pt x="93688"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7"/>
                </a:lnTo>
                <a:lnTo>
                  <a:pt x="4094" y="212848"/>
                </a:lnTo>
                <a:lnTo>
                  <a:pt x="1582" y="198179"/>
                </a:lnTo>
                <a:lnTo>
                  <a:pt x="232" y="183106"/>
                </a:lnTo>
                <a:lnTo>
                  <a:pt x="0" y="173680"/>
                </a:lnTo>
                <a:close/>
              </a:path>
            </a:pathLst>
          </a:custGeom>
          <a:solidFill>
            <a:srgbClr val="937AB1"/>
          </a:solidFill>
          <a:ln w="57150">
            <a:solidFill>
              <a:srgbClr val="F69545"/>
            </a:solidFill>
          </a:ln>
        </p:spPr>
        <p:txBody>
          <a:bodyPr wrap="square" lIns="0" tIns="0" rIns="0" bIns="0" rtlCol="0">
            <a:noAutofit/>
          </a:bodyPr>
          <a:lstStyle/>
          <a:p>
            <a:endParaRPr/>
          </a:p>
        </p:txBody>
      </p:sp>
      <p:sp>
        <p:nvSpPr>
          <p:cNvPr id="124" name="object 6"/>
          <p:cNvSpPr txBox="1"/>
          <p:nvPr/>
        </p:nvSpPr>
        <p:spPr>
          <a:xfrm>
            <a:off x="2856125" y="3759280"/>
            <a:ext cx="992822" cy="330200"/>
          </a:xfrm>
          <a:prstGeom prst="rect">
            <a:avLst/>
          </a:prstGeom>
        </p:spPr>
        <p:txBody>
          <a:bodyPr wrap="square" lIns="0" tIns="0" rIns="0" bIns="0" rtlCol="0">
            <a:noAutofit/>
          </a:bodyPr>
          <a:lstStyle/>
          <a:p>
            <a:pPr marL="12700">
              <a:lnSpc>
                <a:spcPts val="2600"/>
              </a:lnSpc>
              <a:spcBef>
                <a:spcPts val="130"/>
              </a:spcBef>
            </a:pPr>
            <a:r>
              <a:rPr sz="3600" baseline="2275" dirty="0">
                <a:solidFill>
                  <a:srgbClr val="7F7E7E"/>
                </a:solidFill>
                <a:cs typeface="Calibri"/>
              </a:rPr>
              <a:t>Income</a:t>
            </a:r>
            <a:endParaRPr sz="2400" dirty="0">
              <a:cs typeface="Calibri"/>
            </a:endParaRPr>
          </a:p>
        </p:txBody>
      </p:sp>
      <p:grpSp>
        <p:nvGrpSpPr>
          <p:cNvPr id="125" name="Group 124"/>
          <p:cNvGrpSpPr/>
          <p:nvPr/>
        </p:nvGrpSpPr>
        <p:grpSpPr>
          <a:xfrm>
            <a:off x="3907438" y="1888930"/>
            <a:ext cx="6303362" cy="4054670"/>
            <a:chOff x="2343901" y="1923700"/>
            <a:chExt cx="6303362" cy="4054670"/>
          </a:xfrm>
        </p:grpSpPr>
        <p:sp>
          <p:nvSpPr>
            <p:cNvPr id="126" name="object 67"/>
            <p:cNvSpPr/>
            <p:nvPr/>
          </p:nvSpPr>
          <p:spPr>
            <a:xfrm>
              <a:off x="2343901" y="1923700"/>
              <a:ext cx="0" cy="4054670"/>
            </a:xfrm>
            <a:custGeom>
              <a:avLst/>
              <a:gdLst/>
              <a:ahLst/>
              <a:cxnLst/>
              <a:rect l="l" t="t" r="r" b="b"/>
              <a:pathLst>
                <a:path h="4054670">
                  <a:moveTo>
                    <a:pt x="0" y="4054670"/>
                  </a:moveTo>
                  <a:lnTo>
                    <a:pt x="0" y="0"/>
                  </a:lnTo>
                </a:path>
              </a:pathLst>
            </a:custGeom>
            <a:ln w="25399">
              <a:solidFill>
                <a:srgbClr val="6094C9"/>
              </a:solidFill>
              <a:headEnd type="none"/>
              <a:tailEnd type="arrow"/>
            </a:ln>
            <a:effectLst>
              <a:outerShdw blurRad="50800" dist="38100" dir="5400000" algn="t" rotWithShape="0">
                <a:prstClr val="black">
                  <a:alpha val="40000"/>
                </a:prstClr>
              </a:outerShdw>
            </a:effectLst>
          </p:spPr>
          <p:txBody>
            <a:bodyPr wrap="square" lIns="0" tIns="0" rIns="0" bIns="0" rtlCol="0">
              <a:noAutofit/>
            </a:bodyPr>
            <a:lstStyle/>
            <a:p>
              <a:endParaRPr/>
            </a:p>
          </p:txBody>
        </p:sp>
        <p:sp>
          <p:nvSpPr>
            <p:cNvPr id="127" name="object 70"/>
            <p:cNvSpPr/>
            <p:nvPr/>
          </p:nvSpPr>
          <p:spPr>
            <a:xfrm>
              <a:off x="2343901" y="5978370"/>
              <a:ext cx="6303362" cy="0"/>
            </a:xfrm>
            <a:custGeom>
              <a:avLst/>
              <a:gdLst/>
              <a:ahLst/>
              <a:cxnLst/>
              <a:rect l="l" t="t" r="r" b="b"/>
              <a:pathLst>
                <a:path w="6303362">
                  <a:moveTo>
                    <a:pt x="0" y="0"/>
                  </a:moveTo>
                  <a:lnTo>
                    <a:pt x="6303362" y="0"/>
                  </a:lnTo>
                </a:path>
              </a:pathLst>
            </a:custGeom>
            <a:ln w="25399">
              <a:solidFill>
                <a:srgbClr val="6094C9"/>
              </a:solidFill>
              <a:headEnd type="none"/>
              <a:tailEnd type="arrow"/>
            </a:ln>
            <a:effectLst>
              <a:outerShdw blurRad="50800" dist="38100" algn="l" rotWithShape="0">
                <a:prstClr val="black">
                  <a:alpha val="40000"/>
                </a:prstClr>
              </a:outerShdw>
            </a:effectLst>
          </p:spPr>
          <p:txBody>
            <a:bodyPr wrap="square" lIns="0" tIns="0" rIns="0" bIns="0" rtlCol="0">
              <a:noAutofit/>
            </a:bodyPr>
            <a:lstStyle/>
            <a:p>
              <a:endParaRPr/>
            </a:p>
          </p:txBody>
        </p:sp>
      </p:gr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object 5"/>
          <p:cNvSpPr txBox="1"/>
          <p:nvPr/>
        </p:nvSpPr>
        <p:spPr>
          <a:xfrm>
            <a:off x="3625916" y="365536"/>
            <a:ext cx="6889684" cy="1166986"/>
          </a:xfrm>
          <a:prstGeom prst="rect">
            <a:avLst/>
          </a:prstGeom>
        </p:spPr>
        <p:txBody>
          <a:bodyPr wrap="square" lIns="0" tIns="0" rIns="0" bIns="0" rtlCol="0">
            <a:spAutoFit/>
          </a:bodyPr>
          <a:lstStyle/>
          <a:p>
            <a:pPr marL="12700" marR="41909">
              <a:lnSpc>
                <a:spcPts val="3454"/>
              </a:lnSpc>
              <a:spcBef>
                <a:spcPts val="172"/>
              </a:spcBef>
            </a:pPr>
            <a:r>
              <a:rPr sz="4800" baseline="2560" dirty="0">
                <a:solidFill>
                  <a:srgbClr val="4E81BC"/>
                </a:solidFill>
                <a:latin typeface="+mj-lt"/>
                <a:cs typeface="Calibri"/>
              </a:rPr>
              <a:t>DBSC</a:t>
            </a:r>
            <a:r>
              <a:rPr sz="4800" spc="-4" baseline="2560" dirty="0">
                <a:solidFill>
                  <a:srgbClr val="4E81BC"/>
                </a:solidFill>
                <a:latin typeface="+mj-lt"/>
                <a:cs typeface="Calibri"/>
              </a:rPr>
              <a:t>A</a:t>
            </a:r>
            <a:r>
              <a:rPr sz="4800" baseline="2560" dirty="0">
                <a:solidFill>
                  <a:srgbClr val="4E81BC"/>
                </a:solidFill>
                <a:latin typeface="+mj-lt"/>
                <a:cs typeface="Calibri"/>
              </a:rPr>
              <a:t>N</a:t>
            </a:r>
            <a:endParaRPr sz="3200" dirty="0">
              <a:latin typeface="+mj-lt"/>
              <a:cs typeface="Calibri"/>
            </a:endParaRPr>
          </a:p>
          <a:p>
            <a:pPr marL="12700">
              <a:lnSpc>
                <a:spcPts val="2770"/>
              </a:lnSpc>
            </a:pPr>
            <a:r>
              <a:rPr lang="en-US" sz="3200" baseline="1137" dirty="0">
                <a:solidFill>
                  <a:srgbClr val="7F7E7E"/>
                </a:solidFill>
                <a:cs typeface="Calibri"/>
              </a:rPr>
              <a:t>Keep going until you find the entire cluster and no point is left unvisited by this chain reaction</a:t>
            </a:r>
            <a:endParaRPr lang="en-US" sz="3200" i="1" baseline="1137" dirty="0">
              <a:solidFill>
                <a:srgbClr val="7F7E7E"/>
              </a:solidFill>
              <a:cs typeface="Calibri"/>
            </a:endParaRPr>
          </a:p>
        </p:txBody>
      </p:sp>
      <p:sp>
        <p:nvSpPr>
          <p:cNvPr id="90" name="object 15"/>
          <p:cNvSpPr txBox="1"/>
          <p:nvPr/>
        </p:nvSpPr>
        <p:spPr>
          <a:xfrm>
            <a:off x="1873883" y="369650"/>
            <a:ext cx="1351013" cy="520700"/>
          </a:xfrm>
          <a:prstGeom prst="rect">
            <a:avLst/>
          </a:prstGeom>
        </p:spPr>
        <p:txBody>
          <a:bodyPr wrap="square" lIns="0" tIns="0" rIns="0" bIns="0" rtlCol="0">
            <a:noAutofit/>
          </a:bodyPr>
          <a:lstStyle/>
          <a:p>
            <a:pPr marL="12700">
              <a:lnSpc>
                <a:spcPts val="1985"/>
              </a:lnSpc>
              <a:spcBef>
                <a:spcPts val="99"/>
              </a:spcBef>
            </a:pPr>
            <a:r>
              <a:rPr sz="2700" baseline="3034" dirty="0">
                <a:solidFill>
                  <a:srgbClr val="215867"/>
                </a:solidFill>
                <a:latin typeface="+mj-lt"/>
                <a:cs typeface="Calibri"/>
              </a:rPr>
              <a:t>epsilon = 1.75</a:t>
            </a:r>
            <a:endParaRPr dirty="0">
              <a:latin typeface="+mj-lt"/>
              <a:cs typeface="Calibri"/>
            </a:endParaRPr>
          </a:p>
          <a:p>
            <a:pPr marL="12700" marR="34289">
              <a:lnSpc>
                <a:spcPts val="2100"/>
              </a:lnSpc>
              <a:spcBef>
                <a:spcPts val="5"/>
              </a:spcBef>
            </a:pPr>
            <a:r>
              <a:rPr sz="2700" baseline="1517" dirty="0">
                <a:solidFill>
                  <a:srgbClr val="215867"/>
                </a:solidFill>
                <a:latin typeface="+mj-lt"/>
                <a:cs typeface="Calibri"/>
              </a:rPr>
              <a:t>n_clu = 3</a:t>
            </a:r>
            <a:endParaRPr dirty="0">
              <a:latin typeface="+mj-lt"/>
              <a:cs typeface="Calibri"/>
            </a:endParaRPr>
          </a:p>
        </p:txBody>
      </p:sp>
      <p:sp>
        <p:nvSpPr>
          <p:cNvPr id="91" name="object 66"/>
          <p:cNvSpPr/>
          <p:nvPr/>
        </p:nvSpPr>
        <p:spPr>
          <a:xfrm>
            <a:off x="8122008" y="2738875"/>
            <a:ext cx="1810252" cy="1760707"/>
          </a:xfrm>
          <a:custGeom>
            <a:avLst/>
            <a:gdLst/>
            <a:ahLst/>
            <a:cxnLst/>
            <a:rect l="l" t="t" r="r" b="b"/>
            <a:pathLst>
              <a:path w="1810252" h="1760707">
                <a:moveTo>
                  <a:pt x="0" y="880353"/>
                </a:moveTo>
                <a:lnTo>
                  <a:pt x="3000" y="952556"/>
                </a:lnTo>
                <a:lnTo>
                  <a:pt x="11846" y="1023151"/>
                </a:lnTo>
                <a:lnTo>
                  <a:pt x="26305" y="1091913"/>
                </a:lnTo>
                <a:lnTo>
                  <a:pt x="46143" y="1158614"/>
                </a:lnTo>
                <a:lnTo>
                  <a:pt x="71129" y="1223027"/>
                </a:lnTo>
                <a:lnTo>
                  <a:pt x="101028" y="1284927"/>
                </a:lnTo>
                <a:lnTo>
                  <a:pt x="135608" y="1344087"/>
                </a:lnTo>
                <a:lnTo>
                  <a:pt x="174636" y="1400279"/>
                </a:lnTo>
                <a:lnTo>
                  <a:pt x="217880" y="1453279"/>
                </a:lnTo>
                <a:lnTo>
                  <a:pt x="265105" y="1502858"/>
                </a:lnTo>
                <a:lnTo>
                  <a:pt x="316079" y="1548791"/>
                </a:lnTo>
                <a:lnTo>
                  <a:pt x="370570" y="1590850"/>
                </a:lnTo>
                <a:lnTo>
                  <a:pt x="428344" y="1628810"/>
                </a:lnTo>
                <a:lnTo>
                  <a:pt x="489168" y="1662444"/>
                </a:lnTo>
                <a:lnTo>
                  <a:pt x="552810" y="1691525"/>
                </a:lnTo>
                <a:lnTo>
                  <a:pt x="619036" y="1715826"/>
                </a:lnTo>
                <a:lnTo>
                  <a:pt x="687614" y="1735122"/>
                </a:lnTo>
                <a:lnTo>
                  <a:pt x="758310" y="1749185"/>
                </a:lnTo>
                <a:lnTo>
                  <a:pt x="830892" y="1757789"/>
                </a:lnTo>
                <a:lnTo>
                  <a:pt x="905126" y="1760707"/>
                </a:lnTo>
                <a:lnTo>
                  <a:pt x="979361" y="1757789"/>
                </a:lnTo>
                <a:lnTo>
                  <a:pt x="1051942" y="1749185"/>
                </a:lnTo>
                <a:lnTo>
                  <a:pt x="1122639" y="1735122"/>
                </a:lnTo>
                <a:lnTo>
                  <a:pt x="1191216" y="1715826"/>
                </a:lnTo>
                <a:lnTo>
                  <a:pt x="1257442" y="1691525"/>
                </a:lnTo>
                <a:lnTo>
                  <a:pt x="1321084" y="1662444"/>
                </a:lnTo>
                <a:lnTo>
                  <a:pt x="1381908" y="1628810"/>
                </a:lnTo>
                <a:lnTo>
                  <a:pt x="1439682" y="1590850"/>
                </a:lnTo>
                <a:lnTo>
                  <a:pt x="1494173" y="1548791"/>
                </a:lnTo>
                <a:lnTo>
                  <a:pt x="1545147" y="1502858"/>
                </a:lnTo>
                <a:lnTo>
                  <a:pt x="1592373" y="1453279"/>
                </a:lnTo>
                <a:lnTo>
                  <a:pt x="1635616" y="1400279"/>
                </a:lnTo>
                <a:lnTo>
                  <a:pt x="1674644" y="1344087"/>
                </a:lnTo>
                <a:lnTo>
                  <a:pt x="1709224" y="1284927"/>
                </a:lnTo>
                <a:lnTo>
                  <a:pt x="1739123" y="1223027"/>
                </a:lnTo>
                <a:lnTo>
                  <a:pt x="1764109" y="1158614"/>
                </a:lnTo>
                <a:lnTo>
                  <a:pt x="1783947" y="1091913"/>
                </a:lnTo>
                <a:lnTo>
                  <a:pt x="1798406" y="1023151"/>
                </a:lnTo>
                <a:lnTo>
                  <a:pt x="1807252" y="952556"/>
                </a:lnTo>
                <a:lnTo>
                  <a:pt x="1810252" y="880353"/>
                </a:lnTo>
                <a:lnTo>
                  <a:pt x="1807252" y="808151"/>
                </a:lnTo>
                <a:lnTo>
                  <a:pt x="1798406" y="737555"/>
                </a:lnTo>
                <a:lnTo>
                  <a:pt x="1783947" y="668794"/>
                </a:lnTo>
                <a:lnTo>
                  <a:pt x="1764109" y="602094"/>
                </a:lnTo>
                <a:lnTo>
                  <a:pt x="1739123" y="537680"/>
                </a:lnTo>
                <a:lnTo>
                  <a:pt x="1709224" y="475780"/>
                </a:lnTo>
                <a:lnTo>
                  <a:pt x="1674644" y="416621"/>
                </a:lnTo>
                <a:lnTo>
                  <a:pt x="1635616" y="360428"/>
                </a:lnTo>
                <a:lnTo>
                  <a:pt x="1592373" y="307429"/>
                </a:lnTo>
                <a:lnTo>
                  <a:pt x="1545147" y="257849"/>
                </a:lnTo>
                <a:lnTo>
                  <a:pt x="1494173" y="211917"/>
                </a:lnTo>
                <a:lnTo>
                  <a:pt x="1439682" y="169857"/>
                </a:lnTo>
                <a:lnTo>
                  <a:pt x="1381908" y="131897"/>
                </a:lnTo>
                <a:lnTo>
                  <a:pt x="1321084" y="98263"/>
                </a:lnTo>
                <a:lnTo>
                  <a:pt x="1257442" y="69182"/>
                </a:lnTo>
                <a:lnTo>
                  <a:pt x="1191216" y="44881"/>
                </a:lnTo>
                <a:lnTo>
                  <a:pt x="1122639" y="25585"/>
                </a:lnTo>
                <a:lnTo>
                  <a:pt x="1051942" y="11522"/>
                </a:lnTo>
                <a:lnTo>
                  <a:pt x="979361" y="2918"/>
                </a:lnTo>
                <a:lnTo>
                  <a:pt x="905126" y="0"/>
                </a:lnTo>
                <a:lnTo>
                  <a:pt x="830892" y="2918"/>
                </a:lnTo>
                <a:lnTo>
                  <a:pt x="758310" y="11522"/>
                </a:lnTo>
                <a:lnTo>
                  <a:pt x="687614" y="25585"/>
                </a:lnTo>
                <a:lnTo>
                  <a:pt x="619036" y="44881"/>
                </a:lnTo>
                <a:lnTo>
                  <a:pt x="552810" y="69182"/>
                </a:lnTo>
                <a:lnTo>
                  <a:pt x="489168" y="98263"/>
                </a:lnTo>
                <a:lnTo>
                  <a:pt x="428344" y="131897"/>
                </a:lnTo>
                <a:lnTo>
                  <a:pt x="370570" y="169857"/>
                </a:lnTo>
                <a:lnTo>
                  <a:pt x="316079" y="211917"/>
                </a:lnTo>
                <a:lnTo>
                  <a:pt x="265105" y="257849"/>
                </a:lnTo>
                <a:lnTo>
                  <a:pt x="217880" y="307429"/>
                </a:lnTo>
                <a:lnTo>
                  <a:pt x="174636" y="360428"/>
                </a:lnTo>
                <a:lnTo>
                  <a:pt x="135608" y="416621"/>
                </a:lnTo>
                <a:lnTo>
                  <a:pt x="101028" y="475780"/>
                </a:lnTo>
                <a:lnTo>
                  <a:pt x="71129" y="537680"/>
                </a:lnTo>
                <a:lnTo>
                  <a:pt x="46143" y="602094"/>
                </a:lnTo>
                <a:lnTo>
                  <a:pt x="26305" y="668794"/>
                </a:lnTo>
                <a:lnTo>
                  <a:pt x="11846" y="737555"/>
                </a:lnTo>
                <a:lnTo>
                  <a:pt x="3000" y="808151"/>
                </a:lnTo>
                <a:lnTo>
                  <a:pt x="0" y="880353"/>
                </a:lnTo>
                <a:close/>
              </a:path>
            </a:pathLst>
          </a:custGeom>
          <a:solidFill>
            <a:srgbClr val="FAA657">
              <a:alpha val="51000"/>
            </a:srgbClr>
          </a:solidFill>
          <a:effectLst>
            <a:outerShdw blurRad="50800" dist="38100" dir="5400000" algn="t" rotWithShape="0">
              <a:prstClr val="black">
                <a:alpha val="40000"/>
              </a:prstClr>
            </a:outerShdw>
          </a:effectLst>
        </p:spPr>
        <p:txBody>
          <a:bodyPr wrap="square" lIns="0" tIns="0" rIns="0" bIns="0" rtlCol="0">
            <a:noAutofit/>
          </a:bodyPr>
          <a:lstStyle/>
          <a:p>
            <a:endParaRPr/>
          </a:p>
        </p:txBody>
      </p:sp>
      <p:sp>
        <p:nvSpPr>
          <p:cNvPr id="92" name="object 82"/>
          <p:cNvSpPr/>
          <p:nvPr/>
        </p:nvSpPr>
        <p:spPr>
          <a:xfrm>
            <a:off x="5938372" y="5487188"/>
            <a:ext cx="347472" cy="347472"/>
          </a:xfrm>
          <a:custGeom>
            <a:avLst/>
            <a:gdLst/>
            <a:ahLst/>
            <a:cxnLst/>
            <a:rect l="l" t="t" r="r" b="b"/>
            <a:pathLst>
              <a:path w="320729"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93" name="object 84"/>
          <p:cNvSpPr/>
          <p:nvPr/>
        </p:nvSpPr>
        <p:spPr>
          <a:xfrm>
            <a:off x="6923747" y="5521291"/>
            <a:ext cx="347472" cy="347472"/>
          </a:xfrm>
          <a:custGeom>
            <a:avLst/>
            <a:gdLst/>
            <a:ahLst/>
            <a:cxnLst/>
            <a:rect l="l" t="t" r="r" b="b"/>
            <a:pathLst>
              <a:path w="320729"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6"/>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94" name="object 86"/>
          <p:cNvSpPr/>
          <p:nvPr/>
        </p:nvSpPr>
        <p:spPr>
          <a:xfrm>
            <a:off x="7775551" y="5502337"/>
            <a:ext cx="347472" cy="347472"/>
          </a:xfrm>
          <a:custGeom>
            <a:avLst/>
            <a:gdLst/>
            <a:ahLst/>
            <a:cxnLst/>
            <a:rect l="l" t="t" r="r" b="b"/>
            <a:pathLst>
              <a:path w="320729"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9"/>
                </a:lnTo>
                <a:lnTo>
                  <a:pt x="288458" y="69169"/>
                </a:lnTo>
                <a:lnTo>
                  <a:pt x="296005" y="80986"/>
                </a:lnTo>
                <a:lnTo>
                  <a:pt x="302647" y="93485"/>
                </a:lnTo>
                <a:lnTo>
                  <a:pt x="308334" y="106609"/>
                </a:lnTo>
                <a:lnTo>
                  <a:pt x="313014" y="120303"/>
                </a:lnTo>
                <a:lnTo>
                  <a:pt x="316635" y="134513"/>
                </a:lnTo>
                <a:lnTo>
                  <a:pt x="319146" y="149182"/>
                </a:lnTo>
                <a:lnTo>
                  <a:pt x="320497" y="164255"/>
                </a:lnTo>
                <a:lnTo>
                  <a:pt x="320729" y="173680"/>
                </a:lnTo>
                <a:lnTo>
                  <a:pt x="320116" y="188974"/>
                </a:lnTo>
                <a:lnTo>
                  <a:pt x="318311" y="203897"/>
                </a:lnTo>
                <a:lnTo>
                  <a:pt x="315364" y="218395"/>
                </a:lnTo>
                <a:lnTo>
                  <a:pt x="311328" y="232412"/>
                </a:lnTo>
                <a:lnTo>
                  <a:pt x="306254" y="245893"/>
                </a:lnTo>
                <a:lnTo>
                  <a:pt x="300192" y="258782"/>
                </a:lnTo>
                <a:lnTo>
                  <a:pt x="293194" y="271024"/>
                </a:lnTo>
                <a:lnTo>
                  <a:pt x="285310" y="282563"/>
                </a:lnTo>
                <a:lnTo>
                  <a:pt x="276593" y="293344"/>
                </a:lnTo>
                <a:lnTo>
                  <a:pt x="267094" y="303312"/>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6"/>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95" name="object 74"/>
          <p:cNvSpPr/>
          <p:nvPr/>
        </p:nvSpPr>
        <p:spPr>
          <a:xfrm>
            <a:off x="4192469" y="5195209"/>
            <a:ext cx="347472" cy="347472"/>
          </a:xfrm>
          <a:custGeom>
            <a:avLst/>
            <a:gdLst/>
            <a:ahLst/>
            <a:cxnLst/>
            <a:rect l="l" t="t" r="r" b="b"/>
            <a:pathLst>
              <a:path w="320730"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96" name="object 72"/>
          <p:cNvSpPr/>
          <p:nvPr/>
        </p:nvSpPr>
        <p:spPr>
          <a:xfrm>
            <a:off x="7483366" y="2517371"/>
            <a:ext cx="347472" cy="347472"/>
          </a:xfrm>
          <a:custGeom>
            <a:avLst/>
            <a:gdLst/>
            <a:ahLst/>
            <a:cxnLst/>
            <a:rect l="l" t="t" r="r" b="b"/>
            <a:pathLst>
              <a:path w="320730"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30" y="342927"/>
                </a:lnTo>
                <a:lnTo>
                  <a:pt x="182985" y="345647"/>
                </a:lnTo>
                <a:lnTo>
                  <a:pt x="169068" y="347110"/>
                </a:lnTo>
                <a:lnTo>
                  <a:pt x="160364" y="347362"/>
                </a:lnTo>
                <a:lnTo>
                  <a:pt x="146244" y="346698"/>
                </a:lnTo>
                <a:lnTo>
                  <a:pt x="132465" y="344742"/>
                </a:lnTo>
                <a:lnTo>
                  <a:pt x="119078" y="341551"/>
                </a:lnTo>
                <a:lnTo>
                  <a:pt x="106136" y="337180"/>
                </a:lnTo>
                <a:lnTo>
                  <a:pt x="93689" y="331684"/>
                </a:lnTo>
                <a:lnTo>
                  <a:pt x="81788" y="325119"/>
                </a:lnTo>
                <a:lnTo>
                  <a:pt x="70485" y="317540"/>
                </a:lnTo>
                <a:lnTo>
                  <a:pt x="59830" y="309002"/>
                </a:lnTo>
                <a:lnTo>
                  <a:pt x="49876" y="299561"/>
                </a:lnTo>
                <a:lnTo>
                  <a:pt x="40672" y="289273"/>
                </a:lnTo>
                <a:lnTo>
                  <a:pt x="32271" y="278192"/>
                </a:lnTo>
                <a:lnTo>
                  <a:pt x="24724" y="266375"/>
                </a:lnTo>
                <a:lnTo>
                  <a:pt x="18081" y="253876"/>
                </a:lnTo>
                <a:lnTo>
                  <a:pt x="12395" y="240752"/>
                </a:lnTo>
                <a:lnTo>
                  <a:pt x="7715" y="227058"/>
                </a:lnTo>
                <a:lnTo>
                  <a:pt x="4094" y="212848"/>
                </a:lnTo>
                <a:lnTo>
                  <a:pt x="1583" y="198180"/>
                </a:lnTo>
                <a:lnTo>
                  <a:pt x="232" y="183107"/>
                </a:lnTo>
                <a:lnTo>
                  <a:pt x="0" y="173680"/>
                </a:lnTo>
                <a:close/>
              </a:path>
            </a:pathLst>
          </a:custGeom>
          <a:solidFill>
            <a:srgbClr val="FAA757"/>
          </a:solidFill>
          <a:ln w="28575">
            <a:solidFill>
              <a:srgbClr val="C1803F"/>
            </a:solidFill>
          </a:ln>
        </p:spPr>
        <p:txBody>
          <a:bodyPr wrap="square" lIns="0" tIns="0" rIns="0" bIns="0" rtlCol="0">
            <a:noAutofit/>
          </a:bodyPr>
          <a:lstStyle/>
          <a:p>
            <a:endParaRPr/>
          </a:p>
        </p:txBody>
      </p:sp>
      <p:sp>
        <p:nvSpPr>
          <p:cNvPr id="97" name="object 70"/>
          <p:cNvSpPr/>
          <p:nvPr/>
        </p:nvSpPr>
        <p:spPr>
          <a:xfrm>
            <a:off x="7084113" y="2135643"/>
            <a:ext cx="347472" cy="347472"/>
          </a:xfrm>
          <a:custGeom>
            <a:avLst/>
            <a:gdLst/>
            <a:ahLst/>
            <a:cxnLst/>
            <a:rect l="l" t="t" r="r" b="b"/>
            <a:pathLst>
              <a:path w="320730"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2"/>
                </a:lnTo>
                <a:lnTo>
                  <a:pt x="146244" y="346698"/>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3" y="198179"/>
                </a:lnTo>
                <a:lnTo>
                  <a:pt x="232" y="183107"/>
                </a:lnTo>
                <a:lnTo>
                  <a:pt x="0" y="173680"/>
                </a:lnTo>
                <a:close/>
              </a:path>
            </a:pathLst>
          </a:custGeom>
          <a:solidFill>
            <a:srgbClr val="FAA757"/>
          </a:solidFill>
          <a:ln w="28575">
            <a:solidFill>
              <a:srgbClr val="C1803F"/>
            </a:solidFill>
          </a:ln>
        </p:spPr>
        <p:txBody>
          <a:bodyPr wrap="square" lIns="0" tIns="0" rIns="0" bIns="0" rtlCol="0">
            <a:noAutofit/>
          </a:bodyPr>
          <a:lstStyle/>
          <a:p>
            <a:endParaRPr/>
          </a:p>
        </p:txBody>
      </p:sp>
      <p:sp>
        <p:nvSpPr>
          <p:cNvPr id="98" name="object 68"/>
          <p:cNvSpPr/>
          <p:nvPr/>
        </p:nvSpPr>
        <p:spPr>
          <a:xfrm>
            <a:off x="6672028" y="1723114"/>
            <a:ext cx="347472" cy="347472"/>
          </a:xfrm>
          <a:custGeom>
            <a:avLst/>
            <a:gdLst/>
            <a:ahLst/>
            <a:cxnLst/>
            <a:rect l="l" t="t" r="r" b="b"/>
            <a:pathLst>
              <a:path w="320729"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2"/>
                </a:lnTo>
                <a:lnTo>
                  <a:pt x="146244" y="346698"/>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3"/>
                </a:lnTo>
                <a:lnTo>
                  <a:pt x="32271" y="278192"/>
                </a:lnTo>
                <a:lnTo>
                  <a:pt x="24724" y="266375"/>
                </a:lnTo>
                <a:lnTo>
                  <a:pt x="18081" y="253876"/>
                </a:lnTo>
                <a:lnTo>
                  <a:pt x="12395" y="240752"/>
                </a:lnTo>
                <a:lnTo>
                  <a:pt x="7715" y="227058"/>
                </a:lnTo>
                <a:lnTo>
                  <a:pt x="4094" y="212848"/>
                </a:lnTo>
                <a:lnTo>
                  <a:pt x="1583" y="198179"/>
                </a:lnTo>
                <a:lnTo>
                  <a:pt x="232" y="183107"/>
                </a:lnTo>
                <a:lnTo>
                  <a:pt x="0" y="173680"/>
                </a:lnTo>
                <a:close/>
              </a:path>
            </a:pathLst>
          </a:custGeom>
          <a:solidFill>
            <a:srgbClr val="FAA757"/>
          </a:solidFill>
          <a:ln w="28575">
            <a:solidFill>
              <a:schemeClr val="bg1">
                <a:lumMod val="85000"/>
              </a:schemeClr>
            </a:solidFill>
          </a:ln>
        </p:spPr>
        <p:txBody>
          <a:bodyPr wrap="square" lIns="0" tIns="0" rIns="0" bIns="0" rtlCol="0">
            <a:noAutofit/>
          </a:bodyPr>
          <a:lstStyle/>
          <a:p>
            <a:endParaRPr/>
          </a:p>
        </p:txBody>
      </p:sp>
      <p:sp>
        <p:nvSpPr>
          <p:cNvPr id="99" name="object 66"/>
          <p:cNvSpPr/>
          <p:nvPr/>
        </p:nvSpPr>
        <p:spPr>
          <a:xfrm>
            <a:off x="8396003" y="3412181"/>
            <a:ext cx="347472" cy="347472"/>
          </a:xfrm>
          <a:custGeom>
            <a:avLst/>
            <a:gdLst/>
            <a:ahLst/>
            <a:cxnLst/>
            <a:rect l="l" t="t" r="r" b="b"/>
            <a:pathLst>
              <a:path w="320730"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4"/>
                </a:lnTo>
                <a:lnTo>
                  <a:pt x="308334" y="106609"/>
                </a:lnTo>
                <a:lnTo>
                  <a:pt x="313014" y="120303"/>
                </a:lnTo>
                <a:lnTo>
                  <a:pt x="316635" y="134512"/>
                </a:lnTo>
                <a:lnTo>
                  <a:pt x="319147" y="149181"/>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3" y="346697"/>
                </a:lnTo>
                <a:lnTo>
                  <a:pt x="132464" y="344742"/>
                </a:lnTo>
                <a:lnTo>
                  <a:pt x="119078" y="341551"/>
                </a:lnTo>
                <a:lnTo>
                  <a:pt x="106136" y="337180"/>
                </a:lnTo>
                <a:lnTo>
                  <a:pt x="93688" y="331684"/>
                </a:lnTo>
                <a:lnTo>
                  <a:pt x="81788" y="325119"/>
                </a:lnTo>
                <a:lnTo>
                  <a:pt x="70484" y="317539"/>
                </a:lnTo>
                <a:lnTo>
                  <a:pt x="59830" y="309001"/>
                </a:lnTo>
                <a:lnTo>
                  <a:pt x="49875" y="299561"/>
                </a:lnTo>
                <a:lnTo>
                  <a:pt x="40672" y="289272"/>
                </a:lnTo>
                <a:lnTo>
                  <a:pt x="32271" y="278192"/>
                </a:lnTo>
                <a:lnTo>
                  <a:pt x="24724" y="266375"/>
                </a:lnTo>
                <a:lnTo>
                  <a:pt x="18081" y="253876"/>
                </a:lnTo>
                <a:lnTo>
                  <a:pt x="12395" y="240752"/>
                </a:lnTo>
                <a:lnTo>
                  <a:pt x="7715" y="227057"/>
                </a:lnTo>
                <a:lnTo>
                  <a:pt x="4094" y="212848"/>
                </a:lnTo>
                <a:lnTo>
                  <a:pt x="1582" y="198179"/>
                </a:lnTo>
                <a:lnTo>
                  <a:pt x="232" y="183106"/>
                </a:lnTo>
                <a:lnTo>
                  <a:pt x="0" y="173680"/>
                </a:lnTo>
                <a:close/>
              </a:path>
            </a:pathLst>
          </a:custGeom>
          <a:solidFill>
            <a:srgbClr val="FAA757"/>
          </a:solidFill>
          <a:ln w="28575">
            <a:solidFill>
              <a:srgbClr val="C1803F"/>
            </a:solidFill>
          </a:ln>
        </p:spPr>
        <p:txBody>
          <a:bodyPr wrap="square" lIns="0" tIns="0" rIns="0" bIns="0" rtlCol="0">
            <a:noAutofit/>
          </a:bodyPr>
          <a:lstStyle/>
          <a:p>
            <a:endParaRPr/>
          </a:p>
        </p:txBody>
      </p:sp>
      <p:sp>
        <p:nvSpPr>
          <p:cNvPr id="100" name="object 63"/>
          <p:cNvSpPr/>
          <p:nvPr/>
        </p:nvSpPr>
        <p:spPr>
          <a:xfrm>
            <a:off x="7404842" y="5021529"/>
            <a:ext cx="347472" cy="347472"/>
          </a:xfrm>
          <a:custGeom>
            <a:avLst/>
            <a:gdLst/>
            <a:ahLst/>
            <a:cxnLst/>
            <a:rect l="l" t="t" r="r" b="b"/>
            <a:pathLst>
              <a:path w="320730" h="347361">
                <a:moveTo>
                  <a:pt x="0" y="173680"/>
                </a:moveTo>
                <a:lnTo>
                  <a:pt x="232" y="183106"/>
                </a:lnTo>
                <a:lnTo>
                  <a:pt x="1583" y="198179"/>
                </a:lnTo>
                <a:lnTo>
                  <a:pt x="4094" y="212848"/>
                </a:lnTo>
                <a:lnTo>
                  <a:pt x="7715" y="227058"/>
                </a:lnTo>
                <a:lnTo>
                  <a:pt x="12395" y="240752"/>
                </a:lnTo>
                <a:lnTo>
                  <a:pt x="18082" y="253876"/>
                </a:lnTo>
                <a:lnTo>
                  <a:pt x="24724" y="266375"/>
                </a:lnTo>
                <a:lnTo>
                  <a:pt x="32272" y="278192"/>
                </a:lnTo>
                <a:lnTo>
                  <a:pt x="40673" y="289272"/>
                </a:lnTo>
                <a:lnTo>
                  <a:pt x="49876" y="299561"/>
                </a:lnTo>
                <a:lnTo>
                  <a:pt x="59830" y="309001"/>
                </a:lnTo>
                <a:lnTo>
                  <a:pt x="70485" y="317539"/>
                </a:lnTo>
                <a:lnTo>
                  <a:pt x="81788" y="325118"/>
                </a:lnTo>
                <a:lnTo>
                  <a:pt x="93689" y="331684"/>
                </a:lnTo>
                <a:lnTo>
                  <a:pt x="106136" y="337180"/>
                </a:lnTo>
                <a:lnTo>
                  <a:pt x="119079" y="341551"/>
                </a:lnTo>
                <a:lnTo>
                  <a:pt x="132465" y="344742"/>
                </a:lnTo>
                <a:lnTo>
                  <a:pt x="146244" y="346697"/>
                </a:lnTo>
                <a:lnTo>
                  <a:pt x="160365" y="347361"/>
                </a:lnTo>
                <a:lnTo>
                  <a:pt x="169069" y="347110"/>
                </a:lnTo>
                <a:lnTo>
                  <a:pt x="182986" y="345646"/>
                </a:lnTo>
                <a:lnTo>
                  <a:pt x="196530" y="342926"/>
                </a:lnTo>
                <a:lnTo>
                  <a:pt x="209650" y="339004"/>
                </a:lnTo>
                <a:lnTo>
                  <a:pt x="222295" y="333936"/>
                </a:lnTo>
                <a:lnTo>
                  <a:pt x="234413" y="327778"/>
                </a:lnTo>
                <a:lnTo>
                  <a:pt x="245953" y="320583"/>
                </a:lnTo>
                <a:lnTo>
                  <a:pt x="256864" y="312409"/>
                </a:lnTo>
                <a:lnTo>
                  <a:pt x="267095" y="303311"/>
                </a:lnTo>
                <a:lnTo>
                  <a:pt x="276595" y="293343"/>
                </a:lnTo>
                <a:lnTo>
                  <a:pt x="285312" y="282562"/>
                </a:lnTo>
                <a:lnTo>
                  <a:pt x="293195" y="271023"/>
                </a:lnTo>
                <a:lnTo>
                  <a:pt x="300193" y="258781"/>
                </a:lnTo>
                <a:lnTo>
                  <a:pt x="306255" y="245892"/>
                </a:lnTo>
                <a:lnTo>
                  <a:pt x="311330" y="232411"/>
                </a:lnTo>
                <a:lnTo>
                  <a:pt x="315366" y="218394"/>
                </a:lnTo>
                <a:lnTo>
                  <a:pt x="318312" y="203896"/>
                </a:lnTo>
                <a:lnTo>
                  <a:pt x="320117" y="188973"/>
                </a:lnTo>
                <a:lnTo>
                  <a:pt x="320730" y="173680"/>
                </a:lnTo>
                <a:lnTo>
                  <a:pt x="320498" y="164254"/>
                </a:lnTo>
                <a:lnTo>
                  <a:pt x="319147" y="149181"/>
                </a:lnTo>
                <a:lnTo>
                  <a:pt x="316636" y="134512"/>
                </a:lnTo>
                <a:lnTo>
                  <a:pt x="313015" y="120303"/>
                </a:lnTo>
                <a:lnTo>
                  <a:pt x="308335" y="106609"/>
                </a:lnTo>
                <a:lnTo>
                  <a:pt x="302649" y="93485"/>
                </a:lnTo>
                <a:lnTo>
                  <a:pt x="296006" y="80986"/>
                </a:lnTo>
                <a:lnTo>
                  <a:pt x="288459" y="69169"/>
                </a:lnTo>
                <a:lnTo>
                  <a:pt x="280058" y="58089"/>
                </a:lnTo>
                <a:lnTo>
                  <a:pt x="270854" y="47800"/>
                </a:lnTo>
                <a:lnTo>
                  <a:pt x="260900" y="38359"/>
                </a:lnTo>
                <a:lnTo>
                  <a:pt x="250245" y="29822"/>
                </a:lnTo>
                <a:lnTo>
                  <a:pt x="238942" y="22242"/>
                </a:lnTo>
                <a:lnTo>
                  <a:pt x="227041" y="15677"/>
                </a:lnTo>
                <a:lnTo>
                  <a:pt x="214594" y="10181"/>
                </a:lnTo>
                <a:lnTo>
                  <a:pt x="201651" y="5810"/>
                </a:lnTo>
                <a:lnTo>
                  <a:pt x="188265" y="2619"/>
                </a:lnTo>
                <a:lnTo>
                  <a:pt x="174486" y="664"/>
                </a:lnTo>
                <a:lnTo>
                  <a:pt x="160365" y="0"/>
                </a:lnTo>
                <a:lnTo>
                  <a:pt x="151662" y="251"/>
                </a:lnTo>
                <a:lnTo>
                  <a:pt x="137745" y="1714"/>
                </a:lnTo>
                <a:lnTo>
                  <a:pt x="124200" y="4434"/>
                </a:lnTo>
                <a:lnTo>
                  <a:pt x="111080" y="8356"/>
                </a:lnTo>
                <a:lnTo>
                  <a:pt x="98436" y="13424"/>
                </a:lnTo>
                <a:lnTo>
                  <a:pt x="86318" y="19583"/>
                </a:lnTo>
                <a:lnTo>
                  <a:pt x="74777" y="26777"/>
                </a:lnTo>
                <a:lnTo>
                  <a:pt x="63866" y="34951"/>
                </a:lnTo>
                <a:lnTo>
                  <a:pt x="53635" y="44049"/>
                </a:lnTo>
                <a:lnTo>
                  <a:pt x="44136" y="54017"/>
                </a:lnTo>
                <a:lnTo>
                  <a:pt x="35419" y="64798"/>
                </a:lnTo>
                <a:lnTo>
                  <a:pt x="27535" y="76337"/>
                </a:lnTo>
                <a:lnTo>
                  <a:pt x="20537" y="88579"/>
                </a:lnTo>
                <a:lnTo>
                  <a:pt x="14475" y="101468"/>
                </a:lnTo>
                <a:lnTo>
                  <a:pt x="9400" y="114948"/>
                </a:lnTo>
                <a:lnTo>
                  <a:pt x="5364" y="128965"/>
                </a:lnTo>
                <a:lnTo>
                  <a:pt x="2418" y="143463"/>
                </a:lnTo>
                <a:lnTo>
                  <a:pt x="613" y="158386"/>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01" name="object 62"/>
          <p:cNvSpPr/>
          <p:nvPr/>
        </p:nvSpPr>
        <p:spPr>
          <a:xfrm>
            <a:off x="5850962" y="3493881"/>
            <a:ext cx="347472" cy="347472"/>
          </a:xfrm>
          <a:custGeom>
            <a:avLst/>
            <a:gdLst/>
            <a:ahLst/>
            <a:cxnLst/>
            <a:rect l="l" t="t" r="r" b="b"/>
            <a:pathLst>
              <a:path w="320729"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6" y="149182"/>
                </a:lnTo>
                <a:lnTo>
                  <a:pt x="320497" y="164254"/>
                </a:lnTo>
                <a:lnTo>
                  <a:pt x="320729"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6"/>
                </a:lnTo>
                <a:lnTo>
                  <a:pt x="0" y="173681"/>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02" name="object 60"/>
          <p:cNvSpPr/>
          <p:nvPr/>
        </p:nvSpPr>
        <p:spPr>
          <a:xfrm>
            <a:off x="4975263" y="4571028"/>
            <a:ext cx="347472" cy="347472"/>
          </a:xfrm>
          <a:custGeom>
            <a:avLst/>
            <a:gdLst/>
            <a:ahLst/>
            <a:cxnLst/>
            <a:rect l="l" t="t" r="r" b="b"/>
            <a:pathLst>
              <a:path w="320729"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8"/>
                </a:lnTo>
                <a:lnTo>
                  <a:pt x="288458" y="69169"/>
                </a:lnTo>
                <a:lnTo>
                  <a:pt x="296005" y="80986"/>
                </a:lnTo>
                <a:lnTo>
                  <a:pt x="302648" y="93485"/>
                </a:lnTo>
                <a:lnTo>
                  <a:pt x="308334" y="106609"/>
                </a:lnTo>
                <a:lnTo>
                  <a:pt x="313014" y="120303"/>
                </a:lnTo>
                <a:lnTo>
                  <a:pt x="316635" y="134513"/>
                </a:lnTo>
                <a:lnTo>
                  <a:pt x="319146" y="149182"/>
                </a:lnTo>
                <a:lnTo>
                  <a:pt x="320497" y="164254"/>
                </a:lnTo>
                <a:lnTo>
                  <a:pt x="320729"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1"/>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03" name="object 58"/>
          <p:cNvSpPr/>
          <p:nvPr/>
        </p:nvSpPr>
        <p:spPr>
          <a:xfrm>
            <a:off x="9037462" y="2045434"/>
            <a:ext cx="347472" cy="347472"/>
          </a:xfrm>
          <a:custGeom>
            <a:avLst/>
            <a:gdLst/>
            <a:ahLst/>
            <a:cxnLst/>
            <a:rect l="l" t="t" r="r" b="b"/>
            <a:pathLst>
              <a:path w="320729"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4"/>
                </a:lnTo>
                <a:lnTo>
                  <a:pt x="308334" y="106609"/>
                </a:lnTo>
                <a:lnTo>
                  <a:pt x="313014" y="120303"/>
                </a:lnTo>
                <a:lnTo>
                  <a:pt x="316635" y="134512"/>
                </a:lnTo>
                <a:lnTo>
                  <a:pt x="319146" y="149181"/>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2"/>
                </a:lnTo>
                <a:lnTo>
                  <a:pt x="146243" y="346698"/>
                </a:lnTo>
                <a:lnTo>
                  <a:pt x="132464" y="344742"/>
                </a:lnTo>
                <a:lnTo>
                  <a:pt x="119078" y="341551"/>
                </a:lnTo>
                <a:lnTo>
                  <a:pt x="106136" y="337180"/>
                </a:lnTo>
                <a:lnTo>
                  <a:pt x="93688" y="331684"/>
                </a:lnTo>
                <a:lnTo>
                  <a:pt x="81788" y="325119"/>
                </a:lnTo>
                <a:lnTo>
                  <a:pt x="70484" y="317539"/>
                </a:lnTo>
                <a:lnTo>
                  <a:pt x="59830" y="309002"/>
                </a:lnTo>
                <a:lnTo>
                  <a:pt x="49875" y="299561"/>
                </a:lnTo>
                <a:lnTo>
                  <a:pt x="40672" y="289272"/>
                </a:lnTo>
                <a:lnTo>
                  <a:pt x="32271" y="278192"/>
                </a:lnTo>
                <a:lnTo>
                  <a:pt x="24724" y="266375"/>
                </a:lnTo>
                <a:lnTo>
                  <a:pt x="18081" y="253876"/>
                </a:lnTo>
                <a:lnTo>
                  <a:pt x="12395" y="240752"/>
                </a:lnTo>
                <a:lnTo>
                  <a:pt x="7715" y="227057"/>
                </a:lnTo>
                <a:lnTo>
                  <a:pt x="4094" y="212848"/>
                </a:lnTo>
                <a:lnTo>
                  <a:pt x="1582" y="198179"/>
                </a:lnTo>
                <a:lnTo>
                  <a:pt x="232" y="183106"/>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04" name="object 56"/>
          <p:cNvSpPr/>
          <p:nvPr/>
        </p:nvSpPr>
        <p:spPr>
          <a:xfrm>
            <a:off x="8077321" y="1961962"/>
            <a:ext cx="347472" cy="347472"/>
          </a:xfrm>
          <a:custGeom>
            <a:avLst/>
            <a:gdLst/>
            <a:ahLst/>
            <a:cxnLst/>
            <a:rect l="l" t="t" r="r" b="b"/>
            <a:pathLst>
              <a:path w="320729"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4"/>
                </a:lnTo>
                <a:lnTo>
                  <a:pt x="308334" y="106609"/>
                </a:lnTo>
                <a:lnTo>
                  <a:pt x="313014" y="120303"/>
                </a:lnTo>
                <a:lnTo>
                  <a:pt x="316635" y="134512"/>
                </a:lnTo>
                <a:lnTo>
                  <a:pt x="319146" y="149181"/>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2"/>
                </a:lnTo>
                <a:lnTo>
                  <a:pt x="146243" y="346697"/>
                </a:lnTo>
                <a:lnTo>
                  <a:pt x="132464" y="344742"/>
                </a:lnTo>
                <a:lnTo>
                  <a:pt x="119078" y="341551"/>
                </a:lnTo>
                <a:lnTo>
                  <a:pt x="106136" y="337180"/>
                </a:lnTo>
                <a:lnTo>
                  <a:pt x="93688" y="331684"/>
                </a:lnTo>
                <a:lnTo>
                  <a:pt x="81788" y="325119"/>
                </a:lnTo>
                <a:lnTo>
                  <a:pt x="70484" y="317539"/>
                </a:lnTo>
                <a:lnTo>
                  <a:pt x="59830" y="309002"/>
                </a:lnTo>
                <a:lnTo>
                  <a:pt x="49875" y="299561"/>
                </a:lnTo>
                <a:lnTo>
                  <a:pt x="40672" y="289272"/>
                </a:lnTo>
                <a:lnTo>
                  <a:pt x="32271" y="278192"/>
                </a:lnTo>
                <a:lnTo>
                  <a:pt x="24724" y="266375"/>
                </a:lnTo>
                <a:lnTo>
                  <a:pt x="18081" y="253876"/>
                </a:lnTo>
                <a:lnTo>
                  <a:pt x="12395" y="240752"/>
                </a:lnTo>
                <a:lnTo>
                  <a:pt x="7715" y="227057"/>
                </a:lnTo>
                <a:lnTo>
                  <a:pt x="4094" y="212848"/>
                </a:lnTo>
                <a:lnTo>
                  <a:pt x="1582" y="198179"/>
                </a:lnTo>
                <a:lnTo>
                  <a:pt x="232" y="183106"/>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05" name="object 54"/>
          <p:cNvSpPr/>
          <p:nvPr/>
        </p:nvSpPr>
        <p:spPr>
          <a:xfrm>
            <a:off x="8877097" y="2753913"/>
            <a:ext cx="347472" cy="347472"/>
          </a:xfrm>
          <a:custGeom>
            <a:avLst/>
            <a:gdLst/>
            <a:ahLst/>
            <a:cxnLst/>
            <a:rect l="l" t="t" r="r" b="b"/>
            <a:pathLst>
              <a:path w="320730"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4"/>
                </a:lnTo>
                <a:lnTo>
                  <a:pt x="308334" y="106609"/>
                </a:lnTo>
                <a:lnTo>
                  <a:pt x="313014" y="120303"/>
                </a:lnTo>
                <a:lnTo>
                  <a:pt x="316635" y="134512"/>
                </a:lnTo>
                <a:lnTo>
                  <a:pt x="319146" y="149181"/>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2"/>
                </a:lnTo>
                <a:lnTo>
                  <a:pt x="146243" y="346698"/>
                </a:lnTo>
                <a:lnTo>
                  <a:pt x="132464" y="344742"/>
                </a:lnTo>
                <a:lnTo>
                  <a:pt x="119078" y="341551"/>
                </a:lnTo>
                <a:lnTo>
                  <a:pt x="106136" y="337180"/>
                </a:lnTo>
                <a:lnTo>
                  <a:pt x="93688" y="331684"/>
                </a:lnTo>
                <a:lnTo>
                  <a:pt x="81788" y="325119"/>
                </a:lnTo>
                <a:lnTo>
                  <a:pt x="70484" y="317539"/>
                </a:lnTo>
                <a:lnTo>
                  <a:pt x="59830" y="309002"/>
                </a:lnTo>
                <a:lnTo>
                  <a:pt x="49875" y="299561"/>
                </a:lnTo>
                <a:lnTo>
                  <a:pt x="40672" y="289272"/>
                </a:lnTo>
                <a:lnTo>
                  <a:pt x="32271" y="278192"/>
                </a:lnTo>
                <a:lnTo>
                  <a:pt x="24724" y="266375"/>
                </a:lnTo>
                <a:lnTo>
                  <a:pt x="18081" y="253876"/>
                </a:lnTo>
                <a:lnTo>
                  <a:pt x="12395" y="240752"/>
                </a:lnTo>
                <a:lnTo>
                  <a:pt x="7715" y="227057"/>
                </a:lnTo>
                <a:lnTo>
                  <a:pt x="4094" y="212848"/>
                </a:lnTo>
                <a:lnTo>
                  <a:pt x="1582" y="198179"/>
                </a:lnTo>
                <a:lnTo>
                  <a:pt x="232" y="183106"/>
                </a:lnTo>
                <a:lnTo>
                  <a:pt x="0" y="173680"/>
                </a:lnTo>
                <a:close/>
              </a:path>
            </a:pathLst>
          </a:custGeom>
          <a:solidFill>
            <a:srgbClr val="937AB1"/>
          </a:solidFill>
          <a:ln w="57150">
            <a:solidFill>
              <a:srgbClr val="F69545"/>
            </a:solidFill>
          </a:ln>
        </p:spPr>
        <p:txBody>
          <a:bodyPr wrap="square" lIns="0" tIns="0" rIns="0" bIns="0" rtlCol="0">
            <a:noAutofit/>
          </a:bodyPr>
          <a:lstStyle/>
          <a:p>
            <a:endParaRPr/>
          </a:p>
        </p:txBody>
      </p:sp>
      <p:sp>
        <p:nvSpPr>
          <p:cNvPr id="106" name="object 52"/>
          <p:cNvSpPr/>
          <p:nvPr/>
        </p:nvSpPr>
        <p:spPr>
          <a:xfrm>
            <a:off x="6220124" y="4120868"/>
            <a:ext cx="347472" cy="347472"/>
          </a:xfrm>
          <a:custGeom>
            <a:avLst/>
            <a:gdLst/>
            <a:ahLst/>
            <a:cxnLst/>
            <a:rect l="l" t="t" r="r" b="b"/>
            <a:pathLst>
              <a:path w="320730"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5"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1"/>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07" name="object 50"/>
          <p:cNvSpPr/>
          <p:nvPr/>
        </p:nvSpPr>
        <p:spPr>
          <a:xfrm>
            <a:off x="5965297" y="4612355"/>
            <a:ext cx="347472" cy="347472"/>
          </a:xfrm>
          <a:custGeom>
            <a:avLst/>
            <a:gdLst/>
            <a:ahLst/>
            <a:cxnLst/>
            <a:rect l="l" t="t" r="r" b="b"/>
            <a:pathLst>
              <a:path w="320730"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6"/>
                </a:lnTo>
                <a:lnTo>
                  <a:pt x="0" y="173681"/>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08" name="object 48"/>
          <p:cNvSpPr/>
          <p:nvPr/>
        </p:nvSpPr>
        <p:spPr>
          <a:xfrm>
            <a:off x="4654532" y="4049985"/>
            <a:ext cx="347472" cy="347472"/>
          </a:xfrm>
          <a:custGeom>
            <a:avLst/>
            <a:gdLst/>
            <a:ahLst/>
            <a:cxnLst/>
            <a:rect l="l" t="t" r="r" b="b"/>
            <a:pathLst>
              <a:path w="320729"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6" y="149182"/>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09" name="object 42"/>
          <p:cNvSpPr/>
          <p:nvPr/>
        </p:nvSpPr>
        <p:spPr>
          <a:xfrm>
            <a:off x="7272103" y="3311841"/>
            <a:ext cx="347472" cy="347472"/>
          </a:xfrm>
          <a:custGeom>
            <a:avLst/>
            <a:gdLst/>
            <a:ahLst/>
            <a:cxnLst/>
            <a:rect l="l" t="t" r="r" b="b"/>
            <a:pathLst>
              <a:path w="320730"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4" y="346697"/>
                </a:lnTo>
                <a:lnTo>
                  <a:pt x="132465" y="344742"/>
                </a:lnTo>
                <a:lnTo>
                  <a:pt x="119078" y="341551"/>
                </a:lnTo>
                <a:lnTo>
                  <a:pt x="106136" y="337180"/>
                </a:lnTo>
                <a:lnTo>
                  <a:pt x="93689" y="331684"/>
                </a:lnTo>
                <a:lnTo>
                  <a:pt x="81788" y="325119"/>
                </a:lnTo>
                <a:lnTo>
                  <a:pt x="70485" y="317539"/>
                </a:lnTo>
                <a:lnTo>
                  <a:pt x="59830" y="309001"/>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6"/>
                </a:lnTo>
                <a:lnTo>
                  <a:pt x="0" y="173680"/>
                </a:lnTo>
                <a:close/>
              </a:path>
            </a:pathLst>
          </a:custGeom>
          <a:solidFill>
            <a:srgbClr val="FAA757"/>
          </a:solidFill>
          <a:ln w="28575">
            <a:solidFill>
              <a:srgbClr val="C1803F"/>
            </a:solidFill>
          </a:ln>
        </p:spPr>
        <p:txBody>
          <a:bodyPr wrap="square" lIns="0" tIns="0" rIns="0" bIns="0" rtlCol="0">
            <a:noAutofit/>
          </a:bodyPr>
          <a:lstStyle/>
          <a:p>
            <a:endParaRPr/>
          </a:p>
        </p:txBody>
      </p:sp>
      <p:sp>
        <p:nvSpPr>
          <p:cNvPr id="110" name="object 44"/>
          <p:cNvSpPr/>
          <p:nvPr/>
        </p:nvSpPr>
        <p:spPr>
          <a:xfrm>
            <a:off x="7084113" y="2580232"/>
            <a:ext cx="347472" cy="347472"/>
          </a:xfrm>
          <a:custGeom>
            <a:avLst/>
            <a:gdLst/>
            <a:ahLst/>
            <a:cxnLst/>
            <a:rect l="l" t="t" r="r" b="b"/>
            <a:pathLst>
              <a:path w="320730"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2"/>
                </a:lnTo>
                <a:lnTo>
                  <a:pt x="146244" y="346698"/>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3"/>
                </a:lnTo>
                <a:lnTo>
                  <a:pt x="32271" y="278192"/>
                </a:lnTo>
                <a:lnTo>
                  <a:pt x="24724" y="266375"/>
                </a:lnTo>
                <a:lnTo>
                  <a:pt x="18081" y="253876"/>
                </a:lnTo>
                <a:lnTo>
                  <a:pt x="12395" y="240752"/>
                </a:lnTo>
                <a:lnTo>
                  <a:pt x="7715" y="227058"/>
                </a:lnTo>
                <a:lnTo>
                  <a:pt x="4094" y="212848"/>
                </a:lnTo>
                <a:lnTo>
                  <a:pt x="1583" y="198179"/>
                </a:lnTo>
                <a:lnTo>
                  <a:pt x="232" y="183107"/>
                </a:lnTo>
                <a:lnTo>
                  <a:pt x="0" y="173680"/>
                </a:lnTo>
                <a:close/>
              </a:path>
            </a:pathLst>
          </a:custGeom>
          <a:solidFill>
            <a:srgbClr val="FAA757"/>
          </a:solidFill>
          <a:ln w="28575">
            <a:solidFill>
              <a:srgbClr val="C1803F"/>
            </a:solidFill>
          </a:ln>
        </p:spPr>
        <p:txBody>
          <a:bodyPr wrap="square" lIns="0" tIns="0" rIns="0" bIns="0" rtlCol="0">
            <a:noAutofit/>
          </a:bodyPr>
          <a:lstStyle/>
          <a:p>
            <a:endParaRPr/>
          </a:p>
        </p:txBody>
      </p:sp>
      <p:sp>
        <p:nvSpPr>
          <p:cNvPr id="111" name="object 46"/>
          <p:cNvSpPr/>
          <p:nvPr/>
        </p:nvSpPr>
        <p:spPr>
          <a:xfrm>
            <a:off x="6945508" y="2964479"/>
            <a:ext cx="347472" cy="347472"/>
          </a:xfrm>
          <a:custGeom>
            <a:avLst/>
            <a:gdLst/>
            <a:ahLst/>
            <a:cxnLst/>
            <a:rect l="l" t="t" r="r" b="b"/>
            <a:pathLst>
              <a:path w="320730"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4"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30" y="342927"/>
                </a:lnTo>
                <a:lnTo>
                  <a:pt x="182985" y="345647"/>
                </a:lnTo>
                <a:lnTo>
                  <a:pt x="169068" y="347110"/>
                </a:lnTo>
                <a:lnTo>
                  <a:pt x="160365" y="347362"/>
                </a:lnTo>
                <a:lnTo>
                  <a:pt x="146244" y="346698"/>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3" y="198179"/>
                </a:lnTo>
                <a:lnTo>
                  <a:pt x="232" y="183107"/>
                </a:lnTo>
                <a:lnTo>
                  <a:pt x="0" y="173680"/>
                </a:lnTo>
                <a:close/>
              </a:path>
            </a:pathLst>
          </a:custGeom>
          <a:solidFill>
            <a:srgbClr val="FAA757"/>
          </a:solidFill>
          <a:ln w="28575">
            <a:solidFill>
              <a:srgbClr val="C1803F"/>
            </a:solidFill>
          </a:ln>
        </p:spPr>
        <p:txBody>
          <a:bodyPr wrap="square" lIns="0" tIns="0" rIns="0" bIns="0" rtlCol="0">
            <a:noAutofit/>
          </a:bodyPr>
          <a:lstStyle/>
          <a:p>
            <a:endParaRPr/>
          </a:p>
        </p:txBody>
      </p:sp>
      <p:sp>
        <p:nvSpPr>
          <p:cNvPr id="112" name="object 40"/>
          <p:cNvSpPr/>
          <p:nvPr/>
        </p:nvSpPr>
        <p:spPr>
          <a:xfrm>
            <a:off x="6737120" y="4921685"/>
            <a:ext cx="347472" cy="347472"/>
          </a:xfrm>
          <a:custGeom>
            <a:avLst/>
            <a:gdLst/>
            <a:ahLst/>
            <a:cxnLst/>
            <a:rect l="l" t="t" r="r" b="b"/>
            <a:pathLst>
              <a:path w="320729"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29"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1"/>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13" name="object 38"/>
          <p:cNvSpPr/>
          <p:nvPr/>
        </p:nvSpPr>
        <p:spPr>
          <a:xfrm>
            <a:off x="8556365" y="2219115"/>
            <a:ext cx="347472" cy="347472"/>
          </a:xfrm>
          <a:custGeom>
            <a:avLst/>
            <a:gdLst/>
            <a:ahLst/>
            <a:cxnLst/>
            <a:rect l="l" t="t" r="r" b="b"/>
            <a:pathLst>
              <a:path w="320729"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4"/>
                </a:lnTo>
                <a:lnTo>
                  <a:pt x="308334" y="106609"/>
                </a:lnTo>
                <a:lnTo>
                  <a:pt x="313014" y="120303"/>
                </a:lnTo>
                <a:lnTo>
                  <a:pt x="316635" y="134512"/>
                </a:lnTo>
                <a:lnTo>
                  <a:pt x="319146" y="149181"/>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2"/>
                </a:lnTo>
                <a:lnTo>
                  <a:pt x="146243" y="346698"/>
                </a:lnTo>
                <a:lnTo>
                  <a:pt x="132464" y="344742"/>
                </a:lnTo>
                <a:lnTo>
                  <a:pt x="119078" y="341551"/>
                </a:lnTo>
                <a:lnTo>
                  <a:pt x="106136" y="337180"/>
                </a:lnTo>
                <a:lnTo>
                  <a:pt x="93688" y="331684"/>
                </a:lnTo>
                <a:lnTo>
                  <a:pt x="81788" y="325119"/>
                </a:lnTo>
                <a:lnTo>
                  <a:pt x="70484" y="317539"/>
                </a:lnTo>
                <a:lnTo>
                  <a:pt x="59830" y="309002"/>
                </a:lnTo>
                <a:lnTo>
                  <a:pt x="49875" y="299561"/>
                </a:lnTo>
                <a:lnTo>
                  <a:pt x="40672" y="289272"/>
                </a:lnTo>
                <a:lnTo>
                  <a:pt x="32271" y="278192"/>
                </a:lnTo>
                <a:lnTo>
                  <a:pt x="24724" y="266375"/>
                </a:lnTo>
                <a:lnTo>
                  <a:pt x="18081" y="253876"/>
                </a:lnTo>
                <a:lnTo>
                  <a:pt x="12395" y="240752"/>
                </a:lnTo>
                <a:lnTo>
                  <a:pt x="7715" y="227057"/>
                </a:lnTo>
                <a:lnTo>
                  <a:pt x="4094" y="212848"/>
                </a:lnTo>
                <a:lnTo>
                  <a:pt x="1582" y="198179"/>
                </a:lnTo>
                <a:lnTo>
                  <a:pt x="232" y="183106"/>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14" name="object 36"/>
          <p:cNvSpPr/>
          <p:nvPr/>
        </p:nvSpPr>
        <p:spPr>
          <a:xfrm>
            <a:off x="8909165" y="3402186"/>
            <a:ext cx="347472" cy="347472"/>
          </a:xfrm>
          <a:custGeom>
            <a:avLst/>
            <a:gdLst/>
            <a:ahLst/>
            <a:cxnLst/>
            <a:rect l="l" t="t" r="r" b="b"/>
            <a:pathLst>
              <a:path w="338701" h="347361">
                <a:moveTo>
                  <a:pt x="338701" y="173680"/>
                </a:moveTo>
                <a:lnTo>
                  <a:pt x="338086" y="158773"/>
                </a:lnTo>
                <a:lnTo>
                  <a:pt x="336274" y="144215"/>
                </a:lnTo>
                <a:lnTo>
                  <a:pt x="333315" y="130059"/>
                </a:lnTo>
                <a:lnTo>
                  <a:pt x="329260" y="116355"/>
                </a:lnTo>
                <a:lnTo>
                  <a:pt x="324157" y="103155"/>
                </a:lnTo>
                <a:lnTo>
                  <a:pt x="318058" y="90510"/>
                </a:lnTo>
                <a:lnTo>
                  <a:pt x="311012" y="78472"/>
                </a:lnTo>
                <a:lnTo>
                  <a:pt x="303069" y="67092"/>
                </a:lnTo>
                <a:lnTo>
                  <a:pt x="294280" y="56421"/>
                </a:lnTo>
                <a:lnTo>
                  <a:pt x="284694" y="46511"/>
                </a:lnTo>
                <a:lnTo>
                  <a:pt x="274362" y="37412"/>
                </a:lnTo>
                <a:lnTo>
                  <a:pt x="263333" y="29177"/>
                </a:lnTo>
                <a:lnTo>
                  <a:pt x="251657" y="21856"/>
                </a:lnTo>
                <a:lnTo>
                  <a:pt x="239385" y="15500"/>
                </a:lnTo>
                <a:lnTo>
                  <a:pt x="226566" y="10162"/>
                </a:lnTo>
                <a:lnTo>
                  <a:pt x="213252" y="5892"/>
                </a:lnTo>
                <a:lnTo>
                  <a:pt x="199490" y="2742"/>
                </a:lnTo>
                <a:lnTo>
                  <a:pt x="185333" y="763"/>
                </a:lnTo>
                <a:lnTo>
                  <a:pt x="170829" y="6"/>
                </a:lnTo>
                <a:lnTo>
                  <a:pt x="169350" y="0"/>
                </a:lnTo>
                <a:lnTo>
                  <a:pt x="154814" y="630"/>
                </a:lnTo>
                <a:lnTo>
                  <a:pt x="140620" y="2489"/>
                </a:lnTo>
                <a:lnTo>
                  <a:pt x="126816" y="5523"/>
                </a:lnTo>
                <a:lnTo>
                  <a:pt x="113454" y="9683"/>
                </a:lnTo>
                <a:lnTo>
                  <a:pt x="100583" y="14916"/>
                </a:lnTo>
                <a:lnTo>
                  <a:pt x="88254" y="21171"/>
                </a:lnTo>
                <a:lnTo>
                  <a:pt x="76516" y="28397"/>
                </a:lnTo>
                <a:lnTo>
                  <a:pt x="65420" y="36543"/>
                </a:lnTo>
                <a:lnTo>
                  <a:pt x="55015" y="45557"/>
                </a:lnTo>
                <a:lnTo>
                  <a:pt x="45351" y="55388"/>
                </a:lnTo>
                <a:lnTo>
                  <a:pt x="36479" y="65984"/>
                </a:lnTo>
                <a:lnTo>
                  <a:pt x="28449" y="77295"/>
                </a:lnTo>
                <a:lnTo>
                  <a:pt x="21311" y="89269"/>
                </a:lnTo>
                <a:lnTo>
                  <a:pt x="15114" y="101855"/>
                </a:lnTo>
                <a:lnTo>
                  <a:pt x="9909" y="115001"/>
                </a:lnTo>
                <a:lnTo>
                  <a:pt x="5745" y="128657"/>
                </a:lnTo>
                <a:lnTo>
                  <a:pt x="2674" y="142770"/>
                </a:lnTo>
                <a:lnTo>
                  <a:pt x="744" y="157289"/>
                </a:lnTo>
                <a:lnTo>
                  <a:pt x="6" y="172164"/>
                </a:lnTo>
                <a:lnTo>
                  <a:pt x="0" y="173680"/>
                </a:lnTo>
                <a:lnTo>
                  <a:pt x="615" y="188588"/>
                </a:lnTo>
                <a:lnTo>
                  <a:pt x="2427" y="203146"/>
                </a:lnTo>
                <a:lnTo>
                  <a:pt x="5386" y="217302"/>
                </a:lnTo>
                <a:lnTo>
                  <a:pt x="9441" y="231006"/>
                </a:lnTo>
                <a:lnTo>
                  <a:pt x="14544" y="244206"/>
                </a:lnTo>
                <a:lnTo>
                  <a:pt x="20643" y="256850"/>
                </a:lnTo>
                <a:lnTo>
                  <a:pt x="27689" y="268888"/>
                </a:lnTo>
                <a:lnTo>
                  <a:pt x="35631" y="280269"/>
                </a:lnTo>
                <a:lnTo>
                  <a:pt x="44421" y="290940"/>
                </a:lnTo>
                <a:lnTo>
                  <a:pt x="54007" y="300850"/>
                </a:lnTo>
                <a:lnTo>
                  <a:pt x="64339" y="309949"/>
                </a:lnTo>
                <a:lnTo>
                  <a:pt x="75368" y="318184"/>
                </a:lnTo>
                <a:lnTo>
                  <a:pt x="87044" y="325505"/>
                </a:lnTo>
                <a:lnTo>
                  <a:pt x="99316" y="331861"/>
                </a:lnTo>
                <a:lnTo>
                  <a:pt x="112134" y="337199"/>
                </a:lnTo>
                <a:lnTo>
                  <a:pt x="125449" y="341469"/>
                </a:lnTo>
                <a:lnTo>
                  <a:pt x="139210" y="344619"/>
                </a:lnTo>
                <a:lnTo>
                  <a:pt x="153368" y="346598"/>
                </a:lnTo>
                <a:lnTo>
                  <a:pt x="167872" y="347355"/>
                </a:lnTo>
                <a:lnTo>
                  <a:pt x="169350" y="347361"/>
                </a:lnTo>
                <a:lnTo>
                  <a:pt x="183886" y="346731"/>
                </a:lnTo>
                <a:lnTo>
                  <a:pt x="198081" y="344872"/>
                </a:lnTo>
                <a:lnTo>
                  <a:pt x="211885" y="341838"/>
                </a:lnTo>
                <a:lnTo>
                  <a:pt x="225247" y="337678"/>
                </a:lnTo>
                <a:lnTo>
                  <a:pt x="238117" y="332445"/>
                </a:lnTo>
                <a:lnTo>
                  <a:pt x="250447" y="326190"/>
                </a:lnTo>
                <a:lnTo>
                  <a:pt x="262185" y="318964"/>
                </a:lnTo>
                <a:lnTo>
                  <a:pt x="273281" y="310818"/>
                </a:lnTo>
                <a:lnTo>
                  <a:pt x="283686" y="301804"/>
                </a:lnTo>
                <a:lnTo>
                  <a:pt x="293349" y="291973"/>
                </a:lnTo>
                <a:lnTo>
                  <a:pt x="302221" y="281377"/>
                </a:lnTo>
                <a:lnTo>
                  <a:pt x="310251" y="270066"/>
                </a:lnTo>
                <a:lnTo>
                  <a:pt x="317390" y="258092"/>
                </a:lnTo>
                <a:lnTo>
                  <a:pt x="323587" y="245506"/>
                </a:lnTo>
                <a:lnTo>
                  <a:pt x="328792" y="232360"/>
                </a:lnTo>
                <a:lnTo>
                  <a:pt x="332956" y="218704"/>
                </a:lnTo>
                <a:lnTo>
                  <a:pt x="336027" y="204591"/>
                </a:lnTo>
                <a:lnTo>
                  <a:pt x="337957" y="190071"/>
                </a:lnTo>
                <a:lnTo>
                  <a:pt x="338695" y="175197"/>
                </a:lnTo>
                <a:lnTo>
                  <a:pt x="338701" y="173680"/>
                </a:lnTo>
                <a:close/>
              </a:path>
            </a:pathLst>
          </a:custGeom>
          <a:solidFill>
            <a:srgbClr val="FAA757"/>
          </a:solidFill>
          <a:ln w="28575">
            <a:solidFill>
              <a:schemeClr val="bg1">
                <a:lumMod val="85000"/>
              </a:schemeClr>
            </a:solidFill>
          </a:ln>
        </p:spPr>
        <p:txBody>
          <a:bodyPr wrap="square" lIns="0" tIns="0" rIns="0" bIns="0" rtlCol="0">
            <a:noAutofit/>
          </a:bodyPr>
          <a:lstStyle/>
          <a:p>
            <a:endParaRPr/>
          </a:p>
        </p:txBody>
      </p:sp>
      <p:sp>
        <p:nvSpPr>
          <p:cNvPr id="115" name="object 34"/>
          <p:cNvSpPr/>
          <p:nvPr/>
        </p:nvSpPr>
        <p:spPr>
          <a:xfrm>
            <a:off x="6562354" y="2483005"/>
            <a:ext cx="347472" cy="347472"/>
          </a:xfrm>
          <a:custGeom>
            <a:avLst/>
            <a:gdLst/>
            <a:ahLst/>
            <a:cxnLst/>
            <a:rect l="l" t="t" r="r" b="b"/>
            <a:pathLst>
              <a:path w="320729"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5" y="2619"/>
                </a:lnTo>
                <a:lnTo>
                  <a:pt x="201651" y="5810"/>
                </a:lnTo>
                <a:lnTo>
                  <a:pt x="214593" y="10181"/>
                </a:lnTo>
                <a:lnTo>
                  <a:pt x="227041" y="15677"/>
                </a:lnTo>
                <a:lnTo>
                  <a:pt x="238941" y="22242"/>
                </a:lnTo>
                <a:lnTo>
                  <a:pt x="250245" y="29822"/>
                </a:lnTo>
                <a:lnTo>
                  <a:pt x="260899" y="38359"/>
                </a:lnTo>
                <a:lnTo>
                  <a:pt x="270854"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2"/>
                </a:lnTo>
                <a:lnTo>
                  <a:pt x="146244" y="346698"/>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3" y="198179"/>
                </a:lnTo>
                <a:lnTo>
                  <a:pt x="232" y="183107"/>
                </a:lnTo>
                <a:lnTo>
                  <a:pt x="0" y="173680"/>
                </a:lnTo>
                <a:close/>
              </a:path>
            </a:pathLst>
          </a:custGeom>
          <a:solidFill>
            <a:srgbClr val="FAA757"/>
          </a:solidFill>
          <a:ln w="28575">
            <a:solidFill>
              <a:srgbClr val="C1803F"/>
            </a:solidFill>
          </a:ln>
        </p:spPr>
        <p:txBody>
          <a:bodyPr wrap="square" lIns="0" tIns="0" rIns="0" bIns="0" rtlCol="0">
            <a:noAutofit/>
          </a:bodyPr>
          <a:lstStyle/>
          <a:p>
            <a:endParaRPr/>
          </a:p>
        </p:txBody>
      </p:sp>
      <p:sp>
        <p:nvSpPr>
          <p:cNvPr id="116" name="object 32"/>
          <p:cNvSpPr/>
          <p:nvPr/>
        </p:nvSpPr>
        <p:spPr>
          <a:xfrm>
            <a:off x="8716732" y="1593274"/>
            <a:ext cx="347472" cy="347472"/>
          </a:xfrm>
          <a:custGeom>
            <a:avLst/>
            <a:gdLst/>
            <a:ahLst/>
            <a:cxnLst/>
            <a:rect l="l" t="t" r="r" b="b"/>
            <a:pathLst>
              <a:path w="320730"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4"/>
                </a:lnTo>
                <a:lnTo>
                  <a:pt x="308334" y="106609"/>
                </a:lnTo>
                <a:lnTo>
                  <a:pt x="313014" y="120303"/>
                </a:lnTo>
                <a:lnTo>
                  <a:pt x="316635" y="134512"/>
                </a:lnTo>
                <a:lnTo>
                  <a:pt x="319147" y="149181"/>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3"/>
                </a:lnTo>
                <a:lnTo>
                  <a:pt x="285311" y="282563"/>
                </a:lnTo>
                <a:lnTo>
                  <a:pt x="276594" y="293344"/>
                </a:lnTo>
                <a:lnTo>
                  <a:pt x="267094" y="303311"/>
                </a:lnTo>
                <a:lnTo>
                  <a:pt x="256863" y="312410"/>
                </a:lnTo>
                <a:lnTo>
                  <a:pt x="245952" y="320584"/>
                </a:lnTo>
                <a:lnTo>
                  <a:pt x="234412" y="327778"/>
                </a:lnTo>
                <a:lnTo>
                  <a:pt x="222294" y="333937"/>
                </a:lnTo>
                <a:lnTo>
                  <a:pt x="209649" y="339005"/>
                </a:lnTo>
                <a:lnTo>
                  <a:pt x="196530" y="342927"/>
                </a:lnTo>
                <a:lnTo>
                  <a:pt x="182985" y="345647"/>
                </a:lnTo>
                <a:lnTo>
                  <a:pt x="169068" y="347110"/>
                </a:lnTo>
                <a:lnTo>
                  <a:pt x="160364" y="347362"/>
                </a:lnTo>
                <a:lnTo>
                  <a:pt x="146243" y="346698"/>
                </a:lnTo>
                <a:lnTo>
                  <a:pt x="132464" y="344742"/>
                </a:lnTo>
                <a:lnTo>
                  <a:pt x="119078" y="341551"/>
                </a:lnTo>
                <a:lnTo>
                  <a:pt x="106136" y="337180"/>
                </a:lnTo>
                <a:lnTo>
                  <a:pt x="93688" y="331684"/>
                </a:lnTo>
                <a:lnTo>
                  <a:pt x="81788" y="325119"/>
                </a:lnTo>
                <a:lnTo>
                  <a:pt x="70484" y="317539"/>
                </a:lnTo>
                <a:lnTo>
                  <a:pt x="59830" y="309002"/>
                </a:lnTo>
                <a:lnTo>
                  <a:pt x="49875" y="299561"/>
                </a:lnTo>
                <a:lnTo>
                  <a:pt x="40672" y="289272"/>
                </a:lnTo>
                <a:lnTo>
                  <a:pt x="32271" y="278192"/>
                </a:lnTo>
                <a:lnTo>
                  <a:pt x="24724" y="266375"/>
                </a:lnTo>
                <a:lnTo>
                  <a:pt x="18081" y="253876"/>
                </a:lnTo>
                <a:lnTo>
                  <a:pt x="12395" y="240752"/>
                </a:lnTo>
                <a:lnTo>
                  <a:pt x="7715" y="227057"/>
                </a:lnTo>
                <a:lnTo>
                  <a:pt x="4094" y="212848"/>
                </a:lnTo>
                <a:lnTo>
                  <a:pt x="1582" y="198179"/>
                </a:lnTo>
                <a:lnTo>
                  <a:pt x="232" y="183106"/>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17" name="object 30"/>
          <p:cNvSpPr/>
          <p:nvPr/>
        </p:nvSpPr>
        <p:spPr>
          <a:xfrm>
            <a:off x="7725572" y="3169970"/>
            <a:ext cx="347472" cy="347472"/>
          </a:xfrm>
          <a:custGeom>
            <a:avLst/>
            <a:gdLst/>
            <a:ahLst/>
            <a:cxnLst/>
            <a:rect l="l" t="t" r="r" b="b"/>
            <a:pathLst>
              <a:path w="320729"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2"/>
                </a:lnTo>
                <a:lnTo>
                  <a:pt x="146244" y="346698"/>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3" y="198179"/>
                </a:lnTo>
                <a:lnTo>
                  <a:pt x="232" y="183107"/>
                </a:lnTo>
                <a:lnTo>
                  <a:pt x="0" y="173680"/>
                </a:lnTo>
                <a:close/>
              </a:path>
            </a:pathLst>
          </a:custGeom>
          <a:solidFill>
            <a:srgbClr val="FAA757"/>
          </a:solidFill>
          <a:ln w="28575">
            <a:solidFill>
              <a:srgbClr val="C1803F"/>
            </a:solidFill>
          </a:ln>
        </p:spPr>
        <p:txBody>
          <a:bodyPr wrap="square" lIns="0" tIns="0" rIns="0" bIns="0" rtlCol="0">
            <a:noAutofit/>
          </a:bodyPr>
          <a:lstStyle/>
          <a:p>
            <a:endParaRPr/>
          </a:p>
        </p:txBody>
      </p:sp>
      <p:sp>
        <p:nvSpPr>
          <p:cNvPr id="118" name="object 28"/>
          <p:cNvSpPr/>
          <p:nvPr/>
        </p:nvSpPr>
        <p:spPr>
          <a:xfrm>
            <a:off x="6401989" y="5328656"/>
            <a:ext cx="347472" cy="347472"/>
          </a:xfrm>
          <a:custGeom>
            <a:avLst/>
            <a:gdLst/>
            <a:ahLst/>
            <a:cxnLst/>
            <a:rect l="l" t="t" r="r" b="b"/>
            <a:pathLst>
              <a:path w="320730"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6"/>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19" name="object 26"/>
          <p:cNvSpPr/>
          <p:nvPr/>
        </p:nvSpPr>
        <p:spPr>
          <a:xfrm>
            <a:off x="7105873" y="4521611"/>
            <a:ext cx="347472" cy="347472"/>
          </a:xfrm>
          <a:custGeom>
            <a:avLst/>
            <a:gdLst/>
            <a:ahLst/>
            <a:cxnLst/>
            <a:rect l="l" t="t" r="r" b="b"/>
            <a:pathLst>
              <a:path w="320730"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6"/>
                </a:lnTo>
                <a:lnTo>
                  <a:pt x="0" y="173681"/>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20" name="object 24"/>
          <p:cNvSpPr/>
          <p:nvPr/>
        </p:nvSpPr>
        <p:spPr>
          <a:xfrm>
            <a:off x="5052670" y="3517331"/>
            <a:ext cx="347472" cy="347472"/>
          </a:xfrm>
          <a:custGeom>
            <a:avLst/>
            <a:gdLst/>
            <a:ahLst/>
            <a:cxnLst/>
            <a:rect l="l" t="t" r="r" b="b"/>
            <a:pathLst>
              <a:path w="320730"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1"/>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21" name="object 22"/>
          <p:cNvSpPr/>
          <p:nvPr/>
        </p:nvSpPr>
        <p:spPr>
          <a:xfrm>
            <a:off x="4776845" y="5206506"/>
            <a:ext cx="347472" cy="347472"/>
          </a:xfrm>
          <a:custGeom>
            <a:avLst/>
            <a:gdLst/>
            <a:ahLst/>
            <a:cxnLst/>
            <a:rect l="l" t="t" r="r" b="b"/>
            <a:pathLst>
              <a:path w="320730"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22" name="object 20"/>
          <p:cNvSpPr/>
          <p:nvPr/>
        </p:nvSpPr>
        <p:spPr>
          <a:xfrm>
            <a:off x="5373401" y="4051297"/>
            <a:ext cx="347472" cy="347472"/>
          </a:xfrm>
          <a:custGeom>
            <a:avLst/>
            <a:gdLst/>
            <a:ahLst/>
            <a:cxnLst/>
            <a:rect l="l" t="t" r="r" b="b"/>
            <a:pathLst>
              <a:path w="320730"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2"/>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1"/>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23" name="object 18"/>
          <p:cNvSpPr/>
          <p:nvPr/>
        </p:nvSpPr>
        <p:spPr>
          <a:xfrm>
            <a:off x="8237687" y="2691052"/>
            <a:ext cx="347472" cy="347472"/>
          </a:xfrm>
          <a:custGeom>
            <a:avLst/>
            <a:gdLst/>
            <a:ahLst/>
            <a:cxnLst/>
            <a:rect l="l" t="t" r="r" b="b"/>
            <a:pathLst>
              <a:path w="320730"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4"/>
                </a:lnTo>
                <a:lnTo>
                  <a:pt x="308334" y="106609"/>
                </a:lnTo>
                <a:lnTo>
                  <a:pt x="313014" y="120303"/>
                </a:lnTo>
                <a:lnTo>
                  <a:pt x="316635" y="134512"/>
                </a:lnTo>
                <a:lnTo>
                  <a:pt x="319147" y="149181"/>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2"/>
                </a:lnTo>
                <a:lnTo>
                  <a:pt x="146243" y="346698"/>
                </a:lnTo>
                <a:lnTo>
                  <a:pt x="132464" y="344742"/>
                </a:lnTo>
                <a:lnTo>
                  <a:pt x="119078" y="341551"/>
                </a:lnTo>
                <a:lnTo>
                  <a:pt x="106136" y="337180"/>
                </a:lnTo>
                <a:lnTo>
                  <a:pt x="93688"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7"/>
                </a:lnTo>
                <a:lnTo>
                  <a:pt x="4094" y="212848"/>
                </a:lnTo>
                <a:lnTo>
                  <a:pt x="1582" y="198179"/>
                </a:lnTo>
                <a:lnTo>
                  <a:pt x="232" y="183106"/>
                </a:lnTo>
                <a:lnTo>
                  <a:pt x="0" y="173680"/>
                </a:lnTo>
                <a:close/>
              </a:path>
            </a:pathLst>
          </a:custGeom>
          <a:solidFill>
            <a:srgbClr val="937AB1"/>
          </a:solidFill>
          <a:ln w="57150">
            <a:solidFill>
              <a:srgbClr val="F69545"/>
            </a:solidFill>
          </a:ln>
        </p:spPr>
        <p:txBody>
          <a:bodyPr wrap="square" lIns="0" tIns="0" rIns="0" bIns="0" rtlCol="0">
            <a:noAutofit/>
          </a:bodyPr>
          <a:lstStyle/>
          <a:p>
            <a:endParaRPr/>
          </a:p>
        </p:txBody>
      </p:sp>
      <p:sp>
        <p:nvSpPr>
          <p:cNvPr id="124" name="object 6"/>
          <p:cNvSpPr txBox="1"/>
          <p:nvPr/>
        </p:nvSpPr>
        <p:spPr>
          <a:xfrm>
            <a:off x="2856125" y="3759280"/>
            <a:ext cx="992822" cy="330200"/>
          </a:xfrm>
          <a:prstGeom prst="rect">
            <a:avLst/>
          </a:prstGeom>
        </p:spPr>
        <p:txBody>
          <a:bodyPr wrap="square" lIns="0" tIns="0" rIns="0" bIns="0" rtlCol="0">
            <a:noAutofit/>
          </a:bodyPr>
          <a:lstStyle/>
          <a:p>
            <a:pPr marL="12700">
              <a:lnSpc>
                <a:spcPts val="2600"/>
              </a:lnSpc>
              <a:spcBef>
                <a:spcPts val="130"/>
              </a:spcBef>
            </a:pPr>
            <a:r>
              <a:rPr sz="3600" baseline="2275" dirty="0">
                <a:solidFill>
                  <a:srgbClr val="7F7E7E"/>
                </a:solidFill>
                <a:cs typeface="Calibri"/>
              </a:rPr>
              <a:t>Income</a:t>
            </a:r>
            <a:endParaRPr sz="2400" dirty="0">
              <a:cs typeface="Calibri"/>
            </a:endParaRPr>
          </a:p>
        </p:txBody>
      </p:sp>
      <p:grpSp>
        <p:nvGrpSpPr>
          <p:cNvPr id="125" name="Group 124"/>
          <p:cNvGrpSpPr/>
          <p:nvPr/>
        </p:nvGrpSpPr>
        <p:grpSpPr>
          <a:xfrm>
            <a:off x="3907438" y="1888930"/>
            <a:ext cx="6303362" cy="4054670"/>
            <a:chOff x="2343901" y="1923700"/>
            <a:chExt cx="6303362" cy="4054670"/>
          </a:xfrm>
        </p:grpSpPr>
        <p:sp>
          <p:nvSpPr>
            <p:cNvPr id="126" name="object 67"/>
            <p:cNvSpPr/>
            <p:nvPr/>
          </p:nvSpPr>
          <p:spPr>
            <a:xfrm>
              <a:off x="2343901" y="1923700"/>
              <a:ext cx="0" cy="4054670"/>
            </a:xfrm>
            <a:custGeom>
              <a:avLst/>
              <a:gdLst/>
              <a:ahLst/>
              <a:cxnLst/>
              <a:rect l="l" t="t" r="r" b="b"/>
              <a:pathLst>
                <a:path h="4054670">
                  <a:moveTo>
                    <a:pt x="0" y="4054670"/>
                  </a:moveTo>
                  <a:lnTo>
                    <a:pt x="0" y="0"/>
                  </a:lnTo>
                </a:path>
              </a:pathLst>
            </a:custGeom>
            <a:ln w="25399">
              <a:solidFill>
                <a:srgbClr val="6094C9"/>
              </a:solidFill>
              <a:headEnd type="none"/>
              <a:tailEnd type="arrow"/>
            </a:ln>
            <a:effectLst>
              <a:outerShdw blurRad="50800" dist="38100" dir="5400000" algn="t" rotWithShape="0">
                <a:prstClr val="black">
                  <a:alpha val="40000"/>
                </a:prstClr>
              </a:outerShdw>
            </a:effectLst>
          </p:spPr>
          <p:txBody>
            <a:bodyPr wrap="square" lIns="0" tIns="0" rIns="0" bIns="0" rtlCol="0">
              <a:noAutofit/>
            </a:bodyPr>
            <a:lstStyle/>
            <a:p>
              <a:endParaRPr/>
            </a:p>
          </p:txBody>
        </p:sp>
        <p:sp>
          <p:nvSpPr>
            <p:cNvPr id="127" name="object 70"/>
            <p:cNvSpPr/>
            <p:nvPr/>
          </p:nvSpPr>
          <p:spPr>
            <a:xfrm>
              <a:off x="2343901" y="5978370"/>
              <a:ext cx="6303362" cy="0"/>
            </a:xfrm>
            <a:custGeom>
              <a:avLst/>
              <a:gdLst/>
              <a:ahLst/>
              <a:cxnLst/>
              <a:rect l="l" t="t" r="r" b="b"/>
              <a:pathLst>
                <a:path w="6303362">
                  <a:moveTo>
                    <a:pt x="0" y="0"/>
                  </a:moveTo>
                  <a:lnTo>
                    <a:pt x="6303362" y="0"/>
                  </a:lnTo>
                </a:path>
              </a:pathLst>
            </a:custGeom>
            <a:ln w="25399">
              <a:solidFill>
                <a:srgbClr val="6094C9"/>
              </a:solidFill>
              <a:headEnd type="none"/>
              <a:tailEnd type="arrow"/>
            </a:ln>
            <a:effectLst>
              <a:outerShdw blurRad="50800" dist="38100" algn="l" rotWithShape="0">
                <a:prstClr val="black">
                  <a:alpha val="40000"/>
                </a:prstClr>
              </a:outerShdw>
            </a:effectLst>
          </p:spPr>
          <p:txBody>
            <a:bodyPr wrap="square" lIns="0" tIns="0" rIns="0" bIns="0" rtlCol="0">
              <a:noAutofit/>
            </a:bodyPr>
            <a:lstStyle/>
            <a:p>
              <a:endParaRPr/>
            </a:p>
          </p:txBody>
        </p:sp>
      </p:gr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object 5"/>
          <p:cNvSpPr txBox="1"/>
          <p:nvPr/>
        </p:nvSpPr>
        <p:spPr>
          <a:xfrm>
            <a:off x="3625916" y="365536"/>
            <a:ext cx="6889684" cy="1166986"/>
          </a:xfrm>
          <a:prstGeom prst="rect">
            <a:avLst/>
          </a:prstGeom>
        </p:spPr>
        <p:txBody>
          <a:bodyPr wrap="square" lIns="0" tIns="0" rIns="0" bIns="0" rtlCol="0">
            <a:spAutoFit/>
          </a:bodyPr>
          <a:lstStyle/>
          <a:p>
            <a:pPr marL="12700" marR="41909">
              <a:lnSpc>
                <a:spcPts val="3454"/>
              </a:lnSpc>
              <a:spcBef>
                <a:spcPts val="172"/>
              </a:spcBef>
            </a:pPr>
            <a:r>
              <a:rPr sz="4800" baseline="2560" dirty="0">
                <a:solidFill>
                  <a:srgbClr val="4E81BC"/>
                </a:solidFill>
                <a:latin typeface="+mj-lt"/>
                <a:cs typeface="Calibri"/>
              </a:rPr>
              <a:t>DBSC</a:t>
            </a:r>
            <a:r>
              <a:rPr sz="4800" spc="-4" baseline="2560" dirty="0">
                <a:solidFill>
                  <a:srgbClr val="4E81BC"/>
                </a:solidFill>
                <a:latin typeface="+mj-lt"/>
                <a:cs typeface="Calibri"/>
              </a:rPr>
              <a:t>A</a:t>
            </a:r>
            <a:r>
              <a:rPr sz="4800" baseline="2560" dirty="0">
                <a:solidFill>
                  <a:srgbClr val="4E81BC"/>
                </a:solidFill>
                <a:latin typeface="+mj-lt"/>
                <a:cs typeface="Calibri"/>
              </a:rPr>
              <a:t>N</a:t>
            </a:r>
            <a:endParaRPr sz="3200" dirty="0">
              <a:latin typeface="+mj-lt"/>
              <a:cs typeface="Calibri"/>
            </a:endParaRPr>
          </a:p>
          <a:p>
            <a:pPr marL="12700">
              <a:lnSpc>
                <a:spcPts val="2770"/>
              </a:lnSpc>
            </a:pPr>
            <a:r>
              <a:rPr lang="en-US" sz="3200" baseline="1137" dirty="0">
                <a:solidFill>
                  <a:srgbClr val="7F7E7E"/>
                </a:solidFill>
                <a:cs typeface="Calibri"/>
              </a:rPr>
              <a:t>Keep going until you find the entire cluster and no point is left unvisited by this chain reaction</a:t>
            </a:r>
            <a:endParaRPr lang="en-US" sz="3200" i="1" baseline="1137" dirty="0">
              <a:solidFill>
                <a:srgbClr val="7F7E7E"/>
              </a:solidFill>
              <a:cs typeface="Calibri"/>
            </a:endParaRPr>
          </a:p>
        </p:txBody>
      </p:sp>
      <p:sp>
        <p:nvSpPr>
          <p:cNvPr id="128" name="object 15"/>
          <p:cNvSpPr txBox="1"/>
          <p:nvPr/>
        </p:nvSpPr>
        <p:spPr>
          <a:xfrm>
            <a:off x="1873883" y="369650"/>
            <a:ext cx="1351013" cy="520700"/>
          </a:xfrm>
          <a:prstGeom prst="rect">
            <a:avLst/>
          </a:prstGeom>
        </p:spPr>
        <p:txBody>
          <a:bodyPr wrap="square" lIns="0" tIns="0" rIns="0" bIns="0" rtlCol="0">
            <a:noAutofit/>
          </a:bodyPr>
          <a:lstStyle/>
          <a:p>
            <a:pPr marL="12700">
              <a:lnSpc>
                <a:spcPts val="1985"/>
              </a:lnSpc>
              <a:spcBef>
                <a:spcPts val="99"/>
              </a:spcBef>
            </a:pPr>
            <a:r>
              <a:rPr sz="2700" baseline="3034" dirty="0">
                <a:solidFill>
                  <a:srgbClr val="215867"/>
                </a:solidFill>
                <a:latin typeface="+mj-lt"/>
                <a:cs typeface="Calibri"/>
              </a:rPr>
              <a:t>epsilon = 1.75</a:t>
            </a:r>
            <a:endParaRPr dirty="0">
              <a:latin typeface="+mj-lt"/>
              <a:cs typeface="Calibri"/>
            </a:endParaRPr>
          </a:p>
          <a:p>
            <a:pPr marL="12700" marR="34289">
              <a:lnSpc>
                <a:spcPts val="2100"/>
              </a:lnSpc>
              <a:spcBef>
                <a:spcPts val="5"/>
              </a:spcBef>
            </a:pPr>
            <a:r>
              <a:rPr sz="2700" baseline="1517" dirty="0">
                <a:solidFill>
                  <a:srgbClr val="215867"/>
                </a:solidFill>
                <a:latin typeface="+mj-lt"/>
                <a:cs typeface="Calibri"/>
              </a:rPr>
              <a:t>n_clu = 3</a:t>
            </a:r>
            <a:endParaRPr dirty="0">
              <a:latin typeface="+mj-lt"/>
              <a:cs typeface="Calibri"/>
            </a:endParaRPr>
          </a:p>
        </p:txBody>
      </p:sp>
      <p:sp>
        <p:nvSpPr>
          <p:cNvPr id="129" name="object 66"/>
          <p:cNvSpPr/>
          <p:nvPr/>
        </p:nvSpPr>
        <p:spPr>
          <a:xfrm>
            <a:off x="8193115" y="2026573"/>
            <a:ext cx="1810252" cy="1760707"/>
          </a:xfrm>
          <a:custGeom>
            <a:avLst/>
            <a:gdLst/>
            <a:ahLst/>
            <a:cxnLst/>
            <a:rect l="l" t="t" r="r" b="b"/>
            <a:pathLst>
              <a:path w="1810252" h="1760707">
                <a:moveTo>
                  <a:pt x="0" y="880353"/>
                </a:moveTo>
                <a:lnTo>
                  <a:pt x="3000" y="952556"/>
                </a:lnTo>
                <a:lnTo>
                  <a:pt x="11846" y="1023151"/>
                </a:lnTo>
                <a:lnTo>
                  <a:pt x="26305" y="1091913"/>
                </a:lnTo>
                <a:lnTo>
                  <a:pt x="46143" y="1158614"/>
                </a:lnTo>
                <a:lnTo>
                  <a:pt x="71129" y="1223027"/>
                </a:lnTo>
                <a:lnTo>
                  <a:pt x="101028" y="1284927"/>
                </a:lnTo>
                <a:lnTo>
                  <a:pt x="135608" y="1344087"/>
                </a:lnTo>
                <a:lnTo>
                  <a:pt x="174636" y="1400279"/>
                </a:lnTo>
                <a:lnTo>
                  <a:pt x="217880" y="1453279"/>
                </a:lnTo>
                <a:lnTo>
                  <a:pt x="265105" y="1502858"/>
                </a:lnTo>
                <a:lnTo>
                  <a:pt x="316079" y="1548791"/>
                </a:lnTo>
                <a:lnTo>
                  <a:pt x="370570" y="1590850"/>
                </a:lnTo>
                <a:lnTo>
                  <a:pt x="428344" y="1628810"/>
                </a:lnTo>
                <a:lnTo>
                  <a:pt x="489168" y="1662444"/>
                </a:lnTo>
                <a:lnTo>
                  <a:pt x="552810" y="1691525"/>
                </a:lnTo>
                <a:lnTo>
                  <a:pt x="619036" y="1715826"/>
                </a:lnTo>
                <a:lnTo>
                  <a:pt x="687614" y="1735122"/>
                </a:lnTo>
                <a:lnTo>
                  <a:pt x="758310" y="1749185"/>
                </a:lnTo>
                <a:lnTo>
                  <a:pt x="830892" y="1757789"/>
                </a:lnTo>
                <a:lnTo>
                  <a:pt x="905126" y="1760707"/>
                </a:lnTo>
                <a:lnTo>
                  <a:pt x="979361" y="1757789"/>
                </a:lnTo>
                <a:lnTo>
                  <a:pt x="1051942" y="1749185"/>
                </a:lnTo>
                <a:lnTo>
                  <a:pt x="1122639" y="1735122"/>
                </a:lnTo>
                <a:lnTo>
                  <a:pt x="1191216" y="1715826"/>
                </a:lnTo>
                <a:lnTo>
                  <a:pt x="1257442" y="1691525"/>
                </a:lnTo>
                <a:lnTo>
                  <a:pt x="1321084" y="1662444"/>
                </a:lnTo>
                <a:lnTo>
                  <a:pt x="1381908" y="1628810"/>
                </a:lnTo>
                <a:lnTo>
                  <a:pt x="1439682" y="1590850"/>
                </a:lnTo>
                <a:lnTo>
                  <a:pt x="1494173" y="1548791"/>
                </a:lnTo>
                <a:lnTo>
                  <a:pt x="1545147" y="1502858"/>
                </a:lnTo>
                <a:lnTo>
                  <a:pt x="1592373" y="1453279"/>
                </a:lnTo>
                <a:lnTo>
                  <a:pt x="1635616" y="1400279"/>
                </a:lnTo>
                <a:lnTo>
                  <a:pt x="1674644" y="1344087"/>
                </a:lnTo>
                <a:lnTo>
                  <a:pt x="1709224" y="1284927"/>
                </a:lnTo>
                <a:lnTo>
                  <a:pt x="1739123" y="1223027"/>
                </a:lnTo>
                <a:lnTo>
                  <a:pt x="1764109" y="1158614"/>
                </a:lnTo>
                <a:lnTo>
                  <a:pt x="1783947" y="1091913"/>
                </a:lnTo>
                <a:lnTo>
                  <a:pt x="1798406" y="1023151"/>
                </a:lnTo>
                <a:lnTo>
                  <a:pt x="1807252" y="952556"/>
                </a:lnTo>
                <a:lnTo>
                  <a:pt x="1810252" y="880353"/>
                </a:lnTo>
                <a:lnTo>
                  <a:pt x="1807252" y="808151"/>
                </a:lnTo>
                <a:lnTo>
                  <a:pt x="1798406" y="737555"/>
                </a:lnTo>
                <a:lnTo>
                  <a:pt x="1783947" y="668794"/>
                </a:lnTo>
                <a:lnTo>
                  <a:pt x="1764109" y="602094"/>
                </a:lnTo>
                <a:lnTo>
                  <a:pt x="1739123" y="537680"/>
                </a:lnTo>
                <a:lnTo>
                  <a:pt x="1709224" y="475780"/>
                </a:lnTo>
                <a:lnTo>
                  <a:pt x="1674644" y="416621"/>
                </a:lnTo>
                <a:lnTo>
                  <a:pt x="1635616" y="360428"/>
                </a:lnTo>
                <a:lnTo>
                  <a:pt x="1592373" y="307429"/>
                </a:lnTo>
                <a:lnTo>
                  <a:pt x="1545147" y="257849"/>
                </a:lnTo>
                <a:lnTo>
                  <a:pt x="1494173" y="211917"/>
                </a:lnTo>
                <a:lnTo>
                  <a:pt x="1439682" y="169857"/>
                </a:lnTo>
                <a:lnTo>
                  <a:pt x="1381908" y="131897"/>
                </a:lnTo>
                <a:lnTo>
                  <a:pt x="1321084" y="98263"/>
                </a:lnTo>
                <a:lnTo>
                  <a:pt x="1257442" y="69182"/>
                </a:lnTo>
                <a:lnTo>
                  <a:pt x="1191216" y="44881"/>
                </a:lnTo>
                <a:lnTo>
                  <a:pt x="1122639" y="25585"/>
                </a:lnTo>
                <a:lnTo>
                  <a:pt x="1051942" y="11522"/>
                </a:lnTo>
                <a:lnTo>
                  <a:pt x="979361" y="2918"/>
                </a:lnTo>
                <a:lnTo>
                  <a:pt x="905126" y="0"/>
                </a:lnTo>
                <a:lnTo>
                  <a:pt x="830892" y="2918"/>
                </a:lnTo>
                <a:lnTo>
                  <a:pt x="758310" y="11522"/>
                </a:lnTo>
                <a:lnTo>
                  <a:pt x="687614" y="25585"/>
                </a:lnTo>
                <a:lnTo>
                  <a:pt x="619036" y="44881"/>
                </a:lnTo>
                <a:lnTo>
                  <a:pt x="552810" y="69182"/>
                </a:lnTo>
                <a:lnTo>
                  <a:pt x="489168" y="98263"/>
                </a:lnTo>
                <a:lnTo>
                  <a:pt x="428344" y="131897"/>
                </a:lnTo>
                <a:lnTo>
                  <a:pt x="370570" y="169857"/>
                </a:lnTo>
                <a:lnTo>
                  <a:pt x="316079" y="211917"/>
                </a:lnTo>
                <a:lnTo>
                  <a:pt x="265105" y="257849"/>
                </a:lnTo>
                <a:lnTo>
                  <a:pt x="217880" y="307429"/>
                </a:lnTo>
                <a:lnTo>
                  <a:pt x="174636" y="360428"/>
                </a:lnTo>
                <a:lnTo>
                  <a:pt x="135608" y="416621"/>
                </a:lnTo>
                <a:lnTo>
                  <a:pt x="101028" y="475780"/>
                </a:lnTo>
                <a:lnTo>
                  <a:pt x="71129" y="537680"/>
                </a:lnTo>
                <a:lnTo>
                  <a:pt x="46143" y="602094"/>
                </a:lnTo>
                <a:lnTo>
                  <a:pt x="26305" y="668794"/>
                </a:lnTo>
                <a:lnTo>
                  <a:pt x="11846" y="737555"/>
                </a:lnTo>
                <a:lnTo>
                  <a:pt x="3000" y="808151"/>
                </a:lnTo>
                <a:lnTo>
                  <a:pt x="0" y="880353"/>
                </a:lnTo>
                <a:close/>
              </a:path>
            </a:pathLst>
          </a:custGeom>
          <a:solidFill>
            <a:srgbClr val="FAA657">
              <a:alpha val="51000"/>
            </a:srgbClr>
          </a:solidFill>
          <a:effectLst>
            <a:outerShdw blurRad="50800" dist="38100" dir="5400000" algn="t" rotWithShape="0">
              <a:prstClr val="black">
                <a:alpha val="40000"/>
              </a:prstClr>
            </a:outerShdw>
          </a:effectLst>
        </p:spPr>
        <p:txBody>
          <a:bodyPr wrap="square" lIns="0" tIns="0" rIns="0" bIns="0" rtlCol="0">
            <a:noAutofit/>
          </a:bodyPr>
          <a:lstStyle/>
          <a:p>
            <a:endParaRPr/>
          </a:p>
        </p:txBody>
      </p:sp>
      <p:sp>
        <p:nvSpPr>
          <p:cNvPr id="130" name="object 82"/>
          <p:cNvSpPr/>
          <p:nvPr/>
        </p:nvSpPr>
        <p:spPr>
          <a:xfrm>
            <a:off x="5938372" y="5487188"/>
            <a:ext cx="347472" cy="347472"/>
          </a:xfrm>
          <a:custGeom>
            <a:avLst/>
            <a:gdLst/>
            <a:ahLst/>
            <a:cxnLst/>
            <a:rect l="l" t="t" r="r" b="b"/>
            <a:pathLst>
              <a:path w="320729"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31" name="object 84"/>
          <p:cNvSpPr/>
          <p:nvPr/>
        </p:nvSpPr>
        <p:spPr>
          <a:xfrm>
            <a:off x="6923747" y="5521291"/>
            <a:ext cx="347472" cy="347472"/>
          </a:xfrm>
          <a:custGeom>
            <a:avLst/>
            <a:gdLst/>
            <a:ahLst/>
            <a:cxnLst/>
            <a:rect l="l" t="t" r="r" b="b"/>
            <a:pathLst>
              <a:path w="320729"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6"/>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32" name="object 86"/>
          <p:cNvSpPr/>
          <p:nvPr/>
        </p:nvSpPr>
        <p:spPr>
          <a:xfrm>
            <a:off x="7775551" y="5502337"/>
            <a:ext cx="347472" cy="347472"/>
          </a:xfrm>
          <a:custGeom>
            <a:avLst/>
            <a:gdLst/>
            <a:ahLst/>
            <a:cxnLst/>
            <a:rect l="l" t="t" r="r" b="b"/>
            <a:pathLst>
              <a:path w="320729"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9"/>
                </a:lnTo>
                <a:lnTo>
                  <a:pt x="288458" y="69169"/>
                </a:lnTo>
                <a:lnTo>
                  <a:pt x="296005" y="80986"/>
                </a:lnTo>
                <a:lnTo>
                  <a:pt x="302647" y="93485"/>
                </a:lnTo>
                <a:lnTo>
                  <a:pt x="308334" y="106609"/>
                </a:lnTo>
                <a:lnTo>
                  <a:pt x="313014" y="120303"/>
                </a:lnTo>
                <a:lnTo>
                  <a:pt x="316635" y="134513"/>
                </a:lnTo>
                <a:lnTo>
                  <a:pt x="319146" y="149182"/>
                </a:lnTo>
                <a:lnTo>
                  <a:pt x="320497" y="164255"/>
                </a:lnTo>
                <a:lnTo>
                  <a:pt x="320729" y="173680"/>
                </a:lnTo>
                <a:lnTo>
                  <a:pt x="320116" y="188974"/>
                </a:lnTo>
                <a:lnTo>
                  <a:pt x="318311" y="203897"/>
                </a:lnTo>
                <a:lnTo>
                  <a:pt x="315364" y="218395"/>
                </a:lnTo>
                <a:lnTo>
                  <a:pt x="311328" y="232412"/>
                </a:lnTo>
                <a:lnTo>
                  <a:pt x="306254" y="245893"/>
                </a:lnTo>
                <a:lnTo>
                  <a:pt x="300192" y="258782"/>
                </a:lnTo>
                <a:lnTo>
                  <a:pt x="293194" y="271024"/>
                </a:lnTo>
                <a:lnTo>
                  <a:pt x="285310" y="282563"/>
                </a:lnTo>
                <a:lnTo>
                  <a:pt x="276593" y="293344"/>
                </a:lnTo>
                <a:lnTo>
                  <a:pt x="267094" y="303312"/>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6"/>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33" name="object 74"/>
          <p:cNvSpPr/>
          <p:nvPr/>
        </p:nvSpPr>
        <p:spPr>
          <a:xfrm>
            <a:off x="4192469" y="5195209"/>
            <a:ext cx="347472" cy="347472"/>
          </a:xfrm>
          <a:custGeom>
            <a:avLst/>
            <a:gdLst/>
            <a:ahLst/>
            <a:cxnLst/>
            <a:rect l="l" t="t" r="r" b="b"/>
            <a:pathLst>
              <a:path w="320730"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34" name="object 72"/>
          <p:cNvSpPr/>
          <p:nvPr/>
        </p:nvSpPr>
        <p:spPr>
          <a:xfrm>
            <a:off x="7483366" y="2517371"/>
            <a:ext cx="347472" cy="347472"/>
          </a:xfrm>
          <a:custGeom>
            <a:avLst/>
            <a:gdLst/>
            <a:ahLst/>
            <a:cxnLst/>
            <a:rect l="l" t="t" r="r" b="b"/>
            <a:pathLst>
              <a:path w="320730"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30" y="342927"/>
                </a:lnTo>
                <a:lnTo>
                  <a:pt x="182985" y="345647"/>
                </a:lnTo>
                <a:lnTo>
                  <a:pt x="169068" y="347110"/>
                </a:lnTo>
                <a:lnTo>
                  <a:pt x="160364" y="347362"/>
                </a:lnTo>
                <a:lnTo>
                  <a:pt x="146244" y="346698"/>
                </a:lnTo>
                <a:lnTo>
                  <a:pt x="132465" y="344742"/>
                </a:lnTo>
                <a:lnTo>
                  <a:pt x="119078" y="341551"/>
                </a:lnTo>
                <a:lnTo>
                  <a:pt x="106136" y="337180"/>
                </a:lnTo>
                <a:lnTo>
                  <a:pt x="93689" y="331684"/>
                </a:lnTo>
                <a:lnTo>
                  <a:pt x="81788" y="325119"/>
                </a:lnTo>
                <a:lnTo>
                  <a:pt x="70485" y="317540"/>
                </a:lnTo>
                <a:lnTo>
                  <a:pt x="59830" y="309002"/>
                </a:lnTo>
                <a:lnTo>
                  <a:pt x="49876" y="299561"/>
                </a:lnTo>
                <a:lnTo>
                  <a:pt x="40672" y="289273"/>
                </a:lnTo>
                <a:lnTo>
                  <a:pt x="32271" y="278192"/>
                </a:lnTo>
                <a:lnTo>
                  <a:pt x="24724" y="266375"/>
                </a:lnTo>
                <a:lnTo>
                  <a:pt x="18081" y="253876"/>
                </a:lnTo>
                <a:lnTo>
                  <a:pt x="12395" y="240752"/>
                </a:lnTo>
                <a:lnTo>
                  <a:pt x="7715" y="227058"/>
                </a:lnTo>
                <a:lnTo>
                  <a:pt x="4094" y="212848"/>
                </a:lnTo>
                <a:lnTo>
                  <a:pt x="1583" y="198180"/>
                </a:lnTo>
                <a:lnTo>
                  <a:pt x="232" y="183107"/>
                </a:lnTo>
                <a:lnTo>
                  <a:pt x="0" y="173680"/>
                </a:lnTo>
                <a:close/>
              </a:path>
            </a:pathLst>
          </a:custGeom>
          <a:solidFill>
            <a:srgbClr val="FAA757"/>
          </a:solidFill>
          <a:ln w="28575">
            <a:solidFill>
              <a:srgbClr val="C1803F"/>
            </a:solidFill>
          </a:ln>
        </p:spPr>
        <p:txBody>
          <a:bodyPr wrap="square" lIns="0" tIns="0" rIns="0" bIns="0" rtlCol="0">
            <a:noAutofit/>
          </a:bodyPr>
          <a:lstStyle/>
          <a:p>
            <a:endParaRPr/>
          </a:p>
        </p:txBody>
      </p:sp>
      <p:sp>
        <p:nvSpPr>
          <p:cNvPr id="135" name="object 70"/>
          <p:cNvSpPr/>
          <p:nvPr/>
        </p:nvSpPr>
        <p:spPr>
          <a:xfrm>
            <a:off x="7084113" y="2135643"/>
            <a:ext cx="347472" cy="347472"/>
          </a:xfrm>
          <a:custGeom>
            <a:avLst/>
            <a:gdLst/>
            <a:ahLst/>
            <a:cxnLst/>
            <a:rect l="l" t="t" r="r" b="b"/>
            <a:pathLst>
              <a:path w="320730"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2"/>
                </a:lnTo>
                <a:lnTo>
                  <a:pt x="146244" y="346698"/>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3" y="198179"/>
                </a:lnTo>
                <a:lnTo>
                  <a:pt x="232" y="183107"/>
                </a:lnTo>
                <a:lnTo>
                  <a:pt x="0" y="173680"/>
                </a:lnTo>
                <a:close/>
              </a:path>
            </a:pathLst>
          </a:custGeom>
          <a:solidFill>
            <a:srgbClr val="FAA757"/>
          </a:solidFill>
          <a:ln w="28575">
            <a:solidFill>
              <a:srgbClr val="C1803F"/>
            </a:solidFill>
          </a:ln>
        </p:spPr>
        <p:txBody>
          <a:bodyPr wrap="square" lIns="0" tIns="0" rIns="0" bIns="0" rtlCol="0">
            <a:noAutofit/>
          </a:bodyPr>
          <a:lstStyle/>
          <a:p>
            <a:endParaRPr/>
          </a:p>
        </p:txBody>
      </p:sp>
      <p:sp>
        <p:nvSpPr>
          <p:cNvPr id="136" name="object 68"/>
          <p:cNvSpPr/>
          <p:nvPr/>
        </p:nvSpPr>
        <p:spPr>
          <a:xfrm>
            <a:off x="6672028" y="1723114"/>
            <a:ext cx="347472" cy="347472"/>
          </a:xfrm>
          <a:custGeom>
            <a:avLst/>
            <a:gdLst/>
            <a:ahLst/>
            <a:cxnLst/>
            <a:rect l="l" t="t" r="r" b="b"/>
            <a:pathLst>
              <a:path w="320729"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2"/>
                </a:lnTo>
                <a:lnTo>
                  <a:pt x="146244" y="346698"/>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3"/>
                </a:lnTo>
                <a:lnTo>
                  <a:pt x="32271" y="278192"/>
                </a:lnTo>
                <a:lnTo>
                  <a:pt x="24724" y="266375"/>
                </a:lnTo>
                <a:lnTo>
                  <a:pt x="18081" y="253876"/>
                </a:lnTo>
                <a:lnTo>
                  <a:pt x="12395" y="240752"/>
                </a:lnTo>
                <a:lnTo>
                  <a:pt x="7715" y="227058"/>
                </a:lnTo>
                <a:lnTo>
                  <a:pt x="4094" y="212848"/>
                </a:lnTo>
                <a:lnTo>
                  <a:pt x="1583" y="198179"/>
                </a:lnTo>
                <a:lnTo>
                  <a:pt x="232" y="183107"/>
                </a:lnTo>
                <a:lnTo>
                  <a:pt x="0" y="173680"/>
                </a:lnTo>
                <a:close/>
              </a:path>
            </a:pathLst>
          </a:custGeom>
          <a:solidFill>
            <a:srgbClr val="FAA757"/>
          </a:solidFill>
          <a:ln w="28575">
            <a:solidFill>
              <a:schemeClr val="bg1">
                <a:lumMod val="85000"/>
              </a:schemeClr>
            </a:solidFill>
          </a:ln>
        </p:spPr>
        <p:txBody>
          <a:bodyPr wrap="square" lIns="0" tIns="0" rIns="0" bIns="0" rtlCol="0">
            <a:noAutofit/>
          </a:bodyPr>
          <a:lstStyle/>
          <a:p>
            <a:endParaRPr/>
          </a:p>
        </p:txBody>
      </p:sp>
      <p:sp>
        <p:nvSpPr>
          <p:cNvPr id="137" name="object 66"/>
          <p:cNvSpPr/>
          <p:nvPr/>
        </p:nvSpPr>
        <p:spPr>
          <a:xfrm>
            <a:off x="8396003" y="3412181"/>
            <a:ext cx="347472" cy="347472"/>
          </a:xfrm>
          <a:custGeom>
            <a:avLst/>
            <a:gdLst/>
            <a:ahLst/>
            <a:cxnLst/>
            <a:rect l="l" t="t" r="r" b="b"/>
            <a:pathLst>
              <a:path w="320730"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4"/>
                </a:lnTo>
                <a:lnTo>
                  <a:pt x="308334" y="106609"/>
                </a:lnTo>
                <a:lnTo>
                  <a:pt x="313014" y="120303"/>
                </a:lnTo>
                <a:lnTo>
                  <a:pt x="316635" y="134512"/>
                </a:lnTo>
                <a:lnTo>
                  <a:pt x="319147" y="149181"/>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3" y="346697"/>
                </a:lnTo>
                <a:lnTo>
                  <a:pt x="132464" y="344742"/>
                </a:lnTo>
                <a:lnTo>
                  <a:pt x="119078" y="341551"/>
                </a:lnTo>
                <a:lnTo>
                  <a:pt x="106136" y="337180"/>
                </a:lnTo>
                <a:lnTo>
                  <a:pt x="93688" y="331684"/>
                </a:lnTo>
                <a:lnTo>
                  <a:pt x="81788" y="325119"/>
                </a:lnTo>
                <a:lnTo>
                  <a:pt x="70484" y="317539"/>
                </a:lnTo>
                <a:lnTo>
                  <a:pt x="59830" y="309001"/>
                </a:lnTo>
                <a:lnTo>
                  <a:pt x="49875" y="299561"/>
                </a:lnTo>
                <a:lnTo>
                  <a:pt x="40672" y="289272"/>
                </a:lnTo>
                <a:lnTo>
                  <a:pt x="32271" y="278192"/>
                </a:lnTo>
                <a:lnTo>
                  <a:pt x="24724" y="266375"/>
                </a:lnTo>
                <a:lnTo>
                  <a:pt x="18081" y="253876"/>
                </a:lnTo>
                <a:lnTo>
                  <a:pt x="12395" y="240752"/>
                </a:lnTo>
                <a:lnTo>
                  <a:pt x="7715" y="227057"/>
                </a:lnTo>
                <a:lnTo>
                  <a:pt x="4094" y="212848"/>
                </a:lnTo>
                <a:lnTo>
                  <a:pt x="1582" y="198179"/>
                </a:lnTo>
                <a:lnTo>
                  <a:pt x="232" y="183106"/>
                </a:lnTo>
                <a:lnTo>
                  <a:pt x="0" y="173680"/>
                </a:lnTo>
                <a:close/>
              </a:path>
            </a:pathLst>
          </a:custGeom>
          <a:solidFill>
            <a:srgbClr val="FAA757"/>
          </a:solidFill>
          <a:ln w="28575">
            <a:solidFill>
              <a:srgbClr val="C1803F"/>
            </a:solidFill>
          </a:ln>
        </p:spPr>
        <p:txBody>
          <a:bodyPr wrap="square" lIns="0" tIns="0" rIns="0" bIns="0" rtlCol="0">
            <a:noAutofit/>
          </a:bodyPr>
          <a:lstStyle/>
          <a:p>
            <a:endParaRPr/>
          </a:p>
        </p:txBody>
      </p:sp>
      <p:sp>
        <p:nvSpPr>
          <p:cNvPr id="138" name="object 63"/>
          <p:cNvSpPr/>
          <p:nvPr/>
        </p:nvSpPr>
        <p:spPr>
          <a:xfrm>
            <a:off x="7404842" y="5021529"/>
            <a:ext cx="347472" cy="347472"/>
          </a:xfrm>
          <a:custGeom>
            <a:avLst/>
            <a:gdLst/>
            <a:ahLst/>
            <a:cxnLst/>
            <a:rect l="l" t="t" r="r" b="b"/>
            <a:pathLst>
              <a:path w="320730" h="347361">
                <a:moveTo>
                  <a:pt x="0" y="173680"/>
                </a:moveTo>
                <a:lnTo>
                  <a:pt x="232" y="183106"/>
                </a:lnTo>
                <a:lnTo>
                  <a:pt x="1583" y="198179"/>
                </a:lnTo>
                <a:lnTo>
                  <a:pt x="4094" y="212848"/>
                </a:lnTo>
                <a:lnTo>
                  <a:pt x="7715" y="227058"/>
                </a:lnTo>
                <a:lnTo>
                  <a:pt x="12395" y="240752"/>
                </a:lnTo>
                <a:lnTo>
                  <a:pt x="18082" y="253876"/>
                </a:lnTo>
                <a:lnTo>
                  <a:pt x="24724" y="266375"/>
                </a:lnTo>
                <a:lnTo>
                  <a:pt x="32272" y="278192"/>
                </a:lnTo>
                <a:lnTo>
                  <a:pt x="40673" y="289272"/>
                </a:lnTo>
                <a:lnTo>
                  <a:pt x="49876" y="299561"/>
                </a:lnTo>
                <a:lnTo>
                  <a:pt x="59830" y="309001"/>
                </a:lnTo>
                <a:lnTo>
                  <a:pt x="70485" y="317539"/>
                </a:lnTo>
                <a:lnTo>
                  <a:pt x="81788" y="325118"/>
                </a:lnTo>
                <a:lnTo>
                  <a:pt x="93689" y="331684"/>
                </a:lnTo>
                <a:lnTo>
                  <a:pt x="106136" y="337180"/>
                </a:lnTo>
                <a:lnTo>
                  <a:pt x="119079" y="341551"/>
                </a:lnTo>
                <a:lnTo>
                  <a:pt x="132465" y="344742"/>
                </a:lnTo>
                <a:lnTo>
                  <a:pt x="146244" y="346697"/>
                </a:lnTo>
                <a:lnTo>
                  <a:pt x="160365" y="347361"/>
                </a:lnTo>
                <a:lnTo>
                  <a:pt x="169069" y="347110"/>
                </a:lnTo>
                <a:lnTo>
                  <a:pt x="182986" y="345646"/>
                </a:lnTo>
                <a:lnTo>
                  <a:pt x="196530" y="342926"/>
                </a:lnTo>
                <a:lnTo>
                  <a:pt x="209650" y="339004"/>
                </a:lnTo>
                <a:lnTo>
                  <a:pt x="222295" y="333936"/>
                </a:lnTo>
                <a:lnTo>
                  <a:pt x="234413" y="327778"/>
                </a:lnTo>
                <a:lnTo>
                  <a:pt x="245953" y="320583"/>
                </a:lnTo>
                <a:lnTo>
                  <a:pt x="256864" y="312409"/>
                </a:lnTo>
                <a:lnTo>
                  <a:pt x="267095" y="303311"/>
                </a:lnTo>
                <a:lnTo>
                  <a:pt x="276595" y="293343"/>
                </a:lnTo>
                <a:lnTo>
                  <a:pt x="285312" y="282562"/>
                </a:lnTo>
                <a:lnTo>
                  <a:pt x="293195" y="271023"/>
                </a:lnTo>
                <a:lnTo>
                  <a:pt x="300193" y="258781"/>
                </a:lnTo>
                <a:lnTo>
                  <a:pt x="306255" y="245892"/>
                </a:lnTo>
                <a:lnTo>
                  <a:pt x="311330" y="232411"/>
                </a:lnTo>
                <a:lnTo>
                  <a:pt x="315366" y="218394"/>
                </a:lnTo>
                <a:lnTo>
                  <a:pt x="318312" y="203896"/>
                </a:lnTo>
                <a:lnTo>
                  <a:pt x="320117" y="188973"/>
                </a:lnTo>
                <a:lnTo>
                  <a:pt x="320730" y="173680"/>
                </a:lnTo>
                <a:lnTo>
                  <a:pt x="320498" y="164254"/>
                </a:lnTo>
                <a:lnTo>
                  <a:pt x="319147" y="149181"/>
                </a:lnTo>
                <a:lnTo>
                  <a:pt x="316636" y="134512"/>
                </a:lnTo>
                <a:lnTo>
                  <a:pt x="313015" y="120303"/>
                </a:lnTo>
                <a:lnTo>
                  <a:pt x="308335" y="106609"/>
                </a:lnTo>
                <a:lnTo>
                  <a:pt x="302649" y="93485"/>
                </a:lnTo>
                <a:lnTo>
                  <a:pt x="296006" y="80986"/>
                </a:lnTo>
                <a:lnTo>
                  <a:pt x="288459" y="69169"/>
                </a:lnTo>
                <a:lnTo>
                  <a:pt x="280058" y="58089"/>
                </a:lnTo>
                <a:lnTo>
                  <a:pt x="270854" y="47800"/>
                </a:lnTo>
                <a:lnTo>
                  <a:pt x="260900" y="38359"/>
                </a:lnTo>
                <a:lnTo>
                  <a:pt x="250245" y="29822"/>
                </a:lnTo>
                <a:lnTo>
                  <a:pt x="238942" y="22242"/>
                </a:lnTo>
                <a:lnTo>
                  <a:pt x="227041" y="15677"/>
                </a:lnTo>
                <a:lnTo>
                  <a:pt x="214594" y="10181"/>
                </a:lnTo>
                <a:lnTo>
                  <a:pt x="201651" y="5810"/>
                </a:lnTo>
                <a:lnTo>
                  <a:pt x="188265" y="2619"/>
                </a:lnTo>
                <a:lnTo>
                  <a:pt x="174486" y="664"/>
                </a:lnTo>
                <a:lnTo>
                  <a:pt x="160365" y="0"/>
                </a:lnTo>
                <a:lnTo>
                  <a:pt x="151662" y="251"/>
                </a:lnTo>
                <a:lnTo>
                  <a:pt x="137745" y="1714"/>
                </a:lnTo>
                <a:lnTo>
                  <a:pt x="124200" y="4434"/>
                </a:lnTo>
                <a:lnTo>
                  <a:pt x="111080" y="8356"/>
                </a:lnTo>
                <a:lnTo>
                  <a:pt x="98436" y="13424"/>
                </a:lnTo>
                <a:lnTo>
                  <a:pt x="86318" y="19583"/>
                </a:lnTo>
                <a:lnTo>
                  <a:pt x="74777" y="26777"/>
                </a:lnTo>
                <a:lnTo>
                  <a:pt x="63866" y="34951"/>
                </a:lnTo>
                <a:lnTo>
                  <a:pt x="53635" y="44049"/>
                </a:lnTo>
                <a:lnTo>
                  <a:pt x="44136" y="54017"/>
                </a:lnTo>
                <a:lnTo>
                  <a:pt x="35419" y="64798"/>
                </a:lnTo>
                <a:lnTo>
                  <a:pt x="27535" y="76337"/>
                </a:lnTo>
                <a:lnTo>
                  <a:pt x="20537" y="88579"/>
                </a:lnTo>
                <a:lnTo>
                  <a:pt x="14475" y="101468"/>
                </a:lnTo>
                <a:lnTo>
                  <a:pt x="9400" y="114948"/>
                </a:lnTo>
                <a:lnTo>
                  <a:pt x="5364" y="128965"/>
                </a:lnTo>
                <a:lnTo>
                  <a:pt x="2418" y="143463"/>
                </a:lnTo>
                <a:lnTo>
                  <a:pt x="613" y="158386"/>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39" name="object 62"/>
          <p:cNvSpPr/>
          <p:nvPr/>
        </p:nvSpPr>
        <p:spPr>
          <a:xfrm>
            <a:off x="5850962" y="3493881"/>
            <a:ext cx="347472" cy="347472"/>
          </a:xfrm>
          <a:custGeom>
            <a:avLst/>
            <a:gdLst/>
            <a:ahLst/>
            <a:cxnLst/>
            <a:rect l="l" t="t" r="r" b="b"/>
            <a:pathLst>
              <a:path w="320729"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6" y="149182"/>
                </a:lnTo>
                <a:lnTo>
                  <a:pt x="320497" y="164254"/>
                </a:lnTo>
                <a:lnTo>
                  <a:pt x="320729"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6"/>
                </a:lnTo>
                <a:lnTo>
                  <a:pt x="0" y="173681"/>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40" name="object 60"/>
          <p:cNvSpPr/>
          <p:nvPr/>
        </p:nvSpPr>
        <p:spPr>
          <a:xfrm>
            <a:off x="4975263" y="4571028"/>
            <a:ext cx="347472" cy="347472"/>
          </a:xfrm>
          <a:custGeom>
            <a:avLst/>
            <a:gdLst/>
            <a:ahLst/>
            <a:cxnLst/>
            <a:rect l="l" t="t" r="r" b="b"/>
            <a:pathLst>
              <a:path w="320729"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8"/>
                </a:lnTo>
                <a:lnTo>
                  <a:pt x="288458" y="69169"/>
                </a:lnTo>
                <a:lnTo>
                  <a:pt x="296005" y="80986"/>
                </a:lnTo>
                <a:lnTo>
                  <a:pt x="302648" y="93485"/>
                </a:lnTo>
                <a:lnTo>
                  <a:pt x="308334" y="106609"/>
                </a:lnTo>
                <a:lnTo>
                  <a:pt x="313014" y="120303"/>
                </a:lnTo>
                <a:lnTo>
                  <a:pt x="316635" y="134513"/>
                </a:lnTo>
                <a:lnTo>
                  <a:pt x="319146" y="149182"/>
                </a:lnTo>
                <a:lnTo>
                  <a:pt x="320497" y="164254"/>
                </a:lnTo>
                <a:lnTo>
                  <a:pt x="320729"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1"/>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41" name="object 58"/>
          <p:cNvSpPr/>
          <p:nvPr/>
        </p:nvSpPr>
        <p:spPr>
          <a:xfrm>
            <a:off x="9037462" y="2045434"/>
            <a:ext cx="347472" cy="347472"/>
          </a:xfrm>
          <a:custGeom>
            <a:avLst/>
            <a:gdLst/>
            <a:ahLst/>
            <a:cxnLst/>
            <a:rect l="l" t="t" r="r" b="b"/>
            <a:pathLst>
              <a:path w="320729"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4"/>
                </a:lnTo>
                <a:lnTo>
                  <a:pt x="308334" y="106609"/>
                </a:lnTo>
                <a:lnTo>
                  <a:pt x="313014" y="120303"/>
                </a:lnTo>
                <a:lnTo>
                  <a:pt x="316635" y="134512"/>
                </a:lnTo>
                <a:lnTo>
                  <a:pt x="319146" y="149181"/>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2"/>
                </a:lnTo>
                <a:lnTo>
                  <a:pt x="146243" y="346698"/>
                </a:lnTo>
                <a:lnTo>
                  <a:pt x="132464" y="344742"/>
                </a:lnTo>
                <a:lnTo>
                  <a:pt x="119078" y="341551"/>
                </a:lnTo>
                <a:lnTo>
                  <a:pt x="106136" y="337180"/>
                </a:lnTo>
                <a:lnTo>
                  <a:pt x="93688" y="331684"/>
                </a:lnTo>
                <a:lnTo>
                  <a:pt x="81788" y="325119"/>
                </a:lnTo>
                <a:lnTo>
                  <a:pt x="70484" y="317539"/>
                </a:lnTo>
                <a:lnTo>
                  <a:pt x="59830" y="309002"/>
                </a:lnTo>
                <a:lnTo>
                  <a:pt x="49875" y="299561"/>
                </a:lnTo>
                <a:lnTo>
                  <a:pt x="40672" y="289272"/>
                </a:lnTo>
                <a:lnTo>
                  <a:pt x="32271" y="278192"/>
                </a:lnTo>
                <a:lnTo>
                  <a:pt x="24724" y="266375"/>
                </a:lnTo>
                <a:lnTo>
                  <a:pt x="18081" y="253876"/>
                </a:lnTo>
                <a:lnTo>
                  <a:pt x="12395" y="240752"/>
                </a:lnTo>
                <a:lnTo>
                  <a:pt x="7715" y="227057"/>
                </a:lnTo>
                <a:lnTo>
                  <a:pt x="4094" y="212848"/>
                </a:lnTo>
                <a:lnTo>
                  <a:pt x="1582" y="198179"/>
                </a:lnTo>
                <a:lnTo>
                  <a:pt x="232" y="183106"/>
                </a:lnTo>
                <a:lnTo>
                  <a:pt x="0" y="173680"/>
                </a:lnTo>
                <a:close/>
              </a:path>
            </a:pathLst>
          </a:custGeom>
          <a:solidFill>
            <a:srgbClr val="937AB1"/>
          </a:solidFill>
          <a:ln w="57150">
            <a:solidFill>
              <a:srgbClr val="F69545"/>
            </a:solidFill>
          </a:ln>
        </p:spPr>
        <p:txBody>
          <a:bodyPr wrap="square" lIns="0" tIns="0" rIns="0" bIns="0" rtlCol="0">
            <a:noAutofit/>
          </a:bodyPr>
          <a:lstStyle/>
          <a:p>
            <a:endParaRPr/>
          </a:p>
        </p:txBody>
      </p:sp>
      <p:sp>
        <p:nvSpPr>
          <p:cNvPr id="142" name="object 56"/>
          <p:cNvSpPr/>
          <p:nvPr/>
        </p:nvSpPr>
        <p:spPr>
          <a:xfrm>
            <a:off x="8077321" y="1961962"/>
            <a:ext cx="347472" cy="347472"/>
          </a:xfrm>
          <a:custGeom>
            <a:avLst/>
            <a:gdLst/>
            <a:ahLst/>
            <a:cxnLst/>
            <a:rect l="l" t="t" r="r" b="b"/>
            <a:pathLst>
              <a:path w="320729"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4"/>
                </a:lnTo>
                <a:lnTo>
                  <a:pt x="308334" y="106609"/>
                </a:lnTo>
                <a:lnTo>
                  <a:pt x="313014" y="120303"/>
                </a:lnTo>
                <a:lnTo>
                  <a:pt x="316635" y="134512"/>
                </a:lnTo>
                <a:lnTo>
                  <a:pt x="319146" y="149181"/>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2"/>
                </a:lnTo>
                <a:lnTo>
                  <a:pt x="146243" y="346697"/>
                </a:lnTo>
                <a:lnTo>
                  <a:pt x="132464" y="344742"/>
                </a:lnTo>
                <a:lnTo>
                  <a:pt x="119078" y="341551"/>
                </a:lnTo>
                <a:lnTo>
                  <a:pt x="106136" y="337180"/>
                </a:lnTo>
                <a:lnTo>
                  <a:pt x="93688" y="331684"/>
                </a:lnTo>
                <a:lnTo>
                  <a:pt x="81788" y="325119"/>
                </a:lnTo>
                <a:lnTo>
                  <a:pt x="70484" y="317539"/>
                </a:lnTo>
                <a:lnTo>
                  <a:pt x="59830" y="309002"/>
                </a:lnTo>
                <a:lnTo>
                  <a:pt x="49875" y="299561"/>
                </a:lnTo>
                <a:lnTo>
                  <a:pt x="40672" y="289272"/>
                </a:lnTo>
                <a:lnTo>
                  <a:pt x="32271" y="278192"/>
                </a:lnTo>
                <a:lnTo>
                  <a:pt x="24724" y="266375"/>
                </a:lnTo>
                <a:lnTo>
                  <a:pt x="18081" y="253876"/>
                </a:lnTo>
                <a:lnTo>
                  <a:pt x="12395" y="240752"/>
                </a:lnTo>
                <a:lnTo>
                  <a:pt x="7715" y="227057"/>
                </a:lnTo>
                <a:lnTo>
                  <a:pt x="4094" y="212848"/>
                </a:lnTo>
                <a:lnTo>
                  <a:pt x="1582" y="198179"/>
                </a:lnTo>
                <a:lnTo>
                  <a:pt x="232" y="183106"/>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43" name="object 54"/>
          <p:cNvSpPr/>
          <p:nvPr/>
        </p:nvSpPr>
        <p:spPr>
          <a:xfrm>
            <a:off x="8877097" y="2753913"/>
            <a:ext cx="347472" cy="347472"/>
          </a:xfrm>
          <a:custGeom>
            <a:avLst/>
            <a:gdLst/>
            <a:ahLst/>
            <a:cxnLst/>
            <a:rect l="l" t="t" r="r" b="b"/>
            <a:pathLst>
              <a:path w="320730"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4"/>
                </a:lnTo>
                <a:lnTo>
                  <a:pt x="308334" y="106609"/>
                </a:lnTo>
                <a:lnTo>
                  <a:pt x="313014" y="120303"/>
                </a:lnTo>
                <a:lnTo>
                  <a:pt x="316635" y="134512"/>
                </a:lnTo>
                <a:lnTo>
                  <a:pt x="319146" y="149181"/>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2"/>
                </a:lnTo>
                <a:lnTo>
                  <a:pt x="146243" y="346698"/>
                </a:lnTo>
                <a:lnTo>
                  <a:pt x="132464" y="344742"/>
                </a:lnTo>
                <a:lnTo>
                  <a:pt x="119078" y="341551"/>
                </a:lnTo>
                <a:lnTo>
                  <a:pt x="106136" y="337180"/>
                </a:lnTo>
                <a:lnTo>
                  <a:pt x="93688" y="331684"/>
                </a:lnTo>
                <a:lnTo>
                  <a:pt x="81788" y="325119"/>
                </a:lnTo>
                <a:lnTo>
                  <a:pt x="70484" y="317539"/>
                </a:lnTo>
                <a:lnTo>
                  <a:pt x="59830" y="309002"/>
                </a:lnTo>
                <a:lnTo>
                  <a:pt x="49875" y="299561"/>
                </a:lnTo>
                <a:lnTo>
                  <a:pt x="40672" y="289272"/>
                </a:lnTo>
                <a:lnTo>
                  <a:pt x="32271" y="278192"/>
                </a:lnTo>
                <a:lnTo>
                  <a:pt x="24724" y="266375"/>
                </a:lnTo>
                <a:lnTo>
                  <a:pt x="18081" y="253876"/>
                </a:lnTo>
                <a:lnTo>
                  <a:pt x="12395" y="240752"/>
                </a:lnTo>
                <a:lnTo>
                  <a:pt x="7715" y="227057"/>
                </a:lnTo>
                <a:lnTo>
                  <a:pt x="4094" y="212848"/>
                </a:lnTo>
                <a:lnTo>
                  <a:pt x="1582" y="198179"/>
                </a:lnTo>
                <a:lnTo>
                  <a:pt x="232" y="183106"/>
                </a:lnTo>
                <a:lnTo>
                  <a:pt x="0" y="173680"/>
                </a:lnTo>
                <a:close/>
              </a:path>
            </a:pathLst>
          </a:custGeom>
          <a:solidFill>
            <a:srgbClr val="FAA757"/>
          </a:solidFill>
          <a:ln w="28575">
            <a:solidFill>
              <a:srgbClr val="C1803F"/>
            </a:solidFill>
          </a:ln>
        </p:spPr>
        <p:txBody>
          <a:bodyPr wrap="square" lIns="0" tIns="0" rIns="0" bIns="0" rtlCol="0">
            <a:noAutofit/>
          </a:bodyPr>
          <a:lstStyle/>
          <a:p>
            <a:endParaRPr/>
          </a:p>
        </p:txBody>
      </p:sp>
      <p:sp>
        <p:nvSpPr>
          <p:cNvPr id="144" name="object 52"/>
          <p:cNvSpPr/>
          <p:nvPr/>
        </p:nvSpPr>
        <p:spPr>
          <a:xfrm>
            <a:off x="6220124" y="4120868"/>
            <a:ext cx="347472" cy="347472"/>
          </a:xfrm>
          <a:custGeom>
            <a:avLst/>
            <a:gdLst/>
            <a:ahLst/>
            <a:cxnLst/>
            <a:rect l="l" t="t" r="r" b="b"/>
            <a:pathLst>
              <a:path w="320730"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5"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1"/>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45" name="object 50"/>
          <p:cNvSpPr/>
          <p:nvPr/>
        </p:nvSpPr>
        <p:spPr>
          <a:xfrm>
            <a:off x="5965297" y="4612355"/>
            <a:ext cx="347472" cy="347472"/>
          </a:xfrm>
          <a:custGeom>
            <a:avLst/>
            <a:gdLst/>
            <a:ahLst/>
            <a:cxnLst/>
            <a:rect l="l" t="t" r="r" b="b"/>
            <a:pathLst>
              <a:path w="320730"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6"/>
                </a:lnTo>
                <a:lnTo>
                  <a:pt x="0" y="173681"/>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46" name="object 48"/>
          <p:cNvSpPr/>
          <p:nvPr/>
        </p:nvSpPr>
        <p:spPr>
          <a:xfrm>
            <a:off x="4654532" y="4049985"/>
            <a:ext cx="347472" cy="347472"/>
          </a:xfrm>
          <a:custGeom>
            <a:avLst/>
            <a:gdLst/>
            <a:ahLst/>
            <a:cxnLst/>
            <a:rect l="l" t="t" r="r" b="b"/>
            <a:pathLst>
              <a:path w="320729"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6" y="149182"/>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47" name="object 42"/>
          <p:cNvSpPr/>
          <p:nvPr/>
        </p:nvSpPr>
        <p:spPr>
          <a:xfrm>
            <a:off x="7272103" y="3311841"/>
            <a:ext cx="347472" cy="347472"/>
          </a:xfrm>
          <a:custGeom>
            <a:avLst/>
            <a:gdLst/>
            <a:ahLst/>
            <a:cxnLst/>
            <a:rect l="l" t="t" r="r" b="b"/>
            <a:pathLst>
              <a:path w="320730"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4" y="346697"/>
                </a:lnTo>
                <a:lnTo>
                  <a:pt x="132465" y="344742"/>
                </a:lnTo>
                <a:lnTo>
                  <a:pt x="119078" y="341551"/>
                </a:lnTo>
                <a:lnTo>
                  <a:pt x="106136" y="337180"/>
                </a:lnTo>
                <a:lnTo>
                  <a:pt x="93689" y="331684"/>
                </a:lnTo>
                <a:lnTo>
                  <a:pt x="81788" y="325119"/>
                </a:lnTo>
                <a:lnTo>
                  <a:pt x="70485" y="317539"/>
                </a:lnTo>
                <a:lnTo>
                  <a:pt x="59830" y="309001"/>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6"/>
                </a:lnTo>
                <a:lnTo>
                  <a:pt x="0" y="173680"/>
                </a:lnTo>
                <a:close/>
              </a:path>
            </a:pathLst>
          </a:custGeom>
          <a:solidFill>
            <a:srgbClr val="FAA757"/>
          </a:solidFill>
          <a:ln w="28575">
            <a:solidFill>
              <a:srgbClr val="C1803F"/>
            </a:solidFill>
          </a:ln>
        </p:spPr>
        <p:txBody>
          <a:bodyPr wrap="square" lIns="0" tIns="0" rIns="0" bIns="0" rtlCol="0">
            <a:noAutofit/>
          </a:bodyPr>
          <a:lstStyle/>
          <a:p>
            <a:endParaRPr/>
          </a:p>
        </p:txBody>
      </p:sp>
      <p:sp>
        <p:nvSpPr>
          <p:cNvPr id="148" name="object 44"/>
          <p:cNvSpPr/>
          <p:nvPr/>
        </p:nvSpPr>
        <p:spPr>
          <a:xfrm>
            <a:off x="7084113" y="2580232"/>
            <a:ext cx="347472" cy="347472"/>
          </a:xfrm>
          <a:custGeom>
            <a:avLst/>
            <a:gdLst/>
            <a:ahLst/>
            <a:cxnLst/>
            <a:rect l="l" t="t" r="r" b="b"/>
            <a:pathLst>
              <a:path w="320730"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2"/>
                </a:lnTo>
                <a:lnTo>
                  <a:pt x="146244" y="346698"/>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3"/>
                </a:lnTo>
                <a:lnTo>
                  <a:pt x="32271" y="278192"/>
                </a:lnTo>
                <a:lnTo>
                  <a:pt x="24724" y="266375"/>
                </a:lnTo>
                <a:lnTo>
                  <a:pt x="18081" y="253876"/>
                </a:lnTo>
                <a:lnTo>
                  <a:pt x="12395" y="240752"/>
                </a:lnTo>
                <a:lnTo>
                  <a:pt x="7715" y="227058"/>
                </a:lnTo>
                <a:lnTo>
                  <a:pt x="4094" y="212848"/>
                </a:lnTo>
                <a:lnTo>
                  <a:pt x="1583" y="198179"/>
                </a:lnTo>
                <a:lnTo>
                  <a:pt x="232" y="183107"/>
                </a:lnTo>
                <a:lnTo>
                  <a:pt x="0" y="173680"/>
                </a:lnTo>
                <a:close/>
              </a:path>
            </a:pathLst>
          </a:custGeom>
          <a:solidFill>
            <a:srgbClr val="FAA757"/>
          </a:solidFill>
          <a:ln w="28575">
            <a:solidFill>
              <a:srgbClr val="C1803F"/>
            </a:solidFill>
          </a:ln>
        </p:spPr>
        <p:txBody>
          <a:bodyPr wrap="square" lIns="0" tIns="0" rIns="0" bIns="0" rtlCol="0">
            <a:noAutofit/>
          </a:bodyPr>
          <a:lstStyle/>
          <a:p>
            <a:endParaRPr/>
          </a:p>
        </p:txBody>
      </p:sp>
      <p:sp>
        <p:nvSpPr>
          <p:cNvPr id="149" name="object 46"/>
          <p:cNvSpPr/>
          <p:nvPr/>
        </p:nvSpPr>
        <p:spPr>
          <a:xfrm>
            <a:off x="6945508" y="2964479"/>
            <a:ext cx="347472" cy="347472"/>
          </a:xfrm>
          <a:custGeom>
            <a:avLst/>
            <a:gdLst/>
            <a:ahLst/>
            <a:cxnLst/>
            <a:rect l="l" t="t" r="r" b="b"/>
            <a:pathLst>
              <a:path w="320730"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4"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30" y="342927"/>
                </a:lnTo>
                <a:lnTo>
                  <a:pt x="182985" y="345647"/>
                </a:lnTo>
                <a:lnTo>
                  <a:pt x="169068" y="347110"/>
                </a:lnTo>
                <a:lnTo>
                  <a:pt x="160365" y="347362"/>
                </a:lnTo>
                <a:lnTo>
                  <a:pt x="146244" y="346698"/>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3" y="198179"/>
                </a:lnTo>
                <a:lnTo>
                  <a:pt x="232" y="183107"/>
                </a:lnTo>
                <a:lnTo>
                  <a:pt x="0" y="173680"/>
                </a:lnTo>
                <a:close/>
              </a:path>
            </a:pathLst>
          </a:custGeom>
          <a:solidFill>
            <a:srgbClr val="FAA757"/>
          </a:solidFill>
          <a:ln w="28575">
            <a:solidFill>
              <a:srgbClr val="C1803F"/>
            </a:solidFill>
          </a:ln>
        </p:spPr>
        <p:txBody>
          <a:bodyPr wrap="square" lIns="0" tIns="0" rIns="0" bIns="0" rtlCol="0">
            <a:noAutofit/>
          </a:bodyPr>
          <a:lstStyle/>
          <a:p>
            <a:endParaRPr/>
          </a:p>
        </p:txBody>
      </p:sp>
      <p:sp>
        <p:nvSpPr>
          <p:cNvPr id="150" name="object 40"/>
          <p:cNvSpPr/>
          <p:nvPr/>
        </p:nvSpPr>
        <p:spPr>
          <a:xfrm>
            <a:off x="6737120" y="4921685"/>
            <a:ext cx="347472" cy="347472"/>
          </a:xfrm>
          <a:custGeom>
            <a:avLst/>
            <a:gdLst/>
            <a:ahLst/>
            <a:cxnLst/>
            <a:rect l="l" t="t" r="r" b="b"/>
            <a:pathLst>
              <a:path w="320729"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29"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1"/>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51" name="object 38"/>
          <p:cNvSpPr/>
          <p:nvPr/>
        </p:nvSpPr>
        <p:spPr>
          <a:xfrm>
            <a:off x="8556365" y="2219115"/>
            <a:ext cx="347472" cy="347472"/>
          </a:xfrm>
          <a:custGeom>
            <a:avLst/>
            <a:gdLst/>
            <a:ahLst/>
            <a:cxnLst/>
            <a:rect l="l" t="t" r="r" b="b"/>
            <a:pathLst>
              <a:path w="320729"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4"/>
                </a:lnTo>
                <a:lnTo>
                  <a:pt x="308334" y="106609"/>
                </a:lnTo>
                <a:lnTo>
                  <a:pt x="313014" y="120303"/>
                </a:lnTo>
                <a:lnTo>
                  <a:pt x="316635" y="134512"/>
                </a:lnTo>
                <a:lnTo>
                  <a:pt x="319146" y="149181"/>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2"/>
                </a:lnTo>
                <a:lnTo>
                  <a:pt x="146243" y="346698"/>
                </a:lnTo>
                <a:lnTo>
                  <a:pt x="132464" y="344742"/>
                </a:lnTo>
                <a:lnTo>
                  <a:pt x="119078" y="341551"/>
                </a:lnTo>
                <a:lnTo>
                  <a:pt x="106136" y="337180"/>
                </a:lnTo>
                <a:lnTo>
                  <a:pt x="93688" y="331684"/>
                </a:lnTo>
                <a:lnTo>
                  <a:pt x="81788" y="325119"/>
                </a:lnTo>
                <a:lnTo>
                  <a:pt x="70484" y="317539"/>
                </a:lnTo>
                <a:lnTo>
                  <a:pt x="59830" y="309002"/>
                </a:lnTo>
                <a:lnTo>
                  <a:pt x="49875" y="299561"/>
                </a:lnTo>
                <a:lnTo>
                  <a:pt x="40672" y="289272"/>
                </a:lnTo>
                <a:lnTo>
                  <a:pt x="32271" y="278192"/>
                </a:lnTo>
                <a:lnTo>
                  <a:pt x="24724" y="266375"/>
                </a:lnTo>
                <a:lnTo>
                  <a:pt x="18081" y="253876"/>
                </a:lnTo>
                <a:lnTo>
                  <a:pt x="12395" y="240752"/>
                </a:lnTo>
                <a:lnTo>
                  <a:pt x="7715" y="227057"/>
                </a:lnTo>
                <a:lnTo>
                  <a:pt x="4094" y="212848"/>
                </a:lnTo>
                <a:lnTo>
                  <a:pt x="1582" y="198179"/>
                </a:lnTo>
                <a:lnTo>
                  <a:pt x="232" y="183106"/>
                </a:lnTo>
                <a:lnTo>
                  <a:pt x="0" y="173680"/>
                </a:lnTo>
                <a:close/>
              </a:path>
            </a:pathLst>
          </a:custGeom>
          <a:solidFill>
            <a:srgbClr val="937AB1"/>
          </a:solidFill>
          <a:ln w="57150">
            <a:solidFill>
              <a:srgbClr val="F69545"/>
            </a:solidFill>
          </a:ln>
        </p:spPr>
        <p:txBody>
          <a:bodyPr wrap="square" lIns="0" tIns="0" rIns="0" bIns="0" rtlCol="0">
            <a:noAutofit/>
          </a:bodyPr>
          <a:lstStyle/>
          <a:p>
            <a:endParaRPr/>
          </a:p>
        </p:txBody>
      </p:sp>
      <p:sp>
        <p:nvSpPr>
          <p:cNvPr id="152" name="object 36"/>
          <p:cNvSpPr/>
          <p:nvPr/>
        </p:nvSpPr>
        <p:spPr>
          <a:xfrm>
            <a:off x="8909165" y="3402186"/>
            <a:ext cx="347472" cy="347472"/>
          </a:xfrm>
          <a:custGeom>
            <a:avLst/>
            <a:gdLst/>
            <a:ahLst/>
            <a:cxnLst/>
            <a:rect l="l" t="t" r="r" b="b"/>
            <a:pathLst>
              <a:path w="338701" h="347361">
                <a:moveTo>
                  <a:pt x="338701" y="173680"/>
                </a:moveTo>
                <a:lnTo>
                  <a:pt x="338086" y="158773"/>
                </a:lnTo>
                <a:lnTo>
                  <a:pt x="336274" y="144215"/>
                </a:lnTo>
                <a:lnTo>
                  <a:pt x="333315" y="130059"/>
                </a:lnTo>
                <a:lnTo>
                  <a:pt x="329260" y="116355"/>
                </a:lnTo>
                <a:lnTo>
                  <a:pt x="324157" y="103155"/>
                </a:lnTo>
                <a:lnTo>
                  <a:pt x="318058" y="90510"/>
                </a:lnTo>
                <a:lnTo>
                  <a:pt x="311012" y="78472"/>
                </a:lnTo>
                <a:lnTo>
                  <a:pt x="303069" y="67092"/>
                </a:lnTo>
                <a:lnTo>
                  <a:pt x="294280" y="56421"/>
                </a:lnTo>
                <a:lnTo>
                  <a:pt x="284694" y="46511"/>
                </a:lnTo>
                <a:lnTo>
                  <a:pt x="274362" y="37412"/>
                </a:lnTo>
                <a:lnTo>
                  <a:pt x="263333" y="29177"/>
                </a:lnTo>
                <a:lnTo>
                  <a:pt x="251657" y="21856"/>
                </a:lnTo>
                <a:lnTo>
                  <a:pt x="239385" y="15500"/>
                </a:lnTo>
                <a:lnTo>
                  <a:pt x="226566" y="10162"/>
                </a:lnTo>
                <a:lnTo>
                  <a:pt x="213252" y="5892"/>
                </a:lnTo>
                <a:lnTo>
                  <a:pt x="199490" y="2742"/>
                </a:lnTo>
                <a:lnTo>
                  <a:pt x="185333" y="763"/>
                </a:lnTo>
                <a:lnTo>
                  <a:pt x="170829" y="6"/>
                </a:lnTo>
                <a:lnTo>
                  <a:pt x="169350" y="0"/>
                </a:lnTo>
                <a:lnTo>
                  <a:pt x="154814" y="630"/>
                </a:lnTo>
                <a:lnTo>
                  <a:pt x="140620" y="2489"/>
                </a:lnTo>
                <a:lnTo>
                  <a:pt x="126816" y="5523"/>
                </a:lnTo>
                <a:lnTo>
                  <a:pt x="113454" y="9683"/>
                </a:lnTo>
                <a:lnTo>
                  <a:pt x="100583" y="14916"/>
                </a:lnTo>
                <a:lnTo>
                  <a:pt x="88254" y="21171"/>
                </a:lnTo>
                <a:lnTo>
                  <a:pt x="76516" y="28397"/>
                </a:lnTo>
                <a:lnTo>
                  <a:pt x="65420" y="36543"/>
                </a:lnTo>
                <a:lnTo>
                  <a:pt x="55015" y="45557"/>
                </a:lnTo>
                <a:lnTo>
                  <a:pt x="45351" y="55388"/>
                </a:lnTo>
                <a:lnTo>
                  <a:pt x="36479" y="65984"/>
                </a:lnTo>
                <a:lnTo>
                  <a:pt x="28449" y="77295"/>
                </a:lnTo>
                <a:lnTo>
                  <a:pt x="21311" y="89269"/>
                </a:lnTo>
                <a:lnTo>
                  <a:pt x="15114" y="101855"/>
                </a:lnTo>
                <a:lnTo>
                  <a:pt x="9909" y="115001"/>
                </a:lnTo>
                <a:lnTo>
                  <a:pt x="5745" y="128657"/>
                </a:lnTo>
                <a:lnTo>
                  <a:pt x="2674" y="142770"/>
                </a:lnTo>
                <a:lnTo>
                  <a:pt x="744" y="157289"/>
                </a:lnTo>
                <a:lnTo>
                  <a:pt x="6" y="172164"/>
                </a:lnTo>
                <a:lnTo>
                  <a:pt x="0" y="173680"/>
                </a:lnTo>
                <a:lnTo>
                  <a:pt x="615" y="188588"/>
                </a:lnTo>
                <a:lnTo>
                  <a:pt x="2427" y="203146"/>
                </a:lnTo>
                <a:lnTo>
                  <a:pt x="5386" y="217302"/>
                </a:lnTo>
                <a:lnTo>
                  <a:pt x="9441" y="231006"/>
                </a:lnTo>
                <a:lnTo>
                  <a:pt x="14544" y="244206"/>
                </a:lnTo>
                <a:lnTo>
                  <a:pt x="20643" y="256850"/>
                </a:lnTo>
                <a:lnTo>
                  <a:pt x="27689" y="268888"/>
                </a:lnTo>
                <a:lnTo>
                  <a:pt x="35631" y="280269"/>
                </a:lnTo>
                <a:lnTo>
                  <a:pt x="44421" y="290940"/>
                </a:lnTo>
                <a:lnTo>
                  <a:pt x="54007" y="300850"/>
                </a:lnTo>
                <a:lnTo>
                  <a:pt x="64339" y="309949"/>
                </a:lnTo>
                <a:lnTo>
                  <a:pt x="75368" y="318184"/>
                </a:lnTo>
                <a:lnTo>
                  <a:pt x="87044" y="325505"/>
                </a:lnTo>
                <a:lnTo>
                  <a:pt x="99316" y="331861"/>
                </a:lnTo>
                <a:lnTo>
                  <a:pt x="112134" y="337199"/>
                </a:lnTo>
                <a:lnTo>
                  <a:pt x="125449" y="341469"/>
                </a:lnTo>
                <a:lnTo>
                  <a:pt x="139210" y="344619"/>
                </a:lnTo>
                <a:lnTo>
                  <a:pt x="153368" y="346598"/>
                </a:lnTo>
                <a:lnTo>
                  <a:pt x="167872" y="347355"/>
                </a:lnTo>
                <a:lnTo>
                  <a:pt x="169350" y="347361"/>
                </a:lnTo>
                <a:lnTo>
                  <a:pt x="183886" y="346731"/>
                </a:lnTo>
                <a:lnTo>
                  <a:pt x="198081" y="344872"/>
                </a:lnTo>
                <a:lnTo>
                  <a:pt x="211885" y="341838"/>
                </a:lnTo>
                <a:lnTo>
                  <a:pt x="225247" y="337678"/>
                </a:lnTo>
                <a:lnTo>
                  <a:pt x="238117" y="332445"/>
                </a:lnTo>
                <a:lnTo>
                  <a:pt x="250447" y="326190"/>
                </a:lnTo>
                <a:lnTo>
                  <a:pt x="262185" y="318964"/>
                </a:lnTo>
                <a:lnTo>
                  <a:pt x="273281" y="310818"/>
                </a:lnTo>
                <a:lnTo>
                  <a:pt x="283686" y="301804"/>
                </a:lnTo>
                <a:lnTo>
                  <a:pt x="293349" y="291973"/>
                </a:lnTo>
                <a:lnTo>
                  <a:pt x="302221" y="281377"/>
                </a:lnTo>
                <a:lnTo>
                  <a:pt x="310251" y="270066"/>
                </a:lnTo>
                <a:lnTo>
                  <a:pt x="317390" y="258092"/>
                </a:lnTo>
                <a:lnTo>
                  <a:pt x="323587" y="245506"/>
                </a:lnTo>
                <a:lnTo>
                  <a:pt x="328792" y="232360"/>
                </a:lnTo>
                <a:lnTo>
                  <a:pt x="332956" y="218704"/>
                </a:lnTo>
                <a:lnTo>
                  <a:pt x="336027" y="204591"/>
                </a:lnTo>
                <a:lnTo>
                  <a:pt x="337957" y="190071"/>
                </a:lnTo>
                <a:lnTo>
                  <a:pt x="338695" y="175197"/>
                </a:lnTo>
                <a:lnTo>
                  <a:pt x="338701" y="173680"/>
                </a:lnTo>
                <a:close/>
              </a:path>
            </a:pathLst>
          </a:custGeom>
          <a:solidFill>
            <a:srgbClr val="FAA757"/>
          </a:solidFill>
          <a:ln w="28575">
            <a:solidFill>
              <a:schemeClr val="bg1">
                <a:lumMod val="85000"/>
              </a:schemeClr>
            </a:solidFill>
          </a:ln>
        </p:spPr>
        <p:txBody>
          <a:bodyPr wrap="square" lIns="0" tIns="0" rIns="0" bIns="0" rtlCol="0">
            <a:noAutofit/>
          </a:bodyPr>
          <a:lstStyle/>
          <a:p>
            <a:endParaRPr/>
          </a:p>
        </p:txBody>
      </p:sp>
      <p:sp>
        <p:nvSpPr>
          <p:cNvPr id="153" name="object 34"/>
          <p:cNvSpPr/>
          <p:nvPr/>
        </p:nvSpPr>
        <p:spPr>
          <a:xfrm>
            <a:off x="6562354" y="2483005"/>
            <a:ext cx="347472" cy="347472"/>
          </a:xfrm>
          <a:custGeom>
            <a:avLst/>
            <a:gdLst/>
            <a:ahLst/>
            <a:cxnLst/>
            <a:rect l="l" t="t" r="r" b="b"/>
            <a:pathLst>
              <a:path w="320729"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5" y="2619"/>
                </a:lnTo>
                <a:lnTo>
                  <a:pt x="201651" y="5810"/>
                </a:lnTo>
                <a:lnTo>
                  <a:pt x="214593" y="10181"/>
                </a:lnTo>
                <a:lnTo>
                  <a:pt x="227041" y="15677"/>
                </a:lnTo>
                <a:lnTo>
                  <a:pt x="238941" y="22242"/>
                </a:lnTo>
                <a:lnTo>
                  <a:pt x="250245" y="29822"/>
                </a:lnTo>
                <a:lnTo>
                  <a:pt x="260899" y="38359"/>
                </a:lnTo>
                <a:lnTo>
                  <a:pt x="270854"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2"/>
                </a:lnTo>
                <a:lnTo>
                  <a:pt x="146244" y="346698"/>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3" y="198179"/>
                </a:lnTo>
                <a:lnTo>
                  <a:pt x="232" y="183107"/>
                </a:lnTo>
                <a:lnTo>
                  <a:pt x="0" y="173680"/>
                </a:lnTo>
                <a:close/>
              </a:path>
            </a:pathLst>
          </a:custGeom>
          <a:solidFill>
            <a:srgbClr val="FAA757"/>
          </a:solidFill>
          <a:ln w="28575">
            <a:solidFill>
              <a:srgbClr val="C1803F"/>
            </a:solidFill>
          </a:ln>
        </p:spPr>
        <p:txBody>
          <a:bodyPr wrap="square" lIns="0" tIns="0" rIns="0" bIns="0" rtlCol="0">
            <a:noAutofit/>
          </a:bodyPr>
          <a:lstStyle/>
          <a:p>
            <a:endParaRPr/>
          </a:p>
        </p:txBody>
      </p:sp>
      <p:sp>
        <p:nvSpPr>
          <p:cNvPr id="154" name="object 32"/>
          <p:cNvSpPr/>
          <p:nvPr/>
        </p:nvSpPr>
        <p:spPr>
          <a:xfrm>
            <a:off x="8716732" y="1593274"/>
            <a:ext cx="347472" cy="347472"/>
          </a:xfrm>
          <a:custGeom>
            <a:avLst/>
            <a:gdLst/>
            <a:ahLst/>
            <a:cxnLst/>
            <a:rect l="l" t="t" r="r" b="b"/>
            <a:pathLst>
              <a:path w="320730"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4"/>
                </a:lnTo>
                <a:lnTo>
                  <a:pt x="308334" y="106609"/>
                </a:lnTo>
                <a:lnTo>
                  <a:pt x="313014" y="120303"/>
                </a:lnTo>
                <a:lnTo>
                  <a:pt x="316635" y="134512"/>
                </a:lnTo>
                <a:lnTo>
                  <a:pt x="319147" y="149181"/>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3"/>
                </a:lnTo>
                <a:lnTo>
                  <a:pt x="285311" y="282563"/>
                </a:lnTo>
                <a:lnTo>
                  <a:pt x="276594" y="293344"/>
                </a:lnTo>
                <a:lnTo>
                  <a:pt x="267094" y="303311"/>
                </a:lnTo>
                <a:lnTo>
                  <a:pt x="256863" y="312410"/>
                </a:lnTo>
                <a:lnTo>
                  <a:pt x="245952" y="320584"/>
                </a:lnTo>
                <a:lnTo>
                  <a:pt x="234412" y="327778"/>
                </a:lnTo>
                <a:lnTo>
                  <a:pt x="222294" y="333937"/>
                </a:lnTo>
                <a:lnTo>
                  <a:pt x="209649" y="339005"/>
                </a:lnTo>
                <a:lnTo>
                  <a:pt x="196530" y="342927"/>
                </a:lnTo>
                <a:lnTo>
                  <a:pt x="182985" y="345647"/>
                </a:lnTo>
                <a:lnTo>
                  <a:pt x="169068" y="347110"/>
                </a:lnTo>
                <a:lnTo>
                  <a:pt x="160364" y="347362"/>
                </a:lnTo>
                <a:lnTo>
                  <a:pt x="146243" y="346698"/>
                </a:lnTo>
                <a:lnTo>
                  <a:pt x="132464" y="344742"/>
                </a:lnTo>
                <a:lnTo>
                  <a:pt x="119078" y="341551"/>
                </a:lnTo>
                <a:lnTo>
                  <a:pt x="106136" y="337180"/>
                </a:lnTo>
                <a:lnTo>
                  <a:pt x="93688" y="331684"/>
                </a:lnTo>
                <a:lnTo>
                  <a:pt x="81788" y="325119"/>
                </a:lnTo>
                <a:lnTo>
                  <a:pt x="70484" y="317539"/>
                </a:lnTo>
                <a:lnTo>
                  <a:pt x="59830" y="309002"/>
                </a:lnTo>
                <a:lnTo>
                  <a:pt x="49875" y="299561"/>
                </a:lnTo>
                <a:lnTo>
                  <a:pt x="40672" y="289272"/>
                </a:lnTo>
                <a:lnTo>
                  <a:pt x="32271" y="278192"/>
                </a:lnTo>
                <a:lnTo>
                  <a:pt x="24724" y="266375"/>
                </a:lnTo>
                <a:lnTo>
                  <a:pt x="18081" y="253876"/>
                </a:lnTo>
                <a:lnTo>
                  <a:pt x="12395" y="240752"/>
                </a:lnTo>
                <a:lnTo>
                  <a:pt x="7715" y="227057"/>
                </a:lnTo>
                <a:lnTo>
                  <a:pt x="4094" y="212848"/>
                </a:lnTo>
                <a:lnTo>
                  <a:pt x="1582" y="198179"/>
                </a:lnTo>
                <a:lnTo>
                  <a:pt x="232" y="183106"/>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55" name="object 30"/>
          <p:cNvSpPr/>
          <p:nvPr/>
        </p:nvSpPr>
        <p:spPr>
          <a:xfrm>
            <a:off x="7725572" y="3169970"/>
            <a:ext cx="347472" cy="347472"/>
          </a:xfrm>
          <a:custGeom>
            <a:avLst/>
            <a:gdLst/>
            <a:ahLst/>
            <a:cxnLst/>
            <a:rect l="l" t="t" r="r" b="b"/>
            <a:pathLst>
              <a:path w="320729"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2"/>
                </a:lnTo>
                <a:lnTo>
                  <a:pt x="146244" y="346698"/>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3" y="198179"/>
                </a:lnTo>
                <a:lnTo>
                  <a:pt x="232" y="183107"/>
                </a:lnTo>
                <a:lnTo>
                  <a:pt x="0" y="173680"/>
                </a:lnTo>
                <a:close/>
              </a:path>
            </a:pathLst>
          </a:custGeom>
          <a:solidFill>
            <a:srgbClr val="FAA757"/>
          </a:solidFill>
          <a:ln w="28575">
            <a:solidFill>
              <a:srgbClr val="C1803F"/>
            </a:solidFill>
          </a:ln>
        </p:spPr>
        <p:txBody>
          <a:bodyPr wrap="square" lIns="0" tIns="0" rIns="0" bIns="0" rtlCol="0">
            <a:noAutofit/>
          </a:bodyPr>
          <a:lstStyle/>
          <a:p>
            <a:endParaRPr/>
          </a:p>
        </p:txBody>
      </p:sp>
      <p:sp>
        <p:nvSpPr>
          <p:cNvPr id="156" name="object 28"/>
          <p:cNvSpPr/>
          <p:nvPr/>
        </p:nvSpPr>
        <p:spPr>
          <a:xfrm>
            <a:off x="6401989" y="5328656"/>
            <a:ext cx="347472" cy="347472"/>
          </a:xfrm>
          <a:custGeom>
            <a:avLst/>
            <a:gdLst/>
            <a:ahLst/>
            <a:cxnLst/>
            <a:rect l="l" t="t" r="r" b="b"/>
            <a:pathLst>
              <a:path w="320730"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6"/>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57" name="object 26"/>
          <p:cNvSpPr/>
          <p:nvPr/>
        </p:nvSpPr>
        <p:spPr>
          <a:xfrm>
            <a:off x="7105873" y="4521611"/>
            <a:ext cx="347472" cy="347472"/>
          </a:xfrm>
          <a:custGeom>
            <a:avLst/>
            <a:gdLst/>
            <a:ahLst/>
            <a:cxnLst/>
            <a:rect l="l" t="t" r="r" b="b"/>
            <a:pathLst>
              <a:path w="320730"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6"/>
                </a:lnTo>
                <a:lnTo>
                  <a:pt x="0" y="173681"/>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58" name="object 24"/>
          <p:cNvSpPr/>
          <p:nvPr/>
        </p:nvSpPr>
        <p:spPr>
          <a:xfrm>
            <a:off x="5052670" y="3517331"/>
            <a:ext cx="347472" cy="347472"/>
          </a:xfrm>
          <a:custGeom>
            <a:avLst/>
            <a:gdLst/>
            <a:ahLst/>
            <a:cxnLst/>
            <a:rect l="l" t="t" r="r" b="b"/>
            <a:pathLst>
              <a:path w="320730"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1"/>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59" name="object 22"/>
          <p:cNvSpPr/>
          <p:nvPr/>
        </p:nvSpPr>
        <p:spPr>
          <a:xfrm>
            <a:off x="4776845" y="5206506"/>
            <a:ext cx="347472" cy="347472"/>
          </a:xfrm>
          <a:custGeom>
            <a:avLst/>
            <a:gdLst/>
            <a:ahLst/>
            <a:cxnLst/>
            <a:rect l="l" t="t" r="r" b="b"/>
            <a:pathLst>
              <a:path w="320730"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60" name="object 20"/>
          <p:cNvSpPr/>
          <p:nvPr/>
        </p:nvSpPr>
        <p:spPr>
          <a:xfrm>
            <a:off x="5373401" y="4051297"/>
            <a:ext cx="347472" cy="347472"/>
          </a:xfrm>
          <a:custGeom>
            <a:avLst/>
            <a:gdLst/>
            <a:ahLst/>
            <a:cxnLst/>
            <a:rect l="l" t="t" r="r" b="b"/>
            <a:pathLst>
              <a:path w="320730"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2"/>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1"/>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61" name="object 18"/>
          <p:cNvSpPr/>
          <p:nvPr/>
        </p:nvSpPr>
        <p:spPr>
          <a:xfrm>
            <a:off x="8237687" y="2691052"/>
            <a:ext cx="347472" cy="347472"/>
          </a:xfrm>
          <a:custGeom>
            <a:avLst/>
            <a:gdLst/>
            <a:ahLst/>
            <a:cxnLst/>
            <a:rect l="l" t="t" r="r" b="b"/>
            <a:pathLst>
              <a:path w="320730"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4"/>
                </a:lnTo>
                <a:lnTo>
                  <a:pt x="308334" y="106609"/>
                </a:lnTo>
                <a:lnTo>
                  <a:pt x="313014" y="120303"/>
                </a:lnTo>
                <a:lnTo>
                  <a:pt x="316635" y="134512"/>
                </a:lnTo>
                <a:lnTo>
                  <a:pt x="319147" y="149181"/>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2"/>
                </a:lnTo>
                <a:lnTo>
                  <a:pt x="146243" y="346698"/>
                </a:lnTo>
                <a:lnTo>
                  <a:pt x="132464" y="344742"/>
                </a:lnTo>
                <a:lnTo>
                  <a:pt x="119078" y="341551"/>
                </a:lnTo>
                <a:lnTo>
                  <a:pt x="106136" y="337180"/>
                </a:lnTo>
                <a:lnTo>
                  <a:pt x="93688"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7"/>
                </a:lnTo>
                <a:lnTo>
                  <a:pt x="4094" y="212848"/>
                </a:lnTo>
                <a:lnTo>
                  <a:pt x="1582" y="198179"/>
                </a:lnTo>
                <a:lnTo>
                  <a:pt x="232" y="183106"/>
                </a:lnTo>
                <a:lnTo>
                  <a:pt x="0" y="173680"/>
                </a:lnTo>
                <a:close/>
              </a:path>
            </a:pathLst>
          </a:custGeom>
          <a:solidFill>
            <a:srgbClr val="937AB1"/>
          </a:solidFill>
          <a:ln w="57150">
            <a:solidFill>
              <a:srgbClr val="F69545"/>
            </a:solidFill>
          </a:ln>
        </p:spPr>
        <p:txBody>
          <a:bodyPr wrap="square" lIns="0" tIns="0" rIns="0" bIns="0" rtlCol="0">
            <a:noAutofit/>
          </a:bodyPr>
          <a:lstStyle/>
          <a:p>
            <a:endParaRPr/>
          </a:p>
        </p:txBody>
      </p:sp>
      <p:sp>
        <p:nvSpPr>
          <p:cNvPr id="162" name="object 6"/>
          <p:cNvSpPr txBox="1"/>
          <p:nvPr/>
        </p:nvSpPr>
        <p:spPr>
          <a:xfrm>
            <a:off x="2856125" y="3759280"/>
            <a:ext cx="992822" cy="330200"/>
          </a:xfrm>
          <a:prstGeom prst="rect">
            <a:avLst/>
          </a:prstGeom>
        </p:spPr>
        <p:txBody>
          <a:bodyPr wrap="square" lIns="0" tIns="0" rIns="0" bIns="0" rtlCol="0">
            <a:noAutofit/>
          </a:bodyPr>
          <a:lstStyle/>
          <a:p>
            <a:pPr marL="12700">
              <a:lnSpc>
                <a:spcPts val="2600"/>
              </a:lnSpc>
              <a:spcBef>
                <a:spcPts val="130"/>
              </a:spcBef>
            </a:pPr>
            <a:r>
              <a:rPr sz="3600" baseline="2275" dirty="0">
                <a:solidFill>
                  <a:srgbClr val="7F7E7E"/>
                </a:solidFill>
                <a:cs typeface="Calibri"/>
              </a:rPr>
              <a:t>Income</a:t>
            </a:r>
            <a:endParaRPr sz="2400" dirty="0">
              <a:cs typeface="Calibri"/>
            </a:endParaRPr>
          </a:p>
        </p:txBody>
      </p:sp>
      <p:grpSp>
        <p:nvGrpSpPr>
          <p:cNvPr id="163" name="Group 162"/>
          <p:cNvGrpSpPr/>
          <p:nvPr/>
        </p:nvGrpSpPr>
        <p:grpSpPr>
          <a:xfrm>
            <a:off x="3907438" y="1888930"/>
            <a:ext cx="6303362" cy="4054670"/>
            <a:chOff x="2343901" y="1923700"/>
            <a:chExt cx="6303362" cy="4054670"/>
          </a:xfrm>
        </p:grpSpPr>
        <p:sp>
          <p:nvSpPr>
            <p:cNvPr id="164" name="object 67"/>
            <p:cNvSpPr/>
            <p:nvPr/>
          </p:nvSpPr>
          <p:spPr>
            <a:xfrm>
              <a:off x="2343901" y="1923700"/>
              <a:ext cx="0" cy="4054670"/>
            </a:xfrm>
            <a:custGeom>
              <a:avLst/>
              <a:gdLst/>
              <a:ahLst/>
              <a:cxnLst/>
              <a:rect l="l" t="t" r="r" b="b"/>
              <a:pathLst>
                <a:path h="4054670">
                  <a:moveTo>
                    <a:pt x="0" y="4054670"/>
                  </a:moveTo>
                  <a:lnTo>
                    <a:pt x="0" y="0"/>
                  </a:lnTo>
                </a:path>
              </a:pathLst>
            </a:custGeom>
            <a:ln w="25399">
              <a:solidFill>
                <a:srgbClr val="6094C9"/>
              </a:solidFill>
              <a:headEnd type="none"/>
              <a:tailEnd type="arrow"/>
            </a:ln>
            <a:effectLst>
              <a:outerShdw blurRad="50800" dist="38100" dir="5400000" algn="t" rotWithShape="0">
                <a:prstClr val="black">
                  <a:alpha val="40000"/>
                </a:prstClr>
              </a:outerShdw>
            </a:effectLst>
          </p:spPr>
          <p:txBody>
            <a:bodyPr wrap="square" lIns="0" tIns="0" rIns="0" bIns="0" rtlCol="0">
              <a:noAutofit/>
            </a:bodyPr>
            <a:lstStyle/>
            <a:p>
              <a:endParaRPr/>
            </a:p>
          </p:txBody>
        </p:sp>
        <p:sp>
          <p:nvSpPr>
            <p:cNvPr id="165" name="object 70"/>
            <p:cNvSpPr/>
            <p:nvPr/>
          </p:nvSpPr>
          <p:spPr>
            <a:xfrm>
              <a:off x="2343901" y="5978370"/>
              <a:ext cx="6303362" cy="0"/>
            </a:xfrm>
            <a:custGeom>
              <a:avLst/>
              <a:gdLst/>
              <a:ahLst/>
              <a:cxnLst/>
              <a:rect l="l" t="t" r="r" b="b"/>
              <a:pathLst>
                <a:path w="6303362">
                  <a:moveTo>
                    <a:pt x="0" y="0"/>
                  </a:moveTo>
                  <a:lnTo>
                    <a:pt x="6303362" y="0"/>
                  </a:lnTo>
                </a:path>
              </a:pathLst>
            </a:custGeom>
            <a:ln w="25399">
              <a:solidFill>
                <a:srgbClr val="6094C9"/>
              </a:solidFill>
              <a:headEnd type="none"/>
              <a:tailEnd type="arrow"/>
            </a:ln>
            <a:effectLst>
              <a:outerShdw blurRad="50800" dist="38100" algn="l" rotWithShape="0">
                <a:prstClr val="black">
                  <a:alpha val="40000"/>
                </a:prstClr>
              </a:outerShdw>
            </a:effectLst>
          </p:spPr>
          <p:txBody>
            <a:bodyPr wrap="square" lIns="0" tIns="0" rIns="0" bIns="0" rtlCol="0">
              <a:noAutofit/>
            </a:bodyPr>
            <a:lstStyle/>
            <a:p>
              <a:endParaRPr/>
            </a:p>
          </p:txBody>
        </p:sp>
      </p:gr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6950816" y="6116930"/>
            <a:ext cx="542241" cy="330200"/>
          </a:xfrm>
          <a:prstGeom prst="rect">
            <a:avLst/>
          </a:prstGeom>
        </p:spPr>
        <p:txBody>
          <a:bodyPr wrap="square" lIns="0" tIns="0" rIns="0" bIns="0" rtlCol="0">
            <a:noAutofit/>
          </a:bodyPr>
          <a:lstStyle/>
          <a:p>
            <a:pPr marL="12700">
              <a:lnSpc>
                <a:spcPts val="2600"/>
              </a:lnSpc>
              <a:spcBef>
                <a:spcPts val="130"/>
              </a:spcBef>
            </a:pPr>
            <a:r>
              <a:rPr sz="3600" baseline="2275" dirty="0">
                <a:solidFill>
                  <a:srgbClr val="7F7E7E"/>
                </a:solidFill>
                <a:latin typeface="Calibri"/>
                <a:cs typeface="Calibri"/>
              </a:rPr>
              <a:t>Age</a:t>
            </a:r>
            <a:endParaRPr sz="2400">
              <a:latin typeface="Calibri"/>
              <a:cs typeface="Calibri"/>
            </a:endParaRPr>
          </a:p>
        </p:txBody>
      </p:sp>
      <p:sp>
        <p:nvSpPr>
          <p:cNvPr id="89" name="object 5"/>
          <p:cNvSpPr txBox="1"/>
          <p:nvPr/>
        </p:nvSpPr>
        <p:spPr>
          <a:xfrm>
            <a:off x="3625916" y="365536"/>
            <a:ext cx="6889684" cy="1166986"/>
          </a:xfrm>
          <a:prstGeom prst="rect">
            <a:avLst/>
          </a:prstGeom>
        </p:spPr>
        <p:txBody>
          <a:bodyPr wrap="square" lIns="0" tIns="0" rIns="0" bIns="0" rtlCol="0">
            <a:spAutoFit/>
          </a:bodyPr>
          <a:lstStyle/>
          <a:p>
            <a:pPr marL="12700" marR="41909">
              <a:lnSpc>
                <a:spcPts val="3454"/>
              </a:lnSpc>
              <a:spcBef>
                <a:spcPts val="172"/>
              </a:spcBef>
            </a:pPr>
            <a:r>
              <a:rPr sz="4800" baseline="2560" dirty="0">
                <a:solidFill>
                  <a:srgbClr val="4E81BC"/>
                </a:solidFill>
                <a:latin typeface="+mj-lt"/>
                <a:cs typeface="Calibri"/>
              </a:rPr>
              <a:t>DBSC</a:t>
            </a:r>
            <a:r>
              <a:rPr sz="4800" spc="-4" baseline="2560" dirty="0">
                <a:solidFill>
                  <a:srgbClr val="4E81BC"/>
                </a:solidFill>
                <a:latin typeface="+mj-lt"/>
                <a:cs typeface="Calibri"/>
              </a:rPr>
              <a:t>A</a:t>
            </a:r>
            <a:r>
              <a:rPr sz="4800" baseline="2560" dirty="0">
                <a:solidFill>
                  <a:srgbClr val="4E81BC"/>
                </a:solidFill>
                <a:latin typeface="+mj-lt"/>
                <a:cs typeface="Calibri"/>
              </a:rPr>
              <a:t>N</a:t>
            </a:r>
            <a:endParaRPr sz="3200" dirty="0">
              <a:latin typeface="+mj-lt"/>
              <a:cs typeface="Calibri"/>
            </a:endParaRPr>
          </a:p>
          <a:p>
            <a:pPr marL="12700">
              <a:lnSpc>
                <a:spcPts val="2770"/>
              </a:lnSpc>
            </a:pPr>
            <a:r>
              <a:rPr lang="en-US" sz="3200" baseline="1137" dirty="0">
                <a:solidFill>
                  <a:srgbClr val="7F7E7E"/>
                </a:solidFill>
                <a:cs typeface="Calibri"/>
              </a:rPr>
              <a:t>Keep going until you find the entire cluster and no point is left unvisited by this chain reaction</a:t>
            </a:r>
            <a:endParaRPr lang="en-US" sz="3200" i="1" baseline="1137" dirty="0">
              <a:solidFill>
                <a:srgbClr val="7F7E7E"/>
              </a:solidFill>
              <a:cs typeface="Calibri"/>
            </a:endParaRPr>
          </a:p>
        </p:txBody>
      </p:sp>
      <p:sp>
        <p:nvSpPr>
          <p:cNvPr id="90" name="object 15"/>
          <p:cNvSpPr txBox="1"/>
          <p:nvPr/>
        </p:nvSpPr>
        <p:spPr>
          <a:xfrm>
            <a:off x="1873883" y="369650"/>
            <a:ext cx="1351013" cy="520700"/>
          </a:xfrm>
          <a:prstGeom prst="rect">
            <a:avLst/>
          </a:prstGeom>
        </p:spPr>
        <p:txBody>
          <a:bodyPr wrap="square" lIns="0" tIns="0" rIns="0" bIns="0" rtlCol="0">
            <a:noAutofit/>
          </a:bodyPr>
          <a:lstStyle/>
          <a:p>
            <a:pPr marL="12700">
              <a:lnSpc>
                <a:spcPts val="1985"/>
              </a:lnSpc>
              <a:spcBef>
                <a:spcPts val="99"/>
              </a:spcBef>
            </a:pPr>
            <a:r>
              <a:rPr sz="2700" baseline="3034" dirty="0">
                <a:solidFill>
                  <a:srgbClr val="215867"/>
                </a:solidFill>
                <a:latin typeface="+mj-lt"/>
                <a:cs typeface="Calibri"/>
              </a:rPr>
              <a:t>epsilon = 1.75</a:t>
            </a:r>
            <a:endParaRPr dirty="0">
              <a:latin typeface="+mj-lt"/>
              <a:cs typeface="Calibri"/>
            </a:endParaRPr>
          </a:p>
          <a:p>
            <a:pPr marL="12700" marR="34289">
              <a:lnSpc>
                <a:spcPts val="2100"/>
              </a:lnSpc>
              <a:spcBef>
                <a:spcPts val="5"/>
              </a:spcBef>
            </a:pPr>
            <a:r>
              <a:rPr sz="2700" baseline="1517" dirty="0">
                <a:solidFill>
                  <a:srgbClr val="215867"/>
                </a:solidFill>
                <a:latin typeface="+mj-lt"/>
                <a:cs typeface="Calibri"/>
              </a:rPr>
              <a:t>n_clu = 3</a:t>
            </a:r>
            <a:endParaRPr dirty="0">
              <a:latin typeface="+mj-lt"/>
              <a:cs typeface="Calibri"/>
            </a:endParaRPr>
          </a:p>
        </p:txBody>
      </p:sp>
      <p:sp>
        <p:nvSpPr>
          <p:cNvPr id="91" name="object 66"/>
          <p:cNvSpPr/>
          <p:nvPr/>
        </p:nvSpPr>
        <p:spPr>
          <a:xfrm>
            <a:off x="7533085" y="2036750"/>
            <a:ext cx="1810252" cy="1760707"/>
          </a:xfrm>
          <a:custGeom>
            <a:avLst/>
            <a:gdLst/>
            <a:ahLst/>
            <a:cxnLst/>
            <a:rect l="l" t="t" r="r" b="b"/>
            <a:pathLst>
              <a:path w="1810252" h="1760707">
                <a:moveTo>
                  <a:pt x="0" y="880353"/>
                </a:moveTo>
                <a:lnTo>
                  <a:pt x="3000" y="952556"/>
                </a:lnTo>
                <a:lnTo>
                  <a:pt x="11846" y="1023151"/>
                </a:lnTo>
                <a:lnTo>
                  <a:pt x="26305" y="1091913"/>
                </a:lnTo>
                <a:lnTo>
                  <a:pt x="46143" y="1158614"/>
                </a:lnTo>
                <a:lnTo>
                  <a:pt x="71129" y="1223027"/>
                </a:lnTo>
                <a:lnTo>
                  <a:pt x="101028" y="1284927"/>
                </a:lnTo>
                <a:lnTo>
                  <a:pt x="135608" y="1344087"/>
                </a:lnTo>
                <a:lnTo>
                  <a:pt x="174636" y="1400279"/>
                </a:lnTo>
                <a:lnTo>
                  <a:pt x="217880" y="1453279"/>
                </a:lnTo>
                <a:lnTo>
                  <a:pt x="265105" y="1502858"/>
                </a:lnTo>
                <a:lnTo>
                  <a:pt x="316079" y="1548791"/>
                </a:lnTo>
                <a:lnTo>
                  <a:pt x="370570" y="1590850"/>
                </a:lnTo>
                <a:lnTo>
                  <a:pt x="428344" y="1628810"/>
                </a:lnTo>
                <a:lnTo>
                  <a:pt x="489168" y="1662444"/>
                </a:lnTo>
                <a:lnTo>
                  <a:pt x="552810" y="1691525"/>
                </a:lnTo>
                <a:lnTo>
                  <a:pt x="619036" y="1715826"/>
                </a:lnTo>
                <a:lnTo>
                  <a:pt x="687614" y="1735122"/>
                </a:lnTo>
                <a:lnTo>
                  <a:pt x="758310" y="1749185"/>
                </a:lnTo>
                <a:lnTo>
                  <a:pt x="830892" y="1757789"/>
                </a:lnTo>
                <a:lnTo>
                  <a:pt x="905126" y="1760707"/>
                </a:lnTo>
                <a:lnTo>
                  <a:pt x="979361" y="1757789"/>
                </a:lnTo>
                <a:lnTo>
                  <a:pt x="1051942" y="1749185"/>
                </a:lnTo>
                <a:lnTo>
                  <a:pt x="1122639" y="1735122"/>
                </a:lnTo>
                <a:lnTo>
                  <a:pt x="1191216" y="1715826"/>
                </a:lnTo>
                <a:lnTo>
                  <a:pt x="1257442" y="1691525"/>
                </a:lnTo>
                <a:lnTo>
                  <a:pt x="1321084" y="1662444"/>
                </a:lnTo>
                <a:lnTo>
                  <a:pt x="1381908" y="1628810"/>
                </a:lnTo>
                <a:lnTo>
                  <a:pt x="1439682" y="1590850"/>
                </a:lnTo>
                <a:lnTo>
                  <a:pt x="1494173" y="1548791"/>
                </a:lnTo>
                <a:lnTo>
                  <a:pt x="1545147" y="1502858"/>
                </a:lnTo>
                <a:lnTo>
                  <a:pt x="1592373" y="1453279"/>
                </a:lnTo>
                <a:lnTo>
                  <a:pt x="1635616" y="1400279"/>
                </a:lnTo>
                <a:lnTo>
                  <a:pt x="1674644" y="1344087"/>
                </a:lnTo>
                <a:lnTo>
                  <a:pt x="1709224" y="1284927"/>
                </a:lnTo>
                <a:lnTo>
                  <a:pt x="1739123" y="1223027"/>
                </a:lnTo>
                <a:lnTo>
                  <a:pt x="1764109" y="1158614"/>
                </a:lnTo>
                <a:lnTo>
                  <a:pt x="1783947" y="1091913"/>
                </a:lnTo>
                <a:lnTo>
                  <a:pt x="1798406" y="1023151"/>
                </a:lnTo>
                <a:lnTo>
                  <a:pt x="1807252" y="952556"/>
                </a:lnTo>
                <a:lnTo>
                  <a:pt x="1810252" y="880353"/>
                </a:lnTo>
                <a:lnTo>
                  <a:pt x="1807252" y="808151"/>
                </a:lnTo>
                <a:lnTo>
                  <a:pt x="1798406" y="737555"/>
                </a:lnTo>
                <a:lnTo>
                  <a:pt x="1783947" y="668794"/>
                </a:lnTo>
                <a:lnTo>
                  <a:pt x="1764109" y="602094"/>
                </a:lnTo>
                <a:lnTo>
                  <a:pt x="1739123" y="537680"/>
                </a:lnTo>
                <a:lnTo>
                  <a:pt x="1709224" y="475780"/>
                </a:lnTo>
                <a:lnTo>
                  <a:pt x="1674644" y="416621"/>
                </a:lnTo>
                <a:lnTo>
                  <a:pt x="1635616" y="360428"/>
                </a:lnTo>
                <a:lnTo>
                  <a:pt x="1592373" y="307429"/>
                </a:lnTo>
                <a:lnTo>
                  <a:pt x="1545147" y="257849"/>
                </a:lnTo>
                <a:lnTo>
                  <a:pt x="1494173" y="211917"/>
                </a:lnTo>
                <a:lnTo>
                  <a:pt x="1439682" y="169857"/>
                </a:lnTo>
                <a:lnTo>
                  <a:pt x="1381908" y="131897"/>
                </a:lnTo>
                <a:lnTo>
                  <a:pt x="1321084" y="98263"/>
                </a:lnTo>
                <a:lnTo>
                  <a:pt x="1257442" y="69182"/>
                </a:lnTo>
                <a:lnTo>
                  <a:pt x="1191216" y="44881"/>
                </a:lnTo>
                <a:lnTo>
                  <a:pt x="1122639" y="25585"/>
                </a:lnTo>
                <a:lnTo>
                  <a:pt x="1051942" y="11522"/>
                </a:lnTo>
                <a:lnTo>
                  <a:pt x="979361" y="2918"/>
                </a:lnTo>
                <a:lnTo>
                  <a:pt x="905126" y="0"/>
                </a:lnTo>
                <a:lnTo>
                  <a:pt x="830892" y="2918"/>
                </a:lnTo>
                <a:lnTo>
                  <a:pt x="758310" y="11522"/>
                </a:lnTo>
                <a:lnTo>
                  <a:pt x="687614" y="25585"/>
                </a:lnTo>
                <a:lnTo>
                  <a:pt x="619036" y="44881"/>
                </a:lnTo>
                <a:lnTo>
                  <a:pt x="552810" y="69182"/>
                </a:lnTo>
                <a:lnTo>
                  <a:pt x="489168" y="98263"/>
                </a:lnTo>
                <a:lnTo>
                  <a:pt x="428344" y="131897"/>
                </a:lnTo>
                <a:lnTo>
                  <a:pt x="370570" y="169857"/>
                </a:lnTo>
                <a:lnTo>
                  <a:pt x="316079" y="211917"/>
                </a:lnTo>
                <a:lnTo>
                  <a:pt x="265105" y="257849"/>
                </a:lnTo>
                <a:lnTo>
                  <a:pt x="217880" y="307429"/>
                </a:lnTo>
                <a:lnTo>
                  <a:pt x="174636" y="360428"/>
                </a:lnTo>
                <a:lnTo>
                  <a:pt x="135608" y="416621"/>
                </a:lnTo>
                <a:lnTo>
                  <a:pt x="101028" y="475780"/>
                </a:lnTo>
                <a:lnTo>
                  <a:pt x="71129" y="537680"/>
                </a:lnTo>
                <a:lnTo>
                  <a:pt x="46143" y="602094"/>
                </a:lnTo>
                <a:lnTo>
                  <a:pt x="26305" y="668794"/>
                </a:lnTo>
                <a:lnTo>
                  <a:pt x="11846" y="737555"/>
                </a:lnTo>
                <a:lnTo>
                  <a:pt x="3000" y="808151"/>
                </a:lnTo>
                <a:lnTo>
                  <a:pt x="0" y="880353"/>
                </a:lnTo>
                <a:close/>
              </a:path>
            </a:pathLst>
          </a:custGeom>
          <a:solidFill>
            <a:srgbClr val="FAA657">
              <a:alpha val="51000"/>
            </a:srgbClr>
          </a:solidFill>
          <a:effectLst>
            <a:outerShdw blurRad="50800" dist="38100" dir="5400000" algn="t" rotWithShape="0">
              <a:prstClr val="black">
                <a:alpha val="40000"/>
              </a:prstClr>
            </a:outerShdw>
          </a:effectLst>
        </p:spPr>
        <p:txBody>
          <a:bodyPr wrap="square" lIns="0" tIns="0" rIns="0" bIns="0" rtlCol="0">
            <a:noAutofit/>
          </a:bodyPr>
          <a:lstStyle/>
          <a:p>
            <a:endParaRPr/>
          </a:p>
        </p:txBody>
      </p:sp>
      <p:sp>
        <p:nvSpPr>
          <p:cNvPr id="92" name="object 82"/>
          <p:cNvSpPr/>
          <p:nvPr/>
        </p:nvSpPr>
        <p:spPr>
          <a:xfrm>
            <a:off x="5938372" y="5487188"/>
            <a:ext cx="347472" cy="347472"/>
          </a:xfrm>
          <a:custGeom>
            <a:avLst/>
            <a:gdLst/>
            <a:ahLst/>
            <a:cxnLst/>
            <a:rect l="l" t="t" r="r" b="b"/>
            <a:pathLst>
              <a:path w="320729"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93" name="object 84"/>
          <p:cNvSpPr/>
          <p:nvPr/>
        </p:nvSpPr>
        <p:spPr>
          <a:xfrm>
            <a:off x="6923747" y="5521291"/>
            <a:ext cx="347472" cy="347472"/>
          </a:xfrm>
          <a:custGeom>
            <a:avLst/>
            <a:gdLst/>
            <a:ahLst/>
            <a:cxnLst/>
            <a:rect l="l" t="t" r="r" b="b"/>
            <a:pathLst>
              <a:path w="320729"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6"/>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94" name="object 86"/>
          <p:cNvSpPr/>
          <p:nvPr/>
        </p:nvSpPr>
        <p:spPr>
          <a:xfrm>
            <a:off x="7775551" y="5502337"/>
            <a:ext cx="347472" cy="347472"/>
          </a:xfrm>
          <a:custGeom>
            <a:avLst/>
            <a:gdLst/>
            <a:ahLst/>
            <a:cxnLst/>
            <a:rect l="l" t="t" r="r" b="b"/>
            <a:pathLst>
              <a:path w="320729"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9"/>
                </a:lnTo>
                <a:lnTo>
                  <a:pt x="288458" y="69169"/>
                </a:lnTo>
                <a:lnTo>
                  <a:pt x="296005" y="80986"/>
                </a:lnTo>
                <a:lnTo>
                  <a:pt x="302647" y="93485"/>
                </a:lnTo>
                <a:lnTo>
                  <a:pt x="308334" y="106609"/>
                </a:lnTo>
                <a:lnTo>
                  <a:pt x="313014" y="120303"/>
                </a:lnTo>
                <a:lnTo>
                  <a:pt x="316635" y="134513"/>
                </a:lnTo>
                <a:lnTo>
                  <a:pt x="319146" y="149182"/>
                </a:lnTo>
                <a:lnTo>
                  <a:pt x="320497" y="164255"/>
                </a:lnTo>
                <a:lnTo>
                  <a:pt x="320729" y="173680"/>
                </a:lnTo>
                <a:lnTo>
                  <a:pt x="320116" y="188974"/>
                </a:lnTo>
                <a:lnTo>
                  <a:pt x="318311" y="203897"/>
                </a:lnTo>
                <a:lnTo>
                  <a:pt x="315364" y="218395"/>
                </a:lnTo>
                <a:lnTo>
                  <a:pt x="311328" y="232412"/>
                </a:lnTo>
                <a:lnTo>
                  <a:pt x="306254" y="245893"/>
                </a:lnTo>
                <a:lnTo>
                  <a:pt x="300192" y="258782"/>
                </a:lnTo>
                <a:lnTo>
                  <a:pt x="293194" y="271024"/>
                </a:lnTo>
                <a:lnTo>
                  <a:pt x="285310" y="282563"/>
                </a:lnTo>
                <a:lnTo>
                  <a:pt x="276593" y="293344"/>
                </a:lnTo>
                <a:lnTo>
                  <a:pt x="267094" y="303312"/>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6"/>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95" name="object 74"/>
          <p:cNvSpPr/>
          <p:nvPr/>
        </p:nvSpPr>
        <p:spPr>
          <a:xfrm>
            <a:off x="4192469" y="5195209"/>
            <a:ext cx="347472" cy="347472"/>
          </a:xfrm>
          <a:custGeom>
            <a:avLst/>
            <a:gdLst/>
            <a:ahLst/>
            <a:cxnLst/>
            <a:rect l="l" t="t" r="r" b="b"/>
            <a:pathLst>
              <a:path w="320730"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96" name="object 72"/>
          <p:cNvSpPr/>
          <p:nvPr/>
        </p:nvSpPr>
        <p:spPr>
          <a:xfrm>
            <a:off x="7483366" y="2517371"/>
            <a:ext cx="347472" cy="347472"/>
          </a:xfrm>
          <a:custGeom>
            <a:avLst/>
            <a:gdLst/>
            <a:ahLst/>
            <a:cxnLst/>
            <a:rect l="l" t="t" r="r" b="b"/>
            <a:pathLst>
              <a:path w="320730"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30" y="342927"/>
                </a:lnTo>
                <a:lnTo>
                  <a:pt x="182985" y="345647"/>
                </a:lnTo>
                <a:lnTo>
                  <a:pt x="169068" y="347110"/>
                </a:lnTo>
                <a:lnTo>
                  <a:pt x="160364" y="347362"/>
                </a:lnTo>
                <a:lnTo>
                  <a:pt x="146244" y="346698"/>
                </a:lnTo>
                <a:lnTo>
                  <a:pt x="132465" y="344742"/>
                </a:lnTo>
                <a:lnTo>
                  <a:pt x="119078" y="341551"/>
                </a:lnTo>
                <a:lnTo>
                  <a:pt x="106136" y="337180"/>
                </a:lnTo>
                <a:lnTo>
                  <a:pt x="93689" y="331684"/>
                </a:lnTo>
                <a:lnTo>
                  <a:pt x="81788" y="325119"/>
                </a:lnTo>
                <a:lnTo>
                  <a:pt x="70485" y="317540"/>
                </a:lnTo>
                <a:lnTo>
                  <a:pt x="59830" y="309002"/>
                </a:lnTo>
                <a:lnTo>
                  <a:pt x="49876" y="299561"/>
                </a:lnTo>
                <a:lnTo>
                  <a:pt x="40672" y="289273"/>
                </a:lnTo>
                <a:lnTo>
                  <a:pt x="32271" y="278192"/>
                </a:lnTo>
                <a:lnTo>
                  <a:pt x="24724" y="266375"/>
                </a:lnTo>
                <a:lnTo>
                  <a:pt x="18081" y="253876"/>
                </a:lnTo>
                <a:lnTo>
                  <a:pt x="12395" y="240752"/>
                </a:lnTo>
                <a:lnTo>
                  <a:pt x="7715" y="227058"/>
                </a:lnTo>
                <a:lnTo>
                  <a:pt x="4094" y="212848"/>
                </a:lnTo>
                <a:lnTo>
                  <a:pt x="1583" y="198180"/>
                </a:lnTo>
                <a:lnTo>
                  <a:pt x="232" y="183107"/>
                </a:lnTo>
                <a:lnTo>
                  <a:pt x="0" y="173680"/>
                </a:lnTo>
                <a:close/>
              </a:path>
            </a:pathLst>
          </a:custGeom>
          <a:solidFill>
            <a:srgbClr val="FAA757"/>
          </a:solidFill>
          <a:ln w="28575">
            <a:solidFill>
              <a:srgbClr val="C1803F"/>
            </a:solidFill>
          </a:ln>
        </p:spPr>
        <p:txBody>
          <a:bodyPr wrap="square" lIns="0" tIns="0" rIns="0" bIns="0" rtlCol="0">
            <a:noAutofit/>
          </a:bodyPr>
          <a:lstStyle/>
          <a:p>
            <a:endParaRPr/>
          </a:p>
        </p:txBody>
      </p:sp>
      <p:sp>
        <p:nvSpPr>
          <p:cNvPr id="97" name="object 70"/>
          <p:cNvSpPr/>
          <p:nvPr/>
        </p:nvSpPr>
        <p:spPr>
          <a:xfrm>
            <a:off x="7084113" y="2135643"/>
            <a:ext cx="347472" cy="347472"/>
          </a:xfrm>
          <a:custGeom>
            <a:avLst/>
            <a:gdLst/>
            <a:ahLst/>
            <a:cxnLst/>
            <a:rect l="l" t="t" r="r" b="b"/>
            <a:pathLst>
              <a:path w="320730"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2"/>
                </a:lnTo>
                <a:lnTo>
                  <a:pt x="146244" y="346698"/>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3" y="198179"/>
                </a:lnTo>
                <a:lnTo>
                  <a:pt x="232" y="183107"/>
                </a:lnTo>
                <a:lnTo>
                  <a:pt x="0" y="173680"/>
                </a:lnTo>
                <a:close/>
              </a:path>
            </a:pathLst>
          </a:custGeom>
          <a:solidFill>
            <a:srgbClr val="FAA757"/>
          </a:solidFill>
          <a:ln w="28575">
            <a:solidFill>
              <a:srgbClr val="C1803F"/>
            </a:solidFill>
          </a:ln>
        </p:spPr>
        <p:txBody>
          <a:bodyPr wrap="square" lIns="0" tIns="0" rIns="0" bIns="0" rtlCol="0">
            <a:noAutofit/>
          </a:bodyPr>
          <a:lstStyle/>
          <a:p>
            <a:endParaRPr/>
          </a:p>
        </p:txBody>
      </p:sp>
      <p:sp>
        <p:nvSpPr>
          <p:cNvPr id="98" name="object 68"/>
          <p:cNvSpPr/>
          <p:nvPr/>
        </p:nvSpPr>
        <p:spPr>
          <a:xfrm>
            <a:off x="6672028" y="1723114"/>
            <a:ext cx="347472" cy="347472"/>
          </a:xfrm>
          <a:custGeom>
            <a:avLst/>
            <a:gdLst/>
            <a:ahLst/>
            <a:cxnLst/>
            <a:rect l="l" t="t" r="r" b="b"/>
            <a:pathLst>
              <a:path w="320729"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2"/>
                </a:lnTo>
                <a:lnTo>
                  <a:pt x="146244" y="346698"/>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3"/>
                </a:lnTo>
                <a:lnTo>
                  <a:pt x="32271" y="278192"/>
                </a:lnTo>
                <a:lnTo>
                  <a:pt x="24724" y="266375"/>
                </a:lnTo>
                <a:lnTo>
                  <a:pt x="18081" y="253876"/>
                </a:lnTo>
                <a:lnTo>
                  <a:pt x="12395" y="240752"/>
                </a:lnTo>
                <a:lnTo>
                  <a:pt x="7715" y="227058"/>
                </a:lnTo>
                <a:lnTo>
                  <a:pt x="4094" y="212848"/>
                </a:lnTo>
                <a:lnTo>
                  <a:pt x="1583" y="198179"/>
                </a:lnTo>
                <a:lnTo>
                  <a:pt x="232" y="183107"/>
                </a:lnTo>
                <a:lnTo>
                  <a:pt x="0" y="173680"/>
                </a:lnTo>
                <a:close/>
              </a:path>
            </a:pathLst>
          </a:custGeom>
          <a:solidFill>
            <a:srgbClr val="FAA757"/>
          </a:solidFill>
          <a:ln w="28575">
            <a:solidFill>
              <a:schemeClr val="bg1">
                <a:lumMod val="85000"/>
              </a:schemeClr>
            </a:solidFill>
          </a:ln>
        </p:spPr>
        <p:txBody>
          <a:bodyPr wrap="square" lIns="0" tIns="0" rIns="0" bIns="0" rtlCol="0">
            <a:noAutofit/>
          </a:bodyPr>
          <a:lstStyle/>
          <a:p>
            <a:endParaRPr/>
          </a:p>
        </p:txBody>
      </p:sp>
      <p:sp>
        <p:nvSpPr>
          <p:cNvPr id="99" name="object 66"/>
          <p:cNvSpPr/>
          <p:nvPr/>
        </p:nvSpPr>
        <p:spPr>
          <a:xfrm>
            <a:off x="8396003" y="3412181"/>
            <a:ext cx="347472" cy="347472"/>
          </a:xfrm>
          <a:custGeom>
            <a:avLst/>
            <a:gdLst/>
            <a:ahLst/>
            <a:cxnLst/>
            <a:rect l="l" t="t" r="r" b="b"/>
            <a:pathLst>
              <a:path w="320730"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4"/>
                </a:lnTo>
                <a:lnTo>
                  <a:pt x="308334" y="106609"/>
                </a:lnTo>
                <a:lnTo>
                  <a:pt x="313014" y="120303"/>
                </a:lnTo>
                <a:lnTo>
                  <a:pt x="316635" y="134512"/>
                </a:lnTo>
                <a:lnTo>
                  <a:pt x="319147" y="149181"/>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3" y="346697"/>
                </a:lnTo>
                <a:lnTo>
                  <a:pt x="132464" y="344742"/>
                </a:lnTo>
                <a:lnTo>
                  <a:pt x="119078" y="341551"/>
                </a:lnTo>
                <a:lnTo>
                  <a:pt x="106136" y="337180"/>
                </a:lnTo>
                <a:lnTo>
                  <a:pt x="93688" y="331684"/>
                </a:lnTo>
                <a:lnTo>
                  <a:pt x="81788" y="325119"/>
                </a:lnTo>
                <a:lnTo>
                  <a:pt x="70484" y="317539"/>
                </a:lnTo>
                <a:lnTo>
                  <a:pt x="59830" y="309001"/>
                </a:lnTo>
                <a:lnTo>
                  <a:pt x="49875" y="299561"/>
                </a:lnTo>
                <a:lnTo>
                  <a:pt x="40672" y="289272"/>
                </a:lnTo>
                <a:lnTo>
                  <a:pt x="32271" y="278192"/>
                </a:lnTo>
                <a:lnTo>
                  <a:pt x="24724" y="266375"/>
                </a:lnTo>
                <a:lnTo>
                  <a:pt x="18081" y="253876"/>
                </a:lnTo>
                <a:lnTo>
                  <a:pt x="12395" y="240752"/>
                </a:lnTo>
                <a:lnTo>
                  <a:pt x="7715" y="227057"/>
                </a:lnTo>
                <a:lnTo>
                  <a:pt x="4094" y="212848"/>
                </a:lnTo>
                <a:lnTo>
                  <a:pt x="1582" y="198179"/>
                </a:lnTo>
                <a:lnTo>
                  <a:pt x="232" y="183106"/>
                </a:lnTo>
                <a:lnTo>
                  <a:pt x="0" y="173680"/>
                </a:lnTo>
                <a:close/>
              </a:path>
            </a:pathLst>
          </a:custGeom>
          <a:solidFill>
            <a:srgbClr val="FAA757"/>
          </a:solidFill>
          <a:ln w="28575">
            <a:solidFill>
              <a:srgbClr val="C1803F"/>
            </a:solidFill>
          </a:ln>
        </p:spPr>
        <p:txBody>
          <a:bodyPr wrap="square" lIns="0" tIns="0" rIns="0" bIns="0" rtlCol="0">
            <a:noAutofit/>
          </a:bodyPr>
          <a:lstStyle/>
          <a:p>
            <a:endParaRPr/>
          </a:p>
        </p:txBody>
      </p:sp>
      <p:sp>
        <p:nvSpPr>
          <p:cNvPr id="100" name="object 63"/>
          <p:cNvSpPr/>
          <p:nvPr/>
        </p:nvSpPr>
        <p:spPr>
          <a:xfrm>
            <a:off x="7404842" y="5021529"/>
            <a:ext cx="347472" cy="347472"/>
          </a:xfrm>
          <a:custGeom>
            <a:avLst/>
            <a:gdLst/>
            <a:ahLst/>
            <a:cxnLst/>
            <a:rect l="l" t="t" r="r" b="b"/>
            <a:pathLst>
              <a:path w="320730" h="347361">
                <a:moveTo>
                  <a:pt x="0" y="173680"/>
                </a:moveTo>
                <a:lnTo>
                  <a:pt x="232" y="183106"/>
                </a:lnTo>
                <a:lnTo>
                  <a:pt x="1583" y="198179"/>
                </a:lnTo>
                <a:lnTo>
                  <a:pt x="4094" y="212848"/>
                </a:lnTo>
                <a:lnTo>
                  <a:pt x="7715" y="227058"/>
                </a:lnTo>
                <a:lnTo>
                  <a:pt x="12395" y="240752"/>
                </a:lnTo>
                <a:lnTo>
                  <a:pt x="18082" y="253876"/>
                </a:lnTo>
                <a:lnTo>
                  <a:pt x="24724" y="266375"/>
                </a:lnTo>
                <a:lnTo>
                  <a:pt x="32272" y="278192"/>
                </a:lnTo>
                <a:lnTo>
                  <a:pt x="40673" y="289272"/>
                </a:lnTo>
                <a:lnTo>
                  <a:pt x="49876" y="299561"/>
                </a:lnTo>
                <a:lnTo>
                  <a:pt x="59830" y="309001"/>
                </a:lnTo>
                <a:lnTo>
                  <a:pt x="70485" y="317539"/>
                </a:lnTo>
                <a:lnTo>
                  <a:pt x="81788" y="325118"/>
                </a:lnTo>
                <a:lnTo>
                  <a:pt x="93689" y="331684"/>
                </a:lnTo>
                <a:lnTo>
                  <a:pt x="106136" y="337180"/>
                </a:lnTo>
                <a:lnTo>
                  <a:pt x="119079" y="341551"/>
                </a:lnTo>
                <a:lnTo>
                  <a:pt x="132465" y="344742"/>
                </a:lnTo>
                <a:lnTo>
                  <a:pt x="146244" y="346697"/>
                </a:lnTo>
                <a:lnTo>
                  <a:pt x="160365" y="347361"/>
                </a:lnTo>
                <a:lnTo>
                  <a:pt x="169069" y="347110"/>
                </a:lnTo>
                <a:lnTo>
                  <a:pt x="182986" y="345646"/>
                </a:lnTo>
                <a:lnTo>
                  <a:pt x="196530" y="342926"/>
                </a:lnTo>
                <a:lnTo>
                  <a:pt x="209650" y="339004"/>
                </a:lnTo>
                <a:lnTo>
                  <a:pt x="222295" y="333936"/>
                </a:lnTo>
                <a:lnTo>
                  <a:pt x="234413" y="327778"/>
                </a:lnTo>
                <a:lnTo>
                  <a:pt x="245953" y="320583"/>
                </a:lnTo>
                <a:lnTo>
                  <a:pt x="256864" y="312409"/>
                </a:lnTo>
                <a:lnTo>
                  <a:pt x="267095" y="303311"/>
                </a:lnTo>
                <a:lnTo>
                  <a:pt x="276595" y="293343"/>
                </a:lnTo>
                <a:lnTo>
                  <a:pt x="285312" y="282562"/>
                </a:lnTo>
                <a:lnTo>
                  <a:pt x="293195" y="271023"/>
                </a:lnTo>
                <a:lnTo>
                  <a:pt x="300193" y="258781"/>
                </a:lnTo>
                <a:lnTo>
                  <a:pt x="306255" y="245892"/>
                </a:lnTo>
                <a:lnTo>
                  <a:pt x="311330" y="232411"/>
                </a:lnTo>
                <a:lnTo>
                  <a:pt x="315366" y="218394"/>
                </a:lnTo>
                <a:lnTo>
                  <a:pt x="318312" y="203896"/>
                </a:lnTo>
                <a:lnTo>
                  <a:pt x="320117" y="188973"/>
                </a:lnTo>
                <a:lnTo>
                  <a:pt x="320730" y="173680"/>
                </a:lnTo>
                <a:lnTo>
                  <a:pt x="320498" y="164254"/>
                </a:lnTo>
                <a:lnTo>
                  <a:pt x="319147" y="149181"/>
                </a:lnTo>
                <a:lnTo>
                  <a:pt x="316636" y="134512"/>
                </a:lnTo>
                <a:lnTo>
                  <a:pt x="313015" y="120303"/>
                </a:lnTo>
                <a:lnTo>
                  <a:pt x="308335" y="106609"/>
                </a:lnTo>
                <a:lnTo>
                  <a:pt x="302649" y="93485"/>
                </a:lnTo>
                <a:lnTo>
                  <a:pt x="296006" y="80986"/>
                </a:lnTo>
                <a:lnTo>
                  <a:pt x="288459" y="69169"/>
                </a:lnTo>
                <a:lnTo>
                  <a:pt x="280058" y="58089"/>
                </a:lnTo>
                <a:lnTo>
                  <a:pt x="270854" y="47800"/>
                </a:lnTo>
                <a:lnTo>
                  <a:pt x="260900" y="38359"/>
                </a:lnTo>
                <a:lnTo>
                  <a:pt x="250245" y="29822"/>
                </a:lnTo>
                <a:lnTo>
                  <a:pt x="238942" y="22242"/>
                </a:lnTo>
                <a:lnTo>
                  <a:pt x="227041" y="15677"/>
                </a:lnTo>
                <a:lnTo>
                  <a:pt x="214594" y="10181"/>
                </a:lnTo>
                <a:lnTo>
                  <a:pt x="201651" y="5810"/>
                </a:lnTo>
                <a:lnTo>
                  <a:pt x="188265" y="2619"/>
                </a:lnTo>
                <a:lnTo>
                  <a:pt x="174486" y="664"/>
                </a:lnTo>
                <a:lnTo>
                  <a:pt x="160365" y="0"/>
                </a:lnTo>
                <a:lnTo>
                  <a:pt x="151662" y="251"/>
                </a:lnTo>
                <a:lnTo>
                  <a:pt x="137745" y="1714"/>
                </a:lnTo>
                <a:lnTo>
                  <a:pt x="124200" y="4434"/>
                </a:lnTo>
                <a:lnTo>
                  <a:pt x="111080" y="8356"/>
                </a:lnTo>
                <a:lnTo>
                  <a:pt x="98436" y="13424"/>
                </a:lnTo>
                <a:lnTo>
                  <a:pt x="86318" y="19583"/>
                </a:lnTo>
                <a:lnTo>
                  <a:pt x="74777" y="26777"/>
                </a:lnTo>
                <a:lnTo>
                  <a:pt x="63866" y="34951"/>
                </a:lnTo>
                <a:lnTo>
                  <a:pt x="53635" y="44049"/>
                </a:lnTo>
                <a:lnTo>
                  <a:pt x="44136" y="54017"/>
                </a:lnTo>
                <a:lnTo>
                  <a:pt x="35419" y="64798"/>
                </a:lnTo>
                <a:lnTo>
                  <a:pt x="27535" y="76337"/>
                </a:lnTo>
                <a:lnTo>
                  <a:pt x="20537" y="88579"/>
                </a:lnTo>
                <a:lnTo>
                  <a:pt x="14475" y="101468"/>
                </a:lnTo>
                <a:lnTo>
                  <a:pt x="9400" y="114948"/>
                </a:lnTo>
                <a:lnTo>
                  <a:pt x="5364" y="128965"/>
                </a:lnTo>
                <a:lnTo>
                  <a:pt x="2418" y="143463"/>
                </a:lnTo>
                <a:lnTo>
                  <a:pt x="613" y="158386"/>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01" name="object 62"/>
          <p:cNvSpPr/>
          <p:nvPr/>
        </p:nvSpPr>
        <p:spPr>
          <a:xfrm>
            <a:off x="5850962" y="3493881"/>
            <a:ext cx="347472" cy="347472"/>
          </a:xfrm>
          <a:custGeom>
            <a:avLst/>
            <a:gdLst/>
            <a:ahLst/>
            <a:cxnLst/>
            <a:rect l="l" t="t" r="r" b="b"/>
            <a:pathLst>
              <a:path w="320729"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6" y="149182"/>
                </a:lnTo>
                <a:lnTo>
                  <a:pt x="320497" y="164254"/>
                </a:lnTo>
                <a:lnTo>
                  <a:pt x="320729"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6"/>
                </a:lnTo>
                <a:lnTo>
                  <a:pt x="0" y="173681"/>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02" name="object 60"/>
          <p:cNvSpPr/>
          <p:nvPr/>
        </p:nvSpPr>
        <p:spPr>
          <a:xfrm>
            <a:off x="4975263" y="4571028"/>
            <a:ext cx="347472" cy="347472"/>
          </a:xfrm>
          <a:custGeom>
            <a:avLst/>
            <a:gdLst/>
            <a:ahLst/>
            <a:cxnLst/>
            <a:rect l="l" t="t" r="r" b="b"/>
            <a:pathLst>
              <a:path w="320729"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8"/>
                </a:lnTo>
                <a:lnTo>
                  <a:pt x="288458" y="69169"/>
                </a:lnTo>
                <a:lnTo>
                  <a:pt x="296005" y="80986"/>
                </a:lnTo>
                <a:lnTo>
                  <a:pt x="302648" y="93485"/>
                </a:lnTo>
                <a:lnTo>
                  <a:pt x="308334" y="106609"/>
                </a:lnTo>
                <a:lnTo>
                  <a:pt x="313014" y="120303"/>
                </a:lnTo>
                <a:lnTo>
                  <a:pt x="316635" y="134513"/>
                </a:lnTo>
                <a:lnTo>
                  <a:pt x="319146" y="149182"/>
                </a:lnTo>
                <a:lnTo>
                  <a:pt x="320497" y="164254"/>
                </a:lnTo>
                <a:lnTo>
                  <a:pt x="320729"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1"/>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03" name="object 58"/>
          <p:cNvSpPr/>
          <p:nvPr/>
        </p:nvSpPr>
        <p:spPr>
          <a:xfrm>
            <a:off x="9037462" y="2045434"/>
            <a:ext cx="347472" cy="347472"/>
          </a:xfrm>
          <a:custGeom>
            <a:avLst/>
            <a:gdLst/>
            <a:ahLst/>
            <a:cxnLst/>
            <a:rect l="l" t="t" r="r" b="b"/>
            <a:pathLst>
              <a:path w="320729"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4"/>
                </a:lnTo>
                <a:lnTo>
                  <a:pt x="308334" y="106609"/>
                </a:lnTo>
                <a:lnTo>
                  <a:pt x="313014" y="120303"/>
                </a:lnTo>
                <a:lnTo>
                  <a:pt x="316635" y="134512"/>
                </a:lnTo>
                <a:lnTo>
                  <a:pt x="319146" y="149181"/>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2"/>
                </a:lnTo>
                <a:lnTo>
                  <a:pt x="146243" y="346698"/>
                </a:lnTo>
                <a:lnTo>
                  <a:pt x="132464" y="344742"/>
                </a:lnTo>
                <a:lnTo>
                  <a:pt x="119078" y="341551"/>
                </a:lnTo>
                <a:lnTo>
                  <a:pt x="106136" y="337180"/>
                </a:lnTo>
                <a:lnTo>
                  <a:pt x="93688" y="331684"/>
                </a:lnTo>
                <a:lnTo>
                  <a:pt x="81788" y="325119"/>
                </a:lnTo>
                <a:lnTo>
                  <a:pt x="70484" y="317539"/>
                </a:lnTo>
                <a:lnTo>
                  <a:pt x="59830" y="309002"/>
                </a:lnTo>
                <a:lnTo>
                  <a:pt x="49875" y="299561"/>
                </a:lnTo>
                <a:lnTo>
                  <a:pt x="40672" y="289272"/>
                </a:lnTo>
                <a:lnTo>
                  <a:pt x="32271" y="278192"/>
                </a:lnTo>
                <a:lnTo>
                  <a:pt x="24724" y="266375"/>
                </a:lnTo>
                <a:lnTo>
                  <a:pt x="18081" y="253876"/>
                </a:lnTo>
                <a:lnTo>
                  <a:pt x="12395" y="240752"/>
                </a:lnTo>
                <a:lnTo>
                  <a:pt x="7715" y="227057"/>
                </a:lnTo>
                <a:lnTo>
                  <a:pt x="4094" y="212848"/>
                </a:lnTo>
                <a:lnTo>
                  <a:pt x="1582" y="198179"/>
                </a:lnTo>
                <a:lnTo>
                  <a:pt x="232" y="183106"/>
                </a:lnTo>
                <a:lnTo>
                  <a:pt x="0" y="173680"/>
                </a:lnTo>
                <a:close/>
              </a:path>
            </a:pathLst>
          </a:custGeom>
          <a:solidFill>
            <a:srgbClr val="937AB1"/>
          </a:solidFill>
          <a:ln w="57150">
            <a:solidFill>
              <a:srgbClr val="F69545"/>
            </a:solidFill>
          </a:ln>
        </p:spPr>
        <p:txBody>
          <a:bodyPr wrap="square" lIns="0" tIns="0" rIns="0" bIns="0" rtlCol="0">
            <a:noAutofit/>
          </a:bodyPr>
          <a:lstStyle/>
          <a:p>
            <a:endParaRPr/>
          </a:p>
        </p:txBody>
      </p:sp>
      <p:sp>
        <p:nvSpPr>
          <p:cNvPr id="104" name="object 56"/>
          <p:cNvSpPr/>
          <p:nvPr/>
        </p:nvSpPr>
        <p:spPr>
          <a:xfrm>
            <a:off x="8077321" y="1961962"/>
            <a:ext cx="347472" cy="347472"/>
          </a:xfrm>
          <a:custGeom>
            <a:avLst/>
            <a:gdLst/>
            <a:ahLst/>
            <a:cxnLst/>
            <a:rect l="l" t="t" r="r" b="b"/>
            <a:pathLst>
              <a:path w="320729"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4"/>
                </a:lnTo>
                <a:lnTo>
                  <a:pt x="308334" y="106609"/>
                </a:lnTo>
                <a:lnTo>
                  <a:pt x="313014" y="120303"/>
                </a:lnTo>
                <a:lnTo>
                  <a:pt x="316635" y="134512"/>
                </a:lnTo>
                <a:lnTo>
                  <a:pt x="319146" y="149181"/>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2"/>
                </a:lnTo>
                <a:lnTo>
                  <a:pt x="146243" y="346697"/>
                </a:lnTo>
                <a:lnTo>
                  <a:pt x="132464" y="344742"/>
                </a:lnTo>
                <a:lnTo>
                  <a:pt x="119078" y="341551"/>
                </a:lnTo>
                <a:lnTo>
                  <a:pt x="106136" y="337180"/>
                </a:lnTo>
                <a:lnTo>
                  <a:pt x="93688" y="331684"/>
                </a:lnTo>
                <a:lnTo>
                  <a:pt x="81788" y="325119"/>
                </a:lnTo>
                <a:lnTo>
                  <a:pt x="70484" y="317539"/>
                </a:lnTo>
                <a:lnTo>
                  <a:pt x="59830" y="309002"/>
                </a:lnTo>
                <a:lnTo>
                  <a:pt x="49875" y="299561"/>
                </a:lnTo>
                <a:lnTo>
                  <a:pt x="40672" y="289272"/>
                </a:lnTo>
                <a:lnTo>
                  <a:pt x="32271" y="278192"/>
                </a:lnTo>
                <a:lnTo>
                  <a:pt x="24724" y="266375"/>
                </a:lnTo>
                <a:lnTo>
                  <a:pt x="18081" y="253876"/>
                </a:lnTo>
                <a:lnTo>
                  <a:pt x="12395" y="240752"/>
                </a:lnTo>
                <a:lnTo>
                  <a:pt x="7715" y="227057"/>
                </a:lnTo>
                <a:lnTo>
                  <a:pt x="4094" y="212848"/>
                </a:lnTo>
                <a:lnTo>
                  <a:pt x="1582" y="198179"/>
                </a:lnTo>
                <a:lnTo>
                  <a:pt x="232" y="183106"/>
                </a:lnTo>
                <a:lnTo>
                  <a:pt x="0" y="173680"/>
                </a:lnTo>
                <a:close/>
              </a:path>
            </a:pathLst>
          </a:custGeom>
          <a:solidFill>
            <a:srgbClr val="937AB1"/>
          </a:solidFill>
          <a:ln w="57150">
            <a:solidFill>
              <a:srgbClr val="F69545"/>
            </a:solidFill>
          </a:ln>
        </p:spPr>
        <p:txBody>
          <a:bodyPr wrap="square" lIns="0" tIns="0" rIns="0" bIns="0" rtlCol="0">
            <a:noAutofit/>
          </a:bodyPr>
          <a:lstStyle/>
          <a:p>
            <a:endParaRPr/>
          </a:p>
        </p:txBody>
      </p:sp>
      <p:sp>
        <p:nvSpPr>
          <p:cNvPr id="105" name="object 54"/>
          <p:cNvSpPr/>
          <p:nvPr/>
        </p:nvSpPr>
        <p:spPr>
          <a:xfrm>
            <a:off x="8877097" y="2753913"/>
            <a:ext cx="347472" cy="347472"/>
          </a:xfrm>
          <a:custGeom>
            <a:avLst/>
            <a:gdLst/>
            <a:ahLst/>
            <a:cxnLst/>
            <a:rect l="l" t="t" r="r" b="b"/>
            <a:pathLst>
              <a:path w="320730"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4"/>
                </a:lnTo>
                <a:lnTo>
                  <a:pt x="308334" y="106609"/>
                </a:lnTo>
                <a:lnTo>
                  <a:pt x="313014" y="120303"/>
                </a:lnTo>
                <a:lnTo>
                  <a:pt x="316635" y="134512"/>
                </a:lnTo>
                <a:lnTo>
                  <a:pt x="319146" y="149181"/>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2"/>
                </a:lnTo>
                <a:lnTo>
                  <a:pt x="146243" y="346698"/>
                </a:lnTo>
                <a:lnTo>
                  <a:pt x="132464" y="344742"/>
                </a:lnTo>
                <a:lnTo>
                  <a:pt x="119078" y="341551"/>
                </a:lnTo>
                <a:lnTo>
                  <a:pt x="106136" y="337180"/>
                </a:lnTo>
                <a:lnTo>
                  <a:pt x="93688" y="331684"/>
                </a:lnTo>
                <a:lnTo>
                  <a:pt x="81788" y="325119"/>
                </a:lnTo>
                <a:lnTo>
                  <a:pt x="70484" y="317539"/>
                </a:lnTo>
                <a:lnTo>
                  <a:pt x="59830" y="309002"/>
                </a:lnTo>
                <a:lnTo>
                  <a:pt x="49875" y="299561"/>
                </a:lnTo>
                <a:lnTo>
                  <a:pt x="40672" y="289272"/>
                </a:lnTo>
                <a:lnTo>
                  <a:pt x="32271" y="278192"/>
                </a:lnTo>
                <a:lnTo>
                  <a:pt x="24724" y="266375"/>
                </a:lnTo>
                <a:lnTo>
                  <a:pt x="18081" y="253876"/>
                </a:lnTo>
                <a:lnTo>
                  <a:pt x="12395" y="240752"/>
                </a:lnTo>
                <a:lnTo>
                  <a:pt x="7715" y="227057"/>
                </a:lnTo>
                <a:lnTo>
                  <a:pt x="4094" y="212848"/>
                </a:lnTo>
                <a:lnTo>
                  <a:pt x="1582" y="198179"/>
                </a:lnTo>
                <a:lnTo>
                  <a:pt x="232" y="183106"/>
                </a:lnTo>
                <a:lnTo>
                  <a:pt x="0" y="173680"/>
                </a:lnTo>
                <a:close/>
              </a:path>
            </a:pathLst>
          </a:custGeom>
          <a:solidFill>
            <a:srgbClr val="FAA757"/>
          </a:solidFill>
          <a:ln w="28575">
            <a:solidFill>
              <a:srgbClr val="C1803F"/>
            </a:solidFill>
          </a:ln>
        </p:spPr>
        <p:txBody>
          <a:bodyPr wrap="square" lIns="0" tIns="0" rIns="0" bIns="0" rtlCol="0">
            <a:noAutofit/>
          </a:bodyPr>
          <a:lstStyle/>
          <a:p>
            <a:endParaRPr/>
          </a:p>
        </p:txBody>
      </p:sp>
      <p:sp>
        <p:nvSpPr>
          <p:cNvPr id="106" name="object 52"/>
          <p:cNvSpPr/>
          <p:nvPr/>
        </p:nvSpPr>
        <p:spPr>
          <a:xfrm>
            <a:off x="6220124" y="4120868"/>
            <a:ext cx="347472" cy="347472"/>
          </a:xfrm>
          <a:custGeom>
            <a:avLst/>
            <a:gdLst/>
            <a:ahLst/>
            <a:cxnLst/>
            <a:rect l="l" t="t" r="r" b="b"/>
            <a:pathLst>
              <a:path w="320730"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5"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1"/>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07" name="object 50"/>
          <p:cNvSpPr/>
          <p:nvPr/>
        </p:nvSpPr>
        <p:spPr>
          <a:xfrm>
            <a:off x="5965297" y="4612355"/>
            <a:ext cx="347472" cy="347472"/>
          </a:xfrm>
          <a:custGeom>
            <a:avLst/>
            <a:gdLst/>
            <a:ahLst/>
            <a:cxnLst/>
            <a:rect l="l" t="t" r="r" b="b"/>
            <a:pathLst>
              <a:path w="320730"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6"/>
                </a:lnTo>
                <a:lnTo>
                  <a:pt x="0" y="173681"/>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08" name="object 48"/>
          <p:cNvSpPr/>
          <p:nvPr/>
        </p:nvSpPr>
        <p:spPr>
          <a:xfrm>
            <a:off x="4654532" y="4049985"/>
            <a:ext cx="347472" cy="347472"/>
          </a:xfrm>
          <a:custGeom>
            <a:avLst/>
            <a:gdLst/>
            <a:ahLst/>
            <a:cxnLst/>
            <a:rect l="l" t="t" r="r" b="b"/>
            <a:pathLst>
              <a:path w="320729"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6" y="149182"/>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09" name="object 42"/>
          <p:cNvSpPr/>
          <p:nvPr/>
        </p:nvSpPr>
        <p:spPr>
          <a:xfrm>
            <a:off x="7272103" y="3311841"/>
            <a:ext cx="347472" cy="347472"/>
          </a:xfrm>
          <a:custGeom>
            <a:avLst/>
            <a:gdLst/>
            <a:ahLst/>
            <a:cxnLst/>
            <a:rect l="l" t="t" r="r" b="b"/>
            <a:pathLst>
              <a:path w="320730"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4" y="346697"/>
                </a:lnTo>
                <a:lnTo>
                  <a:pt x="132465" y="344742"/>
                </a:lnTo>
                <a:lnTo>
                  <a:pt x="119078" y="341551"/>
                </a:lnTo>
                <a:lnTo>
                  <a:pt x="106136" y="337180"/>
                </a:lnTo>
                <a:lnTo>
                  <a:pt x="93689" y="331684"/>
                </a:lnTo>
                <a:lnTo>
                  <a:pt x="81788" y="325119"/>
                </a:lnTo>
                <a:lnTo>
                  <a:pt x="70485" y="317539"/>
                </a:lnTo>
                <a:lnTo>
                  <a:pt x="59830" y="309001"/>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6"/>
                </a:lnTo>
                <a:lnTo>
                  <a:pt x="0" y="173680"/>
                </a:lnTo>
                <a:close/>
              </a:path>
            </a:pathLst>
          </a:custGeom>
          <a:solidFill>
            <a:srgbClr val="FAA757"/>
          </a:solidFill>
          <a:ln w="28575">
            <a:solidFill>
              <a:srgbClr val="C1803F"/>
            </a:solidFill>
          </a:ln>
        </p:spPr>
        <p:txBody>
          <a:bodyPr wrap="square" lIns="0" tIns="0" rIns="0" bIns="0" rtlCol="0">
            <a:noAutofit/>
          </a:bodyPr>
          <a:lstStyle/>
          <a:p>
            <a:endParaRPr/>
          </a:p>
        </p:txBody>
      </p:sp>
      <p:sp>
        <p:nvSpPr>
          <p:cNvPr id="110" name="object 44"/>
          <p:cNvSpPr/>
          <p:nvPr/>
        </p:nvSpPr>
        <p:spPr>
          <a:xfrm>
            <a:off x="7084113" y="2580232"/>
            <a:ext cx="347472" cy="347472"/>
          </a:xfrm>
          <a:custGeom>
            <a:avLst/>
            <a:gdLst/>
            <a:ahLst/>
            <a:cxnLst/>
            <a:rect l="l" t="t" r="r" b="b"/>
            <a:pathLst>
              <a:path w="320730"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2"/>
                </a:lnTo>
                <a:lnTo>
                  <a:pt x="146244" y="346698"/>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3"/>
                </a:lnTo>
                <a:lnTo>
                  <a:pt x="32271" y="278192"/>
                </a:lnTo>
                <a:lnTo>
                  <a:pt x="24724" y="266375"/>
                </a:lnTo>
                <a:lnTo>
                  <a:pt x="18081" y="253876"/>
                </a:lnTo>
                <a:lnTo>
                  <a:pt x="12395" y="240752"/>
                </a:lnTo>
                <a:lnTo>
                  <a:pt x="7715" y="227058"/>
                </a:lnTo>
                <a:lnTo>
                  <a:pt x="4094" y="212848"/>
                </a:lnTo>
                <a:lnTo>
                  <a:pt x="1583" y="198179"/>
                </a:lnTo>
                <a:lnTo>
                  <a:pt x="232" y="183107"/>
                </a:lnTo>
                <a:lnTo>
                  <a:pt x="0" y="173680"/>
                </a:lnTo>
                <a:close/>
              </a:path>
            </a:pathLst>
          </a:custGeom>
          <a:solidFill>
            <a:srgbClr val="FAA757"/>
          </a:solidFill>
          <a:ln w="28575">
            <a:solidFill>
              <a:srgbClr val="C1803F"/>
            </a:solidFill>
          </a:ln>
        </p:spPr>
        <p:txBody>
          <a:bodyPr wrap="square" lIns="0" tIns="0" rIns="0" bIns="0" rtlCol="0">
            <a:noAutofit/>
          </a:bodyPr>
          <a:lstStyle/>
          <a:p>
            <a:endParaRPr/>
          </a:p>
        </p:txBody>
      </p:sp>
      <p:sp>
        <p:nvSpPr>
          <p:cNvPr id="111" name="object 46"/>
          <p:cNvSpPr/>
          <p:nvPr/>
        </p:nvSpPr>
        <p:spPr>
          <a:xfrm>
            <a:off x="6945508" y="2964479"/>
            <a:ext cx="347472" cy="347472"/>
          </a:xfrm>
          <a:custGeom>
            <a:avLst/>
            <a:gdLst/>
            <a:ahLst/>
            <a:cxnLst/>
            <a:rect l="l" t="t" r="r" b="b"/>
            <a:pathLst>
              <a:path w="320730"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4"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30" y="342927"/>
                </a:lnTo>
                <a:lnTo>
                  <a:pt x="182985" y="345647"/>
                </a:lnTo>
                <a:lnTo>
                  <a:pt x="169068" y="347110"/>
                </a:lnTo>
                <a:lnTo>
                  <a:pt x="160365" y="347362"/>
                </a:lnTo>
                <a:lnTo>
                  <a:pt x="146244" y="346698"/>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3" y="198179"/>
                </a:lnTo>
                <a:lnTo>
                  <a:pt x="232" y="183107"/>
                </a:lnTo>
                <a:lnTo>
                  <a:pt x="0" y="173680"/>
                </a:lnTo>
                <a:close/>
              </a:path>
            </a:pathLst>
          </a:custGeom>
          <a:solidFill>
            <a:srgbClr val="FAA757"/>
          </a:solidFill>
          <a:ln w="28575">
            <a:solidFill>
              <a:srgbClr val="C1803F"/>
            </a:solidFill>
          </a:ln>
        </p:spPr>
        <p:txBody>
          <a:bodyPr wrap="square" lIns="0" tIns="0" rIns="0" bIns="0" rtlCol="0">
            <a:noAutofit/>
          </a:bodyPr>
          <a:lstStyle/>
          <a:p>
            <a:endParaRPr/>
          </a:p>
        </p:txBody>
      </p:sp>
      <p:sp>
        <p:nvSpPr>
          <p:cNvPr id="112" name="object 40"/>
          <p:cNvSpPr/>
          <p:nvPr/>
        </p:nvSpPr>
        <p:spPr>
          <a:xfrm>
            <a:off x="6737120" y="4921685"/>
            <a:ext cx="347472" cy="347472"/>
          </a:xfrm>
          <a:custGeom>
            <a:avLst/>
            <a:gdLst/>
            <a:ahLst/>
            <a:cxnLst/>
            <a:rect l="l" t="t" r="r" b="b"/>
            <a:pathLst>
              <a:path w="320729"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29"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1"/>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13" name="object 38"/>
          <p:cNvSpPr/>
          <p:nvPr/>
        </p:nvSpPr>
        <p:spPr>
          <a:xfrm>
            <a:off x="8556365" y="2219115"/>
            <a:ext cx="347472" cy="347472"/>
          </a:xfrm>
          <a:custGeom>
            <a:avLst/>
            <a:gdLst/>
            <a:ahLst/>
            <a:cxnLst/>
            <a:rect l="l" t="t" r="r" b="b"/>
            <a:pathLst>
              <a:path w="320729"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4"/>
                </a:lnTo>
                <a:lnTo>
                  <a:pt x="308334" y="106609"/>
                </a:lnTo>
                <a:lnTo>
                  <a:pt x="313014" y="120303"/>
                </a:lnTo>
                <a:lnTo>
                  <a:pt x="316635" y="134512"/>
                </a:lnTo>
                <a:lnTo>
                  <a:pt x="319146" y="149181"/>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2"/>
                </a:lnTo>
                <a:lnTo>
                  <a:pt x="146243" y="346698"/>
                </a:lnTo>
                <a:lnTo>
                  <a:pt x="132464" y="344742"/>
                </a:lnTo>
                <a:lnTo>
                  <a:pt x="119078" y="341551"/>
                </a:lnTo>
                <a:lnTo>
                  <a:pt x="106136" y="337180"/>
                </a:lnTo>
                <a:lnTo>
                  <a:pt x="93688" y="331684"/>
                </a:lnTo>
                <a:lnTo>
                  <a:pt x="81788" y="325119"/>
                </a:lnTo>
                <a:lnTo>
                  <a:pt x="70484" y="317539"/>
                </a:lnTo>
                <a:lnTo>
                  <a:pt x="59830" y="309002"/>
                </a:lnTo>
                <a:lnTo>
                  <a:pt x="49875" y="299561"/>
                </a:lnTo>
                <a:lnTo>
                  <a:pt x="40672" y="289272"/>
                </a:lnTo>
                <a:lnTo>
                  <a:pt x="32271" y="278192"/>
                </a:lnTo>
                <a:lnTo>
                  <a:pt x="24724" y="266375"/>
                </a:lnTo>
                <a:lnTo>
                  <a:pt x="18081" y="253876"/>
                </a:lnTo>
                <a:lnTo>
                  <a:pt x="12395" y="240752"/>
                </a:lnTo>
                <a:lnTo>
                  <a:pt x="7715" y="227057"/>
                </a:lnTo>
                <a:lnTo>
                  <a:pt x="4094" y="212848"/>
                </a:lnTo>
                <a:lnTo>
                  <a:pt x="1582" y="198179"/>
                </a:lnTo>
                <a:lnTo>
                  <a:pt x="232" y="183106"/>
                </a:lnTo>
                <a:lnTo>
                  <a:pt x="0" y="173680"/>
                </a:lnTo>
                <a:close/>
              </a:path>
            </a:pathLst>
          </a:custGeom>
          <a:solidFill>
            <a:srgbClr val="937AB1"/>
          </a:solidFill>
          <a:ln w="57150">
            <a:solidFill>
              <a:srgbClr val="F69545"/>
            </a:solidFill>
          </a:ln>
        </p:spPr>
        <p:txBody>
          <a:bodyPr wrap="square" lIns="0" tIns="0" rIns="0" bIns="0" rtlCol="0">
            <a:noAutofit/>
          </a:bodyPr>
          <a:lstStyle/>
          <a:p>
            <a:endParaRPr/>
          </a:p>
        </p:txBody>
      </p:sp>
      <p:sp>
        <p:nvSpPr>
          <p:cNvPr id="114" name="object 36"/>
          <p:cNvSpPr/>
          <p:nvPr/>
        </p:nvSpPr>
        <p:spPr>
          <a:xfrm>
            <a:off x="8909165" y="3402186"/>
            <a:ext cx="347472" cy="347472"/>
          </a:xfrm>
          <a:custGeom>
            <a:avLst/>
            <a:gdLst/>
            <a:ahLst/>
            <a:cxnLst/>
            <a:rect l="l" t="t" r="r" b="b"/>
            <a:pathLst>
              <a:path w="338701" h="347361">
                <a:moveTo>
                  <a:pt x="338701" y="173680"/>
                </a:moveTo>
                <a:lnTo>
                  <a:pt x="338086" y="158773"/>
                </a:lnTo>
                <a:lnTo>
                  <a:pt x="336274" y="144215"/>
                </a:lnTo>
                <a:lnTo>
                  <a:pt x="333315" y="130059"/>
                </a:lnTo>
                <a:lnTo>
                  <a:pt x="329260" y="116355"/>
                </a:lnTo>
                <a:lnTo>
                  <a:pt x="324157" y="103155"/>
                </a:lnTo>
                <a:lnTo>
                  <a:pt x="318058" y="90510"/>
                </a:lnTo>
                <a:lnTo>
                  <a:pt x="311012" y="78472"/>
                </a:lnTo>
                <a:lnTo>
                  <a:pt x="303069" y="67092"/>
                </a:lnTo>
                <a:lnTo>
                  <a:pt x="294280" y="56421"/>
                </a:lnTo>
                <a:lnTo>
                  <a:pt x="284694" y="46511"/>
                </a:lnTo>
                <a:lnTo>
                  <a:pt x="274362" y="37412"/>
                </a:lnTo>
                <a:lnTo>
                  <a:pt x="263333" y="29177"/>
                </a:lnTo>
                <a:lnTo>
                  <a:pt x="251657" y="21856"/>
                </a:lnTo>
                <a:lnTo>
                  <a:pt x="239385" y="15500"/>
                </a:lnTo>
                <a:lnTo>
                  <a:pt x="226566" y="10162"/>
                </a:lnTo>
                <a:lnTo>
                  <a:pt x="213252" y="5892"/>
                </a:lnTo>
                <a:lnTo>
                  <a:pt x="199490" y="2742"/>
                </a:lnTo>
                <a:lnTo>
                  <a:pt x="185333" y="763"/>
                </a:lnTo>
                <a:lnTo>
                  <a:pt x="170829" y="6"/>
                </a:lnTo>
                <a:lnTo>
                  <a:pt x="169350" y="0"/>
                </a:lnTo>
                <a:lnTo>
                  <a:pt x="154814" y="630"/>
                </a:lnTo>
                <a:lnTo>
                  <a:pt x="140620" y="2489"/>
                </a:lnTo>
                <a:lnTo>
                  <a:pt x="126816" y="5523"/>
                </a:lnTo>
                <a:lnTo>
                  <a:pt x="113454" y="9683"/>
                </a:lnTo>
                <a:lnTo>
                  <a:pt x="100583" y="14916"/>
                </a:lnTo>
                <a:lnTo>
                  <a:pt x="88254" y="21171"/>
                </a:lnTo>
                <a:lnTo>
                  <a:pt x="76516" y="28397"/>
                </a:lnTo>
                <a:lnTo>
                  <a:pt x="65420" y="36543"/>
                </a:lnTo>
                <a:lnTo>
                  <a:pt x="55015" y="45557"/>
                </a:lnTo>
                <a:lnTo>
                  <a:pt x="45351" y="55388"/>
                </a:lnTo>
                <a:lnTo>
                  <a:pt x="36479" y="65984"/>
                </a:lnTo>
                <a:lnTo>
                  <a:pt x="28449" y="77295"/>
                </a:lnTo>
                <a:lnTo>
                  <a:pt x="21311" y="89269"/>
                </a:lnTo>
                <a:lnTo>
                  <a:pt x="15114" y="101855"/>
                </a:lnTo>
                <a:lnTo>
                  <a:pt x="9909" y="115001"/>
                </a:lnTo>
                <a:lnTo>
                  <a:pt x="5745" y="128657"/>
                </a:lnTo>
                <a:lnTo>
                  <a:pt x="2674" y="142770"/>
                </a:lnTo>
                <a:lnTo>
                  <a:pt x="744" y="157289"/>
                </a:lnTo>
                <a:lnTo>
                  <a:pt x="6" y="172164"/>
                </a:lnTo>
                <a:lnTo>
                  <a:pt x="0" y="173680"/>
                </a:lnTo>
                <a:lnTo>
                  <a:pt x="615" y="188588"/>
                </a:lnTo>
                <a:lnTo>
                  <a:pt x="2427" y="203146"/>
                </a:lnTo>
                <a:lnTo>
                  <a:pt x="5386" y="217302"/>
                </a:lnTo>
                <a:lnTo>
                  <a:pt x="9441" y="231006"/>
                </a:lnTo>
                <a:lnTo>
                  <a:pt x="14544" y="244206"/>
                </a:lnTo>
                <a:lnTo>
                  <a:pt x="20643" y="256850"/>
                </a:lnTo>
                <a:lnTo>
                  <a:pt x="27689" y="268888"/>
                </a:lnTo>
                <a:lnTo>
                  <a:pt x="35631" y="280269"/>
                </a:lnTo>
                <a:lnTo>
                  <a:pt x="44421" y="290940"/>
                </a:lnTo>
                <a:lnTo>
                  <a:pt x="54007" y="300850"/>
                </a:lnTo>
                <a:lnTo>
                  <a:pt x="64339" y="309949"/>
                </a:lnTo>
                <a:lnTo>
                  <a:pt x="75368" y="318184"/>
                </a:lnTo>
                <a:lnTo>
                  <a:pt x="87044" y="325505"/>
                </a:lnTo>
                <a:lnTo>
                  <a:pt x="99316" y="331861"/>
                </a:lnTo>
                <a:lnTo>
                  <a:pt x="112134" y="337199"/>
                </a:lnTo>
                <a:lnTo>
                  <a:pt x="125449" y="341469"/>
                </a:lnTo>
                <a:lnTo>
                  <a:pt x="139210" y="344619"/>
                </a:lnTo>
                <a:lnTo>
                  <a:pt x="153368" y="346598"/>
                </a:lnTo>
                <a:lnTo>
                  <a:pt x="167872" y="347355"/>
                </a:lnTo>
                <a:lnTo>
                  <a:pt x="169350" y="347361"/>
                </a:lnTo>
                <a:lnTo>
                  <a:pt x="183886" y="346731"/>
                </a:lnTo>
                <a:lnTo>
                  <a:pt x="198081" y="344872"/>
                </a:lnTo>
                <a:lnTo>
                  <a:pt x="211885" y="341838"/>
                </a:lnTo>
                <a:lnTo>
                  <a:pt x="225247" y="337678"/>
                </a:lnTo>
                <a:lnTo>
                  <a:pt x="238117" y="332445"/>
                </a:lnTo>
                <a:lnTo>
                  <a:pt x="250447" y="326190"/>
                </a:lnTo>
                <a:lnTo>
                  <a:pt x="262185" y="318964"/>
                </a:lnTo>
                <a:lnTo>
                  <a:pt x="273281" y="310818"/>
                </a:lnTo>
                <a:lnTo>
                  <a:pt x="283686" y="301804"/>
                </a:lnTo>
                <a:lnTo>
                  <a:pt x="293349" y="291973"/>
                </a:lnTo>
                <a:lnTo>
                  <a:pt x="302221" y="281377"/>
                </a:lnTo>
                <a:lnTo>
                  <a:pt x="310251" y="270066"/>
                </a:lnTo>
                <a:lnTo>
                  <a:pt x="317390" y="258092"/>
                </a:lnTo>
                <a:lnTo>
                  <a:pt x="323587" y="245506"/>
                </a:lnTo>
                <a:lnTo>
                  <a:pt x="328792" y="232360"/>
                </a:lnTo>
                <a:lnTo>
                  <a:pt x="332956" y="218704"/>
                </a:lnTo>
                <a:lnTo>
                  <a:pt x="336027" y="204591"/>
                </a:lnTo>
                <a:lnTo>
                  <a:pt x="337957" y="190071"/>
                </a:lnTo>
                <a:lnTo>
                  <a:pt x="338695" y="175197"/>
                </a:lnTo>
                <a:lnTo>
                  <a:pt x="338701" y="173680"/>
                </a:lnTo>
                <a:close/>
              </a:path>
            </a:pathLst>
          </a:custGeom>
          <a:solidFill>
            <a:srgbClr val="FAA757"/>
          </a:solidFill>
          <a:ln w="28575">
            <a:solidFill>
              <a:schemeClr val="bg1">
                <a:lumMod val="85000"/>
              </a:schemeClr>
            </a:solidFill>
          </a:ln>
        </p:spPr>
        <p:txBody>
          <a:bodyPr wrap="square" lIns="0" tIns="0" rIns="0" bIns="0" rtlCol="0">
            <a:noAutofit/>
          </a:bodyPr>
          <a:lstStyle/>
          <a:p>
            <a:endParaRPr/>
          </a:p>
        </p:txBody>
      </p:sp>
      <p:sp>
        <p:nvSpPr>
          <p:cNvPr id="115" name="object 34"/>
          <p:cNvSpPr/>
          <p:nvPr/>
        </p:nvSpPr>
        <p:spPr>
          <a:xfrm>
            <a:off x="6562354" y="2483005"/>
            <a:ext cx="347472" cy="347472"/>
          </a:xfrm>
          <a:custGeom>
            <a:avLst/>
            <a:gdLst/>
            <a:ahLst/>
            <a:cxnLst/>
            <a:rect l="l" t="t" r="r" b="b"/>
            <a:pathLst>
              <a:path w="320729"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5" y="2619"/>
                </a:lnTo>
                <a:lnTo>
                  <a:pt x="201651" y="5810"/>
                </a:lnTo>
                <a:lnTo>
                  <a:pt x="214593" y="10181"/>
                </a:lnTo>
                <a:lnTo>
                  <a:pt x="227041" y="15677"/>
                </a:lnTo>
                <a:lnTo>
                  <a:pt x="238941" y="22242"/>
                </a:lnTo>
                <a:lnTo>
                  <a:pt x="250245" y="29822"/>
                </a:lnTo>
                <a:lnTo>
                  <a:pt x="260899" y="38359"/>
                </a:lnTo>
                <a:lnTo>
                  <a:pt x="270854"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2"/>
                </a:lnTo>
                <a:lnTo>
                  <a:pt x="146244" y="346698"/>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3" y="198179"/>
                </a:lnTo>
                <a:lnTo>
                  <a:pt x="232" y="183107"/>
                </a:lnTo>
                <a:lnTo>
                  <a:pt x="0" y="173680"/>
                </a:lnTo>
                <a:close/>
              </a:path>
            </a:pathLst>
          </a:custGeom>
          <a:solidFill>
            <a:srgbClr val="FAA757"/>
          </a:solidFill>
          <a:ln w="28575">
            <a:solidFill>
              <a:srgbClr val="C1803F"/>
            </a:solidFill>
          </a:ln>
        </p:spPr>
        <p:txBody>
          <a:bodyPr wrap="square" lIns="0" tIns="0" rIns="0" bIns="0" rtlCol="0">
            <a:noAutofit/>
          </a:bodyPr>
          <a:lstStyle/>
          <a:p>
            <a:endParaRPr/>
          </a:p>
        </p:txBody>
      </p:sp>
      <p:sp>
        <p:nvSpPr>
          <p:cNvPr id="116" name="object 32"/>
          <p:cNvSpPr/>
          <p:nvPr/>
        </p:nvSpPr>
        <p:spPr>
          <a:xfrm>
            <a:off x="8716732" y="1593274"/>
            <a:ext cx="347472" cy="347472"/>
          </a:xfrm>
          <a:custGeom>
            <a:avLst/>
            <a:gdLst/>
            <a:ahLst/>
            <a:cxnLst/>
            <a:rect l="l" t="t" r="r" b="b"/>
            <a:pathLst>
              <a:path w="320730"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4"/>
                </a:lnTo>
                <a:lnTo>
                  <a:pt x="308334" y="106609"/>
                </a:lnTo>
                <a:lnTo>
                  <a:pt x="313014" y="120303"/>
                </a:lnTo>
                <a:lnTo>
                  <a:pt x="316635" y="134512"/>
                </a:lnTo>
                <a:lnTo>
                  <a:pt x="319147" y="149181"/>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3"/>
                </a:lnTo>
                <a:lnTo>
                  <a:pt x="285311" y="282563"/>
                </a:lnTo>
                <a:lnTo>
                  <a:pt x="276594" y="293344"/>
                </a:lnTo>
                <a:lnTo>
                  <a:pt x="267094" y="303311"/>
                </a:lnTo>
                <a:lnTo>
                  <a:pt x="256863" y="312410"/>
                </a:lnTo>
                <a:lnTo>
                  <a:pt x="245952" y="320584"/>
                </a:lnTo>
                <a:lnTo>
                  <a:pt x="234412" y="327778"/>
                </a:lnTo>
                <a:lnTo>
                  <a:pt x="222294" y="333937"/>
                </a:lnTo>
                <a:lnTo>
                  <a:pt x="209649" y="339005"/>
                </a:lnTo>
                <a:lnTo>
                  <a:pt x="196530" y="342927"/>
                </a:lnTo>
                <a:lnTo>
                  <a:pt x="182985" y="345647"/>
                </a:lnTo>
                <a:lnTo>
                  <a:pt x="169068" y="347110"/>
                </a:lnTo>
                <a:lnTo>
                  <a:pt x="160364" y="347362"/>
                </a:lnTo>
                <a:lnTo>
                  <a:pt x="146243" y="346698"/>
                </a:lnTo>
                <a:lnTo>
                  <a:pt x="132464" y="344742"/>
                </a:lnTo>
                <a:lnTo>
                  <a:pt x="119078" y="341551"/>
                </a:lnTo>
                <a:lnTo>
                  <a:pt x="106136" y="337180"/>
                </a:lnTo>
                <a:lnTo>
                  <a:pt x="93688" y="331684"/>
                </a:lnTo>
                <a:lnTo>
                  <a:pt x="81788" y="325119"/>
                </a:lnTo>
                <a:lnTo>
                  <a:pt x="70484" y="317539"/>
                </a:lnTo>
                <a:lnTo>
                  <a:pt x="59830" y="309002"/>
                </a:lnTo>
                <a:lnTo>
                  <a:pt x="49875" y="299561"/>
                </a:lnTo>
                <a:lnTo>
                  <a:pt x="40672" y="289272"/>
                </a:lnTo>
                <a:lnTo>
                  <a:pt x="32271" y="278192"/>
                </a:lnTo>
                <a:lnTo>
                  <a:pt x="24724" y="266375"/>
                </a:lnTo>
                <a:lnTo>
                  <a:pt x="18081" y="253876"/>
                </a:lnTo>
                <a:lnTo>
                  <a:pt x="12395" y="240752"/>
                </a:lnTo>
                <a:lnTo>
                  <a:pt x="7715" y="227057"/>
                </a:lnTo>
                <a:lnTo>
                  <a:pt x="4094" y="212848"/>
                </a:lnTo>
                <a:lnTo>
                  <a:pt x="1582" y="198179"/>
                </a:lnTo>
                <a:lnTo>
                  <a:pt x="232" y="183106"/>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17" name="object 30"/>
          <p:cNvSpPr/>
          <p:nvPr/>
        </p:nvSpPr>
        <p:spPr>
          <a:xfrm>
            <a:off x="7725572" y="3169970"/>
            <a:ext cx="347472" cy="347472"/>
          </a:xfrm>
          <a:custGeom>
            <a:avLst/>
            <a:gdLst/>
            <a:ahLst/>
            <a:cxnLst/>
            <a:rect l="l" t="t" r="r" b="b"/>
            <a:pathLst>
              <a:path w="320729"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2"/>
                </a:lnTo>
                <a:lnTo>
                  <a:pt x="146244" y="346698"/>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3" y="198179"/>
                </a:lnTo>
                <a:lnTo>
                  <a:pt x="232" y="183107"/>
                </a:lnTo>
                <a:lnTo>
                  <a:pt x="0" y="173680"/>
                </a:lnTo>
                <a:close/>
              </a:path>
            </a:pathLst>
          </a:custGeom>
          <a:solidFill>
            <a:srgbClr val="FAA757"/>
          </a:solidFill>
          <a:ln w="28575">
            <a:solidFill>
              <a:srgbClr val="C1803F"/>
            </a:solidFill>
          </a:ln>
        </p:spPr>
        <p:txBody>
          <a:bodyPr wrap="square" lIns="0" tIns="0" rIns="0" bIns="0" rtlCol="0">
            <a:noAutofit/>
          </a:bodyPr>
          <a:lstStyle/>
          <a:p>
            <a:endParaRPr/>
          </a:p>
        </p:txBody>
      </p:sp>
      <p:sp>
        <p:nvSpPr>
          <p:cNvPr id="118" name="object 28"/>
          <p:cNvSpPr/>
          <p:nvPr/>
        </p:nvSpPr>
        <p:spPr>
          <a:xfrm>
            <a:off x="6401989" y="5328656"/>
            <a:ext cx="347472" cy="347472"/>
          </a:xfrm>
          <a:custGeom>
            <a:avLst/>
            <a:gdLst/>
            <a:ahLst/>
            <a:cxnLst/>
            <a:rect l="l" t="t" r="r" b="b"/>
            <a:pathLst>
              <a:path w="320730"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6"/>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19" name="object 26"/>
          <p:cNvSpPr/>
          <p:nvPr/>
        </p:nvSpPr>
        <p:spPr>
          <a:xfrm>
            <a:off x="7105873" y="4521611"/>
            <a:ext cx="347472" cy="347472"/>
          </a:xfrm>
          <a:custGeom>
            <a:avLst/>
            <a:gdLst/>
            <a:ahLst/>
            <a:cxnLst/>
            <a:rect l="l" t="t" r="r" b="b"/>
            <a:pathLst>
              <a:path w="320730"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6"/>
                </a:lnTo>
                <a:lnTo>
                  <a:pt x="0" y="173681"/>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20" name="object 24"/>
          <p:cNvSpPr/>
          <p:nvPr/>
        </p:nvSpPr>
        <p:spPr>
          <a:xfrm>
            <a:off x="5052670" y="3517331"/>
            <a:ext cx="347472" cy="347472"/>
          </a:xfrm>
          <a:custGeom>
            <a:avLst/>
            <a:gdLst/>
            <a:ahLst/>
            <a:cxnLst/>
            <a:rect l="l" t="t" r="r" b="b"/>
            <a:pathLst>
              <a:path w="320730"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1"/>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21" name="object 22"/>
          <p:cNvSpPr/>
          <p:nvPr/>
        </p:nvSpPr>
        <p:spPr>
          <a:xfrm>
            <a:off x="4776845" y="5206506"/>
            <a:ext cx="347472" cy="347472"/>
          </a:xfrm>
          <a:custGeom>
            <a:avLst/>
            <a:gdLst/>
            <a:ahLst/>
            <a:cxnLst/>
            <a:rect l="l" t="t" r="r" b="b"/>
            <a:pathLst>
              <a:path w="320730"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22" name="object 20"/>
          <p:cNvSpPr/>
          <p:nvPr/>
        </p:nvSpPr>
        <p:spPr>
          <a:xfrm>
            <a:off x="5373401" y="4051297"/>
            <a:ext cx="347472" cy="347472"/>
          </a:xfrm>
          <a:custGeom>
            <a:avLst/>
            <a:gdLst/>
            <a:ahLst/>
            <a:cxnLst/>
            <a:rect l="l" t="t" r="r" b="b"/>
            <a:pathLst>
              <a:path w="320730"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2"/>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1"/>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23" name="object 18"/>
          <p:cNvSpPr/>
          <p:nvPr/>
        </p:nvSpPr>
        <p:spPr>
          <a:xfrm>
            <a:off x="8237687" y="2691052"/>
            <a:ext cx="347472" cy="347472"/>
          </a:xfrm>
          <a:custGeom>
            <a:avLst/>
            <a:gdLst/>
            <a:ahLst/>
            <a:cxnLst/>
            <a:rect l="l" t="t" r="r" b="b"/>
            <a:pathLst>
              <a:path w="320730"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4"/>
                </a:lnTo>
                <a:lnTo>
                  <a:pt x="308334" y="106609"/>
                </a:lnTo>
                <a:lnTo>
                  <a:pt x="313014" y="120303"/>
                </a:lnTo>
                <a:lnTo>
                  <a:pt x="316635" y="134512"/>
                </a:lnTo>
                <a:lnTo>
                  <a:pt x="319147" y="149181"/>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2"/>
                </a:lnTo>
                <a:lnTo>
                  <a:pt x="146243" y="346698"/>
                </a:lnTo>
                <a:lnTo>
                  <a:pt x="132464" y="344742"/>
                </a:lnTo>
                <a:lnTo>
                  <a:pt x="119078" y="341551"/>
                </a:lnTo>
                <a:lnTo>
                  <a:pt x="106136" y="337180"/>
                </a:lnTo>
                <a:lnTo>
                  <a:pt x="93688"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7"/>
                </a:lnTo>
                <a:lnTo>
                  <a:pt x="4094" y="212848"/>
                </a:lnTo>
                <a:lnTo>
                  <a:pt x="1582" y="198179"/>
                </a:lnTo>
                <a:lnTo>
                  <a:pt x="232" y="183106"/>
                </a:lnTo>
                <a:lnTo>
                  <a:pt x="0" y="173680"/>
                </a:lnTo>
                <a:close/>
              </a:path>
            </a:pathLst>
          </a:custGeom>
          <a:solidFill>
            <a:srgbClr val="FAA757"/>
          </a:solidFill>
          <a:ln w="28575">
            <a:solidFill>
              <a:srgbClr val="C1803F"/>
            </a:solidFill>
          </a:ln>
        </p:spPr>
        <p:txBody>
          <a:bodyPr wrap="square" lIns="0" tIns="0" rIns="0" bIns="0" rtlCol="0">
            <a:noAutofit/>
          </a:bodyPr>
          <a:lstStyle/>
          <a:p>
            <a:endParaRPr/>
          </a:p>
        </p:txBody>
      </p:sp>
      <p:sp>
        <p:nvSpPr>
          <p:cNvPr id="124" name="object 6"/>
          <p:cNvSpPr txBox="1"/>
          <p:nvPr/>
        </p:nvSpPr>
        <p:spPr>
          <a:xfrm>
            <a:off x="2856125" y="3759280"/>
            <a:ext cx="992822" cy="330200"/>
          </a:xfrm>
          <a:prstGeom prst="rect">
            <a:avLst/>
          </a:prstGeom>
        </p:spPr>
        <p:txBody>
          <a:bodyPr wrap="square" lIns="0" tIns="0" rIns="0" bIns="0" rtlCol="0">
            <a:noAutofit/>
          </a:bodyPr>
          <a:lstStyle/>
          <a:p>
            <a:pPr marL="12700">
              <a:lnSpc>
                <a:spcPts val="2600"/>
              </a:lnSpc>
              <a:spcBef>
                <a:spcPts val="130"/>
              </a:spcBef>
            </a:pPr>
            <a:r>
              <a:rPr sz="3600" baseline="2275" dirty="0">
                <a:solidFill>
                  <a:srgbClr val="7F7E7E"/>
                </a:solidFill>
                <a:cs typeface="Calibri"/>
              </a:rPr>
              <a:t>Income</a:t>
            </a:r>
            <a:endParaRPr sz="2400" dirty="0">
              <a:cs typeface="Calibri"/>
            </a:endParaRPr>
          </a:p>
        </p:txBody>
      </p:sp>
      <p:grpSp>
        <p:nvGrpSpPr>
          <p:cNvPr id="125" name="Group 124"/>
          <p:cNvGrpSpPr/>
          <p:nvPr/>
        </p:nvGrpSpPr>
        <p:grpSpPr>
          <a:xfrm>
            <a:off x="3907438" y="1888930"/>
            <a:ext cx="6303362" cy="4054670"/>
            <a:chOff x="2343901" y="1923700"/>
            <a:chExt cx="6303362" cy="4054670"/>
          </a:xfrm>
        </p:grpSpPr>
        <p:sp>
          <p:nvSpPr>
            <p:cNvPr id="126" name="object 67"/>
            <p:cNvSpPr/>
            <p:nvPr/>
          </p:nvSpPr>
          <p:spPr>
            <a:xfrm>
              <a:off x="2343901" y="1923700"/>
              <a:ext cx="0" cy="4054670"/>
            </a:xfrm>
            <a:custGeom>
              <a:avLst/>
              <a:gdLst/>
              <a:ahLst/>
              <a:cxnLst/>
              <a:rect l="l" t="t" r="r" b="b"/>
              <a:pathLst>
                <a:path h="4054670">
                  <a:moveTo>
                    <a:pt x="0" y="4054670"/>
                  </a:moveTo>
                  <a:lnTo>
                    <a:pt x="0" y="0"/>
                  </a:lnTo>
                </a:path>
              </a:pathLst>
            </a:custGeom>
            <a:ln w="25399">
              <a:solidFill>
                <a:srgbClr val="6094C9"/>
              </a:solidFill>
              <a:headEnd type="none"/>
              <a:tailEnd type="arrow"/>
            </a:ln>
            <a:effectLst>
              <a:outerShdw blurRad="50800" dist="38100" dir="5400000" algn="t" rotWithShape="0">
                <a:prstClr val="black">
                  <a:alpha val="40000"/>
                </a:prstClr>
              </a:outerShdw>
            </a:effectLst>
          </p:spPr>
          <p:txBody>
            <a:bodyPr wrap="square" lIns="0" tIns="0" rIns="0" bIns="0" rtlCol="0">
              <a:noAutofit/>
            </a:bodyPr>
            <a:lstStyle/>
            <a:p>
              <a:endParaRPr/>
            </a:p>
          </p:txBody>
        </p:sp>
        <p:sp>
          <p:nvSpPr>
            <p:cNvPr id="127" name="object 70"/>
            <p:cNvSpPr/>
            <p:nvPr/>
          </p:nvSpPr>
          <p:spPr>
            <a:xfrm>
              <a:off x="2343901" y="5978370"/>
              <a:ext cx="6303362" cy="0"/>
            </a:xfrm>
            <a:custGeom>
              <a:avLst/>
              <a:gdLst/>
              <a:ahLst/>
              <a:cxnLst/>
              <a:rect l="l" t="t" r="r" b="b"/>
              <a:pathLst>
                <a:path w="6303362">
                  <a:moveTo>
                    <a:pt x="0" y="0"/>
                  </a:moveTo>
                  <a:lnTo>
                    <a:pt x="6303362" y="0"/>
                  </a:lnTo>
                </a:path>
              </a:pathLst>
            </a:custGeom>
            <a:ln w="25399">
              <a:solidFill>
                <a:srgbClr val="6094C9"/>
              </a:solidFill>
              <a:headEnd type="none"/>
              <a:tailEnd type="arrow"/>
            </a:ln>
            <a:effectLst>
              <a:outerShdw blurRad="50800" dist="38100" algn="l" rotWithShape="0">
                <a:prstClr val="black">
                  <a:alpha val="40000"/>
                </a:prstClr>
              </a:outerShdw>
            </a:effectLst>
          </p:spPr>
          <p:txBody>
            <a:bodyPr wrap="square" lIns="0" tIns="0" rIns="0" bIns="0" rtlCol="0">
              <a:noAutofit/>
            </a:bodyPr>
            <a:lstStyle/>
            <a:p>
              <a:endParaRPr/>
            </a:p>
          </p:txBody>
        </p:sp>
      </p:gr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666FFAB-C0FA-C044-8E77-3B98B46D0F6A}"/>
              </a:ext>
            </a:extLst>
          </p:cNvPr>
          <p:cNvSpPr>
            <a:spLocks noGrp="1"/>
          </p:cNvSpPr>
          <p:nvPr>
            <p:ph type="title"/>
          </p:nvPr>
        </p:nvSpPr>
        <p:spPr>
          <a:xfrm>
            <a:off x="388936" y="338418"/>
            <a:ext cx="11803064" cy="985557"/>
          </a:xfrm>
        </p:spPr>
        <p:txBody>
          <a:bodyPr/>
          <a:lstStyle/>
          <a:p>
            <a:r>
              <a:rPr lang="en-US" dirty="0" smtClean="0"/>
              <a:t>Clustering: advanced clustering algorithms</a:t>
            </a:r>
            <a:endParaRPr lang="en-US" dirty="0"/>
          </a:p>
        </p:txBody>
      </p:sp>
      <p:sp>
        <p:nvSpPr>
          <p:cNvPr id="3" name="Title 1">
            <a:extLst>
              <a:ext uri="{FF2B5EF4-FFF2-40B4-BE49-F238E27FC236}">
                <a16:creationId xmlns:a16="http://schemas.microsoft.com/office/drawing/2014/main" xmlns="" id="{D666FFAB-C0FA-C044-8E77-3B98B46D0F6A}"/>
              </a:ext>
            </a:extLst>
          </p:cNvPr>
          <p:cNvSpPr txBox="1">
            <a:spLocks/>
          </p:cNvSpPr>
          <p:nvPr/>
        </p:nvSpPr>
        <p:spPr>
          <a:xfrm>
            <a:off x="541335" y="1344864"/>
            <a:ext cx="11427763" cy="4752387"/>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spc="3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endParaRPr lang="en-US" sz="3600" dirty="0" smtClean="0">
              <a:solidFill>
                <a:srgbClr val="454551"/>
              </a:solidFill>
              <a:latin typeface="Gill Sans MT"/>
              <a:cs typeface="Abadi MT Condensed Extra Bold"/>
            </a:endParaRPr>
          </a:p>
          <a:p>
            <a:r>
              <a:rPr lang="en-US" sz="3600" dirty="0" smtClean="0">
                <a:solidFill>
                  <a:srgbClr val="3366FF"/>
                </a:solidFill>
                <a:latin typeface="Gill Sans MT"/>
                <a:cs typeface="Abadi MT Condensed Extra Bold"/>
              </a:rPr>
              <a:t>Hierarchical agglomerative clustering</a:t>
            </a:r>
            <a:endParaRPr lang="en-US" sz="3600" dirty="0">
              <a:solidFill>
                <a:srgbClr val="3366FF"/>
              </a:solidFill>
              <a:latin typeface="Gill Sans MT"/>
              <a:cs typeface="Abadi MT Condensed Extra Bold"/>
            </a:endParaRPr>
          </a:p>
          <a:p>
            <a:r>
              <a:rPr lang="en-US" sz="3600" dirty="0" smtClean="0">
                <a:solidFill>
                  <a:srgbClr val="3366FF"/>
                </a:solidFill>
                <a:latin typeface="Gill Sans MT"/>
                <a:cs typeface="Abadi MT Condensed Extra Bold"/>
              </a:rPr>
              <a:t>DBSCAN														</a:t>
            </a:r>
            <a:endParaRPr lang="en-US" sz="3600" dirty="0">
              <a:solidFill>
                <a:srgbClr val="3366FF"/>
              </a:solidFill>
              <a:latin typeface="Gill Sans MT"/>
              <a:cs typeface="Abadi MT Condensed Extra Bold"/>
            </a:endParaRPr>
          </a:p>
          <a:p>
            <a:r>
              <a:rPr lang="en-US" sz="3600" dirty="0" smtClean="0">
                <a:solidFill>
                  <a:srgbClr val="3366FF"/>
                </a:solidFill>
                <a:latin typeface="Gill Sans MT"/>
                <a:cs typeface="Abadi MT Condensed Extra Bold"/>
              </a:rPr>
              <a:t>Mean shift </a:t>
            </a:r>
          </a:p>
          <a:p>
            <a:r>
              <a:rPr lang="en-US" sz="3600" dirty="0" smtClean="0">
                <a:solidFill>
                  <a:srgbClr val="454551"/>
                </a:solidFill>
                <a:latin typeface="Gill Sans MT"/>
                <a:cs typeface="Abadi MT Condensed Extra Bold"/>
              </a:rPr>
              <a:t>Spectral clustering</a:t>
            </a:r>
          </a:p>
          <a:p>
            <a:r>
              <a:rPr lang="en-US" sz="3600" dirty="0" smtClean="0">
                <a:solidFill>
                  <a:srgbClr val="454551"/>
                </a:solidFill>
                <a:latin typeface="Gill Sans MT"/>
                <a:cs typeface="Abadi MT Condensed Extra Bold"/>
              </a:rPr>
              <a:t>Affinity propagation</a:t>
            </a:r>
          </a:p>
          <a:p>
            <a:endParaRPr lang="en-US" sz="3600" dirty="0">
              <a:solidFill>
                <a:srgbClr val="454551"/>
              </a:solidFill>
              <a:latin typeface="Gill Sans MT"/>
              <a:cs typeface="Abadi MT Condensed Extra Bold"/>
            </a:endParaRPr>
          </a:p>
          <a:p>
            <a:r>
              <a:rPr lang="en-US" sz="3200" dirty="0">
                <a:hlinkClick r:id="rId3"/>
              </a:rPr>
              <a:t>https://</a:t>
            </a:r>
            <a:r>
              <a:rPr lang="en-US" sz="3200" dirty="0" err="1">
                <a:hlinkClick r:id="rId3"/>
              </a:rPr>
              <a:t>scikit-learn.org</a:t>
            </a:r>
            <a:r>
              <a:rPr lang="en-US" sz="3200" dirty="0">
                <a:hlinkClick r:id="rId3"/>
              </a:rPr>
              <a:t>/stable/modules/</a:t>
            </a:r>
            <a:r>
              <a:rPr lang="en-US" sz="3200" dirty="0" err="1">
                <a:hlinkClick r:id="rId3"/>
              </a:rPr>
              <a:t>clustering.html</a:t>
            </a:r>
            <a:endParaRPr lang="en-US" sz="3200" dirty="0"/>
          </a:p>
          <a:p>
            <a:endParaRPr lang="en-US" sz="3600" dirty="0" smtClean="0">
              <a:solidFill>
                <a:srgbClr val="454551"/>
              </a:solidFill>
              <a:latin typeface="Gill Sans MT"/>
              <a:cs typeface="Abadi MT Condensed Extra Bold"/>
            </a:endParaRPr>
          </a:p>
          <a:p>
            <a:pPr marL="571500" indent="-571500">
              <a:buFont typeface="Arial"/>
              <a:buChar char="•"/>
            </a:pPr>
            <a:endParaRPr lang="en-US" sz="3600" dirty="0" smtClean="0">
              <a:solidFill>
                <a:srgbClr val="454551"/>
              </a:solidFill>
              <a:latin typeface="Gill Sans MT"/>
              <a:cs typeface="Abadi MT Condensed Extra Bold"/>
            </a:endParaRPr>
          </a:p>
          <a:p>
            <a:pPr marL="571500" indent="-571500">
              <a:buFont typeface="Arial"/>
              <a:buChar char="•"/>
            </a:pPr>
            <a:endParaRPr lang="en-US" sz="3600" dirty="0">
              <a:solidFill>
                <a:srgbClr val="454551"/>
              </a:solidFill>
              <a:latin typeface="Gill Sans MT"/>
              <a:cs typeface="Abadi MT Condensed Extra Bold"/>
            </a:endParaRPr>
          </a:p>
          <a:p>
            <a:r>
              <a:rPr lang="en-US" sz="3600" dirty="0" smtClean="0">
                <a:solidFill>
                  <a:srgbClr val="454551"/>
                </a:solidFill>
                <a:latin typeface="Gill Sans MT"/>
                <a:cs typeface="Abadi MT Condensed Extra Bold"/>
              </a:rPr>
              <a:t>							</a:t>
            </a:r>
          </a:p>
          <a:p>
            <a:endParaRPr lang="en-US" sz="3600" dirty="0" smtClean="0">
              <a:solidFill>
                <a:srgbClr val="454551"/>
              </a:solidFill>
              <a:latin typeface="Gill Sans MT"/>
              <a:cs typeface="Abadi MT Condensed Extra Bold"/>
            </a:endParaRPr>
          </a:p>
          <a:p>
            <a:pPr marL="571500" indent="-571500">
              <a:buFont typeface="Arial"/>
              <a:buChar char="•"/>
            </a:pPr>
            <a:endParaRPr lang="en-US" sz="3600" dirty="0" smtClean="0">
              <a:solidFill>
                <a:srgbClr val="454551"/>
              </a:solidFill>
              <a:latin typeface="Gill Sans MT"/>
              <a:cs typeface="Abadi MT Condensed Extra Bold"/>
            </a:endParaRPr>
          </a:p>
          <a:p>
            <a:pPr marL="571500" indent="-571500">
              <a:buFont typeface="Arial"/>
              <a:buChar char="•"/>
            </a:pPr>
            <a:endParaRPr lang="en-US" sz="3600" dirty="0" smtClean="0">
              <a:solidFill>
                <a:srgbClr val="454551"/>
              </a:solidFill>
              <a:latin typeface="Gill Sans MT"/>
              <a:cs typeface="Abadi MT Condensed Extra Bold"/>
            </a:endParaRPr>
          </a:p>
          <a:p>
            <a:endParaRPr lang="en-US" dirty="0" smtClean="0">
              <a:solidFill>
                <a:srgbClr val="454551"/>
              </a:solidFill>
              <a:latin typeface="Gill Sans MT"/>
            </a:endParaRPr>
          </a:p>
          <a:p>
            <a:pPr marL="571500" indent="-571500">
              <a:buFont typeface="Arial"/>
              <a:buChar char="•"/>
            </a:pPr>
            <a:endParaRPr lang="en-US" dirty="0">
              <a:solidFill>
                <a:srgbClr val="454551"/>
              </a:solidFill>
              <a:latin typeface="Gill Sans MT"/>
            </a:endParaRPr>
          </a:p>
        </p:txBody>
      </p:sp>
    </p:spTree>
    <p:extLst>
      <p:ext uri="{BB962C8B-B14F-4D97-AF65-F5344CB8AC3E}">
        <p14:creationId xmlns:p14="http://schemas.microsoft.com/office/powerpoint/2010/main" val="2933997369"/>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object 15"/>
          <p:cNvSpPr txBox="1"/>
          <p:nvPr/>
        </p:nvSpPr>
        <p:spPr>
          <a:xfrm>
            <a:off x="1873883" y="365536"/>
            <a:ext cx="1351013" cy="520700"/>
          </a:xfrm>
          <a:prstGeom prst="rect">
            <a:avLst/>
          </a:prstGeom>
        </p:spPr>
        <p:txBody>
          <a:bodyPr wrap="square" lIns="0" tIns="0" rIns="0" bIns="0" rtlCol="0">
            <a:noAutofit/>
          </a:bodyPr>
          <a:lstStyle/>
          <a:p>
            <a:pPr marL="12700">
              <a:lnSpc>
                <a:spcPts val="1985"/>
              </a:lnSpc>
              <a:spcBef>
                <a:spcPts val="99"/>
              </a:spcBef>
            </a:pPr>
            <a:r>
              <a:rPr sz="2700" baseline="3034" dirty="0">
                <a:solidFill>
                  <a:srgbClr val="215867"/>
                </a:solidFill>
                <a:latin typeface="+mj-lt"/>
                <a:cs typeface="Calibri"/>
              </a:rPr>
              <a:t>epsilon = 1.75</a:t>
            </a:r>
            <a:endParaRPr dirty="0">
              <a:latin typeface="+mj-lt"/>
              <a:cs typeface="Calibri"/>
            </a:endParaRPr>
          </a:p>
          <a:p>
            <a:pPr marL="12700" marR="34289">
              <a:lnSpc>
                <a:spcPts val="2100"/>
              </a:lnSpc>
              <a:spcBef>
                <a:spcPts val="5"/>
              </a:spcBef>
            </a:pPr>
            <a:r>
              <a:rPr sz="2700" baseline="1517" dirty="0">
                <a:solidFill>
                  <a:srgbClr val="215867"/>
                </a:solidFill>
                <a:latin typeface="+mj-lt"/>
                <a:cs typeface="Calibri"/>
              </a:rPr>
              <a:t>n_clu = 3</a:t>
            </a:r>
            <a:endParaRPr dirty="0">
              <a:latin typeface="+mj-lt"/>
              <a:cs typeface="Calibri"/>
            </a:endParaRPr>
          </a:p>
        </p:txBody>
      </p:sp>
      <p:sp>
        <p:nvSpPr>
          <p:cNvPr id="89" name="object 5"/>
          <p:cNvSpPr txBox="1"/>
          <p:nvPr/>
        </p:nvSpPr>
        <p:spPr>
          <a:xfrm>
            <a:off x="3625916" y="365536"/>
            <a:ext cx="6889684" cy="1166986"/>
          </a:xfrm>
          <a:prstGeom prst="rect">
            <a:avLst/>
          </a:prstGeom>
        </p:spPr>
        <p:txBody>
          <a:bodyPr wrap="square" lIns="0" tIns="0" rIns="0" bIns="0" rtlCol="0">
            <a:spAutoFit/>
          </a:bodyPr>
          <a:lstStyle/>
          <a:p>
            <a:pPr marL="12700" marR="41909">
              <a:lnSpc>
                <a:spcPts val="3454"/>
              </a:lnSpc>
              <a:spcBef>
                <a:spcPts val="172"/>
              </a:spcBef>
            </a:pPr>
            <a:r>
              <a:rPr sz="4800" baseline="2560" dirty="0">
                <a:solidFill>
                  <a:srgbClr val="4E81BC"/>
                </a:solidFill>
                <a:latin typeface="+mj-lt"/>
                <a:cs typeface="Calibri"/>
              </a:rPr>
              <a:t>DBSC</a:t>
            </a:r>
            <a:r>
              <a:rPr sz="4800" spc="-4" baseline="2560" dirty="0">
                <a:solidFill>
                  <a:srgbClr val="4E81BC"/>
                </a:solidFill>
                <a:latin typeface="+mj-lt"/>
                <a:cs typeface="Calibri"/>
              </a:rPr>
              <a:t>A</a:t>
            </a:r>
            <a:r>
              <a:rPr sz="4800" baseline="2560" dirty="0">
                <a:solidFill>
                  <a:srgbClr val="4E81BC"/>
                </a:solidFill>
                <a:latin typeface="+mj-lt"/>
                <a:cs typeface="Calibri"/>
              </a:rPr>
              <a:t>N</a:t>
            </a:r>
            <a:endParaRPr sz="3200" dirty="0">
              <a:latin typeface="+mj-lt"/>
              <a:cs typeface="Calibri"/>
            </a:endParaRPr>
          </a:p>
          <a:p>
            <a:pPr marL="12700">
              <a:lnSpc>
                <a:spcPts val="2770"/>
              </a:lnSpc>
            </a:pPr>
            <a:r>
              <a:rPr lang="en-US" sz="3200" baseline="1137" dirty="0">
                <a:solidFill>
                  <a:srgbClr val="7F7E7E"/>
                </a:solidFill>
                <a:cs typeface="Calibri"/>
              </a:rPr>
              <a:t>Keep going until you find the entire cluster and no point is left unvisited by this chain reaction</a:t>
            </a:r>
            <a:endParaRPr lang="en-US" sz="3200" i="1" baseline="1137" dirty="0">
              <a:solidFill>
                <a:srgbClr val="7F7E7E"/>
              </a:solidFill>
              <a:cs typeface="Calibri"/>
            </a:endParaRPr>
          </a:p>
        </p:txBody>
      </p:sp>
      <p:sp>
        <p:nvSpPr>
          <p:cNvPr id="90" name="object 3"/>
          <p:cNvSpPr txBox="1"/>
          <p:nvPr/>
        </p:nvSpPr>
        <p:spPr>
          <a:xfrm>
            <a:off x="6950816" y="6116930"/>
            <a:ext cx="542241" cy="330200"/>
          </a:xfrm>
          <a:prstGeom prst="rect">
            <a:avLst/>
          </a:prstGeom>
        </p:spPr>
        <p:txBody>
          <a:bodyPr wrap="square" lIns="0" tIns="0" rIns="0" bIns="0" rtlCol="0">
            <a:noAutofit/>
          </a:bodyPr>
          <a:lstStyle/>
          <a:p>
            <a:pPr marL="12700">
              <a:lnSpc>
                <a:spcPts val="2600"/>
              </a:lnSpc>
              <a:spcBef>
                <a:spcPts val="130"/>
              </a:spcBef>
            </a:pPr>
            <a:r>
              <a:rPr sz="3600" baseline="2275" dirty="0">
                <a:solidFill>
                  <a:srgbClr val="7F7E7E"/>
                </a:solidFill>
                <a:latin typeface="Calibri"/>
                <a:cs typeface="Calibri"/>
              </a:rPr>
              <a:t>Age</a:t>
            </a:r>
            <a:endParaRPr sz="2400">
              <a:latin typeface="Calibri"/>
              <a:cs typeface="Calibri"/>
            </a:endParaRPr>
          </a:p>
        </p:txBody>
      </p:sp>
      <p:sp>
        <p:nvSpPr>
          <p:cNvPr id="91" name="object 66"/>
          <p:cNvSpPr/>
          <p:nvPr/>
        </p:nvSpPr>
        <p:spPr>
          <a:xfrm>
            <a:off x="7400946" y="1263432"/>
            <a:ext cx="1810252" cy="1760707"/>
          </a:xfrm>
          <a:custGeom>
            <a:avLst/>
            <a:gdLst/>
            <a:ahLst/>
            <a:cxnLst/>
            <a:rect l="l" t="t" r="r" b="b"/>
            <a:pathLst>
              <a:path w="1810252" h="1760707">
                <a:moveTo>
                  <a:pt x="0" y="880353"/>
                </a:moveTo>
                <a:lnTo>
                  <a:pt x="3000" y="952556"/>
                </a:lnTo>
                <a:lnTo>
                  <a:pt x="11846" y="1023151"/>
                </a:lnTo>
                <a:lnTo>
                  <a:pt x="26305" y="1091913"/>
                </a:lnTo>
                <a:lnTo>
                  <a:pt x="46143" y="1158614"/>
                </a:lnTo>
                <a:lnTo>
                  <a:pt x="71129" y="1223027"/>
                </a:lnTo>
                <a:lnTo>
                  <a:pt x="101028" y="1284927"/>
                </a:lnTo>
                <a:lnTo>
                  <a:pt x="135608" y="1344087"/>
                </a:lnTo>
                <a:lnTo>
                  <a:pt x="174636" y="1400279"/>
                </a:lnTo>
                <a:lnTo>
                  <a:pt x="217880" y="1453279"/>
                </a:lnTo>
                <a:lnTo>
                  <a:pt x="265105" y="1502858"/>
                </a:lnTo>
                <a:lnTo>
                  <a:pt x="316079" y="1548791"/>
                </a:lnTo>
                <a:lnTo>
                  <a:pt x="370570" y="1590850"/>
                </a:lnTo>
                <a:lnTo>
                  <a:pt x="428344" y="1628810"/>
                </a:lnTo>
                <a:lnTo>
                  <a:pt x="489168" y="1662444"/>
                </a:lnTo>
                <a:lnTo>
                  <a:pt x="552810" y="1691525"/>
                </a:lnTo>
                <a:lnTo>
                  <a:pt x="619036" y="1715826"/>
                </a:lnTo>
                <a:lnTo>
                  <a:pt x="687614" y="1735122"/>
                </a:lnTo>
                <a:lnTo>
                  <a:pt x="758310" y="1749185"/>
                </a:lnTo>
                <a:lnTo>
                  <a:pt x="830892" y="1757789"/>
                </a:lnTo>
                <a:lnTo>
                  <a:pt x="905126" y="1760707"/>
                </a:lnTo>
                <a:lnTo>
                  <a:pt x="979361" y="1757789"/>
                </a:lnTo>
                <a:lnTo>
                  <a:pt x="1051942" y="1749185"/>
                </a:lnTo>
                <a:lnTo>
                  <a:pt x="1122639" y="1735122"/>
                </a:lnTo>
                <a:lnTo>
                  <a:pt x="1191216" y="1715826"/>
                </a:lnTo>
                <a:lnTo>
                  <a:pt x="1257442" y="1691525"/>
                </a:lnTo>
                <a:lnTo>
                  <a:pt x="1321084" y="1662444"/>
                </a:lnTo>
                <a:lnTo>
                  <a:pt x="1381908" y="1628810"/>
                </a:lnTo>
                <a:lnTo>
                  <a:pt x="1439682" y="1590850"/>
                </a:lnTo>
                <a:lnTo>
                  <a:pt x="1494173" y="1548791"/>
                </a:lnTo>
                <a:lnTo>
                  <a:pt x="1545147" y="1502858"/>
                </a:lnTo>
                <a:lnTo>
                  <a:pt x="1592373" y="1453279"/>
                </a:lnTo>
                <a:lnTo>
                  <a:pt x="1635616" y="1400279"/>
                </a:lnTo>
                <a:lnTo>
                  <a:pt x="1674644" y="1344087"/>
                </a:lnTo>
                <a:lnTo>
                  <a:pt x="1709224" y="1284927"/>
                </a:lnTo>
                <a:lnTo>
                  <a:pt x="1739123" y="1223027"/>
                </a:lnTo>
                <a:lnTo>
                  <a:pt x="1764109" y="1158614"/>
                </a:lnTo>
                <a:lnTo>
                  <a:pt x="1783947" y="1091913"/>
                </a:lnTo>
                <a:lnTo>
                  <a:pt x="1798406" y="1023151"/>
                </a:lnTo>
                <a:lnTo>
                  <a:pt x="1807252" y="952556"/>
                </a:lnTo>
                <a:lnTo>
                  <a:pt x="1810252" y="880353"/>
                </a:lnTo>
                <a:lnTo>
                  <a:pt x="1807252" y="808151"/>
                </a:lnTo>
                <a:lnTo>
                  <a:pt x="1798406" y="737555"/>
                </a:lnTo>
                <a:lnTo>
                  <a:pt x="1783947" y="668794"/>
                </a:lnTo>
                <a:lnTo>
                  <a:pt x="1764109" y="602094"/>
                </a:lnTo>
                <a:lnTo>
                  <a:pt x="1739123" y="537680"/>
                </a:lnTo>
                <a:lnTo>
                  <a:pt x="1709224" y="475780"/>
                </a:lnTo>
                <a:lnTo>
                  <a:pt x="1674644" y="416621"/>
                </a:lnTo>
                <a:lnTo>
                  <a:pt x="1635616" y="360428"/>
                </a:lnTo>
                <a:lnTo>
                  <a:pt x="1592373" y="307429"/>
                </a:lnTo>
                <a:lnTo>
                  <a:pt x="1545147" y="257849"/>
                </a:lnTo>
                <a:lnTo>
                  <a:pt x="1494173" y="211917"/>
                </a:lnTo>
                <a:lnTo>
                  <a:pt x="1439682" y="169857"/>
                </a:lnTo>
                <a:lnTo>
                  <a:pt x="1381908" y="131897"/>
                </a:lnTo>
                <a:lnTo>
                  <a:pt x="1321084" y="98263"/>
                </a:lnTo>
                <a:lnTo>
                  <a:pt x="1257442" y="69182"/>
                </a:lnTo>
                <a:lnTo>
                  <a:pt x="1191216" y="44881"/>
                </a:lnTo>
                <a:lnTo>
                  <a:pt x="1122639" y="25585"/>
                </a:lnTo>
                <a:lnTo>
                  <a:pt x="1051942" y="11522"/>
                </a:lnTo>
                <a:lnTo>
                  <a:pt x="979361" y="2918"/>
                </a:lnTo>
                <a:lnTo>
                  <a:pt x="905126" y="0"/>
                </a:lnTo>
                <a:lnTo>
                  <a:pt x="830892" y="2918"/>
                </a:lnTo>
                <a:lnTo>
                  <a:pt x="758310" y="11522"/>
                </a:lnTo>
                <a:lnTo>
                  <a:pt x="687614" y="25585"/>
                </a:lnTo>
                <a:lnTo>
                  <a:pt x="619036" y="44881"/>
                </a:lnTo>
                <a:lnTo>
                  <a:pt x="552810" y="69182"/>
                </a:lnTo>
                <a:lnTo>
                  <a:pt x="489168" y="98263"/>
                </a:lnTo>
                <a:lnTo>
                  <a:pt x="428344" y="131897"/>
                </a:lnTo>
                <a:lnTo>
                  <a:pt x="370570" y="169857"/>
                </a:lnTo>
                <a:lnTo>
                  <a:pt x="316079" y="211917"/>
                </a:lnTo>
                <a:lnTo>
                  <a:pt x="265105" y="257849"/>
                </a:lnTo>
                <a:lnTo>
                  <a:pt x="217880" y="307429"/>
                </a:lnTo>
                <a:lnTo>
                  <a:pt x="174636" y="360428"/>
                </a:lnTo>
                <a:lnTo>
                  <a:pt x="135608" y="416621"/>
                </a:lnTo>
                <a:lnTo>
                  <a:pt x="101028" y="475780"/>
                </a:lnTo>
                <a:lnTo>
                  <a:pt x="71129" y="537680"/>
                </a:lnTo>
                <a:lnTo>
                  <a:pt x="46143" y="602094"/>
                </a:lnTo>
                <a:lnTo>
                  <a:pt x="26305" y="668794"/>
                </a:lnTo>
                <a:lnTo>
                  <a:pt x="11846" y="737555"/>
                </a:lnTo>
                <a:lnTo>
                  <a:pt x="3000" y="808151"/>
                </a:lnTo>
                <a:lnTo>
                  <a:pt x="0" y="880353"/>
                </a:lnTo>
                <a:close/>
              </a:path>
            </a:pathLst>
          </a:custGeom>
          <a:solidFill>
            <a:srgbClr val="FAA657">
              <a:alpha val="51000"/>
            </a:srgbClr>
          </a:solidFill>
          <a:effectLst>
            <a:outerShdw blurRad="50800" dist="38100" dir="5400000" algn="t" rotWithShape="0">
              <a:prstClr val="black">
                <a:alpha val="40000"/>
              </a:prstClr>
            </a:outerShdw>
          </a:effectLst>
        </p:spPr>
        <p:txBody>
          <a:bodyPr wrap="square" lIns="0" tIns="0" rIns="0" bIns="0" rtlCol="0">
            <a:noAutofit/>
          </a:bodyPr>
          <a:lstStyle/>
          <a:p>
            <a:endParaRPr/>
          </a:p>
        </p:txBody>
      </p:sp>
      <p:sp>
        <p:nvSpPr>
          <p:cNvPr id="92" name="object 82"/>
          <p:cNvSpPr/>
          <p:nvPr/>
        </p:nvSpPr>
        <p:spPr>
          <a:xfrm>
            <a:off x="5938372" y="5487188"/>
            <a:ext cx="347472" cy="347472"/>
          </a:xfrm>
          <a:custGeom>
            <a:avLst/>
            <a:gdLst/>
            <a:ahLst/>
            <a:cxnLst/>
            <a:rect l="l" t="t" r="r" b="b"/>
            <a:pathLst>
              <a:path w="320729"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93" name="object 84"/>
          <p:cNvSpPr/>
          <p:nvPr/>
        </p:nvSpPr>
        <p:spPr>
          <a:xfrm>
            <a:off x="6923747" y="5521291"/>
            <a:ext cx="347472" cy="347472"/>
          </a:xfrm>
          <a:custGeom>
            <a:avLst/>
            <a:gdLst/>
            <a:ahLst/>
            <a:cxnLst/>
            <a:rect l="l" t="t" r="r" b="b"/>
            <a:pathLst>
              <a:path w="320729"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6"/>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94" name="object 86"/>
          <p:cNvSpPr/>
          <p:nvPr/>
        </p:nvSpPr>
        <p:spPr>
          <a:xfrm>
            <a:off x="7775551" y="5502337"/>
            <a:ext cx="347472" cy="347472"/>
          </a:xfrm>
          <a:custGeom>
            <a:avLst/>
            <a:gdLst/>
            <a:ahLst/>
            <a:cxnLst/>
            <a:rect l="l" t="t" r="r" b="b"/>
            <a:pathLst>
              <a:path w="320729"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9"/>
                </a:lnTo>
                <a:lnTo>
                  <a:pt x="288458" y="69169"/>
                </a:lnTo>
                <a:lnTo>
                  <a:pt x="296005" y="80986"/>
                </a:lnTo>
                <a:lnTo>
                  <a:pt x="302647" y="93485"/>
                </a:lnTo>
                <a:lnTo>
                  <a:pt x="308334" y="106609"/>
                </a:lnTo>
                <a:lnTo>
                  <a:pt x="313014" y="120303"/>
                </a:lnTo>
                <a:lnTo>
                  <a:pt x="316635" y="134513"/>
                </a:lnTo>
                <a:lnTo>
                  <a:pt x="319146" y="149182"/>
                </a:lnTo>
                <a:lnTo>
                  <a:pt x="320497" y="164255"/>
                </a:lnTo>
                <a:lnTo>
                  <a:pt x="320729" y="173680"/>
                </a:lnTo>
                <a:lnTo>
                  <a:pt x="320116" y="188974"/>
                </a:lnTo>
                <a:lnTo>
                  <a:pt x="318311" y="203897"/>
                </a:lnTo>
                <a:lnTo>
                  <a:pt x="315364" y="218395"/>
                </a:lnTo>
                <a:lnTo>
                  <a:pt x="311328" y="232412"/>
                </a:lnTo>
                <a:lnTo>
                  <a:pt x="306254" y="245893"/>
                </a:lnTo>
                <a:lnTo>
                  <a:pt x="300192" y="258782"/>
                </a:lnTo>
                <a:lnTo>
                  <a:pt x="293194" y="271024"/>
                </a:lnTo>
                <a:lnTo>
                  <a:pt x="285310" y="282563"/>
                </a:lnTo>
                <a:lnTo>
                  <a:pt x="276593" y="293344"/>
                </a:lnTo>
                <a:lnTo>
                  <a:pt x="267094" y="303312"/>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6"/>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95" name="object 74"/>
          <p:cNvSpPr/>
          <p:nvPr/>
        </p:nvSpPr>
        <p:spPr>
          <a:xfrm>
            <a:off x="4192469" y="5195209"/>
            <a:ext cx="347472" cy="347472"/>
          </a:xfrm>
          <a:custGeom>
            <a:avLst/>
            <a:gdLst/>
            <a:ahLst/>
            <a:cxnLst/>
            <a:rect l="l" t="t" r="r" b="b"/>
            <a:pathLst>
              <a:path w="320730"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96" name="object 72"/>
          <p:cNvSpPr/>
          <p:nvPr/>
        </p:nvSpPr>
        <p:spPr>
          <a:xfrm>
            <a:off x="7483366" y="2517371"/>
            <a:ext cx="347472" cy="347472"/>
          </a:xfrm>
          <a:custGeom>
            <a:avLst/>
            <a:gdLst/>
            <a:ahLst/>
            <a:cxnLst/>
            <a:rect l="l" t="t" r="r" b="b"/>
            <a:pathLst>
              <a:path w="320730"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30" y="342927"/>
                </a:lnTo>
                <a:lnTo>
                  <a:pt x="182985" y="345647"/>
                </a:lnTo>
                <a:lnTo>
                  <a:pt x="169068" y="347110"/>
                </a:lnTo>
                <a:lnTo>
                  <a:pt x="160364" y="347362"/>
                </a:lnTo>
                <a:lnTo>
                  <a:pt x="146244" y="346698"/>
                </a:lnTo>
                <a:lnTo>
                  <a:pt x="132465" y="344742"/>
                </a:lnTo>
                <a:lnTo>
                  <a:pt x="119078" y="341551"/>
                </a:lnTo>
                <a:lnTo>
                  <a:pt x="106136" y="337180"/>
                </a:lnTo>
                <a:lnTo>
                  <a:pt x="93689" y="331684"/>
                </a:lnTo>
                <a:lnTo>
                  <a:pt x="81788" y="325119"/>
                </a:lnTo>
                <a:lnTo>
                  <a:pt x="70485" y="317540"/>
                </a:lnTo>
                <a:lnTo>
                  <a:pt x="59830" y="309002"/>
                </a:lnTo>
                <a:lnTo>
                  <a:pt x="49876" y="299561"/>
                </a:lnTo>
                <a:lnTo>
                  <a:pt x="40672" y="289273"/>
                </a:lnTo>
                <a:lnTo>
                  <a:pt x="32271" y="278192"/>
                </a:lnTo>
                <a:lnTo>
                  <a:pt x="24724" y="266375"/>
                </a:lnTo>
                <a:lnTo>
                  <a:pt x="18081" y="253876"/>
                </a:lnTo>
                <a:lnTo>
                  <a:pt x="12395" y="240752"/>
                </a:lnTo>
                <a:lnTo>
                  <a:pt x="7715" y="227058"/>
                </a:lnTo>
                <a:lnTo>
                  <a:pt x="4094" y="212848"/>
                </a:lnTo>
                <a:lnTo>
                  <a:pt x="1583" y="198180"/>
                </a:lnTo>
                <a:lnTo>
                  <a:pt x="232" y="183107"/>
                </a:lnTo>
                <a:lnTo>
                  <a:pt x="0" y="173680"/>
                </a:lnTo>
                <a:close/>
              </a:path>
            </a:pathLst>
          </a:custGeom>
          <a:solidFill>
            <a:srgbClr val="FAA757"/>
          </a:solidFill>
          <a:ln w="28575">
            <a:solidFill>
              <a:srgbClr val="C1803F"/>
            </a:solidFill>
          </a:ln>
        </p:spPr>
        <p:txBody>
          <a:bodyPr wrap="square" lIns="0" tIns="0" rIns="0" bIns="0" rtlCol="0">
            <a:noAutofit/>
          </a:bodyPr>
          <a:lstStyle/>
          <a:p>
            <a:endParaRPr/>
          </a:p>
        </p:txBody>
      </p:sp>
      <p:sp>
        <p:nvSpPr>
          <p:cNvPr id="97" name="object 70"/>
          <p:cNvSpPr/>
          <p:nvPr/>
        </p:nvSpPr>
        <p:spPr>
          <a:xfrm>
            <a:off x="7084113" y="2135643"/>
            <a:ext cx="347472" cy="347472"/>
          </a:xfrm>
          <a:custGeom>
            <a:avLst/>
            <a:gdLst/>
            <a:ahLst/>
            <a:cxnLst/>
            <a:rect l="l" t="t" r="r" b="b"/>
            <a:pathLst>
              <a:path w="320730"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2"/>
                </a:lnTo>
                <a:lnTo>
                  <a:pt x="146244" y="346698"/>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3" y="198179"/>
                </a:lnTo>
                <a:lnTo>
                  <a:pt x="232" y="183107"/>
                </a:lnTo>
                <a:lnTo>
                  <a:pt x="0" y="173680"/>
                </a:lnTo>
                <a:close/>
              </a:path>
            </a:pathLst>
          </a:custGeom>
          <a:solidFill>
            <a:srgbClr val="FAA757"/>
          </a:solidFill>
          <a:ln w="28575">
            <a:solidFill>
              <a:srgbClr val="C1803F"/>
            </a:solidFill>
          </a:ln>
        </p:spPr>
        <p:txBody>
          <a:bodyPr wrap="square" lIns="0" tIns="0" rIns="0" bIns="0" rtlCol="0">
            <a:noAutofit/>
          </a:bodyPr>
          <a:lstStyle/>
          <a:p>
            <a:endParaRPr/>
          </a:p>
        </p:txBody>
      </p:sp>
      <p:sp>
        <p:nvSpPr>
          <p:cNvPr id="98" name="object 68"/>
          <p:cNvSpPr/>
          <p:nvPr/>
        </p:nvSpPr>
        <p:spPr>
          <a:xfrm>
            <a:off x="6672028" y="1723114"/>
            <a:ext cx="347472" cy="347472"/>
          </a:xfrm>
          <a:custGeom>
            <a:avLst/>
            <a:gdLst/>
            <a:ahLst/>
            <a:cxnLst/>
            <a:rect l="l" t="t" r="r" b="b"/>
            <a:pathLst>
              <a:path w="320729"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2"/>
                </a:lnTo>
                <a:lnTo>
                  <a:pt x="146244" y="346698"/>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3"/>
                </a:lnTo>
                <a:lnTo>
                  <a:pt x="32271" y="278192"/>
                </a:lnTo>
                <a:lnTo>
                  <a:pt x="24724" y="266375"/>
                </a:lnTo>
                <a:lnTo>
                  <a:pt x="18081" y="253876"/>
                </a:lnTo>
                <a:lnTo>
                  <a:pt x="12395" y="240752"/>
                </a:lnTo>
                <a:lnTo>
                  <a:pt x="7715" y="227058"/>
                </a:lnTo>
                <a:lnTo>
                  <a:pt x="4094" y="212848"/>
                </a:lnTo>
                <a:lnTo>
                  <a:pt x="1583" y="198179"/>
                </a:lnTo>
                <a:lnTo>
                  <a:pt x="232" y="183107"/>
                </a:lnTo>
                <a:lnTo>
                  <a:pt x="0" y="173680"/>
                </a:lnTo>
                <a:close/>
              </a:path>
            </a:pathLst>
          </a:custGeom>
          <a:solidFill>
            <a:srgbClr val="FAA757"/>
          </a:solidFill>
          <a:ln w="28575">
            <a:solidFill>
              <a:schemeClr val="bg1">
                <a:lumMod val="85000"/>
              </a:schemeClr>
            </a:solidFill>
          </a:ln>
        </p:spPr>
        <p:txBody>
          <a:bodyPr wrap="square" lIns="0" tIns="0" rIns="0" bIns="0" rtlCol="0">
            <a:noAutofit/>
          </a:bodyPr>
          <a:lstStyle/>
          <a:p>
            <a:endParaRPr/>
          </a:p>
        </p:txBody>
      </p:sp>
      <p:sp>
        <p:nvSpPr>
          <p:cNvPr id="99" name="object 66"/>
          <p:cNvSpPr/>
          <p:nvPr/>
        </p:nvSpPr>
        <p:spPr>
          <a:xfrm>
            <a:off x="8396003" y="3412181"/>
            <a:ext cx="347472" cy="347472"/>
          </a:xfrm>
          <a:custGeom>
            <a:avLst/>
            <a:gdLst/>
            <a:ahLst/>
            <a:cxnLst/>
            <a:rect l="l" t="t" r="r" b="b"/>
            <a:pathLst>
              <a:path w="320730"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4"/>
                </a:lnTo>
                <a:lnTo>
                  <a:pt x="308334" y="106609"/>
                </a:lnTo>
                <a:lnTo>
                  <a:pt x="313014" y="120303"/>
                </a:lnTo>
                <a:lnTo>
                  <a:pt x="316635" y="134512"/>
                </a:lnTo>
                <a:lnTo>
                  <a:pt x="319147" y="149181"/>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3" y="346697"/>
                </a:lnTo>
                <a:lnTo>
                  <a:pt x="132464" y="344742"/>
                </a:lnTo>
                <a:lnTo>
                  <a:pt x="119078" y="341551"/>
                </a:lnTo>
                <a:lnTo>
                  <a:pt x="106136" y="337180"/>
                </a:lnTo>
                <a:lnTo>
                  <a:pt x="93688" y="331684"/>
                </a:lnTo>
                <a:lnTo>
                  <a:pt x="81788" y="325119"/>
                </a:lnTo>
                <a:lnTo>
                  <a:pt x="70484" y="317539"/>
                </a:lnTo>
                <a:lnTo>
                  <a:pt x="59830" y="309001"/>
                </a:lnTo>
                <a:lnTo>
                  <a:pt x="49875" y="299561"/>
                </a:lnTo>
                <a:lnTo>
                  <a:pt x="40672" y="289272"/>
                </a:lnTo>
                <a:lnTo>
                  <a:pt x="32271" y="278192"/>
                </a:lnTo>
                <a:lnTo>
                  <a:pt x="24724" y="266375"/>
                </a:lnTo>
                <a:lnTo>
                  <a:pt x="18081" y="253876"/>
                </a:lnTo>
                <a:lnTo>
                  <a:pt x="12395" y="240752"/>
                </a:lnTo>
                <a:lnTo>
                  <a:pt x="7715" y="227057"/>
                </a:lnTo>
                <a:lnTo>
                  <a:pt x="4094" y="212848"/>
                </a:lnTo>
                <a:lnTo>
                  <a:pt x="1582" y="198179"/>
                </a:lnTo>
                <a:lnTo>
                  <a:pt x="232" y="183106"/>
                </a:lnTo>
                <a:lnTo>
                  <a:pt x="0" y="173680"/>
                </a:lnTo>
                <a:close/>
              </a:path>
            </a:pathLst>
          </a:custGeom>
          <a:solidFill>
            <a:srgbClr val="FAA757"/>
          </a:solidFill>
          <a:ln w="28575">
            <a:solidFill>
              <a:srgbClr val="C1803F"/>
            </a:solidFill>
          </a:ln>
        </p:spPr>
        <p:txBody>
          <a:bodyPr wrap="square" lIns="0" tIns="0" rIns="0" bIns="0" rtlCol="0">
            <a:noAutofit/>
          </a:bodyPr>
          <a:lstStyle/>
          <a:p>
            <a:endParaRPr/>
          </a:p>
        </p:txBody>
      </p:sp>
      <p:sp>
        <p:nvSpPr>
          <p:cNvPr id="100" name="object 63"/>
          <p:cNvSpPr/>
          <p:nvPr/>
        </p:nvSpPr>
        <p:spPr>
          <a:xfrm>
            <a:off x="7404842" y="5021529"/>
            <a:ext cx="347472" cy="347472"/>
          </a:xfrm>
          <a:custGeom>
            <a:avLst/>
            <a:gdLst/>
            <a:ahLst/>
            <a:cxnLst/>
            <a:rect l="l" t="t" r="r" b="b"/>
            <a:pathLst>
              <a:path w="320730" h="347361">
                <a:moveTo>
                  <a:pt x="0" y="173680"/>
                </a:moveTo>
                <a:lnTo>
                  <a:pt x="232" y="183106"/>
                </a:lnTo>
                <a:lnTo>
                  <a:pt x="1583" y="198179"/>
                </a:lnTo>
                <a:lnTo>
                  <a:pt x="4094" y="212848"/>
                </a:lnTo>
                <a:lnTo>
                  <a:pt x="7715" y="227058"/>
                </a:lnTo>
                <a:lnTo>
                  <a:pt x="12395" y="240752"/>
                </a:lnTo>
                <a:lnTo>
                  <a:pt x="18082" y="253876"/>
                </a:lnTo>
                <a:lnTo>
                  <a:pt x="24724" y="266375"/>
                </a:lnTo>
                <a:lnTo>
                  <a:pt x="32272" y="278192"/>
                </a:lnTo>
                <a:lnTo>
                  <a:pt x="40673" y="289272"/>
                </a:lnTo>
                <a:lnTo>
                  <a:pt x="49876" y="299561"/>
                </a:lnTo>
                <a:lnTo>
                  <a:pt x="59830" y="309001"/>
                </a:lnTo>
                <a:lnTo>
                  <a:pt x="70485" y="317539"/>
                </a:lnTo>
                <a:lnTo>
                  <a:pt x="81788" y="325118"/>
                </a:lnTo>
                <a:lnTo>
                  <a:pt x="93689" y="331684"/>
                </a:lnTo>
                <a:lnTo>
                  <a:pt x="106136" y="337180"/>
                </a:lnTo>
                <a:lnTo>
                  <a:pt x="119079" y="341551"/>
                </a:lnTo>
                <a:lnTo>
                  <a:pt x="132465" y="344742"/>
                </a:lnTo>
                <a:lnTo>
                  <a:pt x="146244" y="346697"/>
                </a:lnTo>
                <a:lnTo>
                  <a:pt x="160365" y="347361"/>
                </a:lnTo>
                <a:lnTo>
                  <a:pt x="169069" y="347110"/>
                </a:lnTo>
                <a:lnTo>
                  <a:pt x="182986" y="345646"/>
                </a:lnTo>
                <a:lnTo>
                  <a:pt x="196530" y="342926"/>
                </a:lnTo>
                <a:lnTo>
                  <a:pt x="209650" y="339004"/>
                </a:lnTo>
                <a:lnTo>
                  <a:pt x="222295" y="333936"/>
                </a:lnTo>
                <a:lnTo>
                  <a:pt x="234413" y="327778"/>
                </a:lnTo>
                <a:lnTo>
                  <a:pt x="245953" y="320583"/>
                </a:lnTo>
                <a:lnTo>
                  <a:pt x="256864" y="312409"/>
                </a:lnTo>
                <a:lnTo>
                  <a:pt x="267095" y="303311"/>
                </a:lnTo>
                <a:lnTo>
                  <a:pt x="276595" y="293343"/>
                </a:lnTo>
                <a:lnTo>
                  <a:pt x="285312" y="282562"/>
                </a:lnTo>
                <a:lnTo>
                  <a:pt x="293195" y="271023"/>
                </a:lnTo>
                <a:lnTo>
                  <a:pt x="300193" y="258781"/>
                </a:lnTo>
                <a:lnTo>
                  <a:pt x="306255" y="245892"/>
                </a:lnTo>
                <a:lnTo>
                  <a:pt x="311330" y="232411"/>
                </a:lnTo>
                <a:lnTo>
                  <a:pt x="315366" y="218394"/>
                </a:lnTo>
                <a:lnTo>
                  <a:pt x="318312" y="203896"/>
                </a:lnTo>
                <a:lnTo>
                  <a:pt x="320117" y="188973"/>
                </a:lnTo>
                <a:lnTo>
                  <a:pt x="320730" y="173680"/>
                </a:lnTo>
                <a:lnTo>
                  <a:pt x="320498" y="164254"/>
                </a:lnTo>
                <a:lnTo>
                  <a:pt x="319147" y="149181"/>
                </a:lnTo>
                <a:lnTo>
                  <a:pt x="316636" y="134512"/>
                </a:lnTo>
                <a:lnTo>
                  <a:pt x="313015" y="120303"/>
                </a:lnTo>
                <a:lnTo>
                  <a:pt x="308335" y="106609"/>
                </a:lnTo>
                <a:lnTo>
                  <a:pt x="302649" y="93485"/>
                </a:lnTo>
                <a:lnTo>
                  <a:pt x="296006" y="80986"/>
                </a:lnTo>
                <a:lnTo>
                  <a:pt x="288459" y="69169"/>
                </a:lnTo>
                <a:lnTo>
                  <a:pt x="280058" y="58089"/>
                </a:lnTo>
                <a:lnTo>
                  <a:pt x="270854" y="47800"/>
                </a:lnTo>
                <a:lnTo>
                  <a:pt x="260900" y="38359"/>
                </a:lnTo>
                <a:lnTo>
                  <a:pt x="250245" y="29822"/>
                </a:lnTo>
                <a:lnTo>
                  <a:pt x="238942" y="22242"/>
                </a:lnTo>
                <a:lnTo>
                  <a:pt x="227041" y="15677"/>
                </a:lnTo>
                <a:lnTo>
                  <a:pt x="214594" y="10181"/>
                </a:lnTo>
                <a:lnTo>
                  <a:pt x="201651" y="5810"/>
                </a:lnTo>
                <a:lnTo>
                  <a:pt x="188265" y="2619"/>
                </a:lnTo>
                <a:lnTo>
                  <a:pt x="174486" y="664"/>
                </a:lnTo>
                <a:lnTo>
                  <a:pt x="160365" y="0"/>
                </a:lnTo>
                <a:lnTo>
                  <a:pt x="151662" y="251"/>
                </a:lnTo>
                <a:lnTo>
                  <a:pt x="137745" y="1714"/>
                </a:lnTo>
                <a:lnTo>
                  <a:pt x="124200" y="4434"/>
                </a:lnTo>
                <a:lnTo>
                  <a:pt x="111080" y="8356"/>
                </a:lnTo>
                <a:lnTo>
                  <a:pt x="98436" y="13424"/>
                </a:lnTo>
                <a:lnTo>
                  <a:pt x="86318" y="19583"/>
                </a:lnTo>
                <a:lnTo>
                  <a:pt x="74777" y="26777"/>
                </a:lnTo>
                <a:lnTo>
                  <a:pt x="63866" y="34951"/>
                </a:lnTo>
                <a:lnTo>
                  <a:pt x="53635" y="44049"/>
                </a:lnTo>
                <a:lnTo>
                  <a:pt x="44136" y="54017"/>
                </a:lnTo>
                <a:lnTo>
                  <a:pt x="35419" y="64798"/>
                </a:lnTo>
                <a:lnTo>
                  <a:pt x="27535" y="76337"/>
                </a:lnTo>
                <a:lnTo>
                  <a:pt x="20537" y="88579"/>
                </a:lnTo>
                <a:lnTo>
                  <a:pt x="14475" y="101468"/>
                </a:lnTo>
                <a:lnTo>
                  <a:pt x="9400" y="114948"/>
                </a:lnTo>
                <a:lnTo>
                  <a:pt x="5364" y="128965"/>
                </a:lnTo>
                <a:lnTo>
                  <a:pt x="2418" y="143463"/>
                </a:lnTo>
                <a:lnTo>
                  <a:pt x="613" y="158386"/>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01" name="object 62"/>
          <p:cNvSpPr/>
          <p:nvPr/>
        </p:nvSpPr>
        <p:spPr>
          <a:xfrm>
            <a:off x="5850962" y="3493881"/>
            <a:ext cx="347472" cy="347472"/>
          </a:xfrm>
          <a:custGeom>
            <a:avLst/>
            <a:gdLst/>
            <a:ahLst/>
            <a:cxnLst/>
            <a:rect l="l" t="t" r="r" b="b"/>
            <a:pathLst>
              <a:path w="320729"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6" y="149182"/>
                </a:lnTo>
                <a:lnTo>
                  <a:pt x="320497" y="164254"/>
                </a:lnTo>
                <a:lnTo>
                  <a:pt x="320729"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6"/>
                </a:lnTo>
                <a:lnTo>
                  <a:pt x="0" y="173681"/>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02" name="object 60"/>
          <p:cNvSpPr/>
          <p:nvPr/>
        </p:nvSpPr>
        <p:spPr>
          <a:xfrm>
            <a:off x="4975263" y="4571028"/>
            <a:ext cx="347472" cy="347472"/>
          </a:xfrm>
          <a:custGeom>
            <a:avLst/>
            <a:gdLst/>
            <a:ahLst/>
            <a:cxnLst/>
            <a:rect l="l" t="t" r="r" b="b"/>
            <a:pathLst>
              <a:path w="320729"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8"/>
                </a:lnTo>
                <a:lnTo>
                  <a:pt x="288458" y="69169"/>
                </a:lnTo>
                <a:lnTo>
                  <a:pt x="296005" y="80986"/>
                </a:lnTo>
                <a:lnTo>
                  <a:pt x="302648" y="93485"/>
                </a:lnTo>
                <a:lnTo>
                  <a:pt x="308334" y="106609"/>
                </a:lnTo>
                <a:lnTo>
                  <a:pt x="313014" y="120303"/>
                </a:lnTo>
                <a:lnTo>
                  <a:pt x="316635" y="134513"/>
                </a:lnTo>
                <a:lnTo>
                  <a:pt x="319146" y="149182"/>
                </a:lnTo>
                <a:lnTo>
                  <a:pt x="320497" y="164254"/>
                </a:lnTo>
                <a:lnTo>
                  <a:pt x="320729"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1"/>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03" name="object 58"/>
          <p:cNvSpPr/>
          <p:nvPr/>
        </p:nvSpPr>
        <p:spPr>
          <a:xfrm>
            <a:off x="9037462" y="2045434"/>
            <a:ext cx="347472" cy="347472"/>
          </a:xfrm>
          <a:custGeom>
            <a:avLst/>
            <a:gdLst/>
            <a:ahLst/>
            <a:cxnLst/>
            <a:rect l="l" t="t" r="r" b="b"/>
            <a:pathLst>
              <a:path w="320729"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4"/>
                </a:lnTo>
                <a:lnTo>
                  <a:pt x="308334" y="106609"/>
                </a:lnTo>
                <a:lnTo>
                  <a:pt x="313014" y="120303"/>
                </a:lnTo>
                <a:lnTo>
                  <a:pt x="316635" y="134512"/>
                </a:lnTo>
                <a:lnTo>
                  <a:pt x="319146" y="149181"/>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2"/>
                </a:lnTo>
                <a:lnTo>
                  <a:pt x="146243" y="346698"/>
                </a:lnTo>
                <a:lnTo>
                  <a:pt x="132464" y="344742"/>
                </a:lnTo>
                <a:lnTo>
                  <a:pt x="119078" y="341551"/>
                </a:lnTo>
                <a:lnTo>
                  <a:pt x="106136" y="337180"/>
                </a:lnTo>
                <a:lnTo>
                  <a:pt x="93688" y="331684"/>
                </a:lnTo>
                <a:lnTo>
                  <a:pt x="81788" y="325119"/>
                </a:lnTo>
                <a:lnTo>
                  <a:pt x="70484" y="317539"/>
                </a:lnTo>
                <a:lnTo>
                  <a:pt x="59830" y="309002"/>
                </a:lnTo>
                <a:lnTo>
                  <a:pt x="49875" y="299561"/>
                </a:lnTo>
                <a:lnTo>
                  <a:pt x="40672" y="289272"/>
                </a:lnTo>
                <a:lnTo>
                  <a:pt x="32271" y="278192"/>
                </a:lnTo>
                <a:lnTo>
                  <a:pt x="24724" y="266375"/>
                </a:lnTo>
                <a:lnTo>
                  <a:pt x="18081" y="253876"/>
                </a:lnTo>
                <a:lnTo>
                  <a:pt x="12395" y="240752"/>
                </a:lnTo>
                <a:lnTo>
                  <a:pt x="7715" y="227057"/>
                </a:lnTo>
                <a:lnTo>
                  <a:pt x="4094" y="212848"/>
                </a:lnTo>
                <a:lnTo>
                  <a:pt x="1582" y="198179"/>
                </a:lnTo>
                <a:lnTo>
                  <a:pt x="232" y="183106"/>
                </a:lnTo>
                <a:lnTo>
                  <a:pt x="0" y="173680"/>
                </a:lnTo>
                <a:close/>
              </a:path>
            </a:pathLst>
          </a:custGeom>
          <a:solidFill>
            <a:srgbClr val="937AB1"/>
          </a:solidFill>
          <a:ln w="57150">
            <a:solidFill>
              <a:srgbClr val="F69545"/>
            </a:solidFill>
          </a:ln>
        </p:spPr>
        <p:txBody>
          <a:bodyPr wrap="square" lIns="0" tIns="0" rIns="0" bIns="0" rtlCol="0">
            <a:noAutofit/>
          </a:bodyPr>
          <a:lstStyle/>
          <a:p>
            <a:endParaRPr/>
          </a:p>
        </p:txBody>
      </p:sp>
      <p:sp>
        <p:nvSpPr>
          <p:cNvPr id="104" name="object 56"/>
          <p:cNvSpPr/>
          <p:nvPr/>
        </p:nvSpPr>
        <p:spPr>
          <a:xfrm>
            <a:off x="8077321" y="1961962"/>
            <a:ext cx="347472" cy="347472"/>
          </a:xfrm>
          <a:custGeom>
            <a:avLst/>
            <a:gdLst/>
            <a:ahLst/>
            <a:cxnLst/>
            <a:rect l="l" t="t" r="r" b="b"/>
            <a:pathLst>
              <a:path w="320729"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4"/>
                </a:lnTo>
                <a:lnTo>
                  <a:pt x="308334" y="106609"/>
                </a:lnTo>
                <a:lnTo>
                  <a:pt x="313014" y="120303"/>
                </a:lnTo>
                <a:lnTo>
                  <a:pt x="316635" y="134512"/>
                </a:lnTo>
                <a:lnTo>
                  <a:pt x="319146" y="149181"/>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2"/>
                </a:lnTo>
                <a:lnTo>
                  <a:pt x="146243" y="346697"/>
                </a:lnTo>
                <a:lnTo>
                  <a:pt x="132464" y="344742"/>
                </a:lnTo>
                <a:lnTo>
                  <a:pt x="119078" y="341551"/>
                </a:lnTo>
                <a:lnTo>
                  <a:pt x="106136" y="337180"/>
                </a:lnTo>
                <a:lnTo>
                  <a:pt x="93688" y="331684"/>
                </a:lnTo>
                <a:lnTo>
                  <a:pt x="81788" y="325119"/>
                </a:lnTo>
                <a:lnTo>
                  <a:pt x="70484" y="317539"/>
                </a:lnTo>
                <a:lnTo>
                  <a:pt x="59830" y="309002"/>
                </a:lnTo>
                <a:lnTo>
                  <a:pt x="49875" y="299561"/>
                </a:lnTo>
                <a:lnTo>
                  <a:pt x="40672" y="289272"/>
                </a:lnTo>
                <a:lnTo>
                  <a:pt x="32271" y="278192"/>
                </a:lnTo>
                <a:lnTo>
                  <a:pt x="24724" y="266375"/>
                </a:lnTo>
                <a:lnTo>
                  <a:pt x="18081" y="253876"/>
                </a:lnTo>
                <a:lnTo>
                  <a:pt x="12395" y="240752"/>
                </a:lnTo>
                <a:lnTo>
                  <a:pt x="7715" y="227057"/>
                </a:lnTo>
                <a:lnTo>
                  <a:pt x="4094" y="212848"/>
                </a:lnTo>
                <a:lnTo>
                  <a:pt x="1582" y="198179"/>
                </a:lnTo>
                <a:lnTo>
                  <a:pt x="232" y="183106"/>
                </a:lnTo>
                <a:lnTo>
                  <a:pt x="0" y="173680"/>
                </a:lnTo>
                <a:close/>
              </a:path>
            </a:pathLst>
          </a:custGeom>
          <a:solidFill>
            <a:srgbClr val="FAA757"/>
          </a:solidFill>
          <a:ln w="28575">
            <a:solidFill>
              <a:srgbClr val="C1803F"/>
            </a:solidFill>
          </a:ln>
        </p:spPr>
        <p:txBody>
          <a:bodyPr wrap="square" lIns="0" tIns="0" rIns="0" bIns="0" rtlCol="0">
            <a:noAutofit/>
          </a:bodyPr>
          <a:lstStyle/>
          <a:p>
            <a:endParaRPr/>
          </a:p>
        </p:txBody>
      </p:sp>
      <p:sp>
        <p:nvSpPr>
          <p:cNvPr id="105" name="object 54"/>
          <p:cNvSpPr/>
          <p:nvPr/>
        </p:nvSpPr>
        <p:spPr>
          <a:xfrm>
            <a:off x="8877097" y="2753913"/>
            <a:ext cx="347472" cy="347472"/>
          </a:xfrm>
          <a:custGeom>
            <a:avLst/>
            <a:gdLst/>
            <a:ahLst/>
            <a:cxnLst/>
            <a:rect l="l" t="t" r="r" b="b"/>
            <a:pathLst>
              <a:path w="320730"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4"/>
                </a:lnTo>
                <a:lnTo>
                  <a:pt x="308334" y="106609"/>
                </a:lnTo>
                <a:lnTo>
                  <a:pt x="313014" y="120303"/>
                </a:lnTo>
                <a:lnTo>
                  <a:pt x="316635" y="134512"/>
                </a:lnTo>
                <a:lnTo>
                  <a:pt x="319146" y="149181"/>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2"/>
                </a:lnTo>
                <a:lnTo>
                  <a:pt x="146243" y="346698"/>
                </a:lnTo>
                <a:lnTo>
                  <a:pt x="132464" y="344742"/>
                </a:lnTo>
                <a:lnTo>
                  <a:pt x="119078" y="341551"/>
                </a:lnTo>
                <a:lnTo>
                  <a:pt x="106136" y="337180"/>
                </a:lnTo>
                <a:lnTo>
                  <a:pt x="93688" y="331684"/>
                </a:lnTo>
                <a:lnTo>
                  <a:pt x="81788" y="325119"/>
                </a:lnTo>
                <a:lnTo>
                  <a:pt x="70484" y="317539"/>
                </a:lnTo>
                <a:lnTo>
                  <a:pt x="59830" y="309002"/>
                </a:lnTo>
                <a:lnTo>
                  <a:pt x="49875" y="299561"/>
                </a:lnTo>
                <a:lnTo>
                  <a:pt x="40672" y="289272"/>
                </a:lnTo>
                <a:lnTo>
                  <a:pt x="32271" y="278192"/>
                </a:lnTo>
                <a:lnTo>
                  <a:pt x="24724" y="266375"/>
                </a:lnTo>
                <a:lnTo>
                  <a:pt x="18081" y="253876"/>
                </a:lnTo>
                <a:lnTo>
                  <a:pt x="12395" y="240752"/>
                </a:lnTo>
                <a:lnTo>
                  <a:pt x="7715" y="227057"/>
                </a:lnTo>
                <a:lnTo>
                  <a:pt x="4094" y="212848"/>
                </a:lnTo>
                <a:lnTo>
                  <a:pt x="1582" y="198179"/>
                </a:lnTo>
                <a:lnTo>
                  <a:pt x="232" y="183106"/>
                </a:lnTo>
                <a:lnTo>
                  <a:pt x="0" y="173680"/>
                </a:lnTo>
                <a:close/>
              </a:path>
            </a:pathLst>
          </a:custGeom>
          <a:solidFill>
            <a:srgbClr val="FAA757"/>
          </a:solidFill>
          <a:ln w="28575">
            <a:solidFill>
              <a:srgbClr val="C1803F"/>
            </a:solidFill>
          </a:ln>
        </p:spPr>
        <p:txBody>
          <a:bodyPr wrap="square" lIns="0" tIns="0" rIns="0" bIns="0" rtlCol="0">
            <a:noAutofit/>
          </a:bodyPr>
          <a:lstStyle/>
          <a:p>
            <a:endParaRPr/>
          </a:p>
        </p:txBody>
      </p:sp>
      <p:sp>
        <p:nvSpPr>
          <p:cNvPr id="106" name="object 52"/>
          <p:cNvSpPr/>
          <p:nvPr/>
        </p:nvSpPr>
        <p:spPr>
          <a:xfrm>
            <a:off x="6220124" y="4120868"/>
            <a:ext cx="347472" cy="347472"/>
          </a:xfrm>
          <a:custGeom>
            <a:avLst/>
            <a:gdLst/>
            <a:ahLst/>
            <a:cxnLst/>
            <a:rect l="l" t="t" r="r" b="b"/>
            <a:pathLst>
              <a:path w="320730"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5"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1"/>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07" name="object 50"/>
          <p:cNvSpPr/>
          <p:nvPr/>
        </p:nvSpPr>
        <p:spPr>
          <a:xfrm>
            <a:off x="5965297" y="4612355"/>
            <a:ext cx="347472" cy="347472"/>
          </a:xfrm>
          <a:custGeom>
            <a:avLst/>
            <a:gdLst/>
            <a:ahLst/>
            <a:cxnLst/>
            <a:rect l="l" t="t" r="r" b="b"/>
            <a:pathLst>
              <a:path w="320730"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6"/>
                </a:lnTo>
                <a:lnTo>
                  <a:pt x="0" y="173681"/>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08" name="object 48"/>
          <p:cNvSpPr/>
          <p:nvPr/>
        </p:nvSpPr>
        <p:spPr>
          <a:xfrm>
            <a:off x="4654532" y="4049985"/>
            <a:ext cx="347472" cy="347472"/>
          </a:xfrm>
          <a:custGeom>
            <a:avLst/>
            <a:gdLst/>
            <a:ahLst/>
            <a:cxnLst/>
            <a:rect l="l" t="t" r="r" b="b"/>
            <a:pathLst>
              <a:path w="320729"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6" y="149182"/>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09" name="object 42"/>
          <p:cNvSpPr/>
          <p:nvPr/>
        </p:nvSpPr>
        <p:spPr>
          <a:xfrm>
            <a:off x="7272103" y="3311841"/>
            <a:ext cx="347472" cy="347472"/>
          </a:xfrm>
          <a:custGeom>
            <a:avLst/>
            <a:gdLst/>
            <a:ahLst/>
            <a:cxnLst/>
            <a:rect l="l" t="t" r="r" b="b"/>
            <a:pathLst>
              <a:path w="320730"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4" y="346697"/>
                </a:lnTo>
                <a:lnTo>
                  <a:pt x="132465" y="344742"/>
                </a:lnTo>
                <a:lnTo>
                  <a:pt x="119078" y="341551"/>
                </a:lnTo>
                <a:lnTo>
                  <a:pt x="106136" y="337180"/>
                </a:lnTo>
                <a:lnTo>
                  <a:pt x="93689" y="331684"/>
                </a:lnTo>
                <a:lnTo>
                  <a:pt x="81788" y="325119"/>
                </a:lnTo>
                <a:lnTo>
                  <a:pt x="70485" y="317539"/>
                </a:lnTo>
                <a:lnTo>
                  <a:pt x="59830" y="309001"/>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6"/>
                </a:lnTo>
                <a:lnTo>
                  <a:pt x="0" y="173680"/>
                </a:lnTo>
                <a:close/>
              </a:path>
            </a:pathLst>
          </a:custGeom>
          <a:solidFill>
            <a:srgbClr val="FAA757"/>
          </a:solidFill>
          <a:ln w="28575">
            <a:solidFill>
              <a:srgbClr val="C1803F"/>
            </a:solidFill>
          </a:ln>
        </p:spPr>
        <p:txBody>
          <a:bodyPr wrap="square" lIns="0" tIns="0" rIns="0" bIns="0" rtlCol="0">
            <a:noAutofit/>
          </a:bodyPr>
          <a:lstStyle/>
          <a:p>
            <a:endParaRPr/>
          </a:p>
        </p:txBody>
      </p:sp>
      <p:sp>
        <p:nvSpPr>
          <p:cNvPr id="110" name="object 44"/>
          <p:cNvSpPr/>
          <p:nvPr/>
        </p:nvSpPr>
        <p:spPr>
          <a:xfrm>
            <a:off x="7084113" y="2580232"/>
            <a:ext cx="347472" cy="347472"/>
          </a:xfrm>
          <a:custGeom>
            <a:avLst/>
            <a:gdLst/>
            <a:ahLst/>
            <a:cxnLst/>
            <a:rect l="l" t="t" r="r" b="b"/>
            <a:pathLst>
              <a:path w="320730"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2"/>
                </a:lnTo>
                <a:lnTo>
                  <a:pt x="146244" y="346698"/>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3"/>
                </a:lnTo>
                <a:lnTo>
                  <a:pt x="32271" y="278192"/>
                </a:lnTo>
                <a:lnTo>
                  <a:pt x="24724" y="266375"/>
                </a:lnTo>
                <a:lnTo>
                  <a:pt x="18081" y="253876"/>
                </a:lnTo>
                <a:lnTo>
                  <a:pt x="12395" y="240752"/>
                </a:lnTo>
                <a:lnTo>
                  <a:pt x="7715" y="227058"/>
                </a:lnTo>
                <a:lnTo>
                  <a:pt x="4094" y="212848"/>
                </a:lnTo>
                <a:lnTo>
                  <a:pt x="1583" y="198179"/>
                </a:lnTo>
                <a:lnTo>
                  <a:pt x="232" y="183107"/>
                </a:lnTo>
                <a:lnTo>
                  <a:pt x="0" y="173680"/>
                </a:lnTo>
                <a:close/>
              </a:path>
            </a:pathLst>
          </a:custGeom>
          <a:solidFill>
            <a:srgbClr val="FAA757"/>
          </a:solidFill>
          <a:ln w="28575">
            <a:solidFill>
              <a:srgbClr val="C1803F"/>
            </a:solidFill>
          </a:ln>
        </p:spPr>
        <p:txBody>
          <a:bodyPr wrap="square" lIns="0" tIns="0" rIns="0" bIns="0" rtlCol="0">
            <a:noAutofit/>
          </a:bodyPr>
          <a:lstStyle/>
          <a:p>
            <a:endParaRPr/>
          </a:p>
        </p:txBody>
      </p:sp>
      <p:sp>
        <p:nvSpPr>
          <p:cNvPr id="111" name="object 46"/>
          <p:cNvSpPr/>
          <p:nvPr/>
        </p:nvSpPr>
        <p:spPr>
          <a:xfrm>
            <a:off x="6945508" y="2964479"/>
            <a:ext cx="347472" cy="347472"/>
          </a:xfrm>
          <a:custGeom>
            <a:avLst/>
            <a:gdLst/>
            <a:ahLst/>
            <a:cxnLst/>
            <a:rect l="l" t="t" r="r" b="b"/>
            <a:pathLst>
              <a:path w="320730"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4"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30" y="342927"/>
                </a:lnTo>
                <a:lnTo>
                  <a:pt x="182985" y="345647"/>
                </a:lnTo>
                <a:lnTo>
                  <a:pt x="169068" y="347110"/>
                </a:lnTo>
                <a:lnTo>
                  <a:pt x="160365" y="347362"/>
                </a:lnTo>
                <a:lnTo>
                  <a:pt x="146244" y="346698"/>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3" y="198179"/>
                </a:lnTo>
                <a:lnTo>
                  <a:pt x="232" y="183107"/>
                </a:lnTo>
                <a:lnTo>
                  <a:pt x="0" y="173680"/>
                </a:lnTo>
                <a:close/>
              </a:path>
            </a:pathLst>
          </a:custGeom>
          <a:solidFill>
            <a:srgbClr val="FAA757"/>
          </a:solidFill>
          <a:ln w="28575">
            <a:solidFill>
              <a:srgbClr val="C1803F"/>
            </a:solidFill>
          </a:ln>
        </p:spPr>
        <p:txBody>
          <a:bodyPr wrap="square" lIns="0" tIns="0" rIns="0" bIns="0" rtlCol="0">
            <a:noAutofit/>
          </a:bodyPr>
          <a:lstStyle/>
          <a:p>
            <a:endParaRPr/>
          </a:p>
        </p:txBody>
      </p:sp>
      <p:sp>
        <p:nvSpPr>
          <p:cNvPr id="112" name="object 40"/>
          <p:cNvSpPr/>
          <p:nvPr/>
        </p:nvSpPr>
        <p:spPr>
          <a:xfrm>
            <a:off x="6737120" y="4921685"/>
            <a:ext cx="347472" cy="347472"/>
          </a:xfrm>
          <a:custGeom>
            <a:avLst/>
            <a:gdLst/>
            <a:ahLst/>
            <a:cxnLst/>
            <a:rect l="l" t="t" r="r" b="b"/>
            <a:pathLst>
              <a:path w="320729"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29"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1"/>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13" name="object 38"/>
          <p:cNvSpPr/>
          <p:nvPr/>
        </p:nvSpPr>
        <p:spPr>
          <a:xfrm>
            <a:off x="8556365" y="2219115"/>
            <a:ext cx="347472" cy="347472"/>
          </a:xfrm>
          <a:custGeom>
            <a:avLst/>
            <a:gdLst/>
            <a:ahLst/>
            <a:cxnLst/>
            <a:rect l="l" t="t" r="r" b="b"/>
            <a:pathLst>
              <a:path w="320729"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4"/>
                </a:lnTo>
                <a:lnTo>
                  <a:pt x="308334" y="106609"/>
                </a:lnTo>
                <a:lnTo>
                  <a:pt x="313014" y="120303"/>
                </a:lnTo>
                <a:lnTo>
                  <a:pt x="316635" y="134512"/>
                </a:lnTo>
                <a:lnTo>
                  <a:pt x="319146" y="149181"/>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2"/>
                </a:lnTo>
                <a:lnTo>
                  <a:pt x="146243" y="346698"/>
                </a:lnTo>
                <a:lnTo>
                  <a:pt x="132464" y="344742"/>
                </a:lnTo>
                <a:lnTo>
                  <a:pt x="119078" y="341551"/>
                </a:lnTo>
                <a:lnTo>
                  <a:pt x="106136" y="337180"/>
                </a:lnTo>
                <a:lnTo>
                  <a:pt x="93688" y="331684"/>
                </a:lnTo>
                <a:lnTo>
                  <a:pt x="81788" y="325119"/>
                </a:lnTo>
                <a:lnTo>
                  <a:pt x="70484" y="317539"/>
                </a:lnTo>
                <a:lnTo>
                  <a:pt x="59830" y="309002"/>
                </a:lnTo>
                <a:lnTo>
                  <a:pt x="49875" y="299561"/>
                </a:lnTo>
                <a:lnTo>
                  <a:pt x="40672" y="289272"/>
                </a:lnTo>
                <a:lnTo>
                  <a:pt x="32271" y="278192"/>
                </a:lnTo>
                <a:lnTo>
                  <a:pt x="24724" y="266375"/>
                </a:lnTo>
                <a:lnTo>
                  <a:pt x="18081" y="253876"/>
                </a:lnTo>
                <a:lnTo>
                  <a:pt x="12395" y="240752"/>
                </a:lnTo>
                <a:lnTo>
                  <a:pt x="7715" y="227057"/>
                </a:lnTo>
                <a:lnTo>
                  <a:pt x="4094" y="212848"/>
                </a:lnTo>
                <a:lnTo>
                  <a:pt x="1582" y="198179"/>
                </a:lnTo>
                <a:lnTo>
                  <a:pt x="232" y="183106"/>
                </a:lnTo>
                <a:lnTo>
                  <a:pt x="0" y="173680"/>
                </a:lnTo>
                <a:close/>
              </a:path>
            </a:pathLst>
          </a:custGeom>
          <a:solidFill>
            <a:srgbClr val="937AB1"/>
          </a:solidFill>
          <a:ln w="57150">
            <a:solidFill>
              <a:srgbClr val="F69545"/>
            </a:solidFill>
          </a:ln>
        </p:spPr>
        <p:txBody>
          <a:bodyPr wrap="square" lIns="0" tIns="0" rIns="0" bIns="0" rtlCol="0">
            <a:noAutofit/>
          </a:bodyPr>
          <a:lstStyle/>
          <a:p>
            <a:endParaRPr/>
          </a:p>
        </p:txBody>
      </p:sp>
      <p:sp>
        <p:nvSpPr>
          <p:cNvPr id="114" name="object 36"/>
          <p:cNvSpPr/>
          <p:nvPr/>
        </p:nvSpPr>
        <p:spPr>
          <a:xfrm>
            <a:off x="8909165" y="3402186"/>
            <a:ext cx="347472" cy="347472"/>
          </a:xfrm>
          <a:custGeom>
            <a:avLst/>
            <a:gdLst/>
            <a:ahLst/>
            <a:cxnLst/>
            <a:rect l="l" t="t" r="r" b="b"/>
            <a:pathLst>
              <a:path w="338701" h="347361">
                <a:moveTo>
                  <a:pt x="338701" y="173680"/>
                </a:moveTo>
                <a:lnTo>
                  <a:pt x="338086" y="158773"/>
                </a:lnTo>
                <a:lnTo>
                  <a:pt x="336274" y="144215"/>
                </a:lnTo>
                <a:lnTo>
                  <a:pt x="333315" y="130059"/>
                </a:lnTo>
                <a:lnTo>
                  <a:pt x="329260" y="116355"/>
                </a:lnTo>
                <a:lnTo>
                  <a:pt x="324157" y="103155"/>
                </a:lnTo>
                <a:lnTo>
                  <a:pt x="318058" y="90510"/>
                </a:lnTo>
                <a:lnTo>
                  <a:pt x="311012" y="78472"/>
                </a:lnTo>
                <a:lnTo>
                  <a:pt x="303069" y="67092"/>
                </a:lnTo>
                <a:lnTo>
                  <a:pt x="294280" y="56421"/>
                </a:lnTo>
                <a:lnTo>
                  <a:pt x="284694" y="46511"/>
                </a:lnTo>
                <a:lnTo>
                  <a:pt x="274362" y="37412"/>
                </a:lnTo>
                <a:lnTo>
                  <a:pt x="263333" y="29177"/>
                </a:lnTo>
                <a:lnTo>
                  <a:pt x="251657" y="21856"/>
                </a:lnTo>
                <a:lnTo>
                  <a:pt x="239385" y="15500"/>
                </a:lnTo>
                <a:lnTo>
                  <a:pt x="226566" y="10162"/>
                </a:lnTo>
                <a:lnTo>
                  <a:pt x="213252" y="5892"/>
                </a:lnTo>
                <a:lnTo>
                  <a:pt x="199490" y="2742"/>
                </a:lnTo>
                <a:lnTo>
                  <a:pt x="185333" y="763"/>
                </a:lnTo>
                <a:lnTo>
                  <a:pt x="170829" y="6"/>
                </a:lnTo>
                <a:lnTo>
                  <a:pt x="169350" y="0"/>
                </a:lnTo>
                <a:lnTo>
                  <a:pt x="154814" y="630"/>
                </a:lnTo>
                <a:lnTo>
                  <a:pt x="140620" y="2489"/>
                </a:lnTo>
                <a:lnTo>
                  <a:pt x="126816" y="5523"/>
                </a:lnTo>
                <a:lnTo>
                  <a:pt x="113454" y="9683"/>
                </a:lnTo>
                <a:lnTo>
                  <a:pt x="100583" y="14916"/>
                </a:lnTo>
                <a:lnTo>
                  <a:pt x="88254" y="21171"/>
                </a:lnTo>
                <a:lnTo>
                  <a:pt x="76516" y="28397"/>
                </a:lnTo>
                <a:lnTo>
                  <a:pt x="65420" y="36543"/>
                </a:lnTo>
                <a:lnTo>
                  <a:pt x="55015" y="45557"/>
                </a:lnTo>
                <a:lnTo>
                  <a:pt x="45351" y="55388"/>
                </a:lnTo>
                <a:lnTo>
                  <a:pt x="36479" y="65984"/>
                </a:lnTo>
                <a:lnTo>
                  <a:pt x="28449" y="77295"/>
                </a:lnTo>
                <a:lnTo>
                  <a:pt x="21311" y="89269"/>
                </a:lnTo>
                <a:lnTo>
                  <a:pt x="15114" y="101855"/>
                </a:lnTo>
                <a:lnTo>
                  <a:pt x="9909" y="115001"/>
                </a:lnTo>
                <a:lnTo>
                  <a:pt x="5745" y="128657"/>
                </a:lnTo>
                <a:lnTo>
                  <a:pt x="2674" y="142770"/>
                </a:lnTo>
                <a:lnTo>
                  <a:pt x="744" y="157289"/>
                </a:lnTo>
                <a:lnTo>
                  <a:pt x="6" y="172164"/>
                </a:lnTo>
                <a:lnTo>
                  <a:pt x="0" y="173680"/>
                </a:lnTo>
                <a:lnTo>
                  <a:pt x="615" y="188588"/>
                </a:lnTo>
                <a:lnTo>
                  <a:pt x="2427" y="203146"/>
                </a:lnTo>
                <a:lnTo>
                  <a:pt x="5386" y="217302"/>
                </a:lnTo>
                <a:lnTo>
                  <a:pt x="9441" y="231006"/>
                </a:lnTo>
                <a:lnTo>
                  <a:pt x="14544" y="244206"/>
                </a:lnTo>
                <a:lnTo>
                  <a:pt x="20643" y="256850"/>
                </a:lnTo>
                <a:lnTo>
                  <a:pt x="27689" y="268888"/>
                </a:lnTo>
                <a:lnTo>
                  <a:pt x="35631" y="280269"/>
                </a:lnTo>
                <a:lnTo>
                  <a:pt x="44421" y="290940"/>
                </a:lnTo>
                <a:lnTo>
                  <a:pt x="54007" y="300850"/>
                </a:lnTo>
                <a:lnTo>
                  <a:pt x="64339" y="309949"/>
                </a:lnTo>
                <a:lnTo>
                  <a:pt x="75368" y="318184"/>
                </a:lnTo>
                <a:lnTo>
                  <a:pt x="87044" y="325505"/>
                </a:lnTo>
                <a:lnTo>
                  <a:pt x="99316" y="331861"/>
                </a:lnTo>
                <a:lnTo>
                  <a:pt x="112134" y="337199"/>
                </a:lnTo>
                <a:lnTo>
                  <a:pt x="125449" y="341469"/>
                </a:lnTo>
                <a:lnTo>
                  <a:pt x="139210" y="344619"/>
                </a:lnTo>
                <a:lnTo>
                  <a:pt x="153368" y="346598"/>
                </a:lnTo>
                <a:lnTo>
                  <a:pt x="167872" y="347355"/>
                </a:lnTo>
                <a:lnTo>
                  <a:pt x="169350" y="347361"/>
                </a:lnTo>
                <a:lnTo>
                  <a:pt x="183886" y="346731"/>
                </a:lnTo>
                <a:lnTo>
                  <a:pt x="198081" y="344872"/>
                </a:lnTo>
                <a:lnTo>
                  <a:pt x="211885" y="341838"/>
                </a:lnTo>
                <a:lnTo>
                  <a:pt x="225247" y="337678"/>
                </a:lnTo>
                <a:lnTo>
                  <a:pt x="238117" y="332445"/>
                </a:lnTo>
                <a:lnTo>
                  <a:pt x="250447" y="326190"/>
                </a:lnTo>
                <a:lnTo>
                  <a:pt x="262185" y="318964"/>
                </a:lnTo>
                <a:lnTo>
                  <a:pt x="273281" y="310818"/>
                </a:lnTo>
                <a:lnTo>
                  <a:pt x="283686" y="301804"/>
                </a:lnTo>
                <a:lnTo>
                  <a:pt x="293349" y="291973"/>
                </a:lnTo>
                <a:lnTo>
                  <a:pt x="302221" y="281377"/>
                </a:lnTo>
                <a:lnTo>
                  <a:pt x="310251" y="270066"/>
                </a:lnTo>
                <a:lnTo>
                  <a:pt x="317390" y="258092"/>
                </a:lnTo>
                <a:lnTo>
                  <a:pt x="323587" y="245506"/>
                </a:lnTo>
                <a:lnTo>
                  <a:pt x="328792" y="232360"/>
                </a:lnTo>
                <a:lnTo>
                  <a:pt x="332956" y="218704"/>
                </a:lnTo>
                <a:lnTo>
                  <a:pt x="336027" y="204591"/>
                </a:lnTo>
                <a:lnTo>
                  <a:pt x="337957" y="190071"/>
                </a:lnTo>
                <a:lnTo>
                  <a:pt x="338695" y="175197"/>
                </a:lnTo>
                <a:lnTo>
                  <a:pt x="338701" y="173680"/>
                </a:lnTo>
                <a:close/>
              </a:path>
            </a:pathLst>
          </a:custGeom>
          <a:solidFill>
            <a:srgbClr val="FAA757"/>
          </a:solidFill>
          <a:ln w="28575">
            <a:solidFill>
              <a:schemeClr val="bg1">
                <a:lumMod val="85000"/>
              </a:schemeClr>
            </a:solidFill>
          </a:ln>
        </p:spPr>
        <p:txBody>
          <a:bodyPr wrap="square" lIns="0" tIns="0" rIns="0" bIns="0" rtlCol="0">
            <a:noAutofit/>
          </a:bodyPr>
          <a:lstStyle/>
          <a:p>
            <a:endParaRPr/>
          </a:p>
        </p:txBody>
      </p:sp>
      <p:sp>
        <p:nvSpPr>
          <p:cNvPr id="115" name="object 34"/>
          <p:cNvSpPr/>
          <p:nvPr/>
        </p:nvSpPr>
        <p:spPr>
          <a:xfrm>
            <a:off x="6562354" y="2483005"/>
            <a:ext cx="347472" cy="347472"/>
          </a:xfrm>
          <a:custGeom>
            <a:avLst/>
            <a:gdLst/>
            <a:ahLst/>
            <a:cxnLst/>
            <a:rect l="l" t="t" r="r" b="b"/>
            <a:pathLst>
              <a:path w="320729"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5" y="2619"/>
                </a:lnTo>
                <a:lnTo>
                  <a:pt x="201651" y="5810"/>
                </a:lnTo>
                <a:lnTo>
                  <a:pt x="214593" y="10181"/>
                </a:lnTo>
                <a:lnTo>
                  <a:pt x="227041" y="15677"/>
                </a:lnTo>
                <a:lnTo>
                  <a:pt x="238941" y="22242"/>
                </a:lnTo>
                <a:lnTo>
                  <a:pt x="250245" y="29822"/>
                </a:lnTo>
                <a:lnTo>
                  <a:pt x="260899" y="38359"/>
                </a:lnTo>
                <a:lnTo>
                  <a:pt x="270854"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2"/>
                </a:lnTo>
                <a:lnTo>
                  <a:pt x="146244" y="346698"/>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3" y="198179"/>
                </a:lnTo>
                <a:lnTo>
                  <a:pt x="232" y="183107"/>
                </a:lnTo>
                <a:lnTo>
                  <a:pt x="0" y="173680"/>
                </a:lnTo>
                <a:close/>
              </a:path>
            </a:pathLst>
          </a:custGeom>
          <a:solidFill>
            <a:srgbClr val="FAA757"/>
          </a:solidFill>
          <a:ln w="28575">
            <a:solidFill>
              <a:srgbClr val="C1803F"/>
            </a:solidFill>
          </a:ln>
        </p:spPr>
        <p:txBody>
          <a:bodyPr wrap="square" lIns="0" tIns="0" rIns="0" bIns="0" rtlCol="0">
            <a:noAutofit/>
          </a:bodyPr>
          <a:lstStyle/>
          <a:p>
            <a:endParaRPr/>
          </a:p>
        </p:txBody>
      </p:sp>
      <p:sp>
        <p:nvSpPr>
          <p:cNvPr id="116" name="object 32"/>
          <p:cNvSpPr/>
          <p:nvPr/>
        </p:nvSpPr>
        <p:spPr>
          <a:xfrm>
            <a:off x="8716732" y="1593274"/>
            <a:ext cx="347472" cy="347472"/>
          </a:xfrm>
          <a:custGeom>
            <a:avLst/>
            <a:gdLst/>
            <a:ahLst/>
            <a:cxnLst/>
            <a:rect l="l" t="t" r="r" b="b"/>
            <a:pathLst>
              <a:path w="320730"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4"/>
                </a:lnTo>
                <a:lnTo>
                  <a:pt x="308334" y="106609"/>
                </a:lnTo>
                <a:lnTo>
                  <a:pt x="313014" y="120303"/>
                </a:lnTo>
                <a:lnTo>
                  <a:pt x="316635" y="134512"/>
                </a:lnTo>
                <a:lnTo>
                  <a:pt x="319147" y="149181"/>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3"/>
                </a:lnTo>
                <a:lnTo>
                  <a:pt x="285311" y="282563"/>
                </a:lnTo>
                <a:lnTo>
                  <a:pt x="276594" y="293344"/>
                </a:lnTo>
                <a:lnTo>
                  <a:pt x="267094" y="303311"/>
                </a:lnTo>
                <a:lnTo>
                  <a:pt x="256863" y="312410"/>
                </a:lnTo>
                <a:lnTo>
                  <a:pt x="245952" y="320584"/>
                </a:lnTo>
                <a:lnTo>
                  <a:pt x="234412" y="327778"/>
                </a:lnTo>
                <a:lnTo>
                  <a:pt x="222294" y="333937"/>
                </a:lnTo>
                <a:lnTo>
                  <a:pt x="209649" y="339005"/>
                </a:lnTo>
                <a:lnTo>
                  <a:pt x="196530" y="342927"/>
                </a:lnTo>
                <a:lnTo>
                  <a:pt x="182985" y="345647"/>
                </a:lnTo>
                <a:lnTo>
                  <a:pt x="169068" y="347110"/>
                </a:lnTo>
                <a:lnTo>
                  <a:pt x="160364" y="347362"/>
                </a:lnTo>
                <a:lnTo>
                  <a:pt x="146243" y="346698"/>
                </a:lnTo>
                <a:lnTo>
                  <a:pt x="132464" y="344742"/>
                </a:lnTo>
                <a:lnTo>
                  <a:pt x="119078" y="341551"/>
                </a:lnTo>
                <a:lnTo>
                  <a:pt x="106136" y="337180"/>
                </a:lnTo>
                <a:lnTo>
                  <a:pt x="93688" y="331684"/>
                </a:lnTo>
                <a:lnTo>
                  <a:pt x="81788" y="325119"/>
                </a:lnTo>
                <a:lnTo>
                  <a:pt x="70484" y="317539"/>
                </a:lnTo>
                <a:lnTo>
                  <a:pt x="59830" y="309002"/>
                </a:lnTo>
                <a:lnTo>
                  <a:pt x="49875" y="299561"/>
                </a:lnTo>
                <a:lnTo>
                  <a:pt x="40672" y="289272"/>
                </a:lnTo>
                <a:lnTo>
                  <a:pt x="32271" y="278192"/>
                </a:lnTo>
                <a:lnTo>
                  <a:pt x="24724" y="266375"/>
                </a:lnTo>
                <a:lnTo>
                  <a:pt x="18081" y="253876"/>
                </a:lnTo>
                <a:lnTo>
                  <a:pt x="12395" y="240752"/>
                </a:lnTo>
                <a:lnTo>
                  <a:pt x="7715" y="227057"/>
                </a:lnTo>
                <a:lnTo>
                  <a:pt x="4094" y="212848"/>
                </a:lnTo>
                <a:lnTo>
                  <a:pt x="1582" y="198179"/>
                </a:lnTo>
                <a:lnTo>
                  <a:pt x="232" y="183106"/>
                </a:lnTo>
                <a:lnTo>
                  <a:pt x="0" y="173680"/>
                </a:lnTo>
                <a:close/>
              </a:path>
            </a:pathLst>
          </a:custGeom>
          <a:solidFill>
            <a:srgbClr val="937AB1"/>
          </a:solidFill>
          <a:ln w="57150">
            <a:solidFill>
              <a:srgbClr val="F69545"/>
            </a:solidFill>
          </a:ln>
        </p:spPr>
        <p:txBody>
          <a:bodyPr wrap="square" lIns="0" tIns="0" rIns="0" bIns="0" rtlCol="0">
            <a:noAutofit/>
          </a:bodyPr>
          <a:lstStyle/>
          <a:p>
            <a:endParaRPr/>
          </a:p>
        </p:txBody>
      </p:sp>
      <p:sp>
        <p:nvSpPr>
          <p:cNvPr id="117" name="object 30"/>
          <p:cNvSpPr/>
          <p:nvPr/>
        </p:nvSpPr>
        <p:spPr>
          <a:xfrm>
            <a:off x="7725572" y="3169970"/>
            <a:ext cx="347472" cy="347472"/>
          </a:xfrm>
          <a:custGeom>
            <a:avLst/>
            <a:gdLst/>
            <a:ahLst/>
            <a:cxnLst/>
            <a:rect l="l" t="t" r="r" b="b"/>
            <a:pathLst>
              <a:path w="320729"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2"/>
                </a:lnTo>
                <a:lnTo>
                  <a:pt x="146244" y="346698"/>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3" y="198179"/>
                </a:lnTo>
                <a:lnTo>
                  <a:pt x="232" y="183107"/>
                </a:lnTo>
                <a:lnTo>
                  <a:pt x="0" y="173680"/>
                </a:lnTo>
                <a:close/>
              </a:path>
            </a:pathLst>
          </a:custGeom>
          <a:solidFill>
            <a:srgbClr val="FAA757"/>
          </a:solidFill>
          <a:ln w="28575">
            <a:solidFill>
              <a:srgbClr val="C1803F"/>
            </a:solidFill>
          </a:ln>
        </p:spPr>
        <p:txBody>
          <a:bodyPr wrap="square" lIns="0" tIns="0" rIns="0" bIns="0" rtlCol="0">
            <a:noAutofit/>
          </a:bodyPr>
          <a:lstStyle/>
          <a:p>
            <a:endParaRPr/>
          </a:p>
        </p:txBody>
      </p:sp>
      <p:sp>
        <p:nvSpPr>
          <p:cNvPr id="118" name="object 28"/>
          <p:cNvSpPr/>
          <p:nvPr/>
        </p:nvSpPr>
        <p:spPr>
          <a:xfrm>
            <a:off x="6401989" y="5328656"/>
            <a:ext cx="347472" cy="347472"/>
          </a:xfrm>
          <a:custGeom>
            <a:avLst/>
            <a:gdLst/>
            <a:ahLst/>
            <a:cxnLst/>
            <a:rect l="l" t="t" r="r" b="b"/>
            <a:pathLst>
              <a:path w="320730"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6"/>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19" name="object 26"/>
          <p:cNvSpPr/>
          <p:nvPr/>
        </p:nvSpPr>
        <p:spPr>
          <a:xfrm>
            <a:off x="7105873" y="4521611"/>
            <a:ext cx="347472" cy="347472"/>
          </a:xfrm>
          <a:custGeom>
            <a:avLst/>
            <a:gdLst/>
            <a:ahLst/>
            <a:cxnLst/>
            <a:rect l="l" t="t" r="r" b="b"/>
            <a:pathLst>
              <a:path w="320730"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6"/>
                </a:lnTo>
                <a:lnTo>
                  <a:pt x="0" y="173681"/>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20" name="object 24"/>
          <p:cNvSpPr/>
          <p:nvPr/>
        </p:nvSpPr>
        <p:spPr>
          <a:xfrm>
            <a:off x="5052670" y="3517331"/>
            <a:ext cx="347472" cy="347472"/>
          </a:xfrm>
          <a:custGeom>
            <a:avLst/>
            <a:gdLst/>
            <a:ahLst/>
            <a:cxnLst/>
            <a:rect l="l" t="t" r="r" b="b"/>
            <a:pathLst>
              <a:path w="320730"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1"/>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21" name="object 22"/>
          <p:cNvSpPr/>
          <p:nvPr/>
        </p:nvSpPr>
        <p:spPr>
          <a:xfrm>
            <a:off x="4776845" y="5206506"/>
            <a:ext cx="347472" cy="347472"/>
          </a:xfrm>
          <a:custGeom>
            <a:avLst/>
            <a:gdLst/>
            <a:ahLst/>
            <a:cxnLst/>
            <a:rect l="l" t="t" r="r" b="b"/>
            <a:pathLst>
              <a:path w="320730"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22" name="object 20"/>
          <p:cNvSpPr/>
          <p:nvPr/>
        </p:nvSpPr>
        <p:spPr>
          <a:xfrm>
            <a:off x="5373401" y="4051297"/>
            <a:ext cx="347472" cy="347472"/>
          </a:xfrm>
          <a:custGeom>
            <a:avLst/>
            <a:gdLst/>
            <a:ahLst/>
            <a:cxnLst/>
            <a:rect l="l" t="t" r="r" b="b"/>
            <a:pathLst>
              <a:path w="320730"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2"/>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1"/>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23" name="object 18"/>
          <p:cNvSpPr/>
          <p:nvPr/>
        </p:nvSpPr>
        <p:spPr>
          <a:xfrm>
            <a:off x="8237687" y="2691052"/>
            <a:ext cx="347472" cy="347472"/>
          </a:xfrm>
          <a:custGeom>
            <a:avLst/>
            <a:gdLst/>
            <a:ahLst/>
            <a:cxnLst/>
            <a:rect l="l" t="t" r="r" b="b"/>
            <a:pathLst>
              <a:path w="320730"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4"/>
                </a:lnTo>
                <a:lnTo>
                  <a:pt x="308334" y="106609"/>
                </a:lnTo>
                <a:lnTo>
                  <a:pt x="313014" y="120303"/>
                </a:lnTo>
                <a:lnTo>
                  <a:pt x="316635" y="134512"/>
                </a:lnTo>
                <a:lnTo>
                  <a:pt x="319147" y="149181"/>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2"/>
                </a:lnTo>
                <a:lnTo>
                  <a:pt x="146243" y="346698"/>
                </a:lnTo>
                <a:lnTo>
                  <a:pt x="132464" y="344742"/>
                </a:lnTo>
                <a:lnTo>
                  <a:pt x="119078" y="341551"/>
                </a:lnTo>
                <a:lnTo>
                  <a:pt x="106136" y="337180"/>
                </a:lnTo>
                <a:lnTo>
                  <a:pt x="93688"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7"/>
                </a:lnTo>
                <a:lnTo>
                  <a:pt x="4094" y="212848"/>
                </a:lnTo>
                <a:lnTo>
                  <a:pt x="1582" y="198179"/>
                </a:lnTo>
                <a:lnTo>
                  <a:pt x="232" y="183106"/>
                </a:lnTo>
                <a:lnTo>
                  <a:pt x="0" y="173680"/>
                </a:lnTo>
                <a:close/>
              </a:path>
            </a:pathLst>
          </a:custGeom>
          <a:solidFill>
            <a:srgbClr val="FAA757"/>
          </a:solidFill>
          <a:ln w="28575">
            <a:solidFill>
              <a:srgbClr val="C1803F"/>
            </a:solidFill>
          </a:ln>
        </p:spPr>
        <p:txBody>
          <a:bodyPr wrap="square" lIns="0" tIns="0" rIns="0" bIns="0" rtlCol="0">
            <a:noAutofit/>
          </a:bodyPr>
          <a:lstStyle/>
          <a:p>
            <a:endParaRPr/>
          </a:p>
        </p:txBody>
      </p:sp>
      <p:sp>
        <p:nvSpPr>
          <p:cNvPr id="124" name="object 6"/>
          <p:cNvSpPr txBox="1"/>
          <p:nvPr/>
        </p:nvSpPr>
        <p:spPr>
          <a:xfrm>
            <a:off x="2856125" y="3759280"/>
            <a:ext cx="992822" cy="330200"/>
          </a:xfrm>
          <a:prstGeom prst="rect">
            <a:avLst/>
          </a:prstGeom>
        </p:spPr>
        <p:txBody>
          <a:bodyPr wrap="square" lIns="0" tIns="0" rIns="0" bIns="0" rtlCol="0">
            <a:noAutofit/>
          </a:bodyPr>
          <a:lstStyle/>
          <a:p>
            <a:pPr marL="12700">
              <a:lnSpc>
                <a:spcPts val="2600"/>
              </a:lnSpc>
              <a:spcBef>
                <a:spcPts val="130"/>
              </a:spcBef>
            </a:pPr>
            <a:r>
              <a:rPr sz="3600" baseline="2275" dirty="0">
                <a:solidFill>
                  <a:srgbClr val="7F7E7E"/>
                </a:solidFill>
                <a:cs typeface="Calibri"/>
              </a:rPr>
              <a:t>Income</a:t>
            </a:r>
            <a:endParaRPr sz="2400" dirty="0">
              <a:cs typeface="Calibri"/>
            </a:endParaRPr>
          </a:p>
        </p:txBody>
      </p:sp>
      <p:grpSp>
        <p:nvGrpSpPr>
          <p:cNvPr id="125" name="Group 124"/>
          <p:cNvGrpSpPr/>
          <p:nvPr/>
        </p:nvGrpSpPr>
        <p:grpSpPr>
          <a:xfrm>
            <a:off x="3907438" y="1888930"/>
            <a:ext cx="6303362" cy="4054670"/>
            <a:chOff x="2343901" y="1923700"/>
            <a:chExt cx="6303362" cy="4054670"/>
          </a:xfrm>
        </p:grpSpPr>
        <p:sp>
          <p:nvSpPr>
            <p:cNvPr id="126" name="object 67"/>
            <p:cNvSpPr/>
            <p:nvPr/>
          </p:nvSpPr>
          <p:spPr>
            <a:xfrm>
              <a:off x="2343901" y="1923700"/>
              <a:ext cx="0" cy="4054670"/>
            </a:xfrm>
            <a:custGeom>
              <a:avLst/>
              <a:gdLst/>
              <a:ahLst/>
              <a:cxnLst/>
              <a:rect l="l" t="t" r="r" b="b"/>
              <a:pathLst>
                <a:path h="4054670">
                  <a:moveTo>
                    <a:pt x="0" y="4054670"/>
                  </a:moveTo>
                  <a:lnTo>
                    <a:pt x="0" y="0"/>
                  </a:lnTo>
                </a:path>
              </a:pathLst>
            </a:custGeom>
            <a:ln w="25399">
              <a:solidFill>
                <a:srgbClr val="6094C9"/>
              </a:solidFill>
              <a:headEnd type="none"/>
              <a:tailEnd type="arrow"/>
            </a:ln>
            <a:effectLst>
              <a:outerShdw blurRad="50800" dist="38100" dir="5400000" algn="t" rotWithShape="0">
                <a:prstClr val="black">
                  <a:alpha val="40000"/>
                </a:prstClr>
              </a:outerShdw>
            </a:effectLst>
          </p:spPr>
          <p:txBody>
            <a:bodyPr wrap="square" lIns="0" tIns="0" rIns="0" bIns="0" rtlCol="0">
              <a:noAutofit/>
            </a:bodyPr>
            <a:lstStyle/>
            <a:p>
              <a:endParaRPr/>
            </a:p>
          </p:txBody>
        </p:sp>
        <p:sp>
          <p:nvSpPr>
            <p:cNvPr id="127" name="object 70"/>
            <p:cNvSpPr/>
            <p:nvPr/>
          </p:nvSpPr>
          <p:spPr>
            <a:xfrm>
              <a:off x="2343901" y="5978370"/>
              <a:ext cx="6303362" cy="0"/>
            </a:xfrm>
            <a:custGeom>
              <a:avLst/>
              <a:gdLst/>
              <a:ahLst/>
              <a:cxnLst/>
              <a:rect l="l" t="t" r="r" b="b"/>
              <a:pathLst>
                <a:path w="6303362">
                  <a:moveTo>
                    <a:pt x="0" y="0"/>
                  </a:moveTo>
                  <a:lnTo>
                    <a:pt x="6303362" y="0"/>
                  </a:lnTo>
                </a:path>
              </a:pathLst>
            </a:custGeom>
            <a:ln w="25399">
              <a:solidFill>
                <a:srgbClr val="6094C9"/>
              </a:solidFill>
              <a:headEnd type="none"/>
              <a:tailEnd type="arrow"/>
            </a:ln>
            <a:effectLst>
              <a:outerShdw blurRad="50800" dist="38100" algn="l" rotWithShape="0">
                <a:prstClr val="black">
                  <a:alpha val="40000"/>
                </a:prstClr>
              </a:outerShdw>
            </a:effectLst>
          </p:spPr>
          <p:txBody>
            <a:bodyPr wrap="square" lIns="0" tIns="0" rIns="0" bIns="0" rtlCol="0">
              <a:noAutofit/>
            </a:bodyPr>
            <a:lstStyle/>
            <a:p>
              <a:endParaRPr/>
            </a:p>
          </p:txBody>
        </p:sp>
      </p:gr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object 15"/>
          <p:cNvSpPr txBox="1"/>
          <p:nvPr/>
        </p:nvSpPr>
        <p:spPr>
          <a:xfrm>
            <a:off x="1873883" y="365536"/>
            <a:ext cx="1351013" cy="520700"/>
          </a:xfrm>
          <a:prstGeom prst="rect">
            <a:avLst/>
          </a:prstGeom>
        </p:spPr>
        <p:txBody>
          <a:bodyPr wrap="square" lIns="0" tIns="0" rIns="0" bIns="0" rtlCol="0">
            <a:noAutofit/>
          </a:bodyPr>
          <a:lstStyle/>
          <a:p>
            <a:pPr marL="12700">
              <a:lnSpc>
                <a:spcPts val="1985"/>
              </a:lnSpc>
              <a:spcBef>
                <a:spcPts val="99"/>
              </a:spcBef>
            </a:pPr>
            <a:r>
              <a:rPr sz="2700" baseline="3034" dirty="0">
                <a:solidFill>
                  <a:srgbClr val="215867"/>
                </a:solidFill>
                <a:latin typeface="+mj-lt"/>
                <a:cs typeface="Calibri"/>
              </a:rPr>
              <a:t>epsilon = 1.75</a:t>
            </a:r>
            <a:endParaRPr dirty="0">
              <a:latin typeface="+mj-lt"/>
              <a:cs typeface="Calibri"/>
            </a:endParaRPr>
          </a:p>
          <a:p>
            <a:pPr marL="12700" marR="34289">
              <a:lnSpc>
                <a:spcPts val="2100"/>
              </a:lnSpc>
              <a:spcBef>
                <a:spcPts val="5"/>
              </a:spcBef>
            </a:pPr>
            <a:r>
              <a:rPr sz="2700" baseline="1517" dirty="0">
                <a:solidFill>
                  <a:srgbClr val="215867"/>
                </a:solidFill>
                <a:latin typeface="+mj-lt"/>
                <a:cs typeface="Calibri"/>
              </a:rPr>
              <a:t>n_clu = 3</a:t>
            </a:r>
            <a:endParaRPr dirty="0">
              <a:latin typeface="+mj-lt"/>
              <a:cs typeface="Calibri"/>
            </a:endParaRPr>
          </a:p>
        </p:txBody>
      </p:sp>
      <p:sp>
        <p:nvSpPr>
          <p:cNvPr id="89" name="object 5"/>
          <p:cNvSpPr txBox="1"/>
          <p:nvPr/>
        </p:nvSpPr>
        <p:spPr>
          <a:xfrm>
            <a:off x="3625916" y="365536"/>
            <a:ext cx="6889684" cy="1166986"/>
          </a:xfrm>
          <a:prstGeom prst="rect">
            <a:avLst/>
          </a:prstGeom>
        </p:spPr>
        <p:txBody>
          <a:bodyPr wrap="square" lIns="0" tIns="0" rIns="0" bIns="0" rtlCol="0">
            <a:spAutoFit/>
          </a:bodyPr>
          <a:lstStyle/>
          <a:p>
            <a:pPr marL="12700" marR="41909">
              <a:lnSpc>
                <a:spcPts val="3454"/>
              </a:lnSpc>
              <a:spcBef>
                <a:spcPts val="172"/>
              </a:spcBef>
            </a:pPr>
            <a:r>
              <a:rPr sz="4800" baseline="2560" dirty="0">
                <a:solidFill>
                  <a:srgbClr val="4E81BC"/>
                </a:solidFill>
                <a:latin typeface="+mj-lt"/>
                <a:cs typeface="Calibri"/>
              </a:rPr>
              <a:t>DBSC</a:t>
            </a:r>
            <a:r>
              <a:rPr sz="4800" spc="-4" baseline="2560" dirty="0">
                <a:solidFill>
                  <a:srgbClr val="4E81BC"/>
                </a:solidFill>
                <a:latin typeface="+mj-lt"/>
                <a:cs typeface="Calibri"/>
              </a:rPr>
              <a:t>A</a:t>
            </a:r>
            <a:r>
              <a:rPr sz="4800" baseline="2560" dirty="0">
                <a:solidFill>
                  <a:srgbClr val="4E81BC"/>
                </a:solidFill>
                <a:latin typeface="+mj-lt"/>
                <a:cs typeface="Calibri"/>
              </a:rPr>
              <a:t>N</a:t>
            </a:r>
            <a:endParaRPr sz="3200" dirty="0">
              <a:latin typeface="+mj-lt"/>
              <a:cs typeface="Calibri"/>
            </a:endParaRPr>
          </a:p>
          <a:p>
            <a:pPr marL="12700">
              <a:lnSpc>
                <a:spcPts val="2770"/>
              </a:lnSpc>
            </a:pPr>
            <a:r>
              <a:rPr lang="en-US" sz="3200" baseline="1137" dirty="0">
                <a:solidFill>
                  <a:srgbClr val="7F7E7E"/>
                </a:solidFill>
                <a:cs typeface="Calibri"/>
              </a:rPr>
              <a:t>Keep going until you find the entire cluster and no point is left unvisited by this chain reaction</a:t>
            </a:r>
            <a:endParaRPr lang="en-US" sz="3200" i="1" baseline="1137" dirty="0">
              <a:solidFill>
                <a:srgbClr val="7F7E7E"/>
              </a:solidFill>
              <a:cs typeface="Calibri"/>
            </a:endParaRPr>
          </a:p>
        </p:txBody>
      </p:sp>
      <p:sp>
        <p:nvSpPr>
          <p:cNvPr id="90" name="object 3"/>
          <p:cNvSpPr txBox="1"/>
          <p:nvPr/>
        </p:nvSpPr>
        <p:spPr>
          <a:xfrm>
            <a:off x="6950816" y="6116930"/>
            <a:ext cx="542241" cy="330200"/>
          </a:xfrm>
          <a:prstGeom prst="rect">
            <a:avLst/>
          </a:prstGeom>
        </p:spPr>
        <p:txBody>
          <a:bodyPr wrap="square" lIns="0" tIns="0" rIns="0" bIns="0" rtlCol="0">
            <a:noAutofit/>
          </a:bodyPr>
          <a:lstStyle/>
          <a:p>
            <a:pPr marL="12700">
              <a:lnSpc>
                <a:spcPts val="2600"/>
              </a:lnSpc>
              <a:spcBef>
                <a:spcPts val="130"/>
              </a:spcBef>
            </a:pPr>
            <a:r>
              <a:rPr sz="3600" baseline="2275" dirty="0">
                <a:solidFill>
                  <a:srgbClr val="7F7E7E"/>
                </a:solidFill>
                <a:latin typeface="Calibri"/>
                <a:cs typeface="Calibri"/>
              </a:rPr>
              <a:t>Age</a:t>
            </a:r>
            <a:endParaRPr sz="2400">
              <a:latin typeface="Calibri"/>
              <a:cs typeface="Calibri"/>
            </a:endParaRPr>
          </a:p>
        </p:txBody>
      </p:sp>
      <p:sp>
        <p:nvSpPr>
          <p:cNvPr id="91" name="object 66"/>
          <p:cNvSpPr/>
          <p:nvPr/>
        </p:nvSpPr>
        <p:spPr>
          <a:xfrm>
            <a:off x="7899308" y="1480705"/>
            <a:ext cx="1810252" cy="1760707"/>
          </a:xfrm>
          <a:custGeom>
            <a:avLst/>
            <a:gdLst/>
            <a:ahLst/>
            <a:cxnLst/>
            <a:rect l="l" t="t" r="r" b="b"/>
            <a:pathLst>
              <a:path w="1810252" h="1760707">
                <a:moveTo>
                  <a:pt x="0" y="880353"/>
                </a:moveTo>
                <a:lnTo>
                  <a:pt x="3000" y="952556"/>
                </a:lnTo>
                <a:lnTo>
                  <a:pt x="11846" y="1023151"/>
                </a:lnTo>
                <a:lnTo>
                  <a:pt x="26305" y="1091913"/>
                </a:lnTo>
                <a:lnTo>
                  <a:pt x="46143" y="1158614"/>
                </a:lnTo>
                <a:lnTo>
                  <a:pt x="71129" y="1223027"/>
                </a:lnTo>
                <a:lnTo>
                  <a:pt x="101028" y="1284927"/>
                </a:lnTo>
                <a:lnTo>
                  <a:pt x="135608" y="1344087"/>
                </a:lnTo>
                <a:lnTo>
                  <a:pt x="174636" y="1400279"/>
                </a:lnTo>
                <a:lnTo>
                  <a:pt x="217880" y="1453279"/>
                </a:lnTo>
                <a:lnTo>
                  <a:pt x="265105" y="1502858"/>
                </a:lnTo>
                <a:lnTo>
                  <a:pt x="316079" y="1548791"/>
                </a:lnTo>
                <a:lnTo>
                  <a:pt x="370570" y="1590850"/>
                </a:lnTo>
                <a:lnTo>
                  <a:pt x="428344" y="1628810"/>
                </a:lnTo>
                <a:lnTo>
                  <a:pt x="489168" y="1662444"/>
                </a:lnTo>
                <a:lnTo>
                  <a:pt x="552810" y="1691525"/>
                </a:lnTo>
                <a:lnTo>
                  <a:pt x="619036" y="1715826"/>
                </a:lnTo>
                <a:lnTo>
                  <a:pt x="687614" y="1735122"/>
                </a:lnTo>
                <a:lnTo>
                  <a:pt x="758310" y="1749185"/>
                </a:lnTo>
                <a:lnTo>
                  <a:pt x="830892" y="1757789"/>
                </a:lnTo>
                <a:lnTo>
                  <a:pt x="905126" y="1760707"/>
                </a:lnTo>
                <a:lnTo>
                  <a:pt x="979361" y="1757789"/>
                </a:lnTo>
                <a:lnTo>
                  <a:pt x="1051942" y="1749185"/>
                </a:lnTo>
                <a:lnTo>
                  <a:pt x="1122639" y="1735122"/>
                </a:lnTo>
                <a:lnTo>
                  <a:pt x="1191216" y="1715826"/>
                </a:lnTo>
                <a:lnTo>
                  <a:pt x="1257442" y="1691525"/>
                </a:lnTo>
                <a:lnTo>
                  <a:pt x="1321084" y="1662444"/>
                </a:lnTo>
                <a:lnTo>
                  <a:pt x="1381908" y="1628810"/>
                </a:lnTo>
                <a:lnTo>
                  <a:pt x="1439682" y="1590850"/>
                </a:lnTo>
                <a:lnTo>
                  <a:pt x="1494173" y="1548791"/>
                </a:lnTo>
                <a:lnTo>
                  <a:pt x="1545147" y="1502858"/>
                </a:lnTo>
                <a:lnTo>
                  <a:pt x="1592373" y="1453279"/>
                </a:lnTo>
                <a:lnTo>
                  <a:pt x="1635616" y="1400279"/>
                </a:lnTo>
                <a:lnTo>
                  <a:pt x="1674644" y="1344087"/>
                </a:lnTo>
                <a:lnTo>
                  <a:pt x="1709224" y="1284927"/>
                </a:lnTo>
                <a:lnTo>
                  <a:pt x="1739123" y="1223027"/>
                </a:lnTo>
                <a:lnTo>
                  <a:pt x="1764109" y="1158614"/>
                </a:lnTo>
                <a:lnTo>
                  <a:pt x="1783947" y="1091913"/>
                </a:lnTo>
                <a:lnTo>
                  <a:pt x="1798406" y="1023151"/>
                </a:lnTo>
                <a:lnTo>
                  <a:pt x="1807252" y="952556"/>
                </a:lnTo>
                <a:lnTo>
                  <a:pt x="1810252" y="880353"/>
                </a:lnTo>
                <a:lnTo>
                  <a:pt x="1807252" y="808151"/>
                </a:lnTo>
                <a:lnTo>
                  <a:pt x="1798406" y="737555"/>
                </a:lnTo>
                <a:lnTo>
                  <a:pt x="1783947" y="668794"/>
                </a:lnTo>
                <a:lnTo>
                  <a:pt x="1764109" y="602094"/>
                </a:lnTo>
                <a:lnTo>
                  <a:pt x="1739123" y="537680"/>
                </a:lnTo>
                <a:lnTo>
                  <a:pt x="1709224" y="475780"/>
                </a:lnTo>
                <a:lnTo>
                  <a:pt x="1674644" y="416621"/>
                </a:lnTo>
                <a:lnTo>
                  <a:pt x="1635616" y="360428"/>
                </a:lnTo>
                <a:lnTo>
                  <a:pt x="1592373" y="307429"/>
                </a:lnTo>
                <a:lnTo>
                  <a:pt x="1545147" y="257849"/>
                </a:lnTo>
                <a:lnTo>
                  <a:pt x="1494173" y="211917"/>
                </a:lnTo>
                <a:lnTo>
                  <a:pt x="1439682" y="169857"/>
                </a:lnTo>
                <a:lnTo>
                  <a:pt x="1381908" y="131897"/>
                </a:lnTo>
                <a:lnTo>
                  <a:pt x="1321084" y="98263"/>
                </a:lnTo>
                <a:lnTo>
                  <a:pt x="1257442" y="69182"/>
                </a:lnTo>
                <a:lnTo>
                  <a:pt x="1191216" y="44881"/>
                </a:lnTo>
                <a:lnTo>
                  <a:pt x="1122639" y="25585"/>
                </a:lnTo>
                <a:lnTo>
                  <a:pt x="1051942" y="11522"/>
                </a:lnTo>
                <a:lnTo>
                  <a:pt x="979361" y="2918"/>
                </a:lnTo>
                <a:lnTo>
                  <a:pt x="905126" y="0"/>
                </a:lnTo>
                <a:lnTo>
                  <a:pt x="830892" y="2918"/>
                </a:lnTo>
                <a:lnTo>
                  <a:pt x="758310" y="11522"/>
                </a:lnTo>
                <a:lnTo>
                  <a:pt x="687614" y="25585"/>
                </a:lnTo>
                <a:lnTo>
                  <a:pt x="619036" y="44881"/>
                </a:lnTo>
                <a:lnTo>
                  <a:pt x="552810" y="69182"/>
                </a:lnTo>
                <a:lnTo>
                  <a:pt x="489168" y="98263"/>
                </a:lnTo>
                <a:lnTo>
                  <a:pt x="428344" y="131897"/>
                </a:lnTo>
                <a:lnTo>
                  <a:pt x="370570" y="169857"/>
                </a:lnTo>
                <a:lnTo>
                  <a:pt x="316079" y="211917"/>
                </a:lnTo>
                <a:lnTo>
                  <a:pt x="265105" y="257849"/>
                </a:lnTo>
                <a:lnTo>
                  <a:pt x="217880" y="307429"/>
                </a:lnTo>
                <a:lnTo>
                  <a:pt x="174636" y="360428"/>
                </a:lnTo>
                <a:lnTo>
                  <a:pt x="135608" y="416621"/>
                </a:lnTo>
                <a:lnTo>
                  <a:pt x="101028" y="475780"/>
                </a:lnTo>
                <a:lnTo>
                  <a:pt x="71129" y="537680"/>
                </a:lnTo>
                <a:lnTo>
                  <a:pt x="46143" y="602094"/>
                </a:lnTo>
                <a:lnTo>
                  <a:pt x="26305" y="668794"/>
                </a:lnTo>
                <a:lnTo>
                  <a:pt x="11846" y="737555"/>
                </a:lnTo>
                <a:lnTo>
                  <a:pt x="3000" y="808151"/>
                </a:lnTo>
                <a:lnTo>
                  <a:pt x="0" y="880353"/>
                </a:lnTo>
                <a:close/>
              </a:path>
            </a:pathLst>
          </a:custGeom>
          <a:solidFill>
            <a:srgbClr val="FAA657">
              <a:alpha val="51000"/>
            </a:srgbClr>
          </a:solidFill>
          <a:effectLst>
            <a:outerShdw blurRad="50800" dist="38100" dir="5400000" algn="t" rotWithShape="0">
              <a:prstClr val="black">
                <a:alpha val="40000"/>
              </a:prstClr>
            </a:outerShdw>
          </a:effectLst>
        </p:spPr>
        <p:txBody>
          <a:bodyPr wrap="square" lIns="0" tIns="0" rIns="0" bIns="0" rtlCol="0">
            <a:noAutofit/>
          </a:bodyPr>
          <a:lstStyle/>
          <a:p>
            <a:endParaRPr/>
          </a:p>
        </p:txBody>
      </p:sp>
      <p:sp>
        <p:nvSpPr>
          <p:cNvPr id="92" name="object 82"/>
          <p:cNvSpPr/>
          <p:nvPr/>
        </p:nvSpPr>
        <p:spPr>
          <a:xfrm>
            <a:off x="5938372" y="5487188"/>
            <a:ext cx="347472" cy="347472"/>
          </a:xfrm>
          <a:custGeom>
            <a:avLst/>
            <a:gdLst/>
            <a:ahLst/>
            <a:cxnLst/>
            <a:rect l="l" t="t" r="r" b="b"/>
            <a:pathLst>
              <a:path w="320729"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93" name="object 84"/>
          <p:cNvSpPr/>
          <p:nvPr/>
        </p:nvSpPr>
        <p:spPr>
          <a:xfrm>
            <a:off x="6923747" y="5521291"/>
            <a:ext cx="347472" cy="347472"/>
          </a:xfrm>
          <a:custGeom>
            <a:avLst/>
            <a:gdLst/>
            <a:ahLst/>
            <a:cxnLst/>
            <a:rect l="l" t="t" r="r" b="b"/>
            <a:pathLst>
              <a:path w="320729"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6"/>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94" name="object 86"/>
          <p:cNvSpPr/>
          <p:nvPr/>
        </p:nvSpPr>
        <p:spPr>
          <a:xfrm>
            <a:off x="7775551" y="5502337"/>
            <a:ext cx="347472" cy="347472"/>
          </a:xfrm>
          <a:custGeom>
            <a:avLst/>
            <a:gdLst/>
            <a:ahLst/>
            <a:cxnLst/>
            <a:rect l="l" t="t" r="r" b="b"/>
            <a:pathLst>
              <a:path w="320729"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9"/>
                </a:lnTo>
                <a:lnTo>
                  <a:pt x="288458" y="69169"/>
                </a:lnTo>
                <a:lnTo>
                  <a:pt x="296005" y="80986"/>
                </a:lnTo>
                <a:lnTo>
                  <a:pt x="302647" y="93485"/>
                </a:lnTo>
                <a:lnTo>
                  <a:pt x="308334" y="106609"/>
                </a:lnTo>
                <a:lnTo>
                  <a:pt x="313014" y="120303"/>
                </a:lnTo>
                <a:lnTo>
                  <a:pt x="316635" y="134513"/>
                </a:lnTo>
                <a:lnTo>
                  <a:pt x="319146" y="149182"/>
                </a:lnTo>
                <a:lnTo>
                  <a:pt x="320497" y="164255"/>
                </a:lnTo>
                <a:lnTo>
                  <a:pt x="320729" y="173680"/>
                </a:lnTo>
                <a:lnTo>
                  <a:pt x="320116" y="188974"/>
                </a:lnTo>
                <a:lnTo>
                  <a:pt x="318311" y="203897"/>
                </a:lnTo>
                <a:lnTo>
                  <a:pt x="315364" y="218395"/>
                </a:lnTo>
                <a:lnTo>
                  <a:pt x="311328" y="232412"/>
                </a:lnTo>
                <a:lnTo>
                  <a:pt x="306254" y="245893"/>
                </a:lnTo>
                <a:lnTo>
                  <a:pt x="300192" y="258782"/>
                </a:lnTo>
                <a:lnTo>
                  <a:pt x="293194" y="271024"/>
                </a:lnTo>
                <a:lnTo>
                  <a:pt x="285310" y="282563"/>
                </a:lnTo>
                <a:lnTo>
                  <a:pt x="276593" y="293344"/>
                </a:lnTo>
                <a:lnTo>
                  <a:pt x="267094" y="303312"/>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6"/>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95" name="object 74"/>
          <p:cNvSpPr/>
          <p:nvPr/>
        </p:nvSpPr>
        <p:spPr>
          <a:xfrm>
            <a:off x="4192469" y="5195209"/>
            <a:ext cx="347472" cy="347472"/>
          </a:xfrm>
          <a:custGeom>
            <a:avLst/>
            <a:gdLst/>
            <a:ahLst/>
            <a:cxnLst/>
            <a:rect l="l" t="t" r="r" b="b"/>
            <a:pathLst>
              <a:path w="320730"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96" name="object 72"/>
          <p:cNvSpPr/>
          <p:nvPr/>
        </p:nvSpPr>
        <p:spPr>
          <a:xfrm>
            <a:off x="7483366" y="2517371"/>
            <a:ext cx="347472" cy="347472"/>
          </a:xfrm>
          <a:custGeom>
            <a:avLst/>
            <a:gdLst/>
            <a:ahLst/>
            <a:cxnLst/>
            <a:rect l="l" t="t" r="r" b="b"/>
            <a:pathLst>
              <a:path w="320730"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30" y="342927"/>
                </a:lnTo>
                <a:lnTo>
                  <a:pt x="182985" y="345647"/>
                </a:lnTo>
                <a:lnTo>
                  <a:pt x="169068" y="347110"/>
                </a:lnTo>
                <a:lnTo>
                  <a:pt x="160364" y="347362"/>
                </a:lnTo>
                <a:lnTo>
                  <a:pt x="146244" y="346698"/>
                </a:lnTo>
                <a:lnTo>
                  <a:pt x="132465" y="344742"/>
                </a:lnTo>
                <a:lnTo>
                  <a:pt x="119078" y="341551"/>
                </a:lnTo>
                <a:lnTo>
                  <a:pt x="106136" y="337180"/>
                </a:lnTo>
                <a:lnTo>
                  <a:pt x="93689" y="331684"/>
                </a:lnTo>
                <a:lnTo>
                  <a:pt x="81788" y="325119"/>
                </a:lnTo>
                <a:lnTo>
                  <a:pt x="70485" y="317540"/>
                </a:lnTo>
                <a:lnTo>
                  <a:pt x="59830" y="309002"/>
                </a:lnTo>
                <a:lnTo>
                  <a:pt x="49876" y="299561"/>
                </a:lnTo>
                <a:lnTo>
                  <a:pt x="40672" y="289273"/>
                </a:lnTo>
                <a:lnTo>
                  <a:pt x="32271" y="278192"/>
                </a:lnTo>
                <a:lnTo>
                  <a:pt x="24724" y="266375"/>
                </a:lnTo>
                <a:lnTo>
                  <a:pt x="18081" y="253876"/>
                </a:lnTo>
                <a:lnTo>
                  <a:pt x="12395" y="240752"/>
                </a:lnTo>
                <a:lnTo>
                  <a:pt x="7715" y="227058"/>
                </a:lnTo>
                <a:lnTo>
                  <a:pt x="4094" y="212848"/>
                </a:lnTo>
                <a:lnTo>
                  <a:pt x="1583" y="198180"/>
                </a:lnTo>
                <a:lnTo>
                  <a:pt x="232" y="183107"/>
                </a:lnTo>
                <a:lnTo>
                  <a:pt x="0" y="173680"/>
                </a:lnTo>
                <a:close/>
              </a:path>
            </a:pathLst>
          </a:custGeom>
          <a:solidFill>
            <a:srgbClr val="FAA757"/>
          </a:solidFill>
          <a:ln w="28575">
            <a:solidFill>
              <a:srgbClr val="C1803F"/>
            </a:solidFill>
          </a:ln>
        </p:spPr>
        <p:txBody>
          <a:bodyPr wrap="square" lIns="0" tIns="0" rIns="0" bIns="0" rtlCol="0">
            <a:noAutofit/>
          </a:bodyPr>
          <a:lstStyle/>
          <a:p>
            <a:endParaRPr/>
          </a:p>
        </p:txBody>
      </p:sp>
      <p:sp>
        <p:nvSpPr>
          <p:cNvPr id="97" name="object 70"/>
          <p:cNvSpPr/>
          <p:nvPr/>
        </p:nvSpPr>
        <p:spPr>
          <a:xfrm>
            <a:off x="7084113" y="2135643"/>
            <a:ext cx="347472" cy="347472"/>
          </a:xfrm>
          <a:custGeom>
            <a:avLst/>
            <a:gdLst/>
            <a:ahLst/>
            <a:cxnLst/>
            <a:rect l="l" t="t" r="r" b="b"/>
            <a:pathLst>
              <a:path w="320730"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2"/>
                </a:lnTo>
                <a:lnTo>
                  <a:pt x="146244" y="346698"/>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3" y="198179"/>
                </a:lnTo>
                <a:lnTo>
                  <a:pt x="232" y="183107"/>
                </a:lnTo>
                <a:lnTo>
                  <a:pt x="0" y="173680"/>
                </a:lnTo>
                <a:close/>
              </a:path>
            </a:pathLst>
          </a:custGeom>
          <a:solidFill>
            <a:srgbClr val="FAA757"/>
          </a:solidFill>
          <a:ln w="28575">
            <a:solidFill>
              <a:srgbClr val="C1803F"/>
            </a:solidFill>
          </a:ln>
        </p:spPr>
        <p:txBody>
          <a:bodyPr wrap="square" lIns="0" tIns="0" rIns="0" bIns="0" rtlCol="0">
            <a:noAutofit/>
          </a:bodyPr>
          <a:lstStyle/>
          <a:p>
            <a:endParaRPr/>
          </a:p>
        </p:txBody>
      </p:sp>
      <p:sp>
        <p:nvSpPr>
          <p:cNvPr id="98" name="object 68"/>
          <p:cNvSpPr/>
          <p:nvPr/>
        </p:nvSpPr>
        <p:spPr>
          <a:xfrm>
            <a:off x="6672028" y="1723114"/>
            <a:ext cx="347472" cy="347472"/>
          </a:xfrm>
          <a:custGeom>
            <a:avLst/>
            <a:gdLst/>
            <a:ahLst/>
            <a:cxnLst/>
            <a:rect l="l" t="t" r="r" b="b"/>
            <a:pathLst>
              <a:path w="320729"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2"/>
                </a:lnTo>
                <a:lnTo>
                  <a:pt x="146244" y="346698"/>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3"/>
                </a:lnTo>
                <a:lnTo>
                  <a:pt x="32271" y="278192"/>
                </a:lnTo>
                <a:lnTo>
                  <a:pt x="24724" y="266375"/>
                </a:lnTo>
                <a:lnTo>
                  <a:pt x="18081" y="253876"/>
                </a:lnTo>
                <a:lnTo>
                  <a:pt x="12395" y="240752"/>
                </a:lnTo>
                <a:lnTo>
                  <a:pt x="7715" y="227058"/>
                </a:lnTo>
                <a:lnTo>
                  <a:pt x="4094" y="212848"/>
                </a:lnTo>
                <a:lnTo>
                  <a:pt x="1583" y="198179"/>
                </a:lnTo>
                <a:lnTo>
                  <a:pt x="232" y="183107"/>
                </a:lnTo>
                <a:lnTo>
                  <a:pt x="0" y="173680"/>
                </a:lnTo>
                <a:close/>
              </a:path>
            </a:pathLst>
          </a:custGeom>
          <a:solidFill>
            <a:srgbClr val="FAA757"/>
          </a:solidFill>
          <a:ln w="28575">
            <a:solidFill>
              <a:schemeClr val="bg1">
                <a:lumMod val="85000"/>
              </a:schemeClr>
            </a:solidFill>
          </a:ln>
        </p:spPr>
        <p:txBody>
          <a:bodyPr wrap="square" lIns="0" tIns="0" rIns="0" bIns="0" rtlCol="0">
            <a:noAutofit/>
          </a:bodyPr>
          <a:lstStyle/>
          <a:p>
            <a:endParaRPr/>
          </a:p>
        </p:txBody>
      </p:sp>
      <p:sp>
        <p:nvSpPr>
          <p:cNvPr id="99" name="object 66"/>
          <p:cNvSpPr/>
          <p:nvPr/>
        </p:nvSpPr>
        <p:spPr>
          <a:xfrm>
            <a:off x="8396003" y="3412181"/>
            <a:ext cx="347472" cy="347472"/>
          </a:xfrm>
          <a:custGeom>
            <a:avLst/>
            <a:gdLst/>
            <a:ahLst/>
            <a:cxnLst/>
            <a:rect l="l" t="t" r="r" b="b"/>
            <a:pathLst>
              <a:path w="320730"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4"/>
                </a:lnTo>
                <a:lnTo>
                  <a:pt x="308334" y="106609"/>
                </a:lnTo>
                <a:lnTo>
                  <a:pt x="313014" y="120303"/>
                </a:lnTo>
                <a:lnTo>
                  <a:pt x="316635" y="134512"/>
                </a:lnTo>
                <a:lnTo>
                  <a:pt x="319147" y="149181"/>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3" y="346697"/>
                </a:lnTo>
                <a:lnTo>
                  <a:pt x="132464" y="344742"/>
                </a:lnTo>
                <a:lnTo>
                  <a:pt x="119078" y="341551"/>
                </a:lnTo>
                <a:lnTo>
                  <a:pt x="106136" y="337180"/>
                </a:lnTo>
                <a:lnTo>
                  <a:pt x="93688" y="331684"/>
                </a:lnTo>
                <a:lnTo>
                  <a:pt x="81788" y="325119"/>
                </a:lnTo>
                <a:lnTo>
                  <a:pt x="70484" y="317539"/>
                </a:lnTo>
                <a:lnTo>
                  <a:pt x="59830" y="309001"/>
                </a:lnTo>
                <a:lnTo>
                  <a:pt x="49875" y="299561"/>
                </a:lnTo>
                <a:lnTo>
                  <a:pt x="40672" y="289272"/>
                </a:lnTo>
                <a:lnTo>
                  <a:pt x="32271" y="278192"/>
                </a:lnTo>
                <a:lnTo>
                  <a:pt x="24724" y="266375"/>
                </a:lnTo>
                <a:lnTo>
                  <a:pt x="18081" y="253876"/>
                </a:lnTo>
                <a:lnTo>
                  <a:pt x="12395" y="240752"/>
                </a:lnTo>
                <a:lnTo>
                  <a:pt x="7715" y="227057"/>
                </a:lnTo>
                <a:lnTo>
                  <a:pt x="4094" y="212848"/>
                </a:lnTo>
                <a:lnTo>
                  <a:pt x="1582" y="198179"/>
                </a:lnTo>
                <a:lnTo>
                  <a:pt x="232" y="183106"/>
                </a:lnTo>
                <a:lnTo>
                  <a:pt x="0" y="173680"/>
                </a:lnTo>
                <a:close/>
              </a:path>
            </a:pathLst>
          </a:custGeom>
          <a:solidFill>
            <a:srgbClr val="FAA757"/>
          </a:solidFill>
          <a:ln w="28575">
            <a:solidFill>
              <a:srgbClr val="C1803F"/>
            </a:solidFill>
          </a:ln>
        </p:spPr>
        <p:txBody>
          <a:bodyPr wrap="square" lIns="0" tIns="0" rIns="0" bIns="0" rtlCol="0">
            <a:noAutofit/>
          </a:bodyPr>
          <a:lstStyle/>
          <a:p>
            <a:endParaRPr/>
          </a:p>
        </p:txBody>
      </p:sp>
      <p:sp>
        <p:nvSpPr>
          <p:cNvPr id="100" name="object 63"/>
          <p:cNvSpPr/>
          <p:nvPr/>
        </p:nvSpPr>
        <p:spPr>
          <a:xfrm>
            <a:off x="7404842" y="5021529"/>
            <a:ext cx="347472" cy="347472"/>
          </a:xfrm>
          <a:custGeom>
            <a:avLst/>
            <a:gdLst/>
            <a:ahLst/>
            <a:cxnLst/>
            <a:rect l="l" t="t" r="r" b="b"/>
            <a:pathLst>
              <a:path w="320730" h="347361">
                <a:moveTo>
                  <a:pt x="0" y="173680"/>
                </a:moveTo>
                <a:lnTo>
                  <a:pt x="232" y="183106"/>
                </a:lnTo>
                <a:lnTo>
                  <a:pt x="1583" y="198179"/>
                </a:lnTo>
                <a:lnTo>
                  <a:pt x="4094" y="212848"/>
                </a:lnTo>
                <a:lnTo>
                  <a:pt x="7715" y="227058"/>
                </a:lnTo>
                <a:lnTo>
                  <a:pt x="12395" y="240752"/>
                </a:lnTo>
                <a:lnTo>
                  <a:pt x="18082" y="253876"/>
                </a:lnTo>
                <a:lnTo>
                  <a:pt x="24724" y="266375"/>
                </a:lnTo>
                <a:lnTo>
                  <a:pt x="32272" y="278192"/>
                </a:lnTo>
                <a:lnTo>
                  <a:pt x="40673" y="289272"/>
                </a:lnTo>
                <a:lnTo>
                  <a:pt x="49876" y="299561"/>
                </a:lnTo>
                <a:lnTo>
                  <a:pt x="59830" y="309001"/>
                </a:lnTo>
                <a:lnTo>
                  <a:pt x="70485" y="317539"/>
                </a:lnTo>
                <a:lnTo>
                  <a:pt x="81788" y="325118"/>
                </a:lnTo>
                <a:lnTo>
                  <a:pt x="93689" y="331684"/>
                </a:lnTo>
                <a:lnTo>
                  <a:pt x="106136" y="337180"/>
                </a:lnTo>
                <a:lnTo>
                  <a:pt x="119079" y="341551"/>
                </a:lnTo>
                <a:lnTo>
                  <a:pt x="132465" y="344742"/>
                </a:lnTo>
                <a:lnTo>
                  <a:pt x="146244" y="346697"/>
                </a:lnTo>
                <a:lnTo>
                  <a:pt x="160365" y="347361"/>
                </a:lnTo>
                <a:lnTo>
                  <a:pt x="169069" y="347110"/>
                </a:lnTo>
                <a:lnTo>
                  <a:pt x="182986" y="345646"/>
                </a:lnTo>
                <a:lnTo>
                  <a:pt x="196530" y="342926"/>
                </a:lnTo>
                <a:lnTo>
                  <a:pt x="209650" y="339004"/>
                </a:lnTo>
                <a:lnTo>
                  <a:pt x="222295" y="333936"/>
                </a:lnTo>
                <a:lnTo>
                  <a:pt x="234413" y="327778"/>
                </a:lnTo>
                <a:lnTo>
                  <a:pt x="245953" y="320583"/>
                </a:lnTo>
                <a:lnTo>
                  <a:pt x="256864" y="312409"/>
                </a:lnTo>
                <a:lnTo>
                  <a:pt x="267095" y="303311"/>
                </a:lnTo>
                <a:lnTo>
                  <a:pt x="276595" y="293343"/>
                </a:lnTo>
                <a:lnTo>
                  <a:pt x="285312" y="282562"/>
                </a:lnTo>
                <a:lnTo>
                  <a:pt x="293195" y="271023"/>
                </a:lnTo>
                <a:lnTo>
                  <a:pt x="300193" y="258781"/>
                </a:lnTo>
                <a:lnTo>
                  <a:pt x="306255" y="245892"/>
                </a:lnTo>
                <a:lnTo>
                  <a:pt x="311330" y="232411"/>
                </a:lnTo>
                <a:lnTo>
                  <a:pt x="315366" y="218394"/>
                </a:lnTo>
                <a:lnTo>
                  <a:pt x="318312" y="203896"/>
                </a:lnTo>
                <a:lnTo>
                  <a:pt x="320117" y="188973"/>
                </a:lnTo>
                <a:lnTo>
                  <a:pt x="320730" y="173680"/>
                </a:lnTo>
                <a:lnTo>
                  <a:pt x="320498" y="164254"/>
                </a:lnTo>
                <a:lnTo>
                  <a:pt x="319147" y="149181"/>
                </a:lnTo>
                <a:lnTo>
                  <a:pt x="316636" y="134512"/>
                </a:lnTo>
                <a:lnTo>
                  <a:pt x="313015" y="120303"/>
                </a:lnTo>
                <a:lnTo>
                  <a:pt x="308335" y="106609"/>
                </a:lnTo>
                <a:lnTo>
                  <a:pt x="302649" y="93485"/>
                </a:lnTo>
                <a:lnTo>
                  <a:pt x="296006" y="80986"/>
                </a:lnTo>
                <a:lnTo>
                  <a:pt x="288459" y="69169"/>
                </a:lnTo>
                <a:lnTo>
                  <a:pt x="280058" y="58089"/>
                </a:lnTo>
                <a:lnTo>
                  <a:pt x="270854" y="47800"/>
                </a:lnTo>
                <a:lnTo>
                  <a:pt x="260900" y="38359"/>
                </a:lnTo>
                <a:lnTo>
                  <a:pt x="250245" y="29822"/>
                </a:lnTo>
                <a:lnTo>
                  <a:pt x="238942" y="22242"/>
                </a:lnTo>
                <a:lnTo>
                  <a:pt x="227041" y="15677"/>
                </a:lnTo>
                <a:lnTo>
                  <a:pt x="214594" y="10181"/>
                </a:lnTo>
                <a:lnTo>
                  <a:pt x="201651" y="5810"/>
                </a:lnTo>
                <a:lnTo>
                  <a:pt x="188265" y="2619"/>
                </a:lnTo>
                <a:lnTo>
                  <a:pt x="174486" y="664"/>
                </a:lnTo>
                <a:lnTo>
                  <a:pt x="160365" y="0"/>
                </a:lnTo>
                <a:lnTo>
                  <a:pt x="151662" y="251"/>
                </a:lnTo>
                <a:lnTo>
                  <a:pt x="137745" y="1714"/>
                </a:lnTo>
                <a:lnTo>
                  <a:pt x="124200" y="4434"/>
                </a:lnTo>
                <a:lnTo>
                  <a:pt x="111080" y="8356"/>
                </a:lnTo>
                <a:lnTo>
                  <a:pt x="98436" y="13424"/>
                </a:lnTo>
                <a:lnTo>
                  <a:pt x="86318" y="19583"/>
                </a:lnTo>
                <a:lnTo>
                  <a:pt x="74777" y="26777"/>
                </a:lnTo>
                <a:lnTo>
                  <a:pt x="63866" y="34951"/>
                </a:lnTo>
                <a:lnTo>
                  <a:pt x="53635" y="44049"/>
                </a:lnTo>
                <a:lnTo>
                  <a:pt x="44136" y="54017"/>
                </a:lnTo>
                <a:lnTo>
                  <a:pt x="35419" y="64798"/>
                </a:lnTo>
                <a:lnTo>
                  <a:pt x="27535" y="76337"/>
                </a:lnTo>
                <a:lnTo>
                  <a:pt x="20537" y="88579"/>
                </a:lnTo>
                <a:lnTo>
                  <a:pt x="14475" y="101468"/>
                </a:lnTo>
                <a:lnTo>
                  <a:pt x="9400" y="114948"/>
                </a:lnTo>
                <a:lnTo>
                  <a:pt x="5364" y="128965"/>
                </a:lnTo>
                <a:lnTo>
                  <a:pt x="2418" y="143463"/>
                </a:lnTo>
                <a:lnTo>
                  <a:pt x="613" y="158386"/>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01" name="object 62"/>
          <p:cNvSpPr/>
          <p:nvPr/>
        </p:nvSpPr>
        <p:spPr>
          <a:xfrm>
            <a:off x="5850962" y="3493881"/>
            <a:ext cx="347472" cy="347472"/>
          </a:xfrm>
          <a:custGeom>
            <a:avLst/>
            <a:gdLst/>
            <a:ahLst/>
            <a:cxnLst/>
            <a:rect l="l" t="t" r="r" b="b"/>
            <a:pathLst>
              <a:path w="320729"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6" y="149182"/>
                </a:lnTo>
                <a:lnTo>
                  <a:pt x="320497" y="164254"/>
                </a:lnTo>
                <a:lnTo>
                  <a:pt x="320729"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6"/>
                </a:lnTo>
                <a:lnTo>
                  <a:pt x="0" y="173681"/>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02" name="object 60"/>
          <p:cNvSpPr/>
          <p:nvPr/>
        </p:nvSpPr>
        <p:spPr>
          <a:xfrm>
            <a:off x="4975263" y="4571028"/>
            <a:ext cx="347472" cy="347472"/>
          </a:xfrm>
          <a:custGeom>
            <a:avLst/>
            <a:gdLst/>
            <a:ahLst/>
            <a:cxnLst/>
            <a:rect l="l" t="t" r="r" b="b"/>
            <a:pathLst>
              <a:path w="320729"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8"/>
                </a:lnTo>
                <a:lnTo>
                  <a:pt x="288458" y="69169"/>
                </a:lnTo>
                <a:lnTo>
                  <a:pt x="296005" y="80986"/>
                </a:lnTo>
                <a:lnTo>
                  <a:pt x="302648" y="93485"/>
                </a:lnTo>
                <a:lnTo>
                  <a:pt x="308334" y="106609"/>
                </a:lnTo>
                <a:lnTo>
                  <a:pt x="313014" y="120303"/>
                </a:lnTo>
                <a:lnTo>
                  <a:pt x="316635" y="134513"/>
                </a:lnTo>
                <a:lnTo>
                  <a:pt x="319146" y="149182"/>
                </a:lnTo>
                <a:lnTo>
                  <a:pt x="320497" y="164254"/>
                </a:lnTo>
                <a:lnTo>
                  <a:pt x="320729"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1"/>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03" name="object 58"/>
          <p:cNvSpPr/>
          <p:nvPr/>
        </p:nvSpPr>
        <p:spPr>
          <a:xfrm>
            <a:off x="9037462" y="2045434"/>
            <a:ext cx="347472" cy="347472"/>
          </a:xfrm>
          <a:custGeom>
            <a:avLst/>
            <a:gdLst/>
            <a:ahLst/>
            <a:cxnLst/>
            <a:rect l="l" t="t" r="r" b="b"/>
            <a:pathLst>
              <a:path w="320729"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4"/>
                </a:lnTo>
                <a:lnTo>
                  <a:pt x="308334" y="106609"/>
                </a:lnTo>
                <a:lnTo>
                  <a:pt x="313014" y="120303"/>
                </a:lnTo>
                <a:lnTo>
                  <a:pt x="316635" y="134512"/>
                </a:lnTo>
                <a:lnTo>
                  <a:pt x="319146" y="149181"/>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2"/>
                </a:lnTo>
                <a:lnTo>
                  <a:pt x="146243" y="346698"/>
                </a:lnTo>
                <a:lnTo>
                  <a:pt x="132464" y="344742"/>
                </a:lnTo>
                <a:lnTo>
                  <a:pt x="119078" y="341551"/>
                </a:lnTo>
                <a:lnTo>
                  <a:pt x="106136" y="337180"/>
                </a:lnTo>
                <a:lnTo>
                  <a:pt x="93688" y="331684"/>
                </a:lnTo>
                <a:lnTo>
                  <a:pt x="81788" y="325119"/>
                </a:lnTo>
                <a:lnTo>
                  <a:pt x="70484" y="317539"/>
                </a:lnTo>
                <a:lnTo>
                  <a:pt x="59830" y="309002"/>
                </a:lnTo>
                <a:lnTo>
                  <a:pt x="49875" y="299561"/>
                </a:lnTo>
                <a:lnTo>
                  <a:pt x="40672" y="289272"/>
                </a:lnTo>
                <a:lnTo>
                  <a:pt x="32271" y="278192"/>
                </a:lnTo>
                <a:lnTo>
                  <a:pt x="24724" y="266375"/>
                </a:lnTo>
                <a:lnTo>
                  <a:pt x="18081" y="253876"/>
                </a:lnTo>
                <a:lnTo>
                  <a:pt x="12395" y="240752"/>
                </a:lnTo>
                <a:lnTo>
                  <a:pt x="7715" y="227057"/>
                </a:lnTo>
                <a:lnTo>
                  <a:pt x="4094" y="212848"/>
                </a:lnTo>
                <a:lnTo>
                  <a:pt x="1582" y="198179"/>
                </a:lnTo>
                <a:lnTo>
                  <a:pt x="232" y="183106"/>
                </a:lnTo>
                <a:lnTo>
                  <a:pt x="0" y="173680"/>
                </a:lnTo>
                <a:close/>
              </a:path>
            </a:pathLst>
          </a:custGeom>
          <a:solidFill>
            <a:srgbClr val="937AB1"/>
          </a:solidFill>
          <a:ln w="57150">
            <a:solidFill>
              <a:srgbClr val="F69545"/>
            </a:solidFill>
          </a:ln>
        </p:spPr>
        <p:txBody>
          <a:bodyPr wrap="square" lIns="0" tIns="0" rIns="0" bIns="0" rtlCol="0">
            <a:noAutofit/>
          </a:bodyPr>
          <a:lstStyle/>
          <a:p>
            <a:endParaRPr/>
          </a:p>
        </p:txBody>
      </p:sp>
      <p:sp>
        <p:nvSpPr>
          <p:cNvPr id="104" name="object 56"/>
          <p:cNvSpPr/>
          <p:nvPr/>
        </p:nvSpPr>
        <p:spPr>
          <a:xfrm>
            <a:off x="8077321" y="1961962"/>
            <a:ext cx="347472" cy="347472"/>
          </a:xfrm>
          <a:custGeom>
            <a:avLst/>
            <a:gdLst/>
            <a:ahLst/>
            <a:cxnLst/>
            <a:rect l="l" t="t" r="r" b="b"/>
            <a:pathLst>
              <a:path w="320729"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4"/>
                </a:lnTo>
                <a:lnTo>
                  <a:pt x="308334" y="106609"/>
                </a:lnTo>
                <a:lnTo>
                  <a:pt x="313014" y="120303"/>
                </a:lnTo>
                <a:lnTo>
                  <a:pt x="316635" y="134512"/>
                </a:lnTo>
                <a:lnTo>
                  <a:pt x="319146" y="149181"/>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2"/>
                </a:lnTo>
                <a:lnTo>
                  <a:pt x="146243" y="346697"/>
                </a:lnTo>
                <a:lnTo>
                  <a:pt x="132464" y="344742"/>
                </a:lnTo>
                <a:lnTo>
                  <a:pt x="119078" y="341551"/>
                </a:lnTo>
                <a:lnTo>
                  <a:pt x="106136" y="337180"/>
                </a:lnTo>
                <a:lnTo>
                  <a:pt x="93688" y="331684"/>
                </a:lnTo>
                <a:lnTo>
                  <a:pt x="81788" y="325119"/>
                </a:lnTo>
                <a:lnTo>
                  <a:pt x="70484" y="317539"/>
                </a:lnTo>
                <a:lnTo>
                  <a:pt x="59830" y="309002"/>
                </a:lnTo>
                <a:lnTo>
                  <a:pt x="49875" y="299561"/>
                </a:lnTo>
                <a:lnTo>
                  <a:pt x="40672" y="289272"/>
                </a:lnTo>
                <a:lnTo>
                  <a:pt x="32271" y="278192"/>
                </a:lnTo>
                <a:lnTo>
                  <a:pt x="24724" y="266375"/>
                </a:lnTo>
                <a:lnTo>
                  <a:pt x="18081" y="253876"/>
                </a:lnTo>
                <a:lnTo>
                  <a:pt x="12395" y="240752"/>
                </a:lnTo>
                <a:lnTo>
                  <a:pt x="7715" y="227057"/>
                </a:lnTo>
                <a:lnTo>
                  <a:pt x="4094" y="212848"/>
                </a:lnTo>
                <a:lnTo>
                  <a:pt x="1582" y="198179"/>
                </a:lnTo>
                <a:lnTo>
                  <a:pt x="232" y="183106"/>
                </a:lnTo>
                <a:lnTo>
                  <a:pt x="0" y="173680"/>
                </a:lnTo>
                <a:close/>
              </a:path>
            </a:pathLst>
          </a:custGeom>
          <a:solidFill>
            <a:srgbClr val="FAA757"/>
          </a:solidFill>
          <a:ln w="28575">
            <a:solidFill>
              <a:srgbClr val="C1803F"/>
            </a:solidFill>
          </a:ln>
        </p:spPr>
        <p:txBody>
          <a:bodyPr wrap="square" lIns="0" tIns="0" rIns="0" bIns="0" rtlCol="0">
            <a:noAutofit/>
          </a:bodyPr>
          <a:lstStyle/>
          <a:p>
            <a:endParaRPr/>
          </a:p>
        </p:txBody>
      </p:sp>
      <p:sp>
        <p:nvSpPr>
          <p:cNvPr id="105" name="object 54"/>
          <p:cNvSpPr/>
          <p:nvPr/>
        </p:nvSpPr>
        <p:spPr>
          <a:xfrm>
            <a:off x="8877097" y="2753913"/>
            <a:ext cx="347472" cy="347472"/>
          </a:xfrm>
          <a:custGeom>
            <a:avLst/>
            <a:gdLst/>
            <a:ahLst/>
            <a:cxnLst/>
            <a:rect l="l" t="t" r="r" b="b"/>
            <a:pathLst>
              <a:path w="320730"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4"/>
                </a:lnTo>
                <a:lnTo>
                  <a:pt x="308334" y="106609"/>
                </a:lnTo>
                <a:lnTo>
                  <a:pt x="313014" y="120303"/>
                </a:lnTo>
                <a:lnTo>
                  <a:pt x="316635" y="134512"/>
                </a:lnTo>
                <a:lnTo>
                  <a:pt x="319146" y="149181"/>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2"/>
                </a:lnTo>
                <a:lnTo>
                  <a:pt x="146243" y="346698"/>
                </a:lnTo>
                <a:lnTo>
                  <a:pt x="132464" y="344742"/>
                </a:lnTo>
                <a:lnTo>
                  <a:pt x="119078" y="341551"/>
                </a:lnTo>
                <a:lnTo>
                  <a:pt x="106136" y="337180"/>
                </a:lnTo>
                <a:lnTo>
                  <a:pt x="93688" y="331684"/>
                </a:lnTo>
                <a:lnTo>
                  <a:pt x="81788" y="325119"/>
                </a:lnTo>
                <a:lnTo>
                  <a:pt x="70484" y="317539"/>
                </a:lnTo>
                <a:lnTo>
                  <a:pt x="59830" y="309002"/>
                </a:lnTo>
                <a:lnTo>
                  <a:pt x="49875" y="299561"/>
                </a:lnTo>
                <a:lnTo>
                  <a:pt x="40672" y="289272"/>
                </a:lnTo>
                <a:lnTo>
                  <a:pt x="32271" y="278192"/>
                </a:lnTo>
                <a:lnTo>
                  <a:pt x="24724" y="266375"/>
                </a:lnTo>
                <a:lnTo>
                  <a:pt x="18081" y="253876"/>
                </a:lnTo>
                <a:lnTo>
                  <a:pt x="12395" y="240752"/>
                </a:lnTo>
                <a:lnTo>
                  <a:pt x="7715" y="227057"/>
                </a:lnTo>
                <a:lnTo>
                  <a:pt x="4094" y="212848"/>
                </a:lnTo>
                <a:lnTo>
                  <a:pt x="1582" y="198179"/>
                </a:lnTo>
                <a:lnTo>
                  <a:pt x="232" y="183106"/>
                </a:lnTo>
                <a:lnTo>
                  <a:pt x="0" y="173680"/>
                </a:lnTo>
                <a:close/>
              </a:path>
            </a:pathLst>
          </a:custGeom>
          <a:solidFill>
            <a:srgbClr val="FAA757"/>
          </a:solidFill>
          <a:ln w="28575">
            <a:solidFill>
              <a:srgbClr val="C1803F"/>
            </a:solidFill>
          </a:ln>
        </p:spPr>
        <p:txBody>
          <a:bodyPr wrap="square" lIns="0" tIns="0" rIns="0" bIns="0" rtlCol="0">
            <a:noAutofit/>
          </a:bodyPr>
          <a:lstStyle/>
          <a:p>
            <a:endParaRPr/>
          </a:p>
        </p:txBody>
      </p:sp>
      <p:sp>
        <p:nvSpPr>
          <p:cNvPr id="106" name="object 52"/>
          <p:cNvSpPr/>
          <p:nvPr/>
        </p:nvSpPr>
        <p:spPr>
          <a:xfrm>
            <a:off x="6220124" y="4120868"/>
            <a:ext cx="347472" cy="347472"/>
          </a:xfrm>
          <a:custGeom>
            <a:avLst/>
            <a:gdLst/>
            <a:ahLst/>
            <a:cxnLst/>
            <a:rect l="l" t="t" r="r" b="b"/>
            <a:pathLst>
              <a:path w="320730"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5"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1"/>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07" name="object 50"/>
          <p:cNvSpPr/>
          <p:nvPr/>
        </p:nvSpPr>
        <p:spPr>
          <a:xfrm>
            <a:off x="5965297" y="4612355"/>
            <a:ext cx="347472" cy="347472"/>
          </a:xfrm>
          <a:custGeom>
            <a:avLst/>
            <a:gdLst/>
            <a:ahLst/>
            <a:cxnLst/>
            <a:rect l="l" t="t" r="r" b="b"/>
            <a:pathLst>
              <a:path w="320730"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6"/>
                </a:lnTo>
                <a:lnTo>
                  <a:pt x="0" y="173681"/>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08" name="object 48"/>
          <p:cNvSpPr/>
          <p:nvPr/>
        </p:nvSpPr>
        <p:spPr>
          <a:xfrm>
            <a:off x="4654532" y="4049985"/>
            <a:ext cx="347472" cy="347472"/>
          </a:xfrm>
          <a:custGeom>
            <a:avLst/>
            <a:gdLst/>
            <a:ahLst/>
            <a:cxnLst/>
            <a:rect l="l" t="t" r="r" b="b"/>
            <a:pathLst>
              <a:path w="320729"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6" y="149182"/>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09" name="object 42"/>
          <p:cNvSpPr/>
          <p:nvPr/>
        </p:nvSpPr>
        <p:spPr>
          <a:xfrm>
            <a:off x="7272103" y="3311841"/>
            <a:ext cx="347472" cy="347472"/>
          </a:xfrm>
          <a:custGeom>
            <a:avLst/>
            <a:gdLst/>
            <a:ahLst/>
            <a:cxnLst/>
            <a:rect l="l" t="t" r="r" b="b"/>
            <a:pathLst>
              <a:path w="320730"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4" y="346697"/>
                </a:lnTo>
                <a:lnTo>
                  <a:pt x="132465" y="344742"/>
                </a:lnTo>
                <a:lnTo>
                  <a:pt x="119078" y="341551"/>
                </a:lnTo>
                <a:lnTo>
                  <a:pt x="106136" y="337180"/>
                </a:lnTo>
                <a:lnTo>
                  <a:pt x="93689" y="331684"/>
                </a:lnTo>
                <a:lnTo>
                  <a:pt x="81788" y="325119"/>
                </a:lnTo>
                <a:lnTo>
                  <a:pt x="70485" y="317539"/>
                </a:lnTo>
                <a:lnTo>
                  <a:pt x="59830" y="309001"/>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6"/>
                </a:lnTo>
                <a:lnTo>
                  <a:pt x="0" y="173680"/>
                </a:lnTo>
                <a:close/>
              </a:path>
            </a:pathLst>
          </a:custGeom>
          <a:solidFill>
            <a:srgbClr val="FAA757"/>
          </a:solidFill>
          <a:ln w="28575">
            <a:solidFill>
              <a:srgbClr val="C1803F"/>
            </a:solidFill>
          </a:ln>
        </p:spPr>
        <p:txBody>
          <a:bodyPr wrap="square" lIns="0" tIns="0" rIns="0" bIns="0" rtlCol="0">
            <a:noAutofit/>
          </a:bodyPr>
          <a:lstStyle/>
          <a:p>
            <a:endParaRPr/>
          </a:p>
        </p:txBody>
      </p:sp>
      <p:sp>
        <p:nvSpPr>
          <p:cNvPr id="110" name="object 44"/>
          <p:cNvSpPr/>
          <p:nvPr/>
        </p:nvSpPr>
        <p:spPr>
          <a:xfrm>
            <a:off x="7084113" y="2580232"/>
            <a:ext cx="347472" cy="347472"/>
          </a:xfrm>
          <a:custGeom>
            <a:avLst/>
            <a:gdLst/>
            <a:ahLst/>
            <a:cxnLst/>
            <a:rect l="l" t="t" r="r" b="b"/>
            <a:pathLst>
              <a:path w="320730"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2"/>
                </a:lnTo>
                <a:lnTo>
                  <a:pt x="146244" y="346698"/>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3"/>
                </a:lnTo>
                <a:lnTo>
                  <a:pt x="32271" y="278192"/>
                </a:lnTo>
                <a:lnTo>
                  <a:pt x="24724" y="266375"/>
                </a:lnTo>
                <a:lnTo>
                  <a:pt x="18081" y="253876"/>
                </a:lnTo>
                <a:lnTo>
                  <a:pt x="12395" y="240752"/>
                </a:lnTo>
                <a:lnTo>
                  <a:pt x="7715" y="227058"/>
                </a:lnTo>
                <a:lnTo>
                  <a:pt x="4094" y="212848"/>
                </a:lnTo>
                <a:lnTo>
                  <a:pt x="1583" y="198179"/>
                </a:lnTo>
                <a:lnTo>
                  <a:pt x="232" y="183107"/>
                </a:lnTo>
                <a:lnTo>
                  <a:pt x="0" y="173680"/>
                </a:lnTo>
                <a:close/>
              </a:path>
            </a:pathLst>
          </a:custGeom>
          <a:solidFill>
            <a:srgbClr val="FAA757"/>
          </a:solidFill>
          <a:ln w="28575">
            <a:solidFill>
              <a:srgbClr val="C1803F"/>
            </a:solidFill>
          </a:ln>
        </p:spPr>
        <p:txBody>
          <a:bodyPr wrap="square" lIns="0" tIns="0" rIns="0" bIns="0" rtlCol="0">
            <a:noAutofit/>
          </a:bodyPr>
          <a:lstStyle/>
          <a:p>
            <a:endParaRPr/>
          </a:p>
        </p:txBody>
      </p:sp>
      <p:sp>
        <p:nvSpPr>
          <p:cNvPr id="111" name="object 46"/>
          <p:cNvSpPr/>
          <p:nvPr/>
        </p:nvSpPr>
        <p:spPr>
          <a:xfrm>
            <a:off x="6945508" y="2964479"/>
            <a:ext cx="347472" cy="347472"/>
          </a:xfrm>
          <a:custGeom>
            <a:avLst/>
            <a:gdLst/>
            <a:ahLst/>
            <a:cxnLst/>
            <a:rect l="l" t="t" r="r" b="b"/>
            <a:pathLst>
              <a:path w="320730"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4"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30" y="342927"/>
                </a:lnTo>
                <a:lnTo>
                  <a:pt x="182985" y="345647"/>
                </a:lnTo>
                <a:lnTo>
                  <a:pt x="169068" y="347110"/>
                </a:lnTo>
                <a:lnTo>
                  <a:pt x="160365" y="347362"/>
                </a:lnTo>
                <a:lnTo>
                  <a:pt x="146244" y="346698"/>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3" y="198179"/>
                </a:lnTo>
                <a:lnTo>
                  <a:pt x="232" y="183107"/>
                </a:lnTo>
                <a:lnTo>
                  <a:pt x="0" y="173680"/>
                </a:lnTo>
                <a:close/>
              </a:path>
            </a:pathLst>
          </a:custGeom>
          <a:solidFill>
            <a:srgbClr val="FAA757"/>
          </a:solidFill>
          <a:ln w="28575">
            <a:solidFill>
              <a:srgbClr val="C1803F"/>
            </a:solidFill>
          </a:ln>
        </p:spPr>
        <p:txBody>
          <a:bodyPr wrap="square" lIns="0" tIns="0" rIns="0" bIns="0" rtlCol="0">
            <a:noAutofit/>
          </a:bodyPr>
          <a:lstStyle/>
          <a:p>
            <a:endParaRPr/>
          </a:p>
        </p:txBody>
      </p:sp>
      <p:sp>
        <p:nvSpPr>
          <p:cNvPr id="112" name="object 40"/>
          <p:cNvSpPr/>
          <p:nvPr/>
        </p:nvSpPr>
        <p:spPr>
          <a:xfrm>
            <a:off x="6737120" y="4921685"/>
            <a:ext cx="347472" cy="347472"/>
          </a:xfrm>
          <a:custGeom>
            <a:avLst/>
            <a:gdLst/>
            <a:ahLst/>
            <a:cxnLst/>
            <a:rect l="l" t="t" r="r" b="b"/>
            <a:pathLst>
              <a:path w="320729"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29"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1"/>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13" name="object 38"/>
          <p:cNvSpPr/>
          <p:nvPr/>
        </p:nvSpPr>
        <p:spPr>
          <a:xfrm>
            <a:off x="8556365" y="2219115"/>
            <a:ext cx="347472" cy="347472"/>
          </a:xfrm>
          <a:custGeom>
            <a:avLst/>
            <a:gdLst/>
            <a:ahLst/>
            <a:cxnLst/>
            <a:rect l="l" t="t" r="r" b="b"/>
            <a:pathLst>
              <a:path w="320729"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4"/>
                </a:lnTo>
                <a:lnTo>
                  <a:pt x="308334" y="106609"/>
                </a:lnTo>
                <a:lnTo>
                  <a:pt x="313014" y="120303"/>
                </a:lnTo>
                <a:lnTo>
                  <a:pt x="316635" y="134512"/>
                </a:lnTo>
                <a:lnTo>
                  <a:pt x="319146" y="149181"/>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2"/>
                </a:lnTo>
                <a:lnTo>
                  <a:pt x="146243" y="346698"/>
                </a:lnTo>
                <a:lnTo>
                  <a:pt x="132464" y="344742"/>
                </a:lnTo>
                <a:lnTo>
                  <a:pt x="119078" y="341551"/>
                </a:lnTo>
                <a:lnTo>
                  <a:pt x="106136" y="337180"/>
                </a:lnTo>
                <a:lnTo>
                  <a:pt x="93688" y="331684"/>
                </a:lnTo>
                <a:lnTo>
                  <a:pt x="81788" y="325119"/>
                </a:lnTo>
                <a:lnTo>
                  <a:pt x="70484" y="317539"/>
                </a:lnTo>
                <a:lnTo>
                  <a:pt x="59830" y="309002"/>
                </a:lnTo>
                <a:lnTo>
                  <a:pt x="49875" y="299561"/>
                </a:lnTo>
                <a:lnTo>
                  <a:pt x="40672" y="289272"/>
                </a:lnTo>
                <a:lnTo>
                  <a:pt x="32271" y="278192"/>
                </a:lnTo>
                <a:lnTo>
                  <a:pt x="24724" y="266375"/>
                </a:lnTo>
                <a:lnTo>
                  <a:pt x="18081" y="253876"/>
                </a:lnTo>
                <a:lnTo>
                  <a:pt x="12395" y="240752"/>
                </a:lnTo>
                <a:lnTo>
                  <a:pt x="7715" y="227057"/>
                </a:lnTo>
                <a:lnTo>
                  <a:pt x="4094" y="212848"/>
                </a:lnTo>
                <a:lnTo>
                  <a:pt x="1582" y="198179"/>
                </a:lnTo>
                <a:lnTo>
                  <a:pt x="232" y="183106"/>
                </a:lnTo>
                <a:lnTo>
                  <a:pt x="0" y="173680"/>
                </a:lnTo>
                <a:close/>
              </a:path>
            </a:pathLst>
          </a:custGeom>
          <a:solidFill>
            <a:srgbClr val="FAA757"/>
          </a:solidFill>
          <a:ln w="28575">
            <a:solidFill>
              <a:srgbClr val="C1803F"/>
            </a:solidFill>
          </a:ln>
        </p:spPr>
        <p:txBody>
          <a:bodyPr wrap="square" lIns="0" tIns="0" rIns="0" bIns="0" rtlCol="0">
            <a:noAutofit/>
          </a:bodyPr>
          <a:lstStyle/>
          <a:p>
            <a:endParaRPr/>
          </a:p>
        </p:txBody>
      </p:sp>
      <p:sp>
        <p:nvSpPr>
          <p:cNvPr id="114" name="object 36"/>
          <p:cNvSpPr/>
          <p:nvPr/>
        </p:nvSpPr>
        <p:spPr>
          <a:xfrm>
            <a:off x="8909165" y="3402186"/>
            <a:ext cx="347472" cy="347472"/>
          </a:xfrm>
          <a:custGeom>
            <a:avLst/>
            <a:gdLst/>
            <a:ahLst/>
            <a:cxnLst/>
            <a:rect l="l" t="t" r="r" b="b"/>
            <a:pathLst>
              <a:path w="338701" h="347361">
                <a:moveTo>
                  <a:pt x="338701" y="173680"/>
                </a:moveTo>
                <a:lnTo>
                  <a:pt x="338086" y="158773"/>
                </a:lnTo>
                <a:lnTo>
                  <a:pt x="336274" y="144215"/>
                </a:lnTo>
                <a:lnTo>
                  <a:pt x="333315" y="130059"/>
                </a:lnTo>
                <a:lnTo>
                  <a:pt x="329260" y="116355"/>
                </a:lnTo>
                <a:lnTo>
                  <a:pt x="324157" y="103155"/>
                </a:lnTo>
                <a:lnTo>
                  <a:pt x="318058" y="90510"/>
                </a:lnTo>
                <a:lnTo>
                  <a:pt x="311012" y="78472"/>
                </a:lnTo>
                <a:lnTo>
                  <a:pt x="303069" y="67092"/>
                </a:lnTo>
                <a:lnTo>
                  <a:pt x="294280" y="56421"/>
                </a:lnTo>
                <a:lnTo>
                  <a:pt x="284694" y="46511"/>
                </a:lnTo>
                <a:lnTo>
                  <a:pt x="274362" y="37412"/>
                </a:lnTo>
                <a:lnTo>
                  <a:pt x="263333" y="29177"/>
                </a:lnTo>
                <a:lnTo>
                  <a:pt x="251657" y="21856"/>
                </a:lnTo>
                <a:lnTo>
                  <a:pt x="239385" y="15500"/>
                </a:lnTo>
                <a:lnTo>
                  <a:pt x="226566" y="10162"/>
                </a:lnTo>
                <a:lnTo>
                  <a:pt x="213252" y="5892"/>
                </a:lnTo>
                <a:lnTo>
                  <a:pt x="199490" y="2742"/>
                </a:lnTo>
                <a:lnTo>
                  <a:pt x="185333" y="763"/>
                </a:lnTo>
                <a:lnTo>
                  <a:pt x="170829" y="6"/>
                </a:lnTo>
                <a:lnTo>
                  <a:pt x="169350" y="0"/>
                </a:lnTo>
                <a:lnTo>
                  <a:pt x="154814" y="630"/>
                </a:lnTo>
                <a:lnTo>
                  <a:pt x="140620" y="2489"/>
                </a:lnTo>
                <a:lnTo>
                  <a:pt x="126816" y="5523"/>
                </a:lnTo>
                <a:lnTo>
                  <a:pt x="113454" y="9683"/>
                </a:lnTo>
                <a:lnTo>
                  <a:pt x="100583" y="14916"/>
                </a:lnTo>
                <a:lnTo>
                  <a:pt x="88254" y="21171"/>
                </a:lnTo>
                <a:lnTo>
                  <a:pt x="76516" y="28397"/>
                </a:lnTo>
                <a:lnTo>
                  <a:pt x="65420" y="36543"/>
                </a:lnTo>
                <a:lnTo>
                  <a:pt x="55015" y="45557"/>
                </a:lnTo>
                <a:lnTo>
                  <a:pt x="45351" y="55388"/>
                </a:lnTo>
                <a:lnTo>
                  <a:pt x="36479" y="65984"/>
                </a:lnTo>
                <a:lnTo>
                  <a:pt x="28449" y="77295"/>
                </a:lnTo>
                <a:lnTo>
                  <a:pt x="21311" y="89269"/>
                </a:lnTo>
                <a:lnTo>
                  <a:pt x="15114" y="101855"/>
                </a:lnTo>
                <a:lnTo>
                  <a:pt x="9909" y="115001"/>
                </a:lnTo>
                <a:lnTo>
                  <a:pt x="5745" y="128657"/>
                </a:lnTo>
                <a:lnTo>
                  <a:pt x="2674" y="142770"/>
                </a:lnTo>
                <a:lnTo>
                  <a:pt x="744" y="157289"/>
                </a:lnTo>
                <a:lnTo>
                  <a:pt x="6" y="172164"/>
                </a:lnTo>
                <a:lnTo>
                  <a:pt x="0" y="173680"/>
                </a:lnTo>
                <a:lnTo>
                  <a:pt x="615" y="188588"/>
                </a:lnTo>
                <a:lnTo>
                  <a:pt x="2427" y="203146"/>
                </a:lnTo>
                <a:lnTo>
                  <a:pt x="5386" y="217302"/>
                </a:lnTo>
                <a:lnTo>
                  <a:pt x="9441" y="231006"/>
                </a:lnTo>
                <a:lnTo>
                  <a:pt x="14544" y="244206"/>
                </a:lnTo>
                <a:lnTo>
                  <a:pt x="20643" y="256850"/>
                </a:lnTo>
                <a:lnTo>
                  <a:pt x="27689" y="268888"/>
                </a:lnTo>
                <a:lnTo>
                  <a:pt x="35631" y="280269"/>
                </a:lnTo>
                <a:lnTo>
                  <a:pt x="44421" y="290940"/>
                </a:lnTo>
                <a:lnTo>
                  <a:pt x="54007" y="300850"/>
                </a:lnTo>
                <a:lnTo>
                  <a:pt x="64339" y="309949"/>
                </a:lnTo>
                <a:lnTo>
                  <a:pt x="75368" y="318184"/>
                </a:lnTo>
                <a:lnTo>
                  <a:pt x="87044" y="325505"/>
                </a:lnTo>
                <a:lnTo>
                  <a:pt x="99316" y="331861"/>
                </a:lnTo>
                <a:lnTo>
                  <a:pt x="112134" y="337199"/>
                </a:lnTo>
                <a:lnTo>
                  <a:pt x="125449" y="341469"/>
                </a:lnTo>
                <a:lnTo>
                  <a:pt x="139210" y="344619"/>
                </a:lnTo>
                <a:lnTo>
                  <a:pt x="153368" y="346598"/>
                </a:lnTo>
                <a:lnTo>
                  <a:pt x="167872" y="347355"/>
                </a:lnTo>
                <a:lnTo>
                  <a:pt x="169350" y="347361"/>
                </a:lnTo>
                <a:lnTo>
                  <a:pt x="183886" y="346731"/>
                </a:lnTo>
                <a:lnTo>
                  <a:pt x="198081" y="344872"/>
                </a:lnTo>
                <a:lnTo>
                  <a:pt x="211885" y="341838"/>
                </a:lnTo>
                <a:lnTo>
                  <a:pt x="225247" y="337678"/>
                </a:lnTo>
                <a:lnTo>
                  <a:pt x="238117" y="332445"/>
                </a:lnTo>
                <a:lnTo>
                  <a:pt x="250447" y="326190"/>
                </a:lnTo>
                <a:lnTo>
                  <a:pt x="262185" y="318964"/>
                </a:lnTo>
                <a:lnTo>
                  <a:pt x="273281" y="310818"/>
                </a:lnTo>
                <a:lnTo>
                  <a:pt x="283686" y="301804"/>
                </a:lnTo>
                <a:lnTo>
                  <a:pt x="293349" y="291973"/>
                </a:lnTo>
                <a:lnTo>
                  <a:pt x="302221" y="281377"/>
                </a:lnTo>
                <a:lnTo>
                  <a:pt x="310251" y="270066"/>
                </a:lnTo>
                <a:lnTo>
                  <a:pt x="317390" y="258092"/>
                </a:lnTo>
                <a:lnTo>
                  <a:pt x="323587" y="245506"/>
                </a:lnTo>
                <a:lnTo>
                  <a:pt x="328792" y="232360"/>
                </a:lnTo>
                <a:lnTo>
                  <a:pt x="332956" y="218704"/>
                </a:lnTo>
                <a:lnTo>
                  <a:pt x="336027" y="204591"/>
                </a:lnTo>
                <a:lnTo>
                  <a:pt x="337957" y="190071"/>
                </a:lnTo>
                <a:lnTo>
                  <a:pt x="338695" y="175197"/>
                </a:lnTo>
                <a:lnTo>
                  <a:pt x="338701" y="173680"/>
                </a:lnTo>
                <a:close/>
              </a:path>
            </a:pathLst>
          </a:custGeom>
          <a:solidFill>
            <a:srgbClr val="FAA757"/>
          </a:solidFill>
          <a:ln w="28575">
            <a:solidFill>
              <a:schemeClr val="bg1">
                <a:lumMod val="85000"/>
              </a:schemeClr>
            </a:solidFill>
          </a:ln>
        </p:spPr>
        <p:txBody>
          <a:bodyPr wrap="square" lIns="0" tIns="0" rIns="0" bIns="0" rtlCol="0">
            <a:noAutofit/>
          </a:bodyPr>
          <a:lstStyle/>
          <a:p>
            <a:endParaRPr/>
          </a:p>
        </p:txBody>
      </p:sp>
      <p:sp>
        <p:nvSpPr>
          <p:cNvPr id="115" name="object 34"/>
          <p:cNvSpPr/>
          <p:nvPr/>
        </p:nvSpPr>
        <p:spPr>
          <a:xfrm>
            <a:off x="6562354" y="2483005"/>
            <a:ext cx="347472" cy="347472"/>
          </a:xfrm>
          <a:custGeom>
            <a:avLst/>
            <a:gdLst/>
            <a:ahLst/>
            <a:cxnLst/>
            <a:rect l="l" t="t" r="r" b="b"/>
            <a:pathLst>
              <a:path w="320729"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5" y="2619"/>
                </a:lnTo>
                <a:lnTo>
                  <a:pt x="201651" y="5810"/>
                </a:lnTo>
                <a:lnTo>
                  <a:pt x="214593" y="10181"/>
                </a:lnTo>
                <a:lnTo>
                  <a:pt x="227041" y="15677"/>
                </a:lnTo>
                <a:lnTo>
                  <a:pt x="238941" y="22242"/>
                </a:lnTo>
                <a:lnTo>
                  <a:pt x="250245" y="29822"/>
                </a:lnTo>
                <a:lnTo>
                  <a:pt x="260899" y="38359"/>
                </a:lnTo>
                <a:lnTo>
                  <a:pt x="270854"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2"/>
                </a:lnTo>
                <a:lnTo>
                  <a:pt x="146244" y="346698"/>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3" y="198179"/>
                </a:lnTo>
                <a:lnTo>
                  <a:pt x="232" y="183107"/>
                </a:lnTo>
                <a:lnTo>
                  <a:pt x="0" y="173680"/>
                </a:lnTo>
                <a:close/>
              </a:path>
            </a:pathLst>
          </a:custGeom>
          <a:solidFill>
            <a:srgbClr val="FAA757"/>
          </a:solidFill>
          <a:ln w="28575">
            <a:solidFill>
              <a:srgbClr val="C1803F"/>
            </a:solidFill>
          </a:ln>
        </p:spPr>
        <p:txBody>
          <a:bodyPr wrap="square" lIns="0" tIns="0" rIns="0" bIns="0" rtlCol="0">
            <a:noAutofit/>
          </a:bodyPr>
          <a:lstStyle/>
          <a:p>
            <a:endParaRPr/>
          </a:p>
        </p:txBody>
      </p:sp>
      <p:sp>
        <p:nvSpPr>
          <p:cNvPr id="116" name="object 32"/>
          <p:cNvSpPr/>
          <p:nvPr/>
        </p:nvSpPr>
        <p:spPr>
          <a:xfrm>
            <a:off x="8716732" y="1593274"/>
            <a:ext cx="347472" cy="347472"/>
          </a:xfrm>
          <a:custGeom>
            <a:avLst/>
            <a:gdLst/>
            <a:ahLst/>
            <a:cxnLst/>
            <a:rect l="l" t="t" r="r" b="b"/>
            <a:pathLst>
              <a:path w="320730"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4"/>
                </a:lnTo>
                <a:lnTo>
                  <a:pt x="308334" y="106609"/>
                </a:lnTo>
                <a:lnTo>
                  <a:pt x="313014" y="120303"/>
                </a:lnTo>
                <a:lnTo>
                  <a:pt x="316635" y="134512"/>
                </a:lnTo>
                <a:lnTo>
                  <a:pt x="319147" y="149181"/>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3"/>
                </a:lnTo>
                <a:lnTo>
                  <a:pt x="285311" y="282563"/>
                </a:lnTo>
                <a:lnTo>
                  <a:pt x="276594" y="293344"/>
                </a:lnTo>
                <a:lnTo>
                  <a:pt x="267094" y="303311"/>
                </a:lnTo>
                <a:lnTo>
                  <a:pt x="256863" y="312410"/>
                </a:lnTo>
                <a:lnTo>
                  <a:pt x="245952" y="320584"/>
                </a:lnTo>
                <a:lnTo>
                  <a:pt x="234412" y="327778"/>
                </a:lnTo>
                <a:lnTo>
                  <a:pt x="222294" y="333937"/>
                </a:lnTo>
                <a:lnTo>
                  <a:pt x="209649" y="339005"/>
                </a:lnTo>
                <a:lnTo>
                  <a:pt x="196530" y="342927"/>
                </a:lnTo>
                <a:lnTo>
                  <a:pt x="182985" y="345647"/>
                </a:lnTo>
                <a:lnTo>
                  <a:pt x="169068" y="347110"/>
                </a:lnTo>
                <a:lnTo>
                  <a:pt x="160364" y="347362"/>
                </a:lnTo>
                <a:lnTo>
                  <a:pt x="146243" y="346698"/>
                </a:lnTo>
                <a:lnTo>
                  <a:pt x="132464" y="344742"/>
                </a:lnTo>
                <a:lnTo>
                  <a:pt x="119078" y="341551"/>
                </a:lnTo>
                <a:lnTo>
                  <a:pt x="106136" y="337180"/>
                </a:lnTo>
                <a:lnTo>
                  <a:pt x="93688" y="331684"/>
                </a:lnTo>
                <a:lnTo>
                  <a:pt x="81788" y="325119"/>
                </a:lnTo>
                <a:lnTo>
                  <a:pt x="70484" y="317539"/>
                </a:lnTo>
                <a:lnTo>
                  <a:pt x="59830" y="309002"/>
                </a:lnTo>
                <a:lnTo>
                  <a:pt x="49875" y="299561"/>
                </a:lnTo>
                <a:lnTo>
                  <a:pt x="40672" y="289272"/>
                </a:lnTo>
                <a:lnTo>
                  <a:pt x="32271" y="278192"/>
                </a:lnTo>
                <a:lnTo>
                  <a:pt x="24724" y="266375"/>
                </a:lnTo>
                <a:lnTo>
                  <a:pt x="18081" y="253876"/>
                </a:lnTo>
                <a:lnTo>
                  <a:pt x="12395" y="240752"/>
                </a:lnTo>
                <a:lnTo>
                  <a:pt x="7715" y="227057"/>
                </a:lnTo>
                <a:lnTo>
                  <a:pt x="4094" y="212848"/>
                </a:lnTo>
                <a:lnTo>
                  <a:pt x="1582" y="198179"/>
                </a:lnTo>
                <a:lnTo>
                  <a:pt x="232" y="183106"/>
                </a:lnTo>
                <a:lnTo>
                  <a:pt x="0" y="173680"/>
                </a:lnTo>
                <a:close/>
              </a:path>
            </a:pathLst>
          </a:custGeom>
          <a:solidFill>
            <a:srgbClr val="937AB1"/>
          </a:solidFill>
          <a:ln w="57150">
            <a:solidFill>
              <a:srgbClr val="F69545"/>
            </a:solidFill>
          </a:ln>
        </p:spPr>
        <p:txBody>
          <a:bodyPr wrap="square" lIns="0" tIns="0" rIns="0" bIns="0" rtlCol="0">
            <a:noAutofit/>
          </a:bodyPr>
          <a:lstStyle/>
          <a:p>
            <a:endParaRPr/>
          </a:p>
        </p:txBody>
      </p:sp>
      <p:sp>
        <p:nvSpPr>
          <p:cNvPr id="117" name="object 30"/>
          <p:cNvSpPr/>
          <p:nvPr/>
        </p:nvSpPr>
        <p:spPr>
          <a:xfrm>
            <a:off x="7725572" y="3169970"/>
            <a:ext cx="347472" cy="347472"/>
          </a:xfrm>
          <a:custGeom>
            <a:avLst/>
            <a:gdLst/>
            <a:ahLst/>
            <a:cxnLst/>
            <a:rect l="l" t="t" r="r" b="b"/>
            <a:pathLst>
              <a:path w="320729"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2"/>
                </a:lnTo>
                <a:lnTo>
                  <a:pt x="146244" y="346698"/>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3" y="198179"/>
                </a:lnTo>
                <a:lnTo>
                  <a:pt x="232" y="183107"/>
                </a:lnTo>
                <a:lnTo>
                  <a:pt x="0" y="173680"/>
                </a:lnTo>
                <a:close/>
              </a:path>
            </a:pathLst>
          </a:custGeom>
          <a:solidFill>
            <a:srgbClr val="FAA757"/>
          </a:solidFill>
          <a:ln w="28575">
            <a:solidFill>
              <a:srgbClr val="C1803F"/>
            </a:solidFill>
          </a:ln>
        </p:spPr>
        <p:txBody>
          <a:bodyPr wrap="square" lIns="0" tIns="0" rIns="0" bIns="0" rtlCol="0">
            <a:noAutofit/>
          </a:bodyPr>
          <a:lstStyle/>
          <a:p>
            <a:endParaRPr/>
          </a:p>
        </p:txBody>
      </p:sp>
      <p:sp>
        <p:nvSpPr>
          <p:cNvPr id="118" name="object 28"/>
          <p:cNvSpPr/>
          <p:nvPr/>
        </p:nvSpPr>
        <p:spPr>
          <a:xfrm>
            <a:off x="6401989" y="5328656"/>
            <a:ext cx="347472" cy="347472"/>
          </a:xfrm>
          <a:custGeom>
            <a:avLst/>
            <a:gdLst/>
            <a:ahLst/>
            <a:cxnLst/>
            <a:rect l="l" t="t" r="r" b="b"/>
            <a:pathLst>
              <a:path w="320730"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6"/>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19" name="object 26"/>
          <p:cNvSpPr/>
          <p:nvPr/>
        </p:nvSpPr>
        <p:spPr>
          <a:xfrm>
            <a:off x="7105873" y="4521611"/>
            <a:ext cx="347472" cy="347472"/>
          </a:xfrm>
          <a:custGeom>
            <a:avLst/>
            <a:gdLst/>
            <a:ahLst/>
            <a:cxnLst/>
            <a:rect l="l" t="t" r="r" b="b"/>
            <a:pathLst>
              <a:path w="320730"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6"/>
                </a:lnTo>
                <a:lnTo>
                  <a:pt x="0" y="173681"/>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20" name="object 24"/>
          <p:cNvSpPr/>
          <p:nvPr/>
        </p:nvSpPr>
        <p:spPr>
          <a:xfrm>
            <a:off x="5052670" y="3517331"/>
            <a:ext cx="347472" cy="347472"/>
          </a:xfrm>
          <a:custGeom>
            <a:avLst/>
            <a:gdLst/>
            <a:ahLst/>
            <a:cxnLst/>
            <a:rect l="l" t="t" r="r" b="b"/>
            <a:pathLst>
              <a:path w="320730"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1"/>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21" name="object 22"/>
          <p:cNvSpPr/>
          <p:nvPr/>
        </p:nvSpPr>
        <p:spPr>
          <a:xfrm>
            <a:off x="4776845" y="5206506"/>
            <a:ext cx="347472" cy="347472"/>
          </a:xfrm>
          <a:custGeom>
            <a:avLst/>
            <a:gdLst/>
            <a:ahLst/>
            <a:cxnLst/>
            <a:rect l="l" t="t" r="r" b="b"/>
            <a:pathLst>
              <a:path w="320730"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22" name="object 20"/>
          <p:cNvSpPr/>
          <p:nvPr/>
        </p:nvSpPr>
        <p:spPr>
          <a:xfrm>
            <a:off x="5373401" y="4051297"/>
            <a:ext cx="347472" cy="347472"/>
          </a:xfrm>
          <a:custGeom>
            <a:avLst/>
            <a:gdLst/>
            <a:ahLst/>
            <a:cxnLst/>
            <a:rect l="l" t="t" r="r" b="b"/>
            <a:pathLst>
              <a:path w="320730"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2"/>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1"/>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23" name="object 18"/>
          <p:cNvSpPr/>
          <p:nvPr/>
        </p:nvSpPr>
        <p:spPr>
          <a:xfrm>
            <a:off x="8237687" y="2691052"/>
            <a:ext cx="347472" cy="347472"/>
          </a:xfrm>
          <a:custGeom>
            <a:avLst/>
            <a:gdLst/>
            <a:ahLst/>
            <a:cxnLst/>
            <a:rect l="l" t="t" r="r" b="b"/>
            <a:pathLst>
              <a:path w="320730"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4"/>
                </a:lnTo>
                <a:lnTo>
                  <a:pt x="308334" y="106609"/>
                </a:lnTo>
                <a:lnTo>
                  <a:pt x="313014" y="120303"/>
                </a:lnTo>
                <a:lnTo>
                  <a:pt x="316635" y="134512"/>
                </a:lnTo>
                <a:lnTo>
                  <a:pt x="319147" y="149181"/>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2"/>
                </a:lnTo>
                <a:lnTo>
                  <a:pt x="146243" y="346698"/>
                </a:lnTo>
                <a:lnTo>
                  <a:pt x="132464" y="344742"/>
                </a:lnTo>
                <a:lnTo>
                  <a:pt x="119078" y="341551"/>
                </a:lnTo>
                <a:lnTo>
                  <a:pt x="106136" y="337180"/>
                </a:lnTo>
                <a:lnTo>
                  <a:pt x="93688"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7"/>
                </a:lnTo>
                <a:lnTo>
                  <a:pt x="4094" y="212848"/>
                </a:lnTo>
                <a:lnTo>
                  <a:pt x="1582" y="198179"/>
                </a:lnTo>
                <a:lnTo>
                  <a:pt x="232" y="183106"/>
                </a:lnTo>
                <a:lnTo>
                  <a:pt x="0" y="173680"/>
                </a:lnTo>
                <a:close/>
              </a:path>
            </a:pathLst>
          </a:custGeom>
          <a:solidFill>
            <a:srgbClr val="FAA757"/>
          </a:solidFill>
          <a:ln w="28575">
            <a:solidFill>
              <a:srgbClr val="C1803F"/>
            </a:solidFill>
          </a:ln>
        </p:spPr>
        <p:txBody>
          <a:bodyPr wrap="square" lIns="0" tIns="0" rIns="0" bIns="0" rtlCol="0">
            <a:noAutofit/>
          </a:bodyPr>
          <a:lstStyle/>
          <a:p>
            <a:endParaRPr/>
          </a:p>
        </p:txBody>
      </p:sp>
      <p:sp>
        <p:nvSpPr>
          <p:cNvPr id="124" name="object 6"/>
          <p:cNvSpPr txBox="1"/>
          <p:nvPr/>
        </p:nvSpPr>
        <p:spPr>
          <a:xfrm>
            <a:off x="2856125" y="3759280"/>
            <a:ext cx="992822" cy="330200"/>
          </a:xfrm>
          <a:prstGeom prst="rect">
            <a:avLst/>
          </a:prstGeom>
        </p:spPr>
        <p:txBody>
          <a:bodyPr wrap="square" lIns="0" tIns="0" rIns="0" bIns="0" rtlCol="0">
            <a:noAutofit/>
          </a:bodyPr>
          <a:lstStyle/>
          <a:p>
            <a:pPr marL="12700">
              <a:lnSpc>
                <a:spcPts val="2600"/>
              </a:lnSpc>
              <a:spcBef>
                <a:spcPts val="130"/>
              </a:spcBef>
            </a:pPr>
            <a:r>
              <a:rPr sz="3600" baseline="2275" dirty="0">
                <a:solidFill>
                  <a:srgbClr val="7F7E7E"/>
                </a:solidFill>
                <a:cs typeface="Calibri"/>
              </a:rPr>
              <a:t>Income</a:t>
            </a:r>
            <a:endParaRPr sz="2400" dirty="0">
              <a:cs typeface="Calibri"/>
            </a:endParaRPr>
          </a:p>
        </p:txBody>
      </p:sp>
      <p:grpSp>
        <p:nvGrpSpPr>
          <p:cNvPr id="125" name="Group 124"/>
          <p:cNvGrpSpPr/>
          <p:nvPr/>
        </p:nvGrpSpPr>
        <p:grpSpPr>
          <a:xfrm>
            <a:off x="3907438" y="1888930"/>
            <a:ext cx="6303362" cy="4054670"/>
            <a:chOff x="2343901" y="1923700"/>
            <a:chExt cx="6303362" cy="4054670"/>
          </a:xfrm>
        </p:grpSpPr>
        <p:sp>
          <p:nvSpPr>
            <p:cNvPr id="126" name="object 67"/>
            <p:cNvSpPr/>
            <p:nvPr/>
          </p:nvSpPr>
          <p:spPr>
            <a:xfrm>
              <a:off x="2343901" y="1923700"/>
              <a:ext cx="0" cy="4054670"/>
            </a:xfrm>
            <a:custGeom>
              <a:avLst/>
              <a:gdLst/>
              <a:ahLst/>
              <a:cxnLst/>
              <a:rect l="l" t="t" r="r" b="b"/>
              <a:pathLst>
                <a:path h="4054670">
                  <a:moveTo>
                    <a:pt x="0" y="4054670"/>
                  </a:moveTo>
                  <a:lnTo>
                    <a:pt x="0" y="0"/>
                  </a:lnTo>
                </a:path>
              </a:pathLst>
            </a:custGeom>
            <a:ln w="25399">
              <a:solidFill>
                <a:srgbClr val="6094C9"/>
              </a:solidFill>
              <a:headEnd type="none"/>
              <a:tailEnd type="arrow"/>
            </a:ln>
            <a:effectLst>
              <a:outerShdw blurRad="50800" dist="38100" dir="5400000" algn="t" rotWithShape="0">
                <a:prstClr val="black">
                  <a:alpha val="40000"/>
                </a:prstClr>
              </a:outerShdw>
            </a:effectLst>
          </p:spPr>
          <p:txBody>
            <a:bodyPr wrap="square" lIns="0" tIns="0" rIns="0" bIns="0" rtlCol="0">
              <a:noAutofit/>
            </a:bodyPr>
            <a:lstStyle/>
            <a:p>
              <a:endParaRPr/>
            </a:p>
          </p:txBody>
        </p:sp>
        <p:sp>
          <p:nvSpPr>
            <p:cNvPr id="127" name="object 70"/>
            <p:cNvSpPr/>
            <p:nvPr/>
          </p:nvSpPr>
          <p:spPr>
            <a:xfrm>
              <a:off x="2343901" y="5978370"/>
              <a:ext cx="6303362" cy="0"/>
            </a:xfrm>
            <a:custGeom>
              <a:avLst/>
              <a:gdLst/>
              <a:ahLst/>
              <a:cxnLst/>
              <a:rect l="l" t="t" r="r" b="b"/>
              <a:pathLst>
                <a:path w="6303362">
                  <a:moveTo>
                    <a:pt x="0" y="0"/>
                  </a:moveTo>
                  <a:lnTo>
                    <a:pt x="6303362" y="0"/>
                  </a:lnTo>
                </a:path>
              </a:pathLst>
            </a:custGeom>
            <a:ln w="25399">
              <a:solidFill>
                <a:srgbClr val="6094C9"/>
              </a:solidFill>
              <a:headEnd type="none"/>
              <a:tailEnd type="arrow"/>
            </a:ln>
            <a:effectLst>
              <a:outerShdw blurRad="50800" dist="38100" algn="l" rotWithShape="0">
                <a:prstClr val="black">
                  <a:alpha val="40000"/>
                </a:prstClr>
              </a:outerShdw>
            </a:effectLst>
          </p:spPr>
          <p:txBody>
            <a:bodyPr wrap="square" lIns="0" tIns="0" rIns="0" bIns="0" rtlCol="0">
              <a:noAutofit/>
            </a:bodyPr>
            <a:lstStyle/>
            <a:p>
              <a:endParaRPr/>
            </a:p>
          </p:txBody>
        </p:sp>
      </p:gr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object 15"/>
          <p:cNvSpPr txBox="1"/>
          <p:nvPr/>
        </p:nvSpPr>
        <p:spPr>
          <a:xfrm>
            <a:off x="1873883" y="365536"/>
            <a:ext cx="1351013" cy="520700"/>
          </a:xfrm>
          <a:prstGeom prst="rect">
            <a:avLst/>
          </a:prstGeom>
        </p:spPr>
        <p:txBody>
          <a:bodyPr wrap="square" lIns="0" tIns="0" rIns="0" bIns="0" rtlCol="0">
            <a:noAutofit/>
          </a:bodyPr>
          <a:lstStyle/>
          <a:p>
            <a:pPr marL="12700">
              <a:lnSpc>
                <a:spcPts val="1985"/>
              </a:lnSpc>
              <a:spcBef>
                <a:spcPts val="99"/>
              </a:spcBef>
            </a:pPr>
            <a:r>
              <a:rPr sz="2700" baseline="3034" dirty="0">
                <a:solidFill>
                  <a:srgbClr val="215867"/>
                </a:solidFill>
                <a:latin typeface="+mj-lt"/>
                <a:cs typeface="Calibri"/>
              </a:rPr>
              <a:t>epsilon = 1.75</a:t>
            </a:r>
            <a:endParaRPr dirty="0">
              <a:latin typeface="+mj-lt"/>
              <a:cs typeface="Calibri"/>
            </a:endParaRPr>
          </a:p>
          <a:p>
            <a:pPr marL="12700" marR="34289">
              <a:lnSpc>
                <a:spcPts val="2100"/>
              </a:lnSpc>
              <a:spcBef>
                <a:spcPts val="5"/>
              </a:spcBef>
            </a:pPr>
            <a:r>
              <a:rPr sz="2700" baseline="1517" dirty="0">
                <a:solidFill>
                  <a:srgbClr val="215867"/>
                </a:solidFill>
                <a:latin typeface="+mj-lt"/>
                <a:cs typeface="Calibri"/>
              </a:rPr>
              <a:t>n_clu = 3</a:t>
            </a:r>
            <a:endParaRPr dirty="0">
              <a:latin typeface="+mj-lt"/>
              <a:cs typeface="Calibri"/>
            </a:endParaRPr>
          </a:p>
        </p:txBody>
      </p:sp>
      <p:sp>
        <p:nvSpPr>
          <p:cNvPr id="89" name="object 5"/>
          <p:cNvSpPr txBox="1"/>
          <p:nvPr/>
        </p:nvSpPr>
        <p:spPr>
          <a:xfrm>
            <a:off x="3625916" y="365536"/>
            <a:ext cx="6889684" cy="1166986"/>
          </a:xfrm>
          <a:prstGeom prst="rect">
            <a:avLst/>
          </a:prstGeom>
        </p:spPr>
        <p:txBody>
          <a:bodyPr wrap="square" lIns="0" tIns="0" rIns="0" bIns="0" rtlCol="0">
            <a:spAutoFit/>
          </a:bodyPr>
          <a:lstStyle/>
          <a:p>
            <a:pPr marL="12700" marR="41909">
              <a:lnSpc>
                <a:spcPts val="3454"/>
              </a:lnSpc>
              <a:spcBef>
                <a:spcPts val="172"/>
              </a:spcBef>
            </a:pPr>
            <a:r>
              <a:rPr sz="4800" baseline="2560" dirty="0">
                <a:solidFill>
                  <a:srgbClr val="4E81BC"/>
                </a:solidFill>
                <a:latin typeface="+mj-lt"/>
                <a:cs typeface="Calibri"/>
              </a:rPr>
              <a:t>DBSC</a:t>
            </a:r>
            <a:r>
              <a:rPr sz="4800" spc="-4" baseline="2560" dirty="0">
                <a:solidFill>
                  <a:srgbClr val="4E81BC"/>
                </a:solidFill>
                <a:latin typeface="+mj-lt"/>
                <a:cs typeface="Calibri"/>
              </a:rPr>
              <a:t>A</a:t>
            </a:r>
            <a:r>
              <a:rPr sz="4800" baseline="2560" dirty="0">
                <a:solidFill>
                  <a:srgbClr val="4E81BC"/>
                </a:solidFill>
                <a:latin typeface="+mj-lt"/>
                <a:cs typeface="Calibri"/>
              </a:rPr>
              <a:t>N</a:t>
            </a:r>
            <a:endParaRPr sz="3200" dirty="0">
              <a:latin typeface="+mj-lt"/>
              <a:cs typeface="Calibri"/>
            </a:endParaRPr>
          </a:p>
          <a:p>
            <a:pPr marL="12700">
              <a:lnSpc>
                <a:spcPts val="2770"/>
              </a:lnSpc>
            </a:pPr>
            <a:r>
              <a:rPr lang="en-US" sz="3200" baseline="1137" dirty="0">
                <a:solidFill>
                  <a:srgbClr val="7F7E7E"/>
                </a:solidFill>
                <a:cs typeface="Calibri"/>
              </a:rPr>
              <a:t>Keep going until you find the entire cluster and no point is left unvisited by this chain reaction</a:t>
            </a:r>
            <a:endParaRPr lang="en-US" sz="3200" i="1" baseline="1137" dirty="0">
              <a:solidFill>
                <a:srgbClr val="7F7E7E"/>
              </a:solidFill>
              <a:cs typeface="Calibri"/>
            </a:endParaRPr>
          </a:p>
        </p:txBody>
      </p:sp>
      <p:sp>
        <p:nvSpPr>
          <p:cNvPr id="90" name="object 3"/>
          <p:cNvSpPr txBox="1"/>
          <p:nvPr/>
        </p:nvSpPr>
        <p:spPr>
          <a:xfrm>
            <a:off x="6950816" y="6116930"/>
            <a:ext cx="542241" cy="330200"/>
          </a:xfrm>
          <a:prstGeom prst="rect">
            <a:avLst/>
          </a:prstGeom>
        </p:spPr>
        <p:txBody>
          <a:bodyPr wrap="square" lIns="0" tIns="0" rIns="0" bIns="0" rtlCol="0">
            <a:noAutofit/>
          </a:bodyPr>
          <a:lstStyle/>
          <a:p>
            <a:pPr marL="12700">
              <a:lnSpc>
                <a:spcPts val="2600"/>
              </a:lnSpc>
              <a:spcBef>
                <a:spcPts val="130"/>
              </a:spcBef>
            </a:pPr>
            <a:r>
              <a:rPr sz="3600" baseline="2275" dirty="0">
                <a:solidFill>
                  <a:srgbClr val="7F7E7E"/>
                </a:solidFill>
                <a:latin typeface="Calibri"/>
                <a:cs typeface="Calibri"/>
              </a:rPr>
              <a:t>Age</a:t>
            </a:r>
            <a:endParaRPr sz="2400">
              <a:latin typeface="Calibri"/>
              <a:cs typeface="Calibri"/>
            </a:endParaRPr>
          </a:p>
        </p:txBody>
      </p:sp>
      <p:sp>
        <p:nvSpPr>
          <p:cNvPr id="91" name="object 66"/>
          <p:cNvSpPr/>
          <p:nvPr/>
        </p:nvSpPr>
        <p:spPr>
          <a:xfrm>
            <a:off x="8272576" y="1252285"/>
            <a:ext cx="1810252" cy="1760707"/>
          </a:xfrm>
          <a:custGeom>
            <a:avLst/>
            <a:gdLst/>
            <a:ahLst/>
            <a:cxnLst/>
            <a:rect l="l" t="t" r="r" b="b"/>
            <a:pathLst>
              <a:path w="1810252" h="1760707">
                <a:moveTo>
                  <a:pt x="0" y="880353"/>
                </a:moveTo>
                <a:lnTo>
                  <a:pt x="3000" y="952556"/>
                </a:lnTo>
                <a:lnTo>
                  <a:pt x="11846" y="1023151"/>
                </a:lnTo>
                <a:lnTo>
                  <a:pt x="26305" y="1091913"/>
                </a:lnTo>
                <a:lnTo>
                  <a:pt x="46143" y="1158614"/>
                </a:lnTo>
                <a:lnTo>
                  <a:pt x="71129" y="1223027"/>
                </a:lnTo>
                <a:lnTo>
                  <a:pt x="101028" y="1284927"/>
                </a:lnTo>
                <a:lnTo>
                  <a:pt x="135608" y="1344087"/>
                </a:lnTo>
                <a:lnTo>
                  <a:pt x="174636" y="1400279"/>
                </a:lnTo>
                <a:lnTo>
                  <a:pt x="217880" y="1453279"/>
                </a:lnTo>
                <a:lnTo>
                  <a:pt x="265105" y="1502858"/>
                </a:lnTo>
                <a:lnTo>
                  <a:pt x="316079" y="1548791"/>
                </a:lnTo>
                <a:lnTo>
                  <a:pt x="370570" y="1590850"/>
                </a:lnTo>
                <a:lnTo>
                  <a:pt x="428344" y="1628810"/>
                </a:lnTo>
                <a:lnTo>
                  <a:pt x="489168" y="1662444"/>
                </a:lnTo>
                <a:lnTo>
                  <a:pt x="552810" y="1691525"/>
                </a:lnTo>
                <a:lnTo>
                  <a:pt x="619036" y="1715826"/>
                </a:lnTo>
                <a:lnTo>
                  <a:pt x="687614" y="1735122"/>
                </a:lnTo>
                <a:lnTo>
                  <a:pt x="758310" y="1749185"/>
                </a:lnTo>
                <a:lnTo>
                  <a:pt x="830892" y="1757789"/>
                </a:lnTo>
                <a:lnTo>
                  <a:pt x="905126" y="1760707"/>
                </a:lnTo>
                <a:lnTo>
                  <a:pt x="979361" y="1757789"/>
                </a:lnTo>
                <a:lnTo>
                  <a:pt x="1051942" y="1749185"/>
                </a:lnTo>
                <a:lnTo>
                  <a:pt x="1122639" y="1735122"/>
                </a:lnTo>
                <a:lnTo>
                  <a:pt x="1191216" y="1715826"/>
                </a:lnTo>
                <a:lnTo>
                  <a:pt x="1257442" y="1691525"/>
                </a:lnTo>
                <a:lnTo>
                  <a:pt x="1321084" y="1662444"/>
                </a:lnTo>
                <a:lnTo>
                  <a:pt x="1381908" y="1628810"/>
                </a:lnTo>
                <a:lnTo>
                  <a:pt x="1439682" y="1590850"/>
                </a:lnTo>
                <a:lnTo>
                  <a:pt x="1494173" y="1548791"/>
                </a:lnTo>
                <a:lnTo>
                  <a:pt x="1545147" y="1502858"/>
                </a:lnTo>
                <a:lnTo>
                  <a:pt x="1592373" y="1453279"/>
                </a:lnTo>
                <a:lnTo>
                  <a:pt x="1635616" y="1400279"/>
                </a:lnTo>
                <a:lnTo>
                  <a:pt x="1674644" y="1344087"/>
                </a:lnTo>
                <a:lnTo>
                  <a:pt x="1709224" y="1284927"/>
                </a:lnTo>
                <a:lnTo>
                  <a:pt x="1739123" y="1223027"/>
                </a:lnTo>
                <a:lnTo>
                  <a:pt x="1764109" y="1158614"/>
                </a:lnTo>
                <a:lnTo>
                  <a:pt x="1783947" y="1091913"/>
                </a:lnTo>
                <a:lnTo>
                  <a:pt x="1798406" y="1023151"/>
                </a:lnTo>
                <a:lnTo>
                  <a:pt x="1807252" y="952556"/>
                </a:lnTo>
                <a:lnTo>
                  <a:pt x="1810252" y="880353"/>
                </a:lnTo>
                <a:lnTo>
                  <a:pt x="1807252" y="808151"/>
                </a:lnTo>
                <a:lnTo>
                  <a:pt x="1798406" y="737555"/>
                </a:lnTo>
                <a:lnTo>
                  <a:pt x="1783947" y="668794"/>
                </a:lnTo>
                <a:lnTo>
                  <a:pt x="1764109" y="602094"/>
                </a:lnTo>
                <a:lnTo>
                  <a:pt x="1739123" y="537680"/>
                </a:lnTo>
                <a:lnTo>
                  <a:pt x="1709224" y="475780"/>
                </a:lnTo>
                <a:lnTo>
                  <a:pt x="1674644" y="416621"/>
                </a:lnTo>
                <a:lnTo>
                  <a:pt x="1635616" y="360428"/>
                </a:lnTo>
                <a:lnTo>
                  <a:pt x="1592373" y="307429"/>
                </a:lnTo>
                <a:lnTo>
                  <a:pt x="1545147" y="257849"/>
                </a:lnTo>
                <a:lnTo>
                  <a:pt x="1494173" y="211917"/>
                </a:lnTo>
                <a:lnTo>
                  <a:pt x="1439682" y="169857"/>
                </a:lnTo>
                <a:lnTo>
                  <a:pt x="1381908" y="131897"/>
                </a:lnTo>
                <a:lnTo>
                  <a:pt x="1321084" y="98263"/>
                </a:lnTo>
                <a:lnTo>
                  <a:pt x="1257442" y="69182"/>
                </a:lnTo>
                <a:lnTo>
                  <a:pt x="1191216" y="44881"/>
                </a:lnTo>
                <a:lnTo>
                  <a:pt x="1122639" y="25585"/>
                </a:lnTo>
                <a:lnTo>
                  <a:pt x="1051942" y="11522"/>
                </a:lnTo>
                <a:lnTo>
                  <a:pt x="979361" y="2918"/>
                </a:lnTo>
                <a:lnTo>
                  <a:pt x="905126" y="0"/>
                </a:lnTo>
                <a:lnTo>
                  <a:pt x="830892" y="2918"/>
                </a:lnTo>
                <a:lnTo>
                  <a:pt x="758310" y="11522"/>
                </a:lnTo>
                <a:lnTo>
                  <a:pt x="687614" y="25585"/>
                </a:lnTo>
                <a:lnTo>
                  <a:pt x="619036" y="44881"/>
                </a:lnTo>
                <a:lnTo>
                  <a:pt x="552810" y="69182"/>
                </a:lnTo>
                <a:lnTo>
                  <a:pt x="489168" y="98263"/>
                </a:lnTo>
                <a:lnTo>
                  <a:pt x="428344" y="131897"/>
                </a:lnTo>
                <a:lnTo>
                  <a:pt x="370570" y="169857"/>
                </a:lnTo>
                <a:lnTo>
                  <a:pt x="316079" y="211917"/>
                </a:lnTo>
                <a:lnTo>
                  <a:pt x="265105" y="257849"/>
                </a:lnTo>
                <a:lnTo>
                  <a:pt x="217880" y="307429"/>
                </a:lnTo>
                <a:lnTo>
                  <a:pt x="174636" y="360428"/>
                </a:lnTo>
                <a:lnTo>
                  <a:pt x="135608" y="416621"/>
                </a:lnTo>
                <a:lnTo>
                  <a:pt x="101028" y="475780"/>
                </a:lnTo>
                <a:lnTo>
                  <a:pt x="71129" y="537680"/>
                </a:lnTo>
                <a:lnTo>
                  <a:pt x="46143" y="602094"/>
                </a:lnTo>
                <a:lnTo>
                  <a:pt x="26305" y="668794"/>
                </a:lnTo>
                <a:lnTo>
                  <a:pt x="11846" y="737555"/>
                </a:lnTo>
                <a:lnTo>
                  <a:pt x="3000" y="808151"/>
                </a:lnTo>
                <a:lnTo>
                  <a:pt x="0" y="880353"/>
                </a:lnTo>
                <a:close/>
              </a:path>
            </a:pathLst>
          </a:custGeom>
          <a:solidFill>
            <a:srgbClr val="FAA657">
              <a:alpha val="51000"/>
            </a:srgbClr>
          </a:solidFill>
          <a:effectLst>
            <a:outerShdw blurRad="50800" dist="38100" dir="5400000" algn="t" rotWithShape="0">
              <a:prstClr val="black">
                <a:alpha val="40000"/>
              </a:prstClr>
            </a:outerShdw>
          </a:effectLst>
        </p:spPr>
        <p:txBody>
          <a:bodyPr wrap="square" lIns="0" tIns="0" rIns="0" bIns="0" rtlCol="0">
            <a:noAutofit/>
          </a:bodyPr>
          <a:lstStyle/>
          <a:p>
            <a:endParaRPr/>
          </a:p>
        </p:txBody>
      </p:sp>
      <p:sp>
        <p:nvSpPr>
          <p:cNvPr id="92" name="object 82"/>
          <p:cNvSpPr/>
          <p:nvPr/>
        </p:nvSpPr>
        <p:spPr>
          <a:xfrm>
            <a:off x="5938372" y="5487188"/>
            <a:ext cx="347472" cy="347472"/>
          </a:xfrm>
          <a:custGeom>
            <a:avLst/>
            <a:gdLst/>
            <a:ahLst/>
            <a:cxnLst/>
            <a:rect l="l" t="t" r="r" b="b"/>
            <a:pathLst>
              <a:path w="320729"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93" name="object 84"/>
          <p:cNvSpPr/>
          <p:nvPr/>
        </p:nvSpPr>
        <p:spPr>
          <a:xfrm>
            <a:off x="6923747" y="5521291"/>
            <a:ext cx="347472" cy="347472"/>
          </a:xfrm>
          <a:custGeom>
            <a:avLst/>
            <a:gdLst/>
            <a:ahLst/>
            <a:cxnLst/>
            <a:rect l="l" t="t" r="r" b="b"/>
            <a:pathLst>
              <a:path w="320729"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6"/>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94" name="object 86"/>
          <p:cNvSpPr/>
          <p:nvPr/>
        </p:nvSpPr>
        <p:spPr>
          <a:xfrm>
            <a:off x="7775551" y="5502337"/>
            <a:ext cx="347472" cy="347472"/>
          </a:xfrm>
          <a:custGeom>
            <a:avLst/>
            <a:gdLst/>
            <a:ahLst/>
            <a:cxnLst/>
            <a:rect l="l" t="t" r="r" b="b"/>
            <a:pathLst>
              <a:path w="320729"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9"/>
                </a:lnTo>
                <a:lnTo>
                  <a:pt x="288458" y="69169"/>
                </a:lnTo>
                <a:lnTo>
                  <a:pt x="296005" y="80986"/>
                </a:lnTo>
                <a:lnTo>
                  <a:pt x="302647" y="93485"/>
                </a:lnTo>
                <a:lnTo>
                  <a:pt x="308334" y="106609"/>
                </a:lnTo>
                <a:lnTo>
                  <a:pt x="313014" y="120303"/>
                </a:lnTo>
                <a:lnTo>
                  <a:pt x="316635" y="134513"/>
                </a:lnTo>
                <a:lnTo>
                  <a:pt x="319146" y="149182"/>
                </a:lnTo>
                <a:lnTo>
                  <a:pt x="320497" y="164255"/>
                </a:lnTo>
                <a:lnTo>
                  <a:pt x="320729" y="173680"/>
                </a:lnTo>
                <a:lnTo>
                  <a:pt x="320116" y="188974"/>
                </a:lnTo>
                <a:lnTo>
                  <a:pt x="318311" y="203897"/>
                </a:lnTo>
                <a:lnTo>
                  <a:pt x="315364" y="218395"/>
                </a:lnTo>
                <a:lnTo>
                  <a:pt x="311328" y="232412"/>
                </a:lnTo>
                <a:lnTo>
                  <a:pt x="306254" y="245893"/>
                </a:lnTo>
                <a:lnTo>
                  <a:pt x="300192" y="258782"/>
                </a:lnTo>
                <a:lnTo>
                  <a:pt x="293194" y="271024"/>
                </a:lnTo>
                <a:lnTo>
                  <a:pt x="285310" y="282563"/>
                </a:lnTo>
                <a:lnTo>
                  <a:pt x="276593" y="293344"/>
                </a:lnTo>
                <a:lnTo>
                  <a:pt x="267094" y="303312"/>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6"/>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95" name="object 74"/>
          <p:cNvSpPr/>
          <p:nvPr/>
        </p:nvSpPr>
        <p:spPr>
          <a:xfrm>
            <a:off x="4192469" y="5195209"/>
            <a:ext cx="347472" cy="347472"/>
          </a:xfrm>
          <a:custGeom>
            <a:avLst/>
            <a:gdLst/>
            <a:ahLst/>
            <a:cxnLst/>
            <a:rect l="l" t="t" r="r" b="b"/>
            <a:pathLst>
              <a:path w="320730"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96" name="object 72"/>
          <p:cNvSpPr/>
          <p:nvPr/>
        </p:nvSpPr>
        <p:spPr>
          <a:xfrm>
            <a:off x="7483366" y="2517371"/>
            <a:ext cx="347472" cy="347472"/>
          </a:xfrm>
          <a:custGeom>
            <a:avLst/>
            <a:gdLst/>
            <a:ahLst/>
            <a:cxnLst/>
            <a:rect l="l" t="t" r="r" b="b"/>
            <a:pathLst>
              <a:path w="320730"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30" y="342927"/>
                </a:lnTo>
                <a:lnTo>
                  <a:pt x="182985" y="345647"/>
                </a:lnTo>
                <a:lnTo>
                  <a:pt x="169068" y="347110"/>
                </a:lnTo>
                <a:lnTo>
                  <a:pt x="160364" y="347362"/>
                </a:lnTo>
                <a:lnTo>
                  <a:pt x="146244" y="346698"/>
                </a:lnTo>
                <a:lnTo>
                  <a:pt x="132465" y="344742"/>
                </a:lnTo>
                <a:lnTo>
                  <a:pt x="119078" y="341551"/>
                </a:lnTo>
                <a:lnTo>
                  <a:pt x="106136" y="337180"/>
                </a:lnTo>
                <a:lnTo>
                  <a:pt x="93689" y="331684"/>
                </a:lnTo>
                <a:lnTo>
                  <a:pt x="81788" y="325119"/>
                </a:lnTo>
                <a:lnTo>
                  <a:pt x="70485" y="317540"/>
                </a:lnTo>
                <a:lnTo>
                  <a:pt x="59830" y="309002"/>
                </a:lnTo>
                <a:lnTo>
                  <a:pt x="49876" y="299561"/>
                </a:lnTo>
                <a:lnTo>
                  <a:pt x="40672" y="289273"/>
                </a:lnTo>
                <a:lnTo>
                  <a:pt x="32271" y="278192"/>
                </a:lnTo>
                <a:lnTo>
                  <a:pt x="24724" y="266375"/>
                </a:lnTo>
                <a:lnTo>
                  <a:pt x="18081" y="253876"/>
                </a:lnTo>
                <a:lnTo>
                  <a:pt x="12395" y="240752"/>
                </a:lnTo>
                <a:lnTo>
                  <a:pt x="7715" y="227058"/>
                </a:lnTo>
                <a:lnTo>
                  <a:pt x="4094" y="212848"/>
                </a:lnTo>
                <a:lnTo>
                  <a:pt x="1583" y="198180"/>
                </a:lnTo>
                <a:lnTo>
                  <a:pt x="232" y="183107"/>
                </a:lnTo>
                <a:lnTo>
                  <a:pt x="0" y="173680"/>
                </a:lnTo>
                <a:close/>
              </a:path>
            </a:pathLst>
          </a:custGeom>
          <a:solidFill>
            <a:srgbClr val="FAA757"/>
          </a:solidFill>
          <a:ln w="28575">
            <a:solidFill>
              <a:srgbClr val="C1803F"/>
            </a:solidFill>
          </a:ln>
        </p:spPr>
        <p:txBody>
          <a:bodyPr wrap="square" lIns="0" tIns="0" rIns="0" bIns="0" rtlCol="0">
            <a:noAutofit/>
          </a:bodyPr>
          <a:lstStyle/>
          <a:p>
            <a:endParaRPr/>
          </a:p>
        </p:txBody>
      </p:sp>
      <p:sp>
        <p:nvSpPr>
          <p:cNvPr id="97" name="object 70"/>
          <p:cNvSpPr/>
          <p:nvPr/>
        </p:nvSpPr>
        <p:spPr>
          <a:xfrm>
            <a:off x="7084113" y="2135643"/>
            <a:ext cx="347472" cy="347472"/>
          </a:xfrm>
          <a:custGeom>
            <a:avLst/>
            <a:gdLst/>
            <a:ahLst/>
            <a:cxnLst/>
            <a:rect l="l" t="t" r="r" b="b"/>
            <a:pathLst>
              <a:path w="320730"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2"/>
                </a:lnTo>
                <a:lnTo>
                  <a:pt x="146244" y="346698"/>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3" y="198179"/>
                </a:lnTo>
                <a:lnTo>
                  <a:pt x="232" y="183107"/>
                </a:lnTo>
                <a:lnTo>
                  <a:pt x="0" y="173680"/>
                </a:lnTo>
                <a:close/>
              </a:path>
            </a:pathLst>
          </a:custGeom>
          <a:solidFill>
            <a:srgbClr val="FAA757"/>
          </a:solidFill>
          <a:ln w="28575">
            <a:solidFill>
              <a:srgbClr val="C1803F"/>
            </a:solidFill>
          </a:ln>
        </p:spPr>
        <p:txBody>
          <a:bodyPr wrap="square" lIns="0" tIns="0" rIns="0" bIns="0" rtlCol="0">
            <a:noAutofit/>
          </a:bodyPr>
          <a:lstStyle/>
          <a:p>
            <a:endParaRPr/>
          </a:p>
        </p:txBody>
      </p:sp>
      <p:sp>
        <p:nvSpPr>
          <p:cNvPr id="98" name="object 68"/>
          <p:cNvSpPr/>
          <p:nvPr/>
        </p:nvSpPr>
        <p:spPr>
          <a:xfrm>
            <a:off x="6672028" y="1723114"/>
            <a:ext cx="347472" cy="347472"/>
          </a:xfrm>
          <a:custGeom>
            <a:avLst/>
            <a:gdLst/>
            <a:ahLst/>
            <a:cxnLst/>
            <a:rect l="l" t="t" r="r" b="b"/>
            <a:pathLst>
              <a:path w="320729"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2"/>
                </a:lnTo>
                <a:lnTo>
                  <a:pt x="146244" y="346698"/>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3"/>
                </a:lnTo>
                <a:lnTo>
                  <a:pt x="32271" y="278192"/>
                </a:lnTo>
                <a:lnTo>
                  <a:pt x="24724" y="266375"/>
                </a:lnTo>
                <a:lnTo>
                  <a:pt x="18081" y="253876"/>
                </a:lnTo>
                <a:lnTo>
                  <a:pt x="12395" y="240752"/>
                </a:lnTo>
                <a:lnTo>
                  <a:pt x="7715" y="227058"/>
                </a:lnTo>
                <a:lnTo>
                  <a:pt x="4094" y="212848"/>
                </a:lnTo>
                <a:lnTo>
                  <a:pt x="1583" y="198179"/>
                </a:lnTo>
                <a:lnTo>
                  <a:pt x="232" y="183107"/>
                </a:lnTo>
                <a:lnTo>
                  <a:pt x="0" y="173680"/>
                </a:lnTo>
                <a:close/>
              </a:path>
            </a:pathLst>
          </a:custGeom>
          <a:solidFill>
            <a:srgbClr val="FAA757"/>
          </a:solidFill>
          <a:ln w="28575">
            <a:solidFill>
              <a:schemeClr val="bg1">
                <a:lumMod val="85000"/>
              </a:schemeClr>
            </a:solidFill>
          </a:ln>
        </p:spPr>
        <p:txBody>
          <a:bodyPr wrap="square" lIns="0" tIns="0" rIns="0" bIns="0" rtlCol="0">
            <a:noAutofit/>
          </a:bodyPr>
          <a:lstStyle/>
          <a:p>
            <a:endParaRPr/>
          </a:p>
        </p:txBody>
      </p:sp>
      <p:sp>
        <p:nvSpPr>
          <p:cNvPr id="99" name="object 66"/>
          <p:cNvSpPr/>
          <p:nvPr/>
        </p:nvSpPr>
        <p:spPr>
          <a:xfrm>
            <a:off x="8396003" y="3412181"/>
            <a:ext cx="347472" cy="347472"/>
          </a:xfrm>
          <a:custGeom>
            <a:avLst/>
            <a:gdLst/>
            <a:ahLst/>
            <a:cxnLst/>
            <a:rect l="l" t="t" r="r" b="b"/>
            <a:pathLst>
              <a:path w="320730"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4"/>
                </a:lnTo>
                <a:lnTo>
                  <a:pt x="308334" y="106609"/>
                </a:lnTo>
                <a:lnTo>
                  <a:pt x="313014" y="120303"/>
                </a:lnTo>
                <a:lnTo>
                  <a:pt x="316635" y="134512"/>
                </a:lnTo>
                <a:lnTo>
                  <a:pt x="319147" y="149181"/>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3" y="346697"/>
                </a:lnTo>
                <a:lnTo>
                  <a:pt x="132464" y="344742"/>
                </a:lnTo>
                <a:lnTo>
                  <a:pt x="119078" y="341551"/>
                </a:lnTo>
                <a:lnTo>
                  <a:pt x="106136" y="337180"/>
                </a:lnTo>
                <a:lnTo>
                  <a:pt x="93688" y="331684"/>
                </a:lnTo>
                <a:lnTo>
                  <a:pt x="81788" y="325119"/>
                </a:lnTo>
                <a:lnTo>
                  <a:pt x="70484" y="317539"/>
                </a:lnTo>
                <a:lnTo>
                  <a:pt x="59830" y="309001"/>
                </a:lnTo>
                <a:lnTo>
                  <a:pt x="49875" y="299561"/>
                </a:lnTo>
                <a:lnTo>
                  <a:pt x="40672" y="289272"/>
                </a:lnTo>
                <a:lnTo>
                  <a:pt x="32271" y="278192"/>
                </a:lnTo>
                <a:lnTo>
                  <a:pt x="24724" y="266375"/>
                </a:lnTo>
                <a:lnTo>
                  <a:pt x="18081" y="253876"/>
                </a:lnTo>
                <a:lnTo>
                  <a:pt x="12395" y="240752"/>
                </a:lnTo>
                <a:lnTo>
                  <a:pt x="7715" y="227057"/>
                </a:lnTo>
                <a:lnTo>
                  <a:pt x="4094" y="212848"/>
                </a:lnTo>
                <a:lnTo>
                  <a:pt x="1582" y="198179"/>
                </a:lnTo>
                <a:lnTo>
                  <a:pt x="232" y="183106"/>
                </a:lnTo>
                <a:lnTo>
                  <a:pt x="0" y="173680"/>
                </a:lnTo>
                <a:close/>
              </a:path>
            </a:pathLst>
          </a:custGeom>
          <a:solidFill>
            <a:srgbClr val="FAA757"/>
          </a:solidFill>
          <a:ln w="28575">
            <a:solidFill>
              <a:srgbClr val="C1803F"/>
            </a:solidFill>
          </a:ln>
        </p:spPr>
        <p:txBody>
          <a:bodyPr wrap="square" lIns="0" tIns="0" rIns="0" bIns="0" rtlCol="0">
            <a:noAutofit/>
          </a:bodyPr>
          <a:lstStyle/>
          <a:p>
            <a:endParaRPr/>
          </a:p>
        </p:txBody>
      </p:sp>
      <p:sp>
        <p:nvSpPr>
          <p:cNvPr id="100" name="object 63"/>
          <p:cNvSpPr/>
          <p:nvPr/>
        </p:nvSpPr>
        <p:spPr>
          <a:xfrm>
            <a:off x="7404842" y="5021529"/>
            <a:ext cx="347472" cy="347472"/>
          </a:xfrm>
          <a:custGeom>
            <a:avLst/>
            <a:gdLst/>
            <a:ahLst/>
            <a:cxnLst/>
            <a:rect l="l" t="t" r="r" b="b"/>
            <a:pathLst>
              <a:path w="320730" h="347361">
                <a:moveTo>
                  <a:pt x="0" y="173680"/>
                </a:moveTo>
                <a:lnTo>
                  <a:pt x="232" y="183106"/>
                </a:lnTo>
                <a:lnTo>
                  <a:pt x="1583" y="198179"/>
                </a:lnTo>
                <a:lnTo>
                  <a:pt x="4094" y="212848"/>
                </a:lnTo>
                <a:lnTo>
                  <a:pt x="7715" y="227058"/>
                </a:lnTo>
                <a:lnTo>
                  <a:pt x="12395" y="240752"/>
                </a:lnTo>
                <a:lnTo>
                  <a:pt x="18082" y="253876"/>
                </a:lnTo>
                <a:lnTo>
                  <a:pt x="24724" y="266375"/>
                </a:lnTo>
                <a:lnTo>
                  <a:pt x="32272" y="278192"/>
                </a:lnTo>
                <a:lnTo>
                  <a:pt x="40673" y="289272"/>
                </a:lnTo>
                <a:lnTo>
                  <a:pt x="49876" y="299561"/>
                </a:lnTo>
                <a:lnTo>
                  <a:pt x="59830" y="309001"/>
                </a:lnTo>
                <a:lnTo>
                  <a:pt x="70485" y="317539"/>
                </a:lnTo>
                <a:lnTo>
                  <a:pt x="81788" y="325118"/>
                </a:lnTo>
                <a:lnTo>
                  <a:pt x="93689" y="331684"/>
                </a:lnTo>
                <a:lnTo>
                  <a:pt x="106136" y="337180"/>
                </a:lnTo>
                <a:lnTo>
                  <a:pt x="119079" y="341551"/>
                </a:lnTo>
                <a:lnTo>
                  <a:pt x="132465" y="344742"/>
                </a:lnTo>
                <a:lnTo>
                  <a:pt x="146244" y="346697"/>
                </a:lnTo>
                <a:lnTo>
                  <a:pt x="160365" y="347361"/>
                </a:lnTo>
                <a:lnTo>
                  <a:pt x="169069" y="347110"/>
                </a:lnTo>
                <a:lnTo>
                  <a:pt x="182986" y="345646"/>
                </a:lnTo>
                <a:lnTo>
                  <a:pt x="196530" y="342926"/>
                </a:lnTo>
                <a:lnTo>
                  <a:pt x="209650" y="339004"/>
                </a:lnTo>
                <a:lnTo>
                  <a:pt x="222295" y="333936"/>
                </a:lnTo>
                <a:lnTo>
                  <a:pt x="234413" y="327778"/>
                </a:lnTo>
                <a:lnTo>
                  <a:pt x="245953" y="320583"/>
                </a:lnTo>
                <a:lnTo>
                  <a:pt x="256864" y="312409"/>
                </a:lnTo>
                <a:lnTo>
                  <a:pt x="267095" y="303311"/>
                </a:lnTo>
                <a:lnTo>
                  <a:pt x="276595" y="293343"/>
                </a:lnTo>
                <a:lnTo>
                  <a:pt x="285312" y="282562"/>
                </a:lnTo>
                <a:lnTo>
                  <a:pt x="293195" y="271023"/>
                </a:lnTo>
                <a:lnTo>
                  <a:pt x="300193" y="258781"/>
                </a:lnTo>
                <a:lnTo>
                  <a:pt x="306255" y="245892"/>
                </a:lnTo>
                <a:lnTo>
                  <a:pt x="311330" y="232411"/>
                </a:lnTo>
                <a:lnTo>
                  <a:pt x="315366" y="218394"/>
                </a:lnTo>
                <a:lnTo>
                  <a:pt x="318312" y="203896"/>
                </a:lnTo>
                <a:lnTo>
                  <a:pt x="320117" y="188973"/>
                </a:lnTo>
                <a:lnTo>
                  <a:pt x="320730" y="173680"/>
                </a:lnTo>
                <a:lnTo>
                  <a:pt x="320498" y="164254"/>
                </a:lnTo>
                <a:lnTo>
                  <a:pt x="319147" y="149181"/>
                </a:lnTo>
                <a:lnTo>
                  <a:pt x="316636" y="134512"/>
                </a:lnTo>
                <a:lnTo>
                  <a:pt x="313015" y="120303"/>
                </a:lnTo>
                <a:lnTo>
                  <a:pt x="308335" y="106609"/>
                </a:lnTo>
                <a:lnTo>
                  <a:pt x="302649" y="93485"/>
                </a:lnTo>
                <a:lnTo>
                  <a:pt x="296006" y="80986"/>
                </a:lnTo>
                <a:lnTo>
                  <a:pt x="288459" y="69169"/>
                </a:lnTo>
                <a:lnTo>
                  <a:pt x="280058" y="58089"/>
                </a:lnTo>
                <a:lnTo>
                  <a:pt x="270854" y="47800"/>
                </a:lnTo>
                <a:lnTo>
                  <a:pt x="260900" y="38359"/>
                </a:lnTo>
                <a:lnTo>
                  <a:pt x="250245" y="29822"/>
                </a:lnTo>
                <a:lnTo>
                  <a:pt x="238942" y="22242"/>
                </a:lnTo>
                <a:lnTo>
                  <a:pt x="227041" y="15677"/>
                </a:lnTo>
                <a:lnTo>
                  <a:pt x="214594" y="10181"/>
                </a:lnTo>
                <a:lnTo>
                  <a:pt x="201651" y="5810"/>
                </a:lnTo>
                <a:lnTo>
                  <a:pt x="188265" y="2619"/>
                </a:lnTo>
                <a:lnTo>
                  <a:pt x="174486" y="664"/>
                </a:lnTo>
                <a:lnTo>
                  <a:pt x="160365" y="0"/>
                </a:lnTo>
                <a:lnTo>
                  <a:pt x="151662" y="251"/>
                </a:lnTo>
                <a:lnTo>
                  <a:pt x="137745" y="1714"/>
                </a:lnTo>
                <a:lnTo>
                  <a:pt x="124200" y="4434"/>
                </a:lnTo>
                <a:lnTo>
                  <a:pt x="111080" y="8356"/>
                </a:lnTo>
                <a:lnTo>
                  <a:pt x="98436" y="13424"/>
                </a:lnTo>
                <a:lnTo>
                  <a:pt x="86318" y="19583"/>
                </a:lnTo>
                <a:lnTo>
                  <a:pt x="74777" y="26777"/>
                </a:lnTo>
                <a:lnTo>
                  <a:pt x="63866" y="34951"/>
                </a:lnTo>
                <a:lnTo>
                  <a:pt x="53635" y="44049"/>
                </a:lnTo>
                <a:lnTo>
                  <a:pt x="44136" y="54017"/>
                </a:lnTo>
                <a:lnTo>
                  <a:pt x="35419" y="64798"/>
                </a:lnTo>
                <a:lnTo>
                  <a:pt x="27535" y="76337"/>
                </a:lnTo>
                <a:lnTo>
                  <a:pt x="20537" y="88579"/>
                </a:lnTo>
                <a:lnTo>
                  <a:pt x="14475" y="101468"/>
                </a:lnTo>
                <a:lnTo>
                  <a:pt x="9400" y="114948"/>
                </a:lnTo>
                <a:lnTo>
                  <a:pt x="5364" y="128965"/>
                </a:lnTo>
                <a:lnTo>
                  <a:pt x="2418" y="143463"/>
                </a:lnTo>
                <a:lnTo>
                  <a:pt x="613" y="158386"/>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01" name="object 62"/>
          <p:cNvSpPr/>
          <p:nvPr/>
        </p:nvSpPr>
        <p:spPr>
          <a:xfrm>
            <a:off x="5850962" y="3493881"/>
            <a:ext cx="347472" cy="347472"/>
          </a:xfrm>
          <a:custGeom>
            <a:avLst/>
            <a:gdLst/>
            <a:ahLst/>
            <a:cxnLst/>
            <a:rect l="l" t="t" r="r" b="b"/>
            <a:pathLst>
              <a:path w="320729"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6" y="149182"/>
                </a:lnTo>
                <a:lnTo>
                  <a:pt x="320497" y="164254"/>
                </a:lnTo>
                <a:lnTo>
                  <a:pt x="320729"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6"/>
                </a:lnTo>
                <a:lnTo>
                  <a:pt x="0" y="173681"/>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02" name="object 60"/>
          <p:cNvSpPr/>
          <p:nvPr/>
        </p:nvSpPr>
        <p:spPr>
          <a:xfrm>
            <a:off x="4975263" y="4571028"/>
            <a:ext cx="347472" cy="347472"/>
          </a:xfrm>
          <a:custGeom>
            <a:avLst/>
            <a:gdLst/>
            <a:ahLst/>
            <a:cxnLst/>
            <a:rect l="l" t="t" r="r" b="b"/>
            <a:pathLst>
              <a:path w="320729"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8"/>
                </a:lnTo>
                <a:lnTo>
                  <a:pt x="288458" y="69169"/>
                </a:lnTo>
                <a:lnTo>
                  <a:pt x="296005" y="80986"/>
                </a:lnTo>
                <a:lnTo>
                  <a:pt x="302648" y="93485"/>
                </a:lnTo>
                <a:lnTo>
                  <a:pt x="308334" y="106609"/>
                </a:lnTo>
                <a:lnTo>
                  <a:pt x="313014" y="120303"/>
                </a:lnTo>
                <a:lnTo>
                  <a:pt x="316635" y="134513"/>
                </a:lnTo>
                <a:lnTo>
                  <a:pt x="319146" y="149182"/>
                </a:lnTo>
                <a:lnTo>
                  <a:pt x="320497" y="164254"/>
                </a:lnTo>
                <a:lnTo>
                  <a:pt x="320729"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1"/>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03" name="object 58"/>
          <p:cNvSpPr/>
          <p:nvPr/>
        </p:nvSpPr>
        <p:spPr>
          <a:xfrm>
            <a:off x="9037462" y="2045434"/>
            <a:ext cx="347472" cy="347472"/>
          </a:xfrm>
          <a:custGeom>
            <a:avLst/>
            <a:gdLst/>
            <a:ahLst/>
            <a:cxnLst/>
            <a:rect l="l" t="t" r="r" b="b"/>
            <a:pathLst>
              <a:path w="320729"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4"/>
                </a:lnTo>
                <a:lnTo>
                  <a:pt x="308334" y="106609"/>
                </a:lnTo>
                <a:lnTo>
                  <a:pt x="313014" y="120303"/>
                </a:lnTo>
                <a:lnTo>
                  <a:pt x="316635" y="134512"/>
                </a:lnTo>
                <a:lnTo>
                  <a:pt x="319146" y="149181"/>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2"/>
                </a:lnTo>
                <a:lnTo>
                  <a:pt x="146243" y="346698"/>
                </a:lnTo>
                <a:lnTo>
                  <a:pt x="132464" y="344742"/>
                </a:lnTo>
                <a:lnTo>
                  <a:pt x="119078" y="341551"/>
                </a:lnTo>
                <a:lnTo>
                  <a:pt x="106136" y="337180"/>
                </a:lnTo>
                <a:lnTo>
                  <a:pt x="93688" y="331684"/>
                </a:lnTo>
                <a:lnTo>
                  <a:pt x="81788" y="325119"/>
                </a:lnTo>
                <a:lnTo>
                  <a:pt x="70484" y="317539"/>
                </a:lnTo>
                <a:lnTo>
                  <a:pt x="59830" y="309002"/>
                </a:lnTo>
                <a:lnTo>
                  <a:pt x="49875" y="299561"/>
                </a:lnTo>
                <a:lnTo>
                  <a:pt x="40672" y="289272"/>
                </a:lnTo>
                <a:lnTo>
                  <a:pt x="32271" y="278192"/>
                </a:lnTo>
                <a:lnTo>
                  <a:pt x="24724" y="266375"/>
                </a:lnTo>
                <a:lnTo>
                  <a:pt x="18081" y="253876"/>
                </a:lnTo>
                <a:lnTo>
                  <a:pt x="12395" y="240752"/>
                </a:lnTo>
                <a:lnTo>
                  <a:pt x="7715" y="227057"/>
                </a:lnTo>
                <a:lnTo>
                  <a:pt x="4094" y="212848"/>
                </a:lnTo>
                <a:lnTo>
                  <a:pt x="1582" y="198179"/>
                </a:lnTo>
                <a:lnTo>
                  <a:pt x="232" y="183106"/>
                </a:lnTo>
                <a:lnTo>
                  <a:pt x="0" y="173680"/>
                </a:lnTo>
                <a:close/>
              </a:path>
            </a:pathLst>
          </a:custGeom>
          <a:solidFill>
            <a:srgbClr val="FAA757"/>
          </a:solidFill>
          <a:ln w="28575">
            <a:solidFill>
              <a:srgbClr val="C1803F"/>
            </a:solidFill>
          </a:ln>
        </p:spPr>
        <p:txBody>
          <a:bodyPr wrap="square" lIns="0" tIns="0" rIns="0" bIns="0" rtlCol="0">
            <a:noAutofit/>
          </a:bodyPr>
          <a:lstStyle/>
          <a:p>
            <a:endParaRPr/>
          </a:p>
        </p:txBody>
      </p:sp>
      <p:sp>
        <p:nvSpPr>
          <p:cNvPr id="104" name="object 56"/>
          <p:cNvSpPr/>
          <p:nvPr/>
        </p:nvSpPr>
        <p:spPr>
          <a:xfrm>
            <a:off x="8077321" y="1961962"/>
            <a:ext cx="347472" cy="347472"/>
          </a:xfrm>
          <a:custGeom>
            <a:avLst/>
            <a:gdLst/>
            <a:ahLst/>
            <a:cxnLst/>
            <a:rect l="l" t="t" r="r" b="b"/>
            <a:pathLst>
              <a:path w="320729"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4"/>
                </a:lnTo>
                <a:lnTo>
                  <a:pt x="308334" y="106609"/>
                </a:lnTo>
                <a:lnTo>
                  <a:pt x="313014" y="120303"/>
                </a:lnTo>
                <a:lnTo>
                  <a:pt x="316635" y="134512"/>
                </a:lnTo>
                <a:lnTo>
                  <a:pt x="319146" y="149181"/>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2"/>
                </a:lnTo>
                <a:lnTo>
                  <a:pt x="146243" y="346697"/>
                </a:lnTo>
                <a:lnTo>
                  <a:pt x="132464" y="344742"/>
                </a:lnTo>
                <a:lnTo>
                  <a:pt x="119078" y="341551"/>
                </a:lnTo>
                <a:lnTo>
                  <a:pt x="106136" y="337180"/>
                </a:lnTo>
                <a:lnTo>
                  <a:pt x="93688" y="331684"/>
                </a:lnTo>
                <a:lnTo>
                  <a:pt x="81788" y="325119"/>
                </a:lnTo>
                <a:lnTo>
                  <a:pt x="70484" y="317539"/>
                </a:lnTo>
                <a:lnTo>
                  <a:pt x="59830" y="309002"/>
                </a:lnTo>
                <a:lnTo>
                  <a:pt x="49875" y="299561"/>
                </a:lnTo>
                <a:lnTo>
                  <a:pt x="40672" y="289272"/>
                </a:lnTo>
                <a:lnTo>
                  <a:pt x="32271" y="278192"/>
                </a:lnTo>
                <a:lnTo>
                  <a:pt x="24724" y="266375"/>
                </a:lnTo>
                <a:lnTo>
                  <a:pt x="18081" y="253876"/>
                </a:lnTo>
                <a:lnTo>
                  <a:pt x="12395" y="240752"/>
                </a:lnTo>
                <a:lnTo>
                  <a:pt x="7715" y="227057"/>
                </a:lnTo>
                <a:lnTo>
                  <a:pt x="4094" y="212848"/>
                </a:lnTo>
                <a:lnTo>
                  <a:pt x="1582" y="198179"/>
                </a:lnTo>
                <a:lnTo>
                  <a:pt x="232" y="183106"/>
                </a:lnTo>
                <a:lnTo>
                  <a:pt x="0" y="173680"/>
                </a:lnTo>
                <a:close/>
              </a:path>
            </a:pathLst>
          </a:custGeom>
          <a:solidFill>
            <a:srgbClr val="FAA757"/>
          </a:solidFill>
          <a:ln w="28575">
            <a:solidFill>
              <a:srgbClr val="C1803F"/>
            </a:solidFill>
          </a:ln>
        </p:spPr>
        <p:txBody>
          <a:bodyPr wrap="square" lIns="0" tIns="0" rIns="0" bIns="0" rtlCol="0">
            <a:noAutofit/>
          </a:bodyPr>
          <a:lstStyle/>
          <a:p>
            <a:endParaRPr/>
          </a:p>
        </p:txBody>
      </p:sp>
      <p:sp>
        <p:nvSpPr>
          <p:cNvPr id="105" name="object 54"/>
          <p:cNvSpPr/>
          <p:nvPr/>
        </p:nvSpPr>
        <p:spPr>
          <a:xfrm>
            <a:off x="8877097" y="2753913"/>
            <a:ext cx="347472" cy="347472"/>
          </a:xfrm>
          <a:custGeom>
            <a:avLst/>
            <a:gdLst/>
            <a:ahLst/>
            <a:cxnLst/>
            <a:rect l="l" t="t" r="r" b="b"/>
            <a:pathLst>
              <a:path w="320730"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4"/>
                </a:lnTo>
                <a:lnTo>
                  <a:pt x="308334" y="106609"/>
                </a:lnTo>
                <a:lnTo>
                  <a:pt x="313014" y="120303"/>
                </a:lnTo>
                <a:lnTo>
                  <a:pt x="316635" y="134512"/>
                </a:lnTo>
                <a:lnTo>
                  <a:pt x="319146" y="149181"/>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2"/>
                </a:lnTo>
                <a:lnTo>
                  <a:pt x="146243" y="346698"/>
                </a:lnTo>
                <a:lnTo>
                  <a:pt x="132464" y="344742"/>
                </a:lnTo>
                <a:lnTo>
                  <a:pt x="119078" y="341551"/>
                </a:lnTo>
                <a:lnTo>
                  <a:pt x="106136" y="337180"/>
                </a:lnTo>
                <a:lnTo>
                  <a:pt x="93688" y="331684"/>
                </a:lnTo>
                <a:lnTo>
                  <a:pt x="81788" y="325119"/>
                </a:lnTo>
                <a:lnTo>
                  <a:pt x="70484" y="317539"/>
                </a:lnTo>
                <a:lnTo>
                  <a:pt x="59830" y="309002"/>
                </a:lnTo>
                <a:lnTo>
                  <a:pt x="49875" y="299561"/>
                </a:lnTo>
                <a:lnTo>
                  <a:pt x="40672" y="289272"/>
                </a:lnTo>
                <a:lnTo>
                  <a:pt x="32271" y="278192"/>
                </a:lnTo>
                <a:lnTo>
                  <a:pt x="24724" y="266375"/>
                </a:lnTo>
                <a:lnTo>
                  <a:pt x="18081" y="253876"/>
                </a:lnTo>
                <a:lnTo>
                  <a:pt x="12395" y="240752"/>
                </a:lnTo>
                <a:lnTo>
                  <a:pt x="7715" y="227057"/>
                </a:lnTo>
                <a:lnTo>
                  <a:pt x="4094" y="212848"/>
                </a:lnTo>
                <a:lnTo>
                  <a:pt x="1582" y="198179"/>
                </a:lnTo>
                <a:lnTo>
                  <a:pt x="232" y="183106"/>
                </a:lnTo>
                <a:lnTo>
                  <a:pt x="0" y="173680"/>
                </a:lnTo>
                <a:close/>
              </a:path>
            </a:pathLst>
          </a:custGeom>
          <a:solidFill>
            <a:srgbClr val="FAA757"/>
          </a:solidFill>
          <a:ln w="28575">
            <a:solidFill>
              <a:srgbClr val="C1803F"/>
            </a:solidFill>
          </a:ln>
        </p:spPr>
        <p:txBody>
          <a:bodyPr wrap="square" lIns="0" tIns="0" rIns="0" bIns="0" rtlCol="0">
            <a:noAutofit/>
          </a:bodyPr>
          <a:lstStyle/>
          <a:p>
            <a:endParaRPr/>
          </a:p>
        </p:txBody>
      </p:sp>
      <p:sp>
        <p:nvSpPr>
          <p:cNvPr id="106" name="object 52"/>
          <p:cNvSpPr/>
          <p:nvPr/>
        </p:nvSpPr>
        <p:spPr>
          <a:xfrm>
            <a:off x="6220124" y="4120868"/>
            <a:ext cx="347472" cy="347472"/>
          </a:xfrm>
          <a:custGeom>
            <a:avLst/>
            <a:gdLst/>
            <a:ahLst/>
            <a:cxnLst/>
            <a:rect l="l" t="t" r="r" b="b"/>
            <a:pathLst>
              <a:path w="320730"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5"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1"/>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07" name="object 50"/>
          <p:cNvSpPr/>
          <p:nvPr/>
        </p:nvSpPr>
        <p:spPr>
          <a:xfrm>
            <a:off x="5965297" y="4612355"/>
            <a:ext cx="347472" cy="347472"/>
          </a:xfrm>
          <a:custGeom>
            <a:avLst/>
            <a:gdLst/>
            <a:ahLst/>
            <a:cxnLst/>
            <a:rect l="l" t="t" r="r" b="b"/>
            <a:pathLst>
              <a:path w="320730"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6"/>
                </a:lnTo>
                <a:lnTo>
                  <a:pt x="0" y="173681"/>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08" name="object 48"/>
          <p:cNvSpPr/>
          <p:nvPr/>
        </p:nvSpPr>
        <p:spPr>
          <a:xfrm>
            <a:off x="4654532" y="4049985"/>
            <a:ext cx="347472" cy="347472"/>
          </a:xfrm>
          <a:custGeom>
            <a:avLst/>
            <a:gdLst/>
            <a:ahLst/>
            <a:cxnLst/>
            <a:rect l="l" t="t" r="r" b="b"/>
            <a:pathLst>
              <a:path w="320729"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6" y="149182"/>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09" name="object 42"/>
          <p:cNvSpPr/>
          <p:nvPr/>
        </p:nvSpPr>
        <p:spPr>
          <a:xfrm>
            <a:off x="7272103" y="3311841"/>
            <a:ext cx="347472" cy="347472"/>
          </a:xfrm>
          <a:custGeom>
            <a:avLst/>
            <a:gdLst/>
            <a:ahLst/>
            <a:cxnLst/>
            <a:rect l="l" t="t" r="r" b="b"/>
            <a:pathLst>
              <a:path w="320730"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4" y="346697"/>
                </a:lnTo>
                <a:lnTo>
                  <a:pt x="132465" y="344742"/>
                </a:lnTo>
                <a:lnTo>
                  <a:pt x="119078" y="341551"/>
                </a:lnTo>
                <a:lnTo>
                  <a:pt x="106136" y="337180"/>
                </a:lnTo>
                <a:lnTo>
                  <a:pt x="93689" y="331684"/>
                </a:lnTo>
                <a:lnTo>
                  <a:pt x="81788" y="325119"/>
                </a:lnTo>
                <a:lnTo>
                  <a:pt x="70485" y="317539"/>
                </a:lnTo>
                <a:lnTo>
                  <a:pt x="59830" y="309001"/>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6"/>
                </a:lnTo>
                <a:lnTo>
                  <a:pt x="0" y="173680"/>
                </a:lnTo>
                <a:close/>
              </a:path>
            </a:pathLst>
          </a:custGeom>
          <a:solidFill>
            <a:srgbClr val="FAA757"/>
          </a:solidFill>
          <a:ln w="28575">
            <a:solidFill>
              <a:srgbClr val="C1803F"/>
            </a:solidFill>
          </a:ln>
        </p:spPr>
        <p:txBody>
          <a:bodyPr wrap="square" lIns="0" tIns="0" rIns="0" bIns="0" rtlCol="0">
            <a:noAutofit/>
          </a:bodyPr>
          <a:lstStyle/>
          <a:p>
            <a:endParaRPr/>
          </a:p>
        </p:txBody>
      </p:sp>
      <p:sp>
        <p:nvSpPr>
          <p:cNvPr id="110" name="object 44"/>
          <p:cNvSpPr/>
          <p:nvPr/>
        </p:nvSpPr>
        <p:spPr>
          <a:xfrm>
            <a:off x="7084113" y="2580232"/>
            <a:ext cx="347472" cy="347472"/>
          </a:xfrm>
          <a:custGeom>
            <a:avLst/>
            <a:gdLst/>
            <a:ahLst/>
            <a:cxnLst/>
            <a:rect l="l" t="t" r="r" b="b"/>
            <a:pathLst>
              <a:path w="320730"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2"/>
                </a:lnTo>
                <a:lnTo>
                  <a:pt x="146244" y="346698"/>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3"/>
                </a:lnTo>
                <a:lnTo>
                  <a:pt x="32271" y="278192"/>
                </a:lnTo>
                <a:lnTo>
                  <a:pt x="24724" y="266375"/>
                </a:lnTo>
                <a:lnTo>
                  <a:pt x="18081" y="253876"/>
                </a:lnTo>
                <a:lnTo>
                  <a:pt x="12395" y="240752"/>
                </a:lnTo>
                <a:lnTo>
                  <a:pt x="7715" y="227058"/>
                </a:lnTo>
                <a:lnTo>
                  <a:pt x="4094" y="212848"/>
                </a:lnTo>
                <a:lnTo>
                  <a:pt x="1583" y="198179"/>
                </a:lnTo>
                <a:lnTo>
                  <a:pt x="232" y="183107"/>
                </a:lnTo>
                <a:lnTo>
                  <a:pt x="0" y="173680"/>
                </a:lnTo>
                <a:close/>
              </a:path>
            </a:pathLst>
          </a:custGeom>
          <a:solidFill>
            <a:srgbClr val="FAA757"/>
          </a:solidFill>
          <a:ln w="28575">
            <a:solidFill>
              <a:srgbClr val="C1803F"/>
            </a:solidFill>
          </a:ln>
        </p:spPr>
        <p:txBody>
          <a:bodyPr wrap="square" lIns="0" tIns="0" rIns="0" bIns="0" rtlCol="0">
            <a:noAutofit/>
          </a:bodyPr>
          <a:lstStyle/>
          <a:p>
            <a:endParaRPr/>
          </a:p>
        </p:txBody>
      </p:sp>
      <p:sp>
        <p:nvSpPr>
          <p:cNvPr id="111" name="object 46"/>
          <p:cNvSpPr/>
          <p:nvPr/>
        </p:nvSpPr>
        <p:spPr>
          <a:xfrm>
            <a:off x="6945508" y="2964479"/>
            <a:ext cx="347472" cy="347472"/>
          </a:xfrm>
          <a:custGeom>
            <a:avLst/>
            <a:gdLst/>
            <a:ahLst/>
            <a:cxnLst/>
            <a:rect l="l" t="t" r="r" b="b"/>
            <a:pathLst>
              <a:path w="320730"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4"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30" y="342927"/>
                </a:lnTo>
                <a:lnTo>
                  <a:pt x="182985" y="345647"/>
                </a:lnTo>
                <a:lnTo>
                  <a:pt x="169068" y="347110"/>
                </a:lnTo>
                <a:lnTo>
                  <a:pt x="160365" y="347362"/>
                </a:lnTo>
                <a:lnTo>
                  <a:pt x="146244" y="346698"/>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3" y="198179"/>
                </a:lnTo>
                <a:lnTo>
                  <a:pt x="232" y="183107"/>
                </a:lnTo>
                <a:lnTo>
                  <a:pt x="0" y="173680"/>
                </a:lnTo>
                <a:close/>
              </a:path>
            </a:pathLst>
          </a:custGeom>
          <a:solidFill>
            <a:srgbClr val="FAA757"/>
          </a:solidFill>
          <a:ln w="28575">
            <a:solidFill>
              <a:srgbClr val="C1803F"/>
            </a:solidFill>
          </a:ln>
        </p:spPr>
        <p:txBody>
          <a:bodyPr wrap="square" lIns="0" tIns="0" rIns="0" bIns="0" rtlCol="0">
            <a:noAutofit/>
          </a:bodyPr>
          <a:lstStyle/>
          <a:p>
            <a:endParaRPr/>
          </a:p>
        </p:txBody>
      </p:sp>
      <p:sp>
        <p:nvSpPr>
          <p:cNvPr id="112" name="object 40"/>
          <p:cNvSpPr/>
          <p:nvPr/>
        </p:nvSpPr>
        <p:spPr>
          <a:xfrm>
            <a:off x="6737120" y="4921685"/>
            <a:ext cx="347472" cy="347472"/>
          </a:xfrm>
          <a:custGeom>
            <a:avLst/>
            <a:gdLst/>
            <a:ahLst/>
            <a:cxnLst/>
            <a:rect l="l" t="t" r="r" b="b"/>
            <a:pathLst>
              <a:path w="320729"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29"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1"/>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13" name="object 38"/>
          <p:cNvSpPr/>
          <p:nvPr/>
        </p:nvSpPr>
        <p:spPr>
          <a:xfrm>
            <a:off x="8556365" y="2219115"/>
            <a:ext cx="347472" cy="347472"/>
          </a:xfrm>
          <a:custGeom>
            <a:avLst/>
            <a:gdLst/>
            <a:ahLst/>
            <a:cxnLst/>
            <a:rect l="l" t="t" r="r" b="b"/>
            <a:pathLst>
              <a:path w="320729"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4"/>
                </a:lnTo>
                <a:lnTo>
                  <a:pt x="308334" y="106609"/>
                </a:lnTo>
                <a:lnTo>
                  <a:pt x="313014" y="120303"/>
                </a:lnTo>
                <a:lnTo>
                  <a:pt x="316635" y="134512"/>
                </a:lnTo>
                <a:lnTo>
                  <a:pt x="319146" y="149181"/>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2"/>
                </a:lnTo>
                <a:lnTo>
                  <a:pt x="146243" y="346698"/>
                </a:lnTo>
                <a:lnTo>
                  <a:pt x="132464" y="344742"/>
                </a:lnTo>
                <a:lnTo>
                  <a:pt x="119078" y="341551"/>
                </a:lnTo>
                <a:lnTo>
                  <a:pt x="106136" y="337180"/>
                </a:lnTo>
                <a:lnTo>
                  <a:pt x="93688" y="331684"/>
                </a:lnTo>
                <a:lnTo>
                  <a:pt x="81788" y="325119"/>
                </a:lnTo>
                <a:lnTo>
                  <a:pt x="70484" y="317539"/>
                </a:lnTo>
                <a:lnTo>
                  <a:pt x="59830" y="309002"/>
                </a:lnTo>
                <a:lnTo>
                  <a:pt x="49875" y="299561"/>
                </a:lnTo>
                <a:lnTo>
                  <a:pt x="40672" y="289272"/>
                </a:lnTo>
                <a:lnTo>
                  <a:pt x="32271" y="278192"/>
                </a:lnTo>
                <a:lnTo>
                  <a:pt x="24724" y="266375"/>
                </a:lnTo>
                <a:lnTo>
                  <a:pt x="18081" y="253876"/>
                </a:lnTo>
                <a:lnTo>
                  <a:pt x="12395" y="240752"/>
                </a:lnTo>
                <a:lnTo>
                  <a:pt x="7715" y="227057"/>
                </a:lnTo>
                <a:lnTo>
                  <a:pt x="4094" y="212848"/>
                </a:lnTo>
                <a:lnTo>
                  <a:pt x="1582" y="198179"/>
                </a:lnTo>
                <a:lnTo>
                  <a:pt x="232" y="183106"/>
                </a:lnTo>
                <a:lnTo>
                  <a:pt x="0" y="173680"/>
                </a:lnTo>
                <a:close/>
              </a:path>
            </a:pathLst>
          </a:custGeom>
          <a:solidFill>
            <a:srgbClr val="FAA757"/>
          </a:solidFill>
          <a:ln w="28575">
            <a:solidFill>
              <a:srgbClr val="C1803F"/>
            </a:solidFill>
          </a:ln>
        </p:spPr>
        <p:txBody>
          <a:bodyPr wrap="square" lIns="0" tIns="0" rIns="0" bIns="0" rtlCol="0">
            <a:noAutofit/>
          </a:bodyPr>
          <a:lstStyle/>
          <a:p>
            <a:endParaRPr/>
          </a:p>
        </p:txBody>
      </p:sp>
      <p:sp>
        <p:nvSpPr>
          <p:cNvPr id="114" name="object 36"/>
          <p:cNvSpPr/>
          <p:nvPr/>
        </p:nvSpPr>
        <p:spPr>
          <a:xfrm>
            <a:off x="8909165" y="3402186"/>
            <a:ext cx="347472" cy="347472"/>
          </a:xfrm>
          <a:custGeom>
            <a:avLst/>
            <a:gdLst/>
            <a:ahLst/>
            <a:cxnLst/>
            <a:rect l="l" t="t" r="r" b="b"/>
            <a:pathLst>
              <a:path w="338701" h="347361">
                <a:moveTo>
                  <a:pt x="338701" y="173680"/>
                </a:moveTo>
                <a:lnTo>
                  <a:pt x="338086" y="158773"/>
                </a:lnTo>
                <a:lnTo>
                  <a:pt x="336274" y="144215"/>
                </a:lnTo>
                <a:lnTo>
                  <a:pt x="333315" y="130059"/>
                </a:lnTo>
                <a:lnTo>
                  <a:pt x="329260" y="116355"/>
                </a:lnTo>
                <a:lnTo>
                  <a:pt x="324157" y="103155"/>
                </a:lnTo>
                <a:lnTo>
                  <a:pt x="318058" y="90510"/>
                </a:lnTo>
                <a:lnTo>
                  <a:pt x="311012" y="78472"/>
                </a:lnTo>
                <a:lnTo>
                  <a:pt x="303069" y="67092"/>
                </a:lnTo>
                <a:lnTo>
                  <a:pt x="294280" y="56421"/>
                </a:lnTo>
                <a:lnTo>
                  <a:pt x="284694" y="46511"/>
                </a:lnTo>
                <a:lnTo>
                  <a:pt x="274362" y="37412"/>
                </a:lnTo>
                <a:lnTo>
                  <a:pt x="263333" y="29177"/>
                </a:lnTo>
                <a:lnTo>
                  <a:pt x="251657" y="21856"/>
                </a:lnTo>
                <a:lnTo>
                  <a:pt x="239385" y="15500"/>
                </a:lnTo>
                <a:lnTo>
                  <a:pt x="226566" y="10162"/>
                </a:lnTo>
                <a:lnTo>
                  <a:pt x="213252" y="5892"/>
                </a:lnTo>
                <a:lnTo>
                  <a:pt x="199490" y="2742"/>
                </a:lnTo>
                <a:lnTo>
                  <a:pt x="185333" y="763"/>
                </a:lnTo>
                <a:lnTo>
                  <a:pt x="170829" y="6"/>
                </a:lnTo>
                <a:lnTo>
                  <a:pt x="169350" y="0"/>
                </a:lnTo>
                <a:lnTo>
                  <a:pt x="154814" y="630"/>
                </a:lnTo>
                <a:lnTo>
                  <a:pt x="140620" y="2489"/>
                </a:lnTo>
                <a:lnTo>
                  <a:pt x="126816" y="5523"/>
                </a:lnTo>
                <a:lnTo>
                  <a:pt x="113454" y="9683"/>
                </a:lnTo>
                <a:lnTo>
                  <a:pt x="100583" y="14916"/>
                </a:lnTo>
                <a:lnTo>
                  <a:pt x="88254" y="21171"/>
                </a:lnTo>
                <a:lnTo>
                  <a:pt x="76516" y="28397"/>
                </a:lnTo>
                <a:lnTo>
                  <a:pt x="65420" y="36543"/>
                </a:lnTo>
                <a:lnTo>
                  <a:pt x="55015" y="45557"/>
                </a:lnTo>
                <a:lnTo>
                  <a:pt x="45351" y="55388"/>
                </a:lnTo>
                <a:lnTo>
                  <a:pt x="36479" y="65984"/>
                </a:lnTo>
                <a:lnTo>
                  <a:pt x="28449" y="77295"/>
                </a:lnTo>
                <a:lnTo>
                  <a:pt x="21311" y="89269"/>
                </a:lnTo>
                <a:lnTo>
                  <a:pt x="15114" y="101855"/>
                </a:lnTo>
                <a:lnTo>
                  <a:pt x="9909" y="115001"/>
                </a:lnTo>
                <a:lnTo>
                  <a:pt x="5745" y="128657"/>
                </a:lnTo>
                <a:lnTo>
                  <a:pt x="2674" y="142770"/>
                </a:lnTo>
                <a:lnTo>
                  <a:pt x="744" y="157289"/>
                </a:lnTo>
                <a:lnTo>
                  <a:pt x="6" y="172164"/>
                </a:lnTo>
                <a:lnTo>
                  <a:pt x="0" y="173680"/>
                </a:lnTo>
                <a:lnTo>
                  <a:pt x="615" y="188588"/>
                </a:lnTo>
                <a:lnTo>
                  <a:pt x="2427" y="203146"/>
                </a:lnTo>
                <a:lnTo>
                  <a:pt x="5386" y="217302"/>
                </a:lnTo>
                <a:lnTo>
                  <a:pt x="9441" y="231006"/>
                </a:lnTo>
                <a:lnTo>
                  <a:pt x="14544" y="244206"/>
                </a:lnTo>
                <a:lnTo>
                  <a:pt x="20643" y="256850"/>
                </a:lnTo>
                <a:lnTo>
                  <a:pt x="27689" y="268888"/>
                </a:lnTo>
                <a:lnTo>
                  <a:pt x="35631" y="280269"/>
                </a:lnTo>
                <a:lnTo>
                  <a:pt x="44421" y="290940"/>
                </a:lnTo>
                <a:lnTo>
                  <a:pt x="54007" y="300850"/>
                </a:lnTo>
                <a:lnTo>
                  <a:pt x="64339" y="309949"/>
                </a:lnTo>
                <a:lnTo>
                  <a:pt x="75368" y="318184"/>
                </a:lnTo>
                <a:lnTo>
                  <a:pt x="87044" y="325505"/>
                </a:lnTo>
                <a:lnTo>
                  <a:pt x="99316" y="331861"/>
                </a:lnTo>
                <a:lnTo>
                  <a:pt x="112134" y="337199"/>
                </a:lnTo>
                <a:lnTo>
                  <a:pt x="125449" y="341469"/>
                </a:lnTo>
                <a:lnTo>
                  <a:pt x="139210" y="344619"/>
                </a:lnTo>
                <a:lnTo>
                  <a:pt x="153368" y="346598"/>
                </a:lnTo>
                <a:lnTo>
                  <a:pt x="167872" y="347355"/>
                </a:lnTo>
                <a:lnTo>
                  <a:pt x="169350" y="347361"/>
                </a:lnTo>
                <a:lnTo>
                  <a:pt x="183886" y="346731"/>
                </a:lnTo>
                <a:lnTo>
                  <a:pt x="198081" y="344872"/>
                </a:lnTo>
                <a:lnTo>
                  <a:pt x="211885" y="341838"/>
                </a:lnTo>
                <a:lnTo>
                  <a:pt x="225247" y="337678"/>
                </a:lnTo>
                <a:lnTo>
                  <a:pt x="238117" y="332445"/>
                </a:lnTo>
                <a:lnTo>
                  <a:pt x="250447" y="326190"/>
                </a:lnTo>
                <a:lnTo>
                  <a:pt x="262185" y="318964"/>
                </a:lnTo>
                <a:lnTo>
                  <a:pt x="273281" y="310818"/>
                </a:lnTo>
                <a:lnTo>
                  <a:pt x="283686" y="301804"/>
                </a:lnTo>
                <a:lnTo>
                  <a:pt x="293349" y="291973"/>
                </a:lnTo>
                <a:lnTo>
                  <a:pt x="302221" y="281377"/>
                </a:lnTo>
                <a:lnTo>
                  <a:pt x="310251" y="270066"/>
                </a:lnTo>
                <a:lnTo>
                  <a:pt x="317390" y="258092"/>
                </a:lnTo>
                <a:lnTo>
                  <a:pt x="323587" y="245506"/>
                </a:lnTo>
                <a:lnTo>
                  <a:pt x="328792" y="232360"/>
                </a:lnTo>
                <a:lnTo>
                  <a:pt x="332956" y="218704"/>
                </a:lnTo>
                <a:lnTo>
                  <a:pt x="336027" y="204591"/>
                </a:lnTo>
                <a:lnTo>
                  <a:pt x="337957" y="190071"/>
                </a:lnTo>
                <a:lnTo>
                  <a:pt x="338695" y="175197"/>
                </a:lnTo>
                <a:lnTo>
                  <a:pt x="338701" y="173680"/>
                </a:lnTo>
                <a:close/>
              </a:path>
            </a:pathLst>
          </a:custGeom>
          <a:solidFill>
            <a:srgbClr val="FAA757"/>
          </a:solidFill>
          <a:ln w="28575">
            <a:solidFill>
              <a:schemeClr val="bg1">
                <a:lumMod val="85000"/>
              </a:schemeClr>
            </a:solidFill>
          </a:ln>
        </p:spPr>
        <p:txBody>
          <a:bodyPr wrap="square" lIns="0" tIns="0" rIns="0" bIns="0" rtlCol="0">
            <a:noAutofit/>
          </a:bodyPr>
          <a:lstStyle/>
          <a:p>
            <a:endParaRPr/>
          </a:p>
        </p:txBody>
      </p:sp>
      <p:sp>
        <p:nvSpPr>
          <p:cNvPr id="115" name="object 34"/>
          <p:cNvSpPr/>
          <p:nvPr/>
        </p:nvSpPr>
        <p:spPr>
          <a:xfrm>
            <a:off x="6562354" y="2483005"/>
            <a:ext cx="347472" cy="347472"/>
          </a:xfrm>
          <a:custGeom>
            <a:avLst/>
            <a:gdLst/>
            <a:ahLst/>
            <a:cxnLst/>
            <a:rect l="l" t="t" r="r" b="b"/>
            <a:pathLst>
              <a:path w="320729"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5" y="2619"/>
                </a:lnTo>
                <a:lnTo>
                  <a:pt x="201651" y="5810"/>
                </a:lnTo>
                <a:lnTo>
                  <a:pt x="214593" y="10181"/>
                </a:lnTo>
                <a:lnTo>
                  <a:pt x="227041" y="15677"/>
                </a:lnTo>
                <a:lnTo>
                  <a:pt x="238941" y="22242"/>
                </a:lnTo>
                <a:lnTo>
                  <a:pt x="250245" y="29822"/>
                </a:lnTo>
                <a:lnTo>
                  <a:pt x="260899" y="38359"/>
                </a:lnTo>
                <a:lnTo>
                  <a:pt x="270854"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2"/>
                </a:lnTo>
                <a:lnTo>
                  <a:pt x="146244" y="346698"/>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3" y="198179"/>
                </a:lnTo>
                <a:lnTo>
                  <a:pt x="232" y="183107"/>
                </a:lnTo>
                <a:lnTo>
                  <a:pt x="0" y="173680"/>
                </a:lnTo>
                <a:close/>
              </a:path>
            </a:pathLst>
          </a:custGeom>
          <a:solidFill>
            <a:srgbClr val="FAA757"/>
          </a:solidFill>
          <a:ln w="28575">
            <a:solidFill>
              <a:srgbClr val="C1803F"/>
            </a:solidFill>
          </a:ln>
        </p:spPr>
        <p:txBody>
          <a:bodyPr wrap="square" lIns="0" tIns="0" rIns="0" bIns="0" rtlCol="0">
            <a:noAutofit/>
          </a:bodyPr>
          <a:lstStyle/>
          <a:p>
            <a:endParaRPr/>
          </a:p>
        </p:txBody>
      </p:sp>
      <p:sp>
        <p:nvSpPr>
          <p:cNvPr id="116" name="object 32"/>
          <p:cNvSpPr/>
          <p:nvPr/>
        </p:nvSpPr>
        <p:spPr>
          <a:xfrm>
            <a:off x="8716732" y="1593274"/>
            <a:ext cx="347472" cy="347472"/>
          </a:xfrm>
          <a:custGeom>
            <a:avLst/>
            <a:gdLst/>
            <a:ahLst/>
            <a:cxnLst/>
            <a:rect l="l" t="t" r="r" b="b"/>
            <a:pathLst>
              <a:path w="320730"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4"/>
                </a:lnTo>
                <a:lnTo>
                  <a:pt x="308334" y="106609"/>
                </a:lnTo>
                <a:lnTo>
                  <a:pt x="313014" y="120303"/>
                </a:lnTo>
                <a:lnTo>
                  <a:pt x="316635" y="134512"/>
                </a:lnTo>
                <a:lnTo>
                  <a:pt x="319147" y="149181"/>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3"/>
                </a:lnTo>
                <a:lnTo>
                  <a:pt x="285311" y="282563"/>
                </a:lnTo>
                <a:lnTo>
                  <a:pt x="276594" y="293344"/>
                </a:lnTo>
                <a:lnTo>
                  <a:pt x="267094" y="303311"/>
                </a:lnTo>
                <a:lnTo>
                  <a:pt x="256863" y="312410"/>
                </a:lnTo>
                <a:lnTo>
                  <a:pt x="245952" y="320584"/>
                </a:lnTo>
                <a:lnTo>
                  <a:pt x="234412" y="327778"/>
                </a:lnTo>
                <a:lnTo>
                  <a:pt x="222294" y="333937"/>
                </a:lnTo>
                <a:lnTo>
                  <a:pt x="209649" y="339005"/>
                </a:lnTo>
                <a:lnTo>
                  <a:pt x="196530" y="342927"/>
                </a:lnTo>
                <a:lnTo>
                  <a:pt x="182985" y="345647"/>
                </a:lnTo>
                <a:lnTo>
                  <a:pt x="169068" y="347110"/>
                </a:lnTo>
                <a:lnTo>
                  <a:pt x="160364" y="347362"/>
                </a:lnTo>
                <a:lnTo>
                  <a:pt x="146243" y="346698"/>
                </a:lnTo>
                <a:lnTo>
                  <a:pt x="132464" y="344742"/>
                </a:lnTo>
                <a:lnTo>
                  <a:pt x="119078" y="341551"/>
                </a:lnTo>
                <a:lnTo>
                  <a:pt x="106136" y="337180"/>
                </a:lnTo>
                <a:lnTo>
                  <a:pt x="93688" y="331684"/>
                </a:lnTo>
                <a:lnTo>
                  <a:pt x="81788" y="325119"/>
                </a:lnTo>
                <a:lnTo>
                  <a:pt x="70484" y="317539"/>
                </a:lnTo>
                <a:lnTo>
                  <a:pt x="59830" y="309002"/>
                </a:lnTo>
                <a:lnTo>
                  <a:pt x="49875" y="299561"/>
                </a:lnTo>
                <a:lnTo>
                  <a:pt x="40672" y="289272"/>
                </a:lnTo>
                <a:lnTo>
                  <a:pt x="32271" y="278192"/>
                </a:lnTo>
                <a:lnTo>
                  <a:pt x="24724" y="266375"/>
                </a:lnTo>
                <a:lnTo>
                  <a:pt x="18081" y="253876"/>
                </a:lnTo>
                <a:lnTo>
                  <a:pt x="12395" y="240752"/>
                </a:lnTo>
                <a:lnTo>
                  <a:pt x="7715" y="227057"/>
                </a:lnTo>
                <a:lnTo>
                  <a:pt x="4094" y="212848"/>
                </a:lnTo>
                <a:lnTo>
                  <a:pt x="1582" y="198179"/>
                </a:lnTo>
                <a:lnTo>
                  <a:pt x="232" y="183106"/>
                </a:lnTo>
                <a:lnTo>
                  <a:pt x="0" y="173680"/>
                </a:lnTo>
                <a:close/>
              </a:path>
            </a:pathLst>
          </a:custGeom>
          <a:solidFill>
            <a:srgbClr val="937AB1"/>
          </a:solidFill>
          <a:ln w="57150">
            <a:solidFill>
              <a:srgbClr val="F69545"/>
            </a:solidFill>
          </a:ln>
        </p:spPr>
        <p:txBody>
          <a:bodyPr wrap="square" lIns="0" tIns="0" rIns="0" bIns="0" rtlCol="0">
            <a:noAutofit/>
          </a:bodyPr>
          <a:lstStyle/>
          <a:p>
            <a:endParaRPr/>
          </a:p>
        </p:txBody>
      </p:sp>
      <p:sp>
        <p:nvSpPr>
          <p:cNvPr id="117" name="object 30"/>
          <p:cNvSpPr/>
          <p:nvPr/>
        </p:nvSpPr>
        <p:spPr>
          <a:xfrm>
            <a:off x="7725572" y="3169970"/>
            <a:ext cx="347472" cy="347472"/>
          </a:xfrm>
          <a:custGeom>
            <a:avLst/>
            <a:gdLst/>
            <a:ahLst/>
            <a:cxnLst/>
            <a:rect l="l" t="t" r="r" b="b"/>
            <a:pathLst>
              <a:path w="320729"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2"/>
                </a:lnTo>
                <a:lnTo>
                  <a:pt x="146244" y="346698"/>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3" y="198179"/>
                </a:lnTo>
                <a:lnTo>
                  <a:pt x="232" y="183107"/>
                </a:lnTo>
                <a:lnTo>
                  <a:pt x="0" y="173680"/>
                </a:lnTo>
                <a:close/>
              </a:path>
            </a:pathLst>
          </a:custGeom>
          <a:solidFill>
            <a:srgbClr val="FAA757"/>
          </a:solidFill>
          <a:ln w="28575">
            <a:solidFill>
              <a:srgbClr val="C1803F"/>
            </a:solidFill>
          </a:ln>
        </p:spPr>
        <p:txBody>
          <a:bodyPr wrap="square" lIns="0" tIns="0" rIns="0" bIns="0" rtlCol="0">
            <a:noAutofit/>
          </a:bodyPr>
          <a:lstStyle/>
          <a:p>
            <a:endParaRPr/>
          </a:p>
        </p:txBody>
      </p:sp>
      <p:sp>
        <p:nvSpPr>
          <p:cNvPr id="118" name="object 28"/>
          <p:cNvSpPr/>
          <p:nvPr/>
        </p:nvSpPr>
        <p:spPr>
          <a:xfrm>
            <a:off x="6401989" y="5328656"/>
            <a:ext cx="347472" cy="347472"/>
          </a:xfrm>
          <a:custGeom>
            <a:avLst/>
            <a:gdLst/>
            <a:ahLst/>
            <a:cxnLst/>
            <a:rect l="l" t="t" r="r" b="b"/>
            <a:pathLst>
              <a:path w="320730"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6"/>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19" name="object 26"/>
          <p:cNvSpPr/>
          <p:nvPr/>
        </p:nvSpPr>
        <p:spPr>
          <a:xfrm>
            <a:off x="7105873" y="4521611"/>
            <a:ext cx="347472" cy="347472"/>
          </a:xfrm>
          <a:custGeom>
            <a:avLst/>
            <a:gdLst/>
            <a:ahLst/>
            <a:cxnLst/>
            <a:rect l="l" t="t" r="r" b="b"/>
            <a:pathLst>
              <a:path w="320730"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6"/>
                </a:lnTo>
                <a:lnTo>
                  <a:pt x="0" y="173681"/>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20" name="object 24"/>
          <p:cNvSpPr/>
          <p:nvPr/>
        </p:nvSpPr>
        <p:spPr>
          <a:xfrm>
            <a:off x="5052670" y="3517331"/>
            <a:ext cx="347472" cy="347472"/>
          </a:xfrm>
          <a:custGeom>
            <a:avLst/>
            <a:gdLst/>
            <a:ahLst/>
            <a:cxnLst/>
            <a:rect l="l" t="t" r="r" b="b"/>
            <a:pathLst>
              <a:path w="320730"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1"/>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21" name="object 22"/>
          <p:cNvSpPr/>
          <p:nvPr/>
        </p:nvSpPr>
        <p:spPr>
          <a:xfrm>
            <a:off x="4776845" y="5206506"/>
            <a:ext cx="347472" cy="347472"/>
          </a:xfrm>
          <a:custGeom>
            <a:avLst/>
            <a:gdLst/>
            <a:ahLst/>
            <a:cxnLst/>
            <a:rect l="l" t="t" r="r" b="b"/>
            <a:pathLst>
              <a:path w="320730"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22" name="object 20"/>
          <p:cNvSpPr/>
          <p:nvPr/>
        </p:nvSpPr>
        <p:spPr>
          <a:xfrm>
            <a:off x="5373401" y="4051297"/>
            <a:ext cx="347472" cy="347472"/>
          </a:xfrm>
          <a:custGeom>
            <a:avLst/>
            <a:gdLst/>
            <a:ahLst/>
            <a:cxnLst/>
            <a:rect l="l" t="t" r="r" b="b"/>
            <a:pathLst>
              <a:path w="320730"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2"/>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1"/>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23" name="object 18"/>
          <p:cNvSpPr/>
          <p:nvPr/>
        </p:nvSpPr>
        <p:spPr>
          <a:xfrm>
            <a:off x="8237687" y="2691052"/>
            <a:ext cx="347472" cy="347472"/>
          </a:xfrm>
          <a:custGeom>
            <a:avLst/>
            <a:gdLst/>
            <a:ahLst/>
            <a:cxnLst/>
            <a:rect l="l" t="t" r="r" b="b"/>
            <a:pathLst>
              <a:path w="320730"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4"/>
                </a:lnTo>
                <a:lnTo>
                  <a:pt x="308334" y="106609"/>
                </a:lnTo>
                <a:lnTo>
                  <a:pt x="313014" y="120303"/>
                </a:lnTo>
                <a:lnTo>
                  <a:pt x="316635" y="134512"/>
                </a:lnTo>
                <a:lnTo>
                  <a:pt x="319147" y="149181"/>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2"/>
                </a:lnTo>
                <a:lnTo>
                  <a:pt x="146243" y="346698"/>
                </a:lnTo>
                <a:lnTo>
                  <a:pt x="132464" y="344742"/>
                </a:lnTo>
                <a:lnTo>
                  <a:pt x="119078" y="341551"/>
                </a:lnTo>
                <a:lnTo>
                  <a:pt x="106136" y="337180"/>
                </a:lnTo>
                <a:lnTo>
                  <a:pt x="93688"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7"/>
                </a:lnTo>
                <a:lnTo>
                  <a:pt x="4094" y="212848"/>
                </a:lnTo>
                <a:lnTo>
                  <a:pt x="1582" y="198179"/>
                </a:lnTo>
                <a:lnTo>
                  <a:pt x="232" y="183106"/>
                </a:lnTo>
                <a:lnTo>
                  <a:pt x="0" y="173680"/>
                </a:lnTo>
                <a:close/>
              </a:path>
            </a:pathLst>
          </a:custGeom>
          <a:solidFill>
            <a:srgbClr val="FAA757"/>
          </a:solidFill>
          <a:ln w="28575">
            <a:solidFill>
              <a:srgbClr val="C1803F"/>
            </a:solidFill>
          </a:ln>
        </p:spPr>
        <p:txBody>
          <a:bodyPr wrap="square" lIns="0" tIns="0" rIns="0" bIns="0" rtlCol="0">
            <a:noAutofit/>
          </a:bodyPr>
          <a:lstStyle/>
          <a:p>
            <a:endParaRPr/>
          </a:p>
        </p:txBody>
      </p:sp>
      <p:sp>
        <p:nvSpPr>
          <p:cNvPr id="124" name="object 6"/>
          <p:cNvSpPr txBox="1"/>
          <p:nvPr/>
        </p:nvSpPr>
        <p:spPr>
          <a:xfrm>
            <a:off x="2856125" y="3759280"/>
            <a:ext cx="992822" cy="330200"/>
          </a:xfrm>
          <a:prstGeom prst="rect">
            <a:avLst/>
          </a:prstGeom>
        </p:spPr>
        <p:txBody>
          <a:bodyPr wrap="square" lIns="0" tIns="0" rIns="0" bIns="0" rtlCol="0">
            <a:noAutofit/>
          </a:bodyPr>
          <a:lstStyle/>
          <a:p>
            <a:pPr marL="12700">
              <a:lnSpc>
                <a:spcPts val="2600"/>
              </a:lnSpc>
              <a:spcBef>
                <a:spcPts val="130"/>
              </a:spcBef>
            </a:pPr>
            <a:r>
              <a:rPr sz="3600" baseline="2275" dirty="0">
                <a:solidFill>
                  <a:srgbClr val="7F7E7E"/>
                </a:solidFill>
                <a:cs typeface="Calibri"/>
              </a:rPr>
              <a:t>Income</a:t>
            </a:r>
            <a:endParaRPr sz="2400" dirty="0">
              <a:cs typeface="Calibri"/>
            </a:endParaRPr>
          </a:p>
        </p:txBody>
      </p:sp>
      <p:grpSp>
        <p:nvGrpSpPr>
          <p:cNvPr id="125" name="Group 124"/>
          <p:cNvGrpSpPr/>
          <p:nvPr/>
        </p:nvGrpSpPr>
        <p:grpSpPr>
          <a:xfrm>
            <a:off x="3907438" y="1888930"/>
            <a:ext cx="6303362" cy="4054670"/>
            <a:chOff x="2343901" y="1923700"/>
            <a:chExt cx="6303362" cy="4054670"/>
          </a:xfrm>
        </p:grpSpPr>
        <p:sp>
          <p:nvSpPr>
            <p:cNvPr id="126" name="object 67"/>
            <p:cNvSpPr/>
            <p:nvPr/>
          </p:nvSpPr>
          <p:spPr>
            <a:xfrm>
              <a:off x="2343901" y="1923700"/>
              <a:ext cx="0" cy="4054670"/>
            </a:xfrm>
            <a:custGeom>
              <a:avLst/>
              <a:gdLst/>
              <a:ahLst/>
              <a:cxnLst/>
              <a:rect l="l" t="t" r="r" b="b"/>
              <a:pathLst>
                <a:path h="4054670">
                  <a:moveTo>
                    <a:pt x="0" y="4054670"/>
                  </a:moveTo>
                  <a:lnTo>
                    <a:pt x="0" y="0"/>
                  </a:lnTo>
                </a:path>
              </a:pathLst>
            </a:custGeom>
            <a:ln w="25399">
              <a:solidFill>
                <a:srgbClr val="6094C9"/>
              </a:solidFill>
              <a:headEnd type="none"/>
              <a:tailEnd type="arrow"/>
            </a:ln>
            <a:effectLst>
              <a:outerShdw blurRad="50800" dist="38100" dir="5400000" algn="t" rotWithShape="0">
                <a:prstClr val="black">
                  <a:alpha val="40000"/>
                </a:prstClr>
              </a:outerShdw>
            </a:effectLst>
          </p:spPr>
          <p:txBody>
            <a:bodyPr wrap="square" lIns="0" tIns="0" rIns="0" bIns="0" rtlCol="0">
              <a:noAutofit/>
            </a:bodyPr>
            <a:lstStyle/>
            <a:p>
              <a:endParaRPr/>
            </a:p>
          </p:txBody>
        </p:sp>
        <p:sp>
          <p:nvSpPr>
            <p:cNvPr id="127" name="object 70"/>
            <p:cNvSpPr/>
            <p:nvPr/>
          </p:nvSpPr>
          <p:spPr>
            <a:xfrm>
              <a:off x="2343901" y="5978370"/>
              <a:ext cx="6303362" cy="0"/>
            </a:xfrm>
            <a:custGeom>
              <a:avLst/>
              <a:gdLst/>
              <a:ahLst/>
              <a:cxnLst/>
              <a:rect l="l" t="t" r="r" b="b"/>
              <a:pathLst>
                <a:path w="6303362">
                  <a:moveTo>
                    <a:pt x="0" y="0"/>
                  </a:moveTo>
                  <a:lnTo>
                    <a:pt x="6303362" y="0"/>
                  </a:lnTo>
                </a:path>
              </a:pathLst>
            </a:custGeom>
            <a:ln w="25399">
              <a:solidFill>
                <a:srgbClr val="6094C9"/>
              </a:solidFill>
              <a:headEnd type="none"/>
              <a:tailEnd type="arrow"/>
            </a:ln>
            <a:effectLst>
              <a:outerShdw blurRad="50800" dist="38100" algn="l" rotWithShape="0">
                <a:prstClr val="black">
                  <a:alpha val="40000"/>
                </a:prstClr>
              </a:outerShdw>
            </a:effectLst>
          </p:spPr>
          <p:txBody>
            <a:bodyPr wrap="square" lIns="0" tIns="0" rIns="0" bIns="0" rtlCol="0">
              <a:noAutofit/>
            </a:bodyPr>
            <a:lstStyle/>
            <a:p>
              <a:endParaRPr/>
            </a:p>
          </p:txBody>
        </p:sp>
      </p:gr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object 15"/>
          <p:cNvSpPr txBox="1"/>
          <p:nvPr/>
        </p:nvSpPr>
        <p:spPr>
          <a:xfrm>
            <a:off x="1873883" y="365536"/>
            <a:ext cx="1351013" cy="520700"/>
          </a:xfrm>
          <a:prstGeom prst="rect">
            <a:avLst/>
          </a:prstGeom>
        </p:spPr>
        <p:txBody>
          <a:bodyPr wrap="square" lIns="0" tIns="0" rIns="0" bIns="0" rtlCol="0">
            <a:noAutofit/>
          </a:bodyPr>
          <a:lstStyle/>
          <a:p>
            <a:pPr marL="12700">
              <a:lnSpc>
                <a:spcPts val="1985"/>
              </a:lnSpc>
              <a:spcBef>
                <a:spcPts val="99"/>
              </a:spcBef>
            </a:pPr>
            <a:r>
              <a:rPr sz="2700" baseline="3034" dirty="0">
                <a:solidFill>
                  <a:srgbClr val="215867"/>
                </a:solidFill>
                <a:latin typeface="+mj-lt"/>
                <a:cs typeface="Calibri"/>
              </a:rPr>
              <a:t>epsilon = 1.75</a:t>
            </a:r>
            <a:endParaRPr dirty="0">
              <a:latin typeface="+mj-lt"/>
              <a:cs typeface="Calibri"/>
            </a:endParaRPr>
          </a:p>
          <a:p>
            <a:pPr marL="12700" marR="34289">
              <a:lnSpc>
                <a:spcPts val="2100"/>
              </a:lnSpc>
              <a:spcBef>
                <a:spcPts val="5"/>
              </a:spcBef>
            </a:pPr>
            <a:r>
              <a:rPr sz="2700" baseline="1517" dirty="0">
                <a:solidFill>
                  <a:srgbClr val="215867"/>
                </a:solidFill>
                <a:latin typeface="+mj-lt"/>
                <a:cs typeface="Calibri"/>
              </a:rPr>
              <a:t>n_clu = 3</a:t>
            </a:r>
            <a:endParaRPr dirty="0">
              <a:latin typeface="+mj-lt"/>
              <a:cs typeface="Calibri"/>
            </a:endParaRPr>
          </a:p>
        </p:txBody>
      </p:sp>
      <p:sp>
        <p:nvSpPr>
          <p:cNvPr id="88" name="object 5"/>
          <p:cNvSpPr txBox="1"/>
          <p:nvPr/>
        </p:nvSpPr>
        <p:spPr>
          <a:xfrm>
            <a:off x="3625916" y="365536"/>
            <a:ext cx="6889684" cy="1166986"/>
          </a:xfrm>
          <a:prstGeom prst="rect">
            <a:avLst/>
          </a:prstGeom>
        </p:spPr>
        <p:txBody>
          <a:bodyPr wrap="square" lIns="0" tIns="0" rIns="0" bIns="0" rtlCol="0">
            <a:spAutoFit/>
          </a:bodyPr>
          <a:lstStyle/>
          <a:p>
            <a:pPr marL="12700" marR="41909">
              <a:lnSpc>
                <a:spcPts val="3454"/>
              </a:lnSpc>
              <a:spcBef>
                <a:spcPts val="172"/>
              </a:spcBef>
            </a:pPr>
            <a:r>
              <a:rPr sz="4800" baseline="2560" dirty="0">
                <a:solidFill>
                  <a:srgbClr val="4E81BC"/>
                </a:solidFill>
                <a:latin typeface="+mj-lt"/>
                <a:cs typeface="Calibri"/>
              </a:rPr>
              <a:t>DBSC</a:t>
            </a:r>
            <a:r>
              <a:rPr sz="4800" spc="-4" baseline="2560" dirty="0">
                <a:solidFill>
                  <a:srgbClr val="4E81BC"/>
                </a:solidFill>
                <a:latin typeface="+mj-lt"/>
                <a:cs typeface="Calibri"/>
              </a:rPr>
              <a:t>A</a:t>
            </a:r>
            <a:r>
              <a:rPr sz="4800" baseline="2560" dirty="0">
                <a:solidFill>
                  <a:srgbClr val="4E81BC"/>
                </a:solidFill>
                <a:latin typeface="+mj-lt"/>
                <a:cs typeface="Calibri"/>
              </a:rPr>
              <a:t>N</a:t>
            </a:r>
            <a:endParaRPr sz="3200" dirty="0">
              <a:latin typeface="+mj-lt"/>
              <a:cs typeface="Calibri"/>
            </a:endParaRPr>
          </a:p>
          <a:p>
            <a:pPr marL="12700">
              <a:lnSpc>
                <a:spcPts val="2770"/>
              </a:lnSpc>
            </a:pPr>
            <a:r>
              <a:rPr lang="en-US" sz="3200" baseline="1137" dirty="0">
                <a:solidFill>
                  <a:srgbClr val="7F7E7E"/>
                </a:solidFill>
                <a:cs typeface="Calibri"/>
              </a:rPr>
              <a:t>If no neighbors left, randomly try a new (unvisited) point to potentially start a new cluster</a:t>
            </a:r>
            <a:endParaRPr lang="en-US" sz="3200" i="1" baseline="1137" dirty="0">
              <a:solidFill>
                <a:srgbClr val="7F7E7E"/>
              </a:solidFill>
              <a:cs typeface="Calibri"/>
            </a:endParaRPr>
          </a:p>
        </p:txBody>
      </p:sp>
      <p:sp>
        <p:nvSpPr>
          <p:cNvPr id="89" name="object 3"/>
          <p:cNvSpPr txBox="1"/>
          <p:nvPr/>
        </p:nvSpPr>
        <p:spPr>
          <a:xfrm>
            <a:off x="6950816" y="6116930"/>
            <a:ext cx="542241" cy="330200"/>
          </a:xfrm>
          <a:prstGeom prst="rect">
            <a:avLst/>
          </a:prstGeom>
        </p:spPr>
        <p:txBody>
          <a:bodyPr wrap="square" lIns="0" tIns="0" rIns="0" bIns="0" rtlCol="0">
            <a:noAutofit/>
          </a:bodyPr>
          <a:lstStyle/>
          <a:p>
            <a:pPr marL="12700">
              <a:lnSpc>
                <a:spcPts val="2600"/>
              </a:lnSpc>
              <a:spcBef>
                <a:spcPts val="130"/>
              </a:spcBef>
            </a:pPr>
            <a:r>
              <a:rPr sz="3600" baseline="2275" dirty="0">
                <a:solidFill>
                  <a:srgbClr val="7F7E7E"/>
                </a:solidFill>
                <a:latin typeface="Calibri"/>
                <a:cs typeface="Calibri"/>
              </a:rPr>
              <a:t>Age</a:t>
            </a:r>
            <a:endParaRPr sz="2400">
              <a:latin typeface="Calibri"/>
              <a:cs typeface="Calibri"/>
            </a:endParaRPr>
          </a:p>
        </p:txBody>
      </p:sp>
      <p:sp>
        <p:nvSpPr>
          <p:cNvPr id="90" name="object 66"/>
          <p:cNvSpPr/>
          <p:nvPr/>
        </p:nvSpPr>
        <p:spPr>
          <a:xfrm>
            <a:off x="7935737" y="883450"/>
            <a:ext cx="1810252" cy="1760707"/>
          </a:xfrm>
          <a:custGeom>
            <a:avLst/>
            <a:gdLst/>
            <a:ahLst/>
            <a:cxnLst/>
            <a:rect l="l" t="t" r="r" b="b"/>
            <a:pathLst>
              <a:path w="1810252" h="1760707">
                <a:moveTo>
                  <a:pt x="0" y="880353"/>
                </a:moveTo>
                <a:lnTo>
                  <a:pt x="3000" y="952556"/>
                </a:lnTo>
                <a:lnTo>
                  <a:pt x="11846" y="1023151"/>
                </a:lnTo>
                <a:lnTo>
                  <a:pt x="26305" y="1091913"/>
                </a:lnTo>
                <a:lnTo>
                  <a:pt x="46143" y="1158614"/>
                </a:lnTo>
                <a:lnTo>
                  <a:pt x="71129" y="1223027"/>
                </a:lnTo>
                <a:lnTo>
                  <a:pt x="101028" y="1284927"/>
                </a:lnTo>
                <a:lnTo>
                  <a:pt x="135608" y="1344087"/>
                </a:lnTo>
                <a:lnTo>
                  <a:pt x="174636" y="1400279"/>
                </a:lnTo>
                <a:lnTo>
                  <a:pt x="217880" y="1453279"/>
                </a:lnTo>
                <a:lnTo>
                  <a:pt x="265105" y="1502858"/>
                </a:lnTo>
                <a:lnTo>
                  <a:pt x="316079" y="1548791"/>
                </a:lnTo>
                <a:lnTo>
                  <a:pt x="370570" y="1590850"/>
                </a:lnTo>
                <a:lnTo>
                  <a:pt x="428344" y="1628810"/>
                </a:lnTo>
                <a:lnTo>
                  <a:pt x="489168" y="1662444"/>
                </a:lnTo>
                <a:lnTo>
                  <a:pt x="552810" y="1691525"/>
                </a:lnTo>
                <a:lnTo>
                  <a:pt x="619036" y="1715826"/>
                </a:lnTo>
                <a:lnTo>
                  <a:pt x="687614" y="1735122"/>
                </a:lnTo>
                <a:lnTo>
                  <a:pt x="758310" y="1749185"/>
                </a:lnTo>
                <a:lnTo>
                  <a:pt x="830892" y="1757789"/>
                </a:lnTo>
                <a:lnTo>
                  <a:pt x="905126" y="1760707"/>
                </a:lnTo>
                <a:lnTo>
                  <a:pt x="979361" y="1757789"/>
                </a:lnTo>
                <a:lnTo>
                  <a:pt x="1051942" y="1749185"/>
                </a:lnTo>
                <a:lnTo>
                  <a:pt x="1122639" y="1735122"/>
                </a:lnTo>
                <a:lnTo>
                  <a:pt x="1191216" y="1715826"/>
                </a:lnTo>
                <a:lnTo>
                  <a:pt x="1257442" y="1691525"/>
                </a:lnTo>
                <a:lnTo>
                  <a:pt x="1321084" y="1662444"/>
                </a:lnTo>
                <a:lnTo>
                  <a:pt x="1381908" y="1628810"/>
                </a:lnTo>
                <a:lnTo>
                  <a:pt x="1439682" y="1590850"/>
                </a:lnTo>
                <a:lnTo>
                  <a:pt x="1494173" y="1548791"/>
                </a:lnTo>
                <a:lnTo>
                  <a:pt x="1545147" y="1502858"/>
                </a:lnTo>
                <a:lnTo>
                  <a:pt x="1592373" y="1453279"/>
                </a:lnTo>
                <a:lnTo>
                  <a:pt x="1635616" y="1400279"/>
                </a:lnTo>
                <a:lnTo>
                  <a:pt x="1674644" y="1344087"/>
                </a:lnTo>
                <a:lnTo>
                  <a:pt x="1709224" y="1284927"/>
                </a:lnTo>
                <a:lnTo>
                  <a:pt x="1739123" y="1223027"/>
                </a:lnTo>
                <a:lnTo>
                  <a:pt x="1764109" y="1158614"/>
                </a:lnTo>
                <a:lnTo>
                  <a:pt x="1783947" y="1091913"/>
                </a:lnTo>
                <a:lnTo>
                  <a:pt x="1798406" y="1023151"/>
                </a:lnTo>
                <a:lnTo>
                  <a:pt x="1807252" y="952556"/>
                </a:lnTo>
                <a:lnTo>
                  <a:pt x="1810252" y="880353"/>
                </a:lnTo>
                <a:lnTo>
                  <a:pt x="1807252" y="808151"/>
                </a:lnTo>
                <a:lnTo>
                  <a:pt x="1798406" y="737555"/>
                </a:lnTo>
                <a:lnTo>
                  <a:pt x="1783947" y="668794"/>
                </a:lnTo>
                <a:lnTo>
                  <a:pt x="1764109" y="602094"/>
                </a:lnTo>
                <a:lnTo>
                  <a:pt x="1739123" y="537680"/>
                </a:lnTo>
                <a:lnTo>
                  <a:pt x="1709224" y="475780"/>
                </a:lnTo>
                <a:lnTo>
                  <a:pt x="1674644" y="416621"/>
                </a:lnTo>
                <a:lnTo>
                  <a:pt x="1635616" y="360428"/>
                </a:lnTo>
                <a:lnTo>
                  <a:pt x="1592373" y="307429"/>
                </a:lnTo>
                <a:lnTo>
                  <a:pt x="1545147" y="257849"/>
                </a:lnTo>
                <a:lnTo>
                  <a:pt x="1494173" y="211917"/>
                </a:lnTo>
                <a:lnTo>
                  <a:pt x="1439682" y="169857"/>
                </a:lnTo>
                <a:lnTo>
                  <a:pt x="1381908" y="131897"/>
                </a:lnTo>
                <a:lnTo>
                  <a:pt x="1321084" y="98263"/>
                </a:lnTo>
                <a:lnTo>
                  <a:pt x="1257442" y="69182"/>
                </a:lnTo>
                <a:lnTo>
                  <a:pt x="1191216" y="44881"/>
                </a:lnTo>
                <a:lnTo>
                  <a:pt x="1122639" y="25585"/>
                </a:lnTo>
                <a:lnTo>
                  <a:pt x="1051942" y="11522"/>
                </a:lnTo>
                <a:lnTo>
                  <a:pt x="979361" y="2918"/>
                </a:lnTo>
                <a:lnTo>
                  <a:pt x="905126" y="0"/>
                </a:lnTo>
                <a:lnTo>
                  <a:pt x="830892" y="2918"/>
                </a:lnTo>
                <a:lnTo>
                  <a:pt x="758310" y="11522"/>
                </a:lnTo>
                <a:lnTo>
                  <a:pt x="687614" y="25585"/>
                </a:lnTo>
                <a:lnTo>
                  <a:pt x="619036" y="44881"/>
                </a:lnTo>
                <a:lnTo>
                  <a:pt x="552810" y="69182"/>
                </a:lnTo>
                <a:lnTo>
                  <a:pt x="489168" y="98263"/>
                </a:lnTo>
                <a:lnTo>
                  <a:pt x="428344" y="131897"/>
                </a:lnTo>
                <a:lnTo>
                  <a:pt x="370570" y="169857"/>
                </a:lnTo>
                <a:lnTo>
                  <a:pt x="316079" y="211917"/>
                </a:lnTo>
                <a:lnTo>
                  <a:pt x="265105" y="257849"/>
                </a:lnTo>
                <a:lnTo>
                  <a:pt x="217880" y="307429"/>
                </a:lnTo>
                <a:lnTo>
                  <a:pt x="174636" y="360428"/>
                </a:lnTo>
                <a:lnTo>
                  <a:pt x="135608" y="416621"/>
                </a:lnTo>
                <a:lnTo>
                  <a:pt x="101028" y="475780"/>
                </a:lnTo>
                <a:lnTo>
                  <a:pt x="71129" y="537680"/>
                </a:lnTo>
                <a:lnTo>
                  <a:pt x="46143" y="602094"/>
                </a:lnTo>
                <a:lnTo>
                  <a:pt x="26305" y="668794"/>
                </a:lnTo>
                <a:lnTo>
                  <a:pt x="11846" y="737555"/>
                </a:lnTo>
                <a:lnTo>
                  <a:pt x="3000" y="808151"/>
                </a:lnTo>
                <a:lnTo>
                  <a:pt x="0" y="880353"/>
                </a:lnTo>
                <a:close/>
              </a:path>
            </a:pathLst>
          </a:custGeom>
          <a:solidFill>
            <a:srgbClr val="FAA657">
              <a:alpha val="51000"/>
            </a:srgbClr>
          </a:solidFill>
          <a:effectLst>
            <a:outerShdw blurRad="50800" dist="38100" dir="5400000" algn="t" rotWithShape="0">
              <a:prstClr val="black">
                <a:alpha val="40000"/>
              </a:prstClr>
            </a:outerShdw>
          </a:effectLst>
        </p:spPr>
        <p:txBody>
          <a:bodyPr wrap="square" lIns="0" tIns="0" rIns="0" bIns="0" rtlCol="0">
            <a:noAutofit/>
          </a:bodyPr>
          <a:lstStyle/>
          <a:p>
            <a:endParaRPr/>
          </a:p>
        </p:txBody>
      </p:sp>
      <p:sp>
        <p:nvSpPr>
          <p:cNvPr id="91" name="object 82"/>
          <p:cNvSpPr/>
          <p:nvPr/>
        </p:nvSpPr>
        <p:spPr>
          <a:xfrm>
            <a:off x="5938372" y="5487188"/>
            <a:ext cx="347472" cy="347472"/>
          </a:xfrm>
          <a:custGeom>
            <a:avLst/>
            <a:gdLst/>
            <a:ahLst/>
            <a:cxnLst/>
            <a:rect l="l" t="t" r="r" b="b"/>
            <a:pathLst>
              <a:path w="320729"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92" name="object 84"/>
          <p:cNvSpPr/>
          <p:nvPr/>
        </p:nvSpPr>
        <p:spPr>
          <a:xfrm>
            <a:off x="6923747" y="5521291"/>
            <a:ext cx="347472" cy="347472"/>
          </a:xfrm>
          <a:custGeom>
            <a:avLst/>
            <a:gdLst/>
            <a:ahLst/>
            <a:cxnLst/>
            <a:rect l="l" t="t" r="r" b="b"/>
            <a:pathLst>
              <a:path w="320729"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6"/>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93" name="object 86"/>
          <p:cNvSpPr/>
          <p:nvPr/>
        </p:nvSpPr>
        <p:spPr>
          <a:xfrm>
            <a:off x="7775551" y="5502337"/>
            <a:ext cx="347472" cy="347472"/>
          </a:xfrm>
          <a:custGeom>
            <a:avLst/>
            <a:gdLst/>
            <a:ahLst/>
            <a:cxnLst/>
            <a:rect l="l" t="t" r="r" b="b"/>
            <a:pathLst>
              <a:path w="320729"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9"/>
                </a:lnTo>
                <a:lnTo>
                  <a:pt x="288458" y="69169"/>
                </a:lnTo>
                <a:lnTo>
                  <a:pt x="296005" y="80986"/>
                </a:lnTo>
                <a:lnTo>
                  <a:pt x="302647" y="93485"/>
                </a:lnTo>
                <a:lnTo>
                  <a:pt x="308334" y="106609"/>
                </a:lnTo>
                <a:lnTo>
                  <a:pt x="313014" y="120303"/>
                </a:lnTo>
                <a:lnTo>
                  <a:pt x="316635" y="134513"/>
                </a:lnTo>
                <a:lnTo>
                  <a:pt x="319146" y="149182"/>
                </a:lnTo>
                <a:lnTo>
                  <a:pt x="320497" y="164255"/>
                </a:lnTo>
                <a:lnTo>
                  <a:pt x="320729" y="173680"/>
                </a:lnTo>
                <a:lnTo>
                  <a:pt x="320116" y="188974"/>
                </a:lnTo>
                <a:lnTo>
                  <a:pt x="318311" y="203897"/>
                </a:lnTo>
                <a:lnTo>
                  <a:pt x="315364" y="218395"/>
                </a:lnTo>
                <a:lnTo>
                  <a:pt x="311328" y="232412"/>
                </a:lnTo>
                <a:lnTo>
                  <a:pt x="306254" y="245893"/>
                </a:lnTo>
                <a:lnTo>
                  <a:pt x="300192" y="258782"/>
                </a:lnTo>
                <a:lnTo>
                  <a:pt x="293194" y="271024"/>
                </a:lnTo>
                <a:lnTo>
                  <a:pt x="285310" y="282563"/>
                </a:lnTo>
                <a:lnTo>
                  <a:pt x="276593" y="293344"/>
                </a:lnTo>
                <a:lnTo>
                  <a:pt x="267094" y="303312"/>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6"/>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94" name="object 74"/>
          <p:cNvSpPr/>
          <p:nvPr/>
        </p:nvSpPr>
        <p:spPr>
          <a:xfrm>
            <a:off x="4192469" y="5195209"/>
            <a:ext cx="347472" cy="347472"/>
          </a:xfrm>
          <a:custGeom>
            <a:avLst/>
            <a:gdLst/>
            <a:ahLst/>
            <a:cxnLst/>
            <a:rect l="l" t="t" r="r" b="b"/>
            <a:pathLst>
              <a:path w="320730"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95" name="object 72"/>
          <p:cNvSpPr/>
          <p:nvPr/>
        </p:nvSpPr>
        <p:spPr>
          <a:xfrm>
            <a:off x="7483366" y="2517371"/>
            <a:ext cx="347472" cy="347472"/>
          </a:xfrm>
          <a:custGeom>
            <a:avLst/>
            <a:gdLst/>
            <a:ahLst/>
            <a:cxnLst/>
            <a:rect l="l" t="t" r="r" b="b"/>
            <a:pathLst>
              <a:path w="320730"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30" y="342927"/>
                </a:lnTo>
                <a:lnTo>
                  <a:pt x="182985" y="345647"/>
                </a:lnTo>
                <a:lnTo>
                  <a:pt x="169068" y="347110"/>
                </a:lnTo>
                <a:lnTo>
                  <a:pt x="160364" y="347362"/>
                </a:lnTo>
                <a:lnTo>
                  <a:pt x="146244" y="346698"/>
                </a:lnTo>
                <a:lnTo>
                  <a:pt x="132465" y="344742"/>
                </a:lnTo>
                <a:lnTo>
                  <a:pt x="119078" y="341551"/>
                </a:lnTo>
                <a:lnTo>
                  <a:pt x="106136" y="337180"/>
                </a:lnTo>
                <a:lnTo>
                  <a:pt x="93689" y="331684"/>
                </a:lnTo>
                <a:lnTo>
                  <a:pt x="81788" y="325119"/>
                </a:lnTo>
                <a:lnTo>
                  <a:pt x="70485" y="317540"/>
                </a:lnTo>
                <a:lnTo>
                  <a:pt x="59830" y="309002"/>
                </a:lnTo>
                <a:lnTo>
                  <a:pt x="49876" y="299561"/>
                </a:lnTo>
                <a:lnTo>
                  <a:pt x="40672" y="289273"/>
                </a:lnTo>
                <a:lnTo>
                  <a:pt x="32271" y="278192"/>
                </a:lnTo>
                <a:lnTo>
                  <a:pt x="24724" y="266375"/>
                </a:lnTo>
                <a:lnTo>
                  <a:pt x="18081" y="253876"/>
                </a:lnTo>
                <a:lnTo>
                  <a:pt x="12395" y="240752"/>
                </a:lnTo>
                <a:lnTo>
                  <a:pt x="7715" y="227058"/>
                </a:lnTo>
                <a:lnTo>
                  <a:pt x="4094" y="212848"/>
                </a:lnTo>
                <a:lnTo>
                  <a:pt x="1583" y="198180"/>
                </a:lnTo>
                <a:lnTo>
                  <a:pt x="232" y="183107"/>
                </a:lnTo>
                <a:lnTo>
                  <a:pt x="0" y="173680"/>
                </a:lnTo>
                <a:close/>
              </a:path>
            </a:pathLst>
          </a:custGeom>
          <a:solidFill>
            <a:srgbClr val="FAA757"/>
          </a:solidFill>
          <a:ln w="28575">
            <a:solidFill>
              <a:srgbClr val="C1803F"/>
            </a:solidFill>
          </a:ln>
        </p:spPr>
        <p:txBody>
          <a:bodyPr wrap="square" lIns="0" tIns="0" rIns="0" bIns="0" rtlCol="0">
            <a:noAutofit/>
          </a:bodyPr>
          <a:lstStyle/>
          <a:p>
            <a:endParaRPr/>
          </a:p>
        </p:txBody>
      </p:sp>
      <p:sp>
        <p:nvSpPr>
          <p:cNvPr id="96" name="object 70"/>
          <p:cNvSpPr/>
          <p:nvPr/>
        </p:nvSpPr>
        <p:spPr>
          <a:xfrm>
            <a:off x="7084113" y="2135643"/>
            <a:ext cx="347472" cy="347472"/>
          </a:xfrm>
          <a:custGeom>
            <a:avLst/>
            <a:gdLst/>
            <a:ahLst/>
            <a:cxnLst/>
            <a:rect l="l" t="t" r="r" b="b"/>
            <a:pathLst>
              <a:path w="320730"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2"/>
                </a:lnTo>
                <a:lnTo>
                  <a:pt x="146244" y="346698"/>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3" y="198179"/>
                </a:lnTo>
                <a:lnTo>
                  <a:pt x="232" y="183107"/>
                </a:lnTo>
                <a:lnTo>
                  <a:pt x="0" y="173680"/>
                </a:lnTo>
                <a:close/>
              </a:path>
            </a:pathLst>
          </a:custGeom>
          <a:solidFill>
            <a:srgbClr val="FAA757"/>
          </a:solidFill>
          <a:ln w="28575">
            <a:solidFill>
              <a:srgbClr val="C1803F"/>
            </a:solidFill>
          </a:ln>
        </p:spPr>
        <p:txBody>
          <a:bodyPr wrap="square" lIns="0" tIns="0" rIns="0" bIns="0" rtlCol="0">
            <a:noAutofit/>
          </a:bodyPr>
          <a:lstStyle/>
          <a:p>
            <a:endParaRPr/>
          </a:p>
        </p:txBody>
      </p:sp>
      <p:sp>
        <p:nvSpPr>
          <p:cNvPr id="97" name="object 68"/>
          <p:cNvSpPr/>
          <p:nvPr/>
        </p:nvSpPr>
        <p:spPr>
          <a:xfrm>
            <a:off x="6672028" y="1723114"/>
            <a:ext cx="347472" cy="347472"/>
          </a:xfrm>
          <a:custGeom>
            <a:avLst/>
            <a:gdLst/>
            <a:ahLst/>
            <a:cxnLst/>
            <a:rect l="l" t="t" r="r" b="b"/>
            <a:pathLst>
              <a:path w="320729"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2"/>
                </a:lnTo>
                <a:lnTo>
                  <a:pt x="146244" y="346698"/>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3"/>
                </a:lnTo>
                <a:lnTo>
                  <a:pt x="32271" y="278192"/>
                </a:lnTo>
                <a:lnTo>
                  <a:pt x="24724" y="266375"/>
                </a:lnTo>
                <a:lnTo>
                  <a:pt x="18081" y="253876"/>
                </a:lnTo>
                <a:lnTo>
                  <a:pt x="12395" y="240752"/>
                </a:lnTo>
                <a:lnTo>
                  <a:pt x="7715" y="227058"/>
                </a:lnTo>
                <a:lnTo>
                  <a:pt x="4094" y="212848"/>
                </a:lnTo>
                <a:lnTo>
                  <a:pt x="1583" y="198179"/>
                </a:lnTo>
                <a:lnTo>
                  <a:pt x="232" y="183107"/>
                </a:lnTo>
                <a:lnTo>
                  <a:pt x="0" y="173680"/>
                </a:lnTo>
                <a:close/>
              </a:path>
            </a:pathLst>
          </a:custGeom>
          <a:solidFill>
            <a:srgbClr val="FAA757"/>
          </a:solidFill>
          <a:ln w="28575">
            <a:solidFill>
              <a:schemeClr val="bg1">
                <a:lumMod val="85000"/>
              </a:schemeClr>
            </a:solidFill>
          </a:ln>
        </p:spPr>
        <p:txBody>
          <a:bodyPr wrap="square" lIns="0" tIns="0" rIns="0" bIns="0" rtlCol="0">
            <a:noAutofit/>
          </a:bodyPr>
          <a:lstStyle/>
          <a:p>
            <a:endParaRPr/>
          </a:p>
        </p:txBody>
      </p:sp>
      <p:sp>
        <p:nvSpPr>
          <p:cNvPr id="98" name="object 66"/>
          <p:cNvSpPr/>
          <p:nvPr/>
        </p:nvSpPr>
        <p:spPr>
          <a:xfrm>
            <a:off x="8396003" y="3412181"/>
            <a:ext cx="347472" cy="347472"/>
          </a:xfrm>
          <a:custGeom>
            <a:avLst/>
            <a:gdLst/>
            <a:ahLst/>
            <a:cxnLst/>
            <a:rect l="l" t="t" r="r" b="b"/>
            <a:pathLst>
              <a:path w="320730"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4"/>
                </a:lnTo>
                <a:lnTo>
                  <a:pt x="308334" y="106609"/>
                </a:lnTo>
                <a:lnTo>
                  <a:pt x="313014" y="120303"/>
                </a:lnTo>
                <a:lnTo>
                  <a:pt x="316635" y="134512"/>
                </a:lnTo>
                <a:lnTo>
                  <a:pt x="319147" y="149181"/>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3" y="346697"/>
                </a:lnTo>
                <a:lnTo>
                  <a:pt x="132464" y="344742"/>
                </a:lnTo>
                <a:lnTo>
                  <a:pt x="119078" y="341551"/>
                </a:lnTo>
                <a:lnTo>
                  <a:pt x="106136" y="337180"/>
                </a:lnTo>
                <a:lnTo>
                  <a:pt x="93688" y="331684"/>
                </a:lnTo>
                <a:lnTo>
                  <a:pt x="81788" y="325119"/>
                </a:lnTo>
                <a:lnTo>
                  <a:pt x="70484" y="317539"/>
                </a:lnTo>
                <a:lnTo>
                  <a:pt x="59830" y="309001"/>
                </a:lnTo>
                <a:lnTo>
                  <a:pt x="49875" y="299561"/>
                </a:lnTo>
                <a:lnTo>
                  <a:pt x="40672" y="289272"/>
                </a:lnTo>
                <a:lnTo>
                  <a:pt x="32271" y="278192"/>
                </a:lnTo>
                <a:lnTo>
                  <a:pt x="24724" y="266375"/>
                </a:lnTo>
                <a:lnTo>
                  <a:pt x="18081" y="253876"/>
                </a:lnTo>
                <a:lnTo>
                  <a:pt x="12395" y="240752"/>
                </a:lnTo>
                <a:lnTo>
                  <a:pt x="7715" y="227057"/>
                </a:lnTo>
                <a:lnTo>
                  <a:pt x="4094" y="212848"/>
                </a:lnTo>
                <a:lnTo>
                  <a:pt x="1582" y="198179"/>
                </a:lnTo>
                <a:lnTo>
                  <a:pt x="232" y="183106"/>
                </a:lnTo>
                <a:lnTo>
                  <a:pt x="0" y="173680"/>
                </a:lnTo>
                <a:close/>
              </a:path>
            </a:pathLst>
          </a:custGeom>
          <a:solidFill>
            <a:srgbClr val="FAA757"/>
          </a:solidFill>
          <a:ln w="28575">
            <a:solidFill>
              <a:srgbClr val="C1803F"/>
            </a:solidFill>
          </a:ln>
        </p:spPr>
        <p:txBody>
          <a:bodyPr wrap="square" lIns="0" tIns="0" rIns="0" bIns="0" rtlCol="0">
            <a:noAutofit/>
          </a:bodyPr>
          <a:lstStyle/>
          <a:p>
            <a:endParaRPr/>
          </a:p>
        </p:txBody>
      </p:sp>
      <p:sp>
        <p:nvSpPr>
          <p:cNvPr id="99" name="object 63"/>
          <p:cNvSpPr/>
          <p:nvPr/>
        </p:nvSpPr>
        <p:spPr>
          <a:xfrm>
            <a:off x="7404842" y="5021529"/>
            <a:ext cx="347472" cy="347472"/>
          </a:xfrm>
          <a:custGeom>
            <a:avLst/>
            <a:gdLst/>
            <a:ahLst/>
            <a:cxnLst/>
            <a:rect l="l" t="t" r="r" b="b"/>
            <a:pathLst>
              <a:path w="320730" h="347361">
                <a:moveTo>
                  <a:pt x="0" y="173680"/>
                </a:moveTo>
                <a:lnTo>
                  <a:pt x="232" y="183106"/>
                </a:lnTo>
                <a:lnTo>
                  <a:pt x="1583" y="198179"/>
                </a:lnTo>
                <a:lnTo>
                  <a:pt x="4094" y="212848"/>
                </a:lnTo>
                <a:lnTo>
                  <a:pt x="7715" y="227058"/>
                </a:lnTo>
                <a:lnTo>
                  <a:pt x="12395" y="240752"/>
                </a:lnTo>
                <a:lnTo>
                  <a:pt x="18082" y="253876"/>
                </a:lnTo>
                <a:lnTo>
                  <a:pt x="24724" y="266375"/>
                </a:lnTo>
                <a:lnTo>
                  <a:pt x="32272" y="278192"/>
                </a:lnTo>
                <a:lnTo>
                  <a:pt x="40673" y="289272"/>
                </a:lnTo>
                <a:lnTo>
                  <a:pt x="49876" y="299561"/>
                </a:lnTo>
                <a:lnTo>
                  <a:pt x="59830" y="309001"/>
                </a:lnTo>
                <a:lnTo>
                  <a:pt x="70485" y="317539"/>
                </a:lnTo>
                <a:lnTo>
                  <a:pt x="81788" y="325118"/>
                </a:lnTo>
                <a:lnTo>
                  <a:pt x="93689" y="331684"/>
                </a:lnTo>
                <a:lnTo>
                  <a:pt x="106136" y="337180"/>
                </a:lnTo>
                <a:lnTo>
                  <a:pt x="119079" y="341551"/>
                </a:lnTo>
                <a:lnTo>
                  <a:pt x="132465" y="344742"/>
                </a:lnTo>
                <a:lnTo>
                  <a:pt x="146244" y="346697"/>
                </a:lnTo>
                <a:lnTo>
                  <a:pt x="160365" y="347361"/>
                </a:lnTo>
                <a:lnTo>
                  <a:pt x="169069" y="347110"/>
                </a:lnTo>
                <a:lnTo>
                  <a:pt x="182986" y="345646"/>
                </a:lnTo>
                <a:lnTo>
                  <a:pt x="196530" y="342926"/>
                </a:lnTo>
                <a:lnTo>
                  <a:pt x="209650" y="339004"/>
                </a:lnTo>
                <a:lnTo>
                  <a:pt x="222295" y="333936"/>
                </a:lnTo>
                <a:lnTo>
                  <a:pt x="234413" y="327778"/>
                </a:lnTo>
                <a:lnTo>
                  <a:pt x="245953" y="320583"/>
                </a:lnTo>
                <a:lnTo>
                  <a:pt x="256864" y="312409"/>
                </a:lnTo>
                <a:lnTo>
                  <a:pt x="267095" y="303311"/>
                </a:lnTo>
                <a:lnTo>
                  <a:pt x="276595" y="293343"/>
                </a:lnTo>
                <a:lnTo>
                  <a:pt x="285312" y="282562"/>
                </a:lnTo>
                <a:lnTo>
                  <a:pt x="293195" y="271023"/>
                </a:lnTo>
                <a:lnTo>
                  <a:pt x="300193" y="258781"/>
                </a:lnTo>
                <a:lnTo>
                  <a:pt x="306255" y="245892"/>
                </a:lnTo>
                <a:lnTo>
                  <a:pt x="311330" y="232411"/>
                </a:lnTo>
                <a:lnTo>
                  <a:pt x="315366" y="218394"/>
                </a:lnTo>
                <a:lnTo>
                  <a:pt x="318312" y="203896"/>
                </a:lnTo>
                <a:lnTo>
                  <a:pt x="320117" y="188973"/>
                </a:lnTo>
                <a:lnTo>
                  <a:pt x="320730" y="173680"/>
                </a:lnTo>
                <a:lnTo>
                  <a:pt x="320498" y="164254"/>
                </a:lnTo>
                <a:lnTo>
                  <a:pt x="319147" y="149181"/>
                </a:lnTo>
                <a:lnTo>
                  <a:pt x="316636" y="134512"/>
                </a:lnTo>
                <a:lnTo>
                  <a:pt x="313015" y="120303"/>
                </a:lnTo>
                <a:lnTo>
                  <a:pt x="308335" y="106609"/>
                </a:lnTo>
                <a:lnTo>
                  <a:pt x="302649" y="93485"/>
                </a:lnTo>
                <a:lnTo>
                  <a:pt x="296006" y="80986"/>
                </a:lnTo>
                <a:lnTo>
                  <a:pt x="288459" y="69169"/>
                </a:lnTo>
                <a:lnTo>
                  <a:pt x="280058" y="58089"/>
                </a:lnTo>
                <a:lnTo>
                  <a:pt x="270854" y="47800"/>
                </a:lnTo>
                <a:lnTo>
                  <a:pt x="260900" y="38359"/>
                </a:lnTo>
                <a:lnTo>
                  <a:pt x="250245" y="29822"/>
                </a:lnTo>
                <a:lnTo>
                  <a:pt x="238942" y="22242"/>
                </a:lnTo>
                <a:lnTo>
                  <a:pt x="227041" y="15677"/>
                </a:lnTo>
                <a:lnTo>
                  <a:pt x="214594" y="10181"/>
                </a:lnTo>
                <a:lnTo>
                  <a:pt x="201651" y="5810"/>
                </a:lnTo>
                <a:lnTo>
                  <a:pt x="188265" y="2619"/>
                </a:lnTo>
                <a:lnTo>
                  <a:pt x="174486" y="664"/>
                </a:lnTo>
                <a:lnTo>
                  <a:pt x="160365" y="0"/>
                </a:lnTo>
                <a:lnTo>
                  <a:pt x="151662" y="251"/>
                </a:lnTo>
                <a:lnTo>
                  <a:pt x="137745" y="1714"/>
                </a:lnTo>
                <a:lnTo>
                  <a:pt x="124200" y="4434"/>
                </a:lnTo>
                <a:lnTo>
                  <a:pt x="111080" y="8356"/>
                </a:lnTo>
                <a:lnTo>
                  <a:pt x="98436" y="13424"/>
                </a:lnTo>
                <a:lnTo>
                  <a:pt x="86318" y="19583"/>
                </a:lnTo>
                <a:lnTo>
                  <a:pt x="74777" y="26777"/>
                </a:lnTo>
                <a:lnTo>
                  <a:pt x="63866" y="34951"/>
                </a:lnTo>
                <a:lnTo>
                  <a:pt x="53635" y="44049"/>
                </a:lnTo>
                <a:lnTo>
                  <a:pt x="44136" y="54017"/>
                </a:lnTo>
                <a:lnTo>
                  <a:pt x="35419" y="64798"/>
                </a:lnTo>
                <a:lnTo>
                  <a:pt x="27535" y="76337"/>
                </a:lnTo>
                <a:lnTo>
                  <a:pt x="20537" y="88579"/>
                </a:lnTo>
                <a:lnTo>
                  <a:pt x="14475" y="101468"/>
                </a:lnTo>
                <a:lnTo>
                  <a:pt x="9400" y="114948"/>
                </a:lnTo>
                <a:lnTo>
                  <a:pt x="5364" y="128965"/>
                </a:lnTo>
                <a:lnTo>
                  <a:pt x="2418" y="143463"/>
                </a:lnTo>
                <a:lnTo>
                  <a:pt x="613" y="158386"/>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00" name="object 62"/>
          <p:cNvSpPr/>
          <p:nvPr/>
        </p:nvSpPr>
        <p:spPr>
          <a:xfrm>
            <a:off x="5850962" y="3493881"/>
            <a:ext cx="347472" cy="347472"/>
          </a:xfrm>
          <a:custGeom>
            <a:avLst/>
            <a:gdLst/>
            <a:ahLst/>
            <a:cxnLst/>
            <a:rect l="l" t="t" r="r" b="b"/>
            <a:pathLst>
              <a:path w="320729"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6" y="149182"/>
                </a:lnTo>
                <a:lnTo>
                  <a:pt x="320497" y="164254"/>
                </a:lnTo>
                <a:lnTo>
                  <a:pt x="320729"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6"/>
                </a:lnTo>
                <a:lnTo>
                  <a:pt x="0" y="173681"/>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01" name="object 60"/>
          <p:cNvSpPr/>
          <p:nvPr/>
        </p:nvSpPr>
        <p:spPr>
          <a:xfrm>
            <a:off x="4975263" y="4571028"/>
            <a:ext cx="347472" cy="347472"/>
          </a:xfrm>
          <a:custGeom>
            <a:avLst/>
            <a:gdLst/>
            <a:ahLst/>
            <a:cxnLst/>
            <a:rect l="l" t="t" r="r" b="b"/>
            <a:pathLst>
              <a:path w="320729"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8"/>
                </a:lnTo>
                <a:lnTo>
                  <a:pt x="288458" y="69169"/>
                </a:lnTo>
                <a:lnTo>
                  <a:pt x="296005" y="80986"/>
                </a:lnTo>
                <a:lnTo>
                  <a:pt x="302648" y="93485"/>
                </a:lnTo>
                <a:lnTo>
                  <a:pt x="308334" y="106609"/>
                </a:lnTo>
                <a:lnTo>
                  <a:pt x="313014" y="120303"/>
                </a:lnTo>
                <a:lnTo>
                  <a:pt x="316635" y="134513"/>
                </a:lnTo>
                <a:lnTo>
                  <a:pt x="319146" y="149182"/>
                </a:lnTo>
                <a:lnTo>
                  <a:pt x="320497" y="164254"/>
                </a:lnTo>
                <a:lnTo>
                  <a:pt x="320729"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1"/>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02" name="object 58"/>
          <p:cNvSpPr/>
          <p:nvPr/>
        </p:nvSpPr>
        <p:spPr>
          <a:xfrm>
            <a:off x="9037462" y="2045434"/>
            <a:ext cx="347472" cy="347472"/>
          </a:xfrm>
          <a:custGeom>
            <a:avLst/>
            <a:gdLst/>
            <a:ahLst/>
            <a:cxnLst/>
            <a:rect l="l" t="t" r="r" b="b"/>
            <a:pathLst>
              <a:path w="320729"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4"/>
                </a:lnTo>
                <a:lnTo>
                  <a:pt x="308334" y="106609"/>
                </a:lnTo>
                <a:lnTo>
                  <a:pt x="313014" y="120303"/>
                </a:lnTo>
                <a:lnTo>
                  <a:pt x="316635" y="134512"/>
                </a:lnTo>
                <a:lnTo>
                  <a:pt x="319146" y="149181"/>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2"/>
                </a:lnTo>
                <a:lnTo>
                  <a:pt x="146243" y="346698"/>
                </a:lnTo>
                <a:lnTo>
                  <a:pt x="132464" y="344742"/>
                </a:lnTo>
                <a:lnTo>
                  <a:pt x="119078" y="341551"/>
                </a:lnTo>
                <a:lnTo>
                  <a:pt x="106136" y="337180"/>
                </a:lnTo>
                <a:lnTo>
                  <a:pt x="93688" y="331684"/>
                </a:lnTo>
                <a:lnTo>
                  <a:pt x="81788" y="325119"/>
                </a:lnTo>
                <a:lnTo>
                  <a:pt x="70484" y="317539"/>
                </a:lnTo>
                <a:lnTo>
                  <a:pt x="59830" y="309002"/>
                </a:lnTo>
                <a:lnTo>
                  <a:pt x="49875" y="299561"/>
                </a:lnTo>
                <a:lnTo>
                  <a:pt x="40672" y="289272"/>
                </a:lnTo>
                <a:lnTo>
                  <a:pt x="32271" y="278192"/>
                </a:lnTo>
                <a:lnTo>
                  <a:pt x="24724" y="266375"/>
                </a:lnTo>
                <a:lnTo>
                  <a:pt x="18081" y="253876"/>
                </a:lnTo>
                <a:lnTo>
                  <a:pt x="12395" y="240752"/>
                </a:lnTo>
                <a:lnTo>
                  <a:pt x="7715" y="227057"/>
                </a:lnTo>
                <a:lnTo>
                  <a:pt x="4094" y="212848"/>
                </a:lnTo>
                <a:lnTo>
                  <a:pt x="1582" y="198179"/>
                </a:lnTo>
                <a:lnTo>
                  <a:pt x="232" y="183106"/>
                </a:lnTo>
                <a:lnTo>
                  <a:pt x="0" y="173680"/>
                </a:lnTo>
                <a:close/>
              </a:path>
            </a:pathLst>
          </a:custGeom>
          <a:solidFill>
            <a:srgbClr val="FAA757"/>
          </a:solidFill>
          <a:ln w="28575">
            <a:solidFill>
              <a:srgbClr val="C1803F"/>
            </a:solidFill>
          </a:ln>
        </p:spPr>
        <p:txBody>
          <a:bodyPr wrap="square" lIns="0" tIns="0" rIns="0" bIns="0" rtlCol="0">
            <a:noAutofit/>
          </a:bodyPr>
          <a:lstStyle/>
          <a:p>
            <a:endParaRPr/>
          </a:p>
        </p:txBody>
      </p:sp>
      <p:sp>
        <p:nvSpPr>
          <p:cNvPr id="103" name="object 56"/>
          <p:cNvSpPr/>
          <p:nvPr/>
        </p:nvSpPr>
        <p:spPr>
          <a:xfrm>
            <a:off x="8077321" y="1961962"/>
            <a:ext cx="347472" cy="347472"/>
          </a:xfrm>
          <a:custGeom>
            <a:avLst/>
            <a:gdLst/>
            <a:ahLst/>
            <a:cxnLst/>
            <a:rect l="l" t="t" r="r" b="b"/>
            <a:pathLst>
              <a:path w="320729"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4"/>
                </a:lnTo>
                <a:lnTo>
                  <a:pt x="308334" y="106609"/>
                </a:lnTo>
                <a:lnTo>
                  <a:pt x="313014" y="120303"/>
                </a:lnTo>
                <a:lnTo>
                  <a:pt x="316635" y="134512"/>
                </a:lnTo>
                <a:lnTo>
                  <a:pt x="319146" y="149181"/>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2"/>
                </a:lnTo>
                <a:lnTo>
                  <a:pt x="146243" y="346697"/>
                </a:lnTo>
                <a:lnTo>
                  <a:pt x="132464" y="344742"/>
                </a:lnTo>
                <a:lnTo>
                  <a:pt x="119078" y="341551"/>
                </a:lnTo>
                <a:lnTo>
                  <a:pt x="106136" y="337180"/>
                </a:lnTo>
                <a:lnTo>
                  <a:pt x="93688" y="331684"/>
                </a:lnTo>
                <a:lnTo>
                  <a:pt x="81788" y="325119"/>
                </a:lnTo>
                <a:lnTo>
                  <a:pt x="70484" y="317539"/>
                </a:lnTo>
                <a:lnTo>
                  <a:pt x="59830" y="309002"/>
                </a:lnTo>
                <a:lnTo>
                  <a:pt x="49875" y="299561"/>
                </a:lnTo>
                <a:lnTo>
                  <a:pt x="40672" y="289272"/>
                </a:lnTo>
                <a:lnTo>
                  <a:pt x="32271" y="278192"/>
                </a:lnTo>
                <a:lnTo>
                  <a:pt x="24724" y="266375"/>
                </a:lnTo>
                <a:lnTo>
                  <a:pt x="18081" y="253876"/>
                </a:lnTo>
                <a:lnTo>
                  <a:pt x="12395" y="240752"/>
                </a:lnTo>
                <a:lnTo>
                  <a:pt x="7715" y="227057"/>
                </a:lnTo>
                <a:lnTo>
                  <a:pt x="4094" y="212848"/>
                </a:lnTo>
                <a:lnTo>
                  <a:pt x="1582" y="198179"/>
                </a:lnTo>
                <a:lnTo>
                  <a:pt x="232" y="183106"/>
                </a:lnTo>
                <a:lnTo>
                  <a:pt x="0" y="173680"/>
                </a:lnTo>
                <a:close/>
              </a:path>
            </a:pathLst>
          </a:custGeom>
          <a:solidFill>
            <a:srgbClr val="FAA757"/>
          </a:solidFill>
          <a:ln w="28575">
            <a:solidFill>
              <a:srgbClr val="C1803F"/>
            </a:solidFill>
          </a:ln>
        </p:spPr>
        <p:txBody>
          <a:bodyPr wrap="square" lIns="0" tIns="0" rIns="0" bIns="0" rtlCol="0">
            <a:noAutofit/>
          </a:bodyPr>
          <a:lstStyle/>
          <a:p>
            <a:endParaRPr/>
          </a:p>
        </p:txBody>
      </p:sp>
      <p:sp>
        <p:nvSpPr>
          <p:cNvPr id="104" name="object 54"/>
          <p:cNvSpPr/>
          <p:nvPr/>
        </p:nvSpPr>
        <p:spPr>
          <a:xfrm>
            <a:off x="8877097" y="2753913"/>
            <a:ext cx="347472" cy="347472"/>
          </a:xfrm>
          <a:custGeom>
            <a:avLst/>
            <a:gdLst/>
            <a:ahLst/>
            <a:cxnLst/>
            <a:rect l="l" t="t" r="r" b="b"/>
            <a:pathLst>
              <a:path w="320730"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4"/>
                </a:lnTo>
                <a:lnTo>
                  <a:pt x="308334" y="106609"/>
                </a:lnTo>
                <a:lnTo>
                  <a:pt x="313014" y="120303"/>
                </a:lnTo>
                <a:lnTo>
                  <a:pt x="316635" y="134512"/>
                </a:lnTo>
                <a:lnTo>
                  <a:pt x="319146" y="149181"/>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2"/>
                </a:lnTo>
                <a:lnTo>
                  <a:pt x="146243" y="346698"/>
                </a:lnTo>
                <a:lnTo>
                  <a:pt x="132464" y="344742"/>
                </a:lnTo>
                <a:lnTo>
                  <a:pt x="119078" y="341551"/>
                </a:lnTo>
                <a:lnTo>
                  <a:pt x="106136" y="337180"/>
                </a:lnTo>
                <a:lnTo>
                  <a:pt x="93688" y="331684"/>
                </a:lnTo>
                <a:lnTo>
                  <a:pt x="81788" y="325119"/>
                </a:lnTo>
                <a:lnTo>
                  <a:pt x="70484" y="317539"/>
                </a:lnTo>
                <a:lnTo>
                  <a:pt x="59830" y="309002"/>
                </a:lnTo>
                <a:lnTo>
                  <a:pt x="49875" y="299561"/>
                </a:lnTo>
                <a:lnTo>
                  <a:pt x="40672" y="289272"/>
                </a:lnTo>
                <a:lnTo>
                  <a:pt x="32271" y="278192"/>
                </a:lnTo>
                <a:lnTo>
                  <a:pt x="24724" y="266375"/>
                </a:lnTo>
                <a:lnTo>
                  <a:pt x="18081" y="253876"/>
                </a:lnTo>
                <a:lnTo>
                  <a:pt x="12395" y="240752"/>
                </a:lnTo>
                <a:lnTo>
                  <a:pt x="7715" y="227057"/>
                </a:lnTo>
                <a:lnTo>
                  <a:pt x="4094" y="212848"/>
                </a:lnTo>
                <a:lnTo>
                  <a:pt x="1582" y="198179"/>
                </a:lnTo>
                <a:lnTo>
                  <a:pt x="232" y="183106"/>
                </a:lnTo>
                <a:lnTo>
                  <a:pt x="0" y="173680"/>
                </a:lnTo>
                <a:close/>
              </a:path>
            </a:pathLst>
          </a:custGeom>
          <a:solidFill>
            <a:srgbClr val="FAA757"/>
          </a:solidFill>
          <a:ln w="28575">
            <a:solidFill>
              <a:srgbClr val="C1803F"/>
            </a:solidFill>
          </a:ln>
        </p:spPr>
        <p:txBody>
          <a:bodyPr wrap="square" lIns="0" tIns="0" rIns="0" bIns="0" rtlCol="0">
            <a:noAutofit/>
          </a:bodyPr>
          <a:lstStyle/>
          <a:p>
            <a:endParaRPr/>
          </a:p>
        </p:txBody>
      </p:sp>
      <p:sp>
        <p:nvSpPr>
          <p:cNvPr id="105" name="object 52"/>
          <p:cNvSpPr/>
          <p:nvPr/>
        </p:nvSpPr>
        <p:spPr>
          <a:xfrm>
            <a:off x="6220124" y="4120868"/>
            <a:ext cx="347472" cy="347472"/>
          </a:xfrm>
          <a:custGeom>
            <a:avLst/>
            <a:gdLst/>
            <a:ahLst/>
            <a:cxnLst/>
            <a:rect l="l" t="t" r="r" b="b"/>
            <a:pathLst>
              <a:path w="320730"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5"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1"/>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06" name="object 50"/>
          <p:cNvSpPr/>
          <p:nvPr/>
        </p:nvSpPr>
        <p:spPr>
          <a:xfrm>
            <a:off x="5965297" y="4612355"/>
            <a:ext cx="347472" cy="347472"/>
          </a:xfrm>
          <a:custGeom>
            <a:avLst/>
            <a:gdLst/>
            <a:ahLst/>
            <a:cxnLst/>
            <a:rect l="l" t="t" r="r" b="b"/>
            <a:pathLst>
              <a:path w="320730"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6"/>
                </a:lnTo>
                <a:lnTo>
                  <a:pt x="0" y="173681"/>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07" name="object 48"/>
          <p:cNvSpPr/>
          <p:nvPr/>
        </p:nvSpPr>
        <p:spPr>
          <a:xfrm>
            <a:off x="4654532" y="4049985"/>
            <a:ext cx="347472" cy="347472"/>
          </a:xfrm>
          <a:custGeom>
            <a:avLst/>
            <a:gdLst/>
            <a:ahLst/>
            <a:cxnLst/>
            <a:rect l="l" t="t" r="r" b="b"/>
            <a:pathLst>
              <a:path w="320729"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6" y="149182"/>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08" name="object 42"/>
          <p:cNvSpPr/>
          <p:nvPr/>
        </p:nvSpPr>
        <p:spPr>
          <a:xfrm>
            <a:off x="7272103" y="3311841"/>
            <a:ext cx="347472" cy="347472"/>
          </a:xfrm>
          <a:custGeom>
            <a:avLst/>
            <a:gdLst/>
            <a:ahLst/>
            <a:cxnLst/>
            <a:rect l="l" t="t" r="r" b="b"/>
            <a:pathLst>
              <a:path w="320730"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4" y="346697"/>
                </a:lnTo>
                <a:lnTo>
                  <a:pt x="132465" y="344742"/>
                </a:lnTo>
                <a:lnTo>
                  <a:pt x="119078" y="341551"/>
                </a:lnTo>
                <a:lnTo>
                  <a:pt x="106136" y="337180"/>
                </a:lnTo>
                <a:lnTo>
                  <a:pt x="93689" y="331684"/>
                </a:lnTo>
                <a:lnTo>
                  <a:pt x="81788" y="325119"/>
                </a:lnTo>
                <a:lnTo>
                  <a:pt x="70485" y="317539"/>
                </a:lnTo>
                <a:lnTo>
                  <a:pt x="59830" y="309001"/>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6"/>
                </a:lnTo>
                <a:lnTo>
                  <a:pt x="0" y="173680"/>
                </a:lnTo>
                <a:close/>
              </a:path>
            </a:pathLst>
          </a:custGeom>
          <a:solidFill>
            <a:srgbClr val="FAA757"/>
          </a:solidFill>
          <a:ln w="28575">
            <a:solidFill>
              <a:srgbClr val="C1803F"/>
            </a:solidFill>
          </a:ln>
        </p:spPr>
        <p:txBody>
          <a:bodyPr wrap="square" lIns="0" tIns="0" rIns="0" bIns="0" rtlCol="0">
            <a:noAutofit/>
          </a:bodyPr>
          <a:lstStyle/>
          <a:p>
            <a:endParaRPr/>
          </a:p>
        </p:txBody>
      </p:sp>
      <p:sp>
        <p:nvSpPr>
          <p:cNvPr id="109" name="object 44"/>
          <p:cNvSpPr/>
          <p:nvPr/>
        </p:nvSpPr>
        <p:spPr>
          <a:xfrm>
            <a:off x="7084113" y="2580232"/>
            <a:ext cx="347472" cy="347472"/>
          </a:xfrm>
          <a:custGeom>
            <a:avLst/>
            <a:gdLst/>
            <a:ahLst/>
            <a:cxnLst/>
            <a:rect l="l" t="t" r="r" b="b"/>
            <a:pathLst>
              <a:path w="320730"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2"/>
                </a:lnTo>
                <a:lnTo>
                  <a:pt x="146244" y="346698"/>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3"/>
                </a:lnTo>
                <a:lnTo>
                  <a:pt x="32271" y="278192"/>
                </a:lnTo>
                <a:lnTo>
                  <a:pt x="24724" y="266375"/>
                </a:lnTo>
                <a:lnTo>
                  <a:pt x="18081" y="253876"/>
                </a:lnTo>
                <a:lnTo>
                  <a:pt x="12395" y="240752"/>
                </a:lnTo>
                <a:lnTo>
                  <a:pt x="7715" y="227058"/>
                </a:lnTo>
                <a:lnTo>
                  <a:pt x="4094" y="212848"/>
                </a:lnTo>
                <a:lnTo>
                  <a:pt x="1583" y="198179"/>
                </a:lnTo>
                <a:lnTo>
                  <a:pt x="232" y="183107"/>
                </a:lnTo>
                <a:lnTo>
                  <a:pt x="0" y="173680"/>
                </a:lnTo>
                <a:close/>
              </a:path>
            </a:pathLst>
          </a:custGeom>
          <a:solidFill>
            <a:srgbClr val="FAA757"/>
          </a:solidFill>
          <a:ln w="28575">
            <a:solidFill>
              <a:srgbClr val="C1803F"/>
            </a:solidFill>
          </a:ln>
        </p:spPr>
        <p:txBody>
          <a:bodyPr wrap="square" lIns="0" tIns="0" rIns="0" bIns="0" rtlCol="0">
            <a:noAutofit/>
          </a:bodyPr>
          <a:lstStyle/>
          <a:p>
            <a:endParaRPr/>
          </a:p>
        </p:txBody>
      </p:sp>
      <p:sp>
        <p:nvSpPr>
          <p:cNvPr id="110" name="object 46"/>
          <p:cNvSpPr/>
          <p:nvPr/>
        </p:nvSpPr>
        <p:spPr>
          <a:xfrm>
            <a:off x="6945508" y="2964479"/>
            <a:ext cx="347472" cy="347472"/>
          </a:xfrm>
          <a:custGeom>
            <a:avLst/>
            <a:gdLst/>
            <a:ahLst/>
            <a:cxnLst/>
            <a:rect l="l" t="t" r="r" b="b"/>
            <a:pathLst>
              <a:path w="320730"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4"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30" y="342927"/>
                </a:lnTo>
                <a:lnTo>
                  <a:pt x="182985" y="345647"/>
                </a:lnTo>
                <a:lnTo>
                  <a:pt x="169068" y="347110"/>
                </a:lnTo>
                <a:lnTo>
                  <a:pt x="160365" y="347362"/>
                </a:lnTo>
                <a:lnTo>
                  <a:pt x="146244" y="346698"/>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3" y="198179"/>
                </a:lnTo>
                <a:lnTo>
                  <a:pt x="232" y="183107"/>
                </a:lnTo>
                <a:lnTo>
                  <a:pt x="0" y="173680"/>
                </a:lnTo>
                <a:close/>
              </a:path>
            </a:pathLst>
          </a:custGeom>
          <a:solidFill>
            <a:srgbClr val="FAA757"/>
          </a:solidFill>
          <a:ln w="28575">
            <a:solidFill>
              <a:srgbClr val="C1803F"/>
            </a:solidFill>
          </a:ln>
        </p:spPr>
        <p:txBody>
          <a:bodyPr wrap="square" lIns="0" tIns="0" rIns="0" bIns="0" rtlCol="0">
            <a:noAutofit/>
          </a:bodyPr>
          <a:lstStyle/>
          <a:p>
            <a:endParaRPr/>
          </a:p>
        </p:txBody>
      </p:sp>
      <p:sp>
        <p:nvSpPr>
          <p:cNvPr id="111" name="object 40"/>
          <p:cNvSpPr/>
          <p:nvPr/>
        </p:nvSpPr>
        <p:spPr>
          <a:xfrm>
            <a:off x="6737120" y="4921685"/>
            <a:ext cx="347472" cy="347472"/>
          </a:xfrm>
          <a:custGeom>
            <a:avLst/>
            <a:gdLst/>
            <a:ahLst/>
            <a:cxnLst/>
            <a:rect l="l" t="t" r="r" b="b"/>
            <a:pathLst>
              <a:path w="320729"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29"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1"/>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12" name="object 38"/>
          <p:cNvSpPr/>
          <p:nvPr/>
        </p:nvSpPr>
        <p:spPr>
          <a:xfrm>
            <a:off x="8556365" y="2219115"/>
            <a:ext cx="347472" cy="347472"/>
          </a:xfrm>
          <a:custGeom>
            <a:avLst/>
            <a:gdLst/>
            <a:ahLst/>
            <a:cxnLst/>
            <a:rect l="l" t="t" r="r" b="b"/>
            <a:pathLst>
              <a:path w="320729"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4"/>
                </a:lnTo>
                <a:lnTo>
                  <a:pt x="308334" y="106609"/>
                </a:lnTo>
                <a:lnTo>
                  <a:pt x="313014" y="120303"/>
                </a:lnTo>
                <a:lnTo>
                  <a:pt x="316635" y="134512"/>
                </a:lnTo>
                <a:lnTo>
                  <a:pt x="319146" y="149181"/>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2"/>
                </a:lnTo>
                <a:lnTo>
                  <a:pt x="146243" y="346698"/>
                </a:lnTo>
                <a:lnTo>
                  <a:pt x="132464" y="344742"/>
                </a:lnTo>
                <a:lnTo>
                  <a:pt x="119078" y="341551"/>
                </a:lnTo>
                <a:lnTo>
                  <a:pt x="106136" y="337180"/>
                </a:lnTo>
                <a:lnTo>
                  <a:pt x="93688" y="331684"/>
                </a:lnTo>
                <a:lnTo>
                  <a:pt x="81788" y="325119"/>
                </a:lnTo>
                <a:lnTo>
                  <a:pt x="70484" y="317539"/>
                </a:lnTo>
                <a:lnTo>
                  <a:pt x="59830" y="309002"/>
                </a:lnTo>
                <a:lnTo>
                  <a:pt x="49875" y="299561"/>
                </a:lnTo>
                <a:lnTo>
                  <a:pt x="40672" y="289272"/>
                </a:lnTo>
                <a:lnTo>
                  <a:pt x="32271" y="278192"/>
                </a:lnTo>
                <a:lnTo>
                  <a:pt x="24724" y="266375"/>
                </a:lnTo>
                <a:lnTo>
                  <a:pt x="18081" y="253876"/>
                </a:lnTo>
                <a:lnTo>
                  <a:pt x="12395" y="240752"/>
                </a:lnTo>
                <a:lnTo>
                  <a:pt x="7715" y="227057"/>
                </a:lnTo>
                <a:lnTo>
                  <a:pt x="4094" y="212848"/>
                </a:lnTo>
                <a:lnTo>
                  <a:pt x="1582" y="198179"/>
                </a:lnTo>
                <a:lnTo>
                  <a:pt x="232" y="183106"/>
                </a:lnTo>
                <a:lnTo>
                  <a:pt x="0" y="173680"/>
                </a:lnTo>
                <a:close/>
              </a:path>
            </a:pathLst>
          </a:custGeom>
          <a:solidFill>
            <a:srgbClr val="FAA757"/>
          </a:solidFill>
          <a:ln w="28575">
            <a:solidFill>
              <a:srgbClr val="C1803F"/>
            </a:solidFill>
          </a:ln>
        </p:spPr>
        <p:txBody>
          <a:bodyPr wrap="square" lIns="0" tIns="0" rIns="0" bIns="0" rtlCol="0">
            <a:noAutofit/>
          </a:bodyPr>
          <a:lstStyle/>
          <a:p>
            <a:endParaRPr/>
          </a:p>
        </p:txBody>
      </p:sp>
      <p:sp>
        <p:nvSpPr>
          <p:cNvPr id="113" name="object 36"/>
          <p:cNvSpPr/>
          <p:nvPr/>
        </p:nvSpPr>
        <p:spPr>
          <a:xfrm>
            <a:off x="8909165" y="3402186"/>
            <a:ext cx="347472" cy="347472"/>
          </a:xfrm>
          <a:custGeom>
            <a:avLst/>
            <a:gdLst/>
            <a:ahLst/>
            <a:cxnLst/>
            <a:rect l="l" t="t" r="r" b="b"/>
            <a:pathLst>
              <a:path w="338701" h="347361">
                <a:moveTo>
                  <a:pt x="338701" y="173680"/>
                </a:moveTo>
                <a:lnTo>
                  <a:pt x="338086" y="158773"/>
                </a:lnTo>
                <a:lnTo>
                  <a:pt x="336274" y="144215"/>
                </a:lnTo>
                <a:lnTo>
                  <a:pt x="333315" y="130059"/>
                </a:lnTo>
                <a:lnTo>
                  <a:pt x="329260" y="116355"/>
                </a:lnTo>
                <a:lnTo>
                  <a:pt x="324157" y="103155"/>
                </a:lnTo>
                <a:lnTo>
                  <a:pt x="318058" y="90510"/>
                </a:lnTo>
                <a:lnTo>
                  <a:pt x="311012" y="78472"/>
                </a:lnTo>
                <a:lnTo>
                  <a:pt x="303069" y="67092"/>
                </a:lnTo>
                <a:lnTo>
                  <a:pt x="294280" y="56421"/>
                </a:lnTo>
                <a:lnTo>
                  <a:pt x="284694" y="46511"/>
                </a:lnTo>
                <a:lnTo>
                  <a:pt x="274362" y="37412"/>
                </a:lnTo>
                <a:lnTo>
                  <a:pt x="263333" y="29177"/>
                </a:lnTo>
                <a:lnTo>
                  <a:pt x="251657" y="21856"/>
                </a:lnTo>
                <a:lnTo>
                  <a:pt x="239385" y="15500"/>
                </a:lnTo>
                <a:lnTo>
                  <a:pt x="226566" y="10162"/>
                </a:lnTo>
                <a:lnTo>
                  <a:pt x="213252" y="5892"/>
                </a:lnTo>
                <a:lnTo>
                  <a:pt x="199490" y="2742"/>
                </a:lnTo>
                <a:lnTo>
                  <a:pt x="185333" y="763"/>
                </a:lnTo>
                <a:lnTo>
                  <a:pt x="170829" y="6"/>
                </a:lnTo>
                <a:lnTo>
                  <a:pt x="169350" y="0"/>
                </a:lnTo>
                <a:lnTo>
                  <a:pt x="154814" y="630"/>
                </a:lnTo>
                <a:lnTo>
                  <a:pt x="140620" y="2489"/>
                </a:lnTo>
                <a:lnTo>
                  <a:pt x="126816" y="5523"/>
                </a:lnTo>
                <a:lnTo>
                  <a:pt x="113454" y="9683"/>
                </a:lnTo>
                <a:lnTo>
                  <a:pt x="100583" y="14916"/>
                </a:lnTo>
                <a:lnTo>
                  <a:pt x="88254" y="21171"/>
                </a:lnTo>
                <a:lnTo>
                  <a:pt x="76516" y="28397"/>
                </a:lnTo>
                <a:lnTo>
                  <a:pt x="65420" y="36543"/>
                </a:lnTo>
                <a:lnTo>
                  <a:pt x="55015" y="45557"/>
                </a:lnTo>
                <a:lnTo>
                  <a:pt x="45351" y="55388"/>
                </a:lnTo>
                <a:lnTo>
                  <a:pt x="36479" y="65984"/>
                </a:lnTo>
                <a:lnTo>
                  <a:pt x="28449" y="77295"/>
                </a:lnTo>
                <a:lnTo>
                  <a:pt x="21311" y="89269"/>
                </a:lnTo>
                <a:lnTo>
                  <a:pt x="15114" y="101855"/>
                </a:lnTo>
                <a:lnTo>
                  <a:pt x="9909" y="115001"/>
                </a:lnTo>
                <a:lnTo>
                  <a:pt x="5745" y="128657"/>
                </a:lnTo>
                <a:lnTo>
                  <a:pt x="2674" y="142770"/>
                </a:lnTo>
                <a:lnTo>
                  <a:pt x="744" y="157289"/>
                </a:lnTo>
                <a:lnTo>
                  <a:pt x="6" y="172164"/>
                </a:lnTo>
                <a:lnTo>
                  <a:pt x="0" y="173680"/>
                </a:lnTo>
                <a:lnTo>
                  <a:pt x="615" y="188588"/>
                </a:lnTo>
                <a:lnTo>
                  <a:pt x="2427" y="203146"/>
                </a:lnTo>
                <a:lnTo>
                  <a:pt x="5386" y="217302"/>
                </a:lnTo>
                <a:lnTo>
                  <a:pt x="9441" y="231006"/>
                </a:lnTo>
                <a:lnTo>
                  <a:pt x="14544" y="244206"/>
                </a:lnTo>
                <a:lnTo>
                  <a:pt x="20643" y="256850"/>
                </a:lnTo>
                <a:lnTo>
                  <a:pt x="27689" y="268888"/>
                </a:lnTo>
                <a:lnTo>
                  <a:pt x="35631" y="280269"/>
                </a:lnTo>
                <a:lnTo>
                  <a:pt x="44421" y="290940"/>
                </a:lnTo>
                <a:lnTo>
                  <a:pt x="54007" y="300850"/>
                </a:lnTo>
                <a:lnTo>
                  <a:pt x="64339" y="309949"/>
                </a:lnTo>
                <a:lnTo>
                  <a:pt x="75368" y="318184"/>
                </a:lnTo>
                <a:lnTo>
                  <a:pt x="87044" y="325505"/>
                </a:lnTo>
                <a:lnTo>
                  <a:pt x="99316" y="331861"/>
                </a:lnTo>
                <a:lnTo>
                  <a:pt x="112134" y="337199"/>
                </a:lnTo>
                <a:lnTo>
                  <a:pt x="125449" y="341469"/>
                </a:lnTo>
                <a:lnTo>
                  <a:pt x="139210" y="344619"/>
                </a:lnTo>
                <a:lnTo>
                  <a:pt x="153368" y="346598"/>
                </a:lnTo>
                <a:lnTo>
                  <a:pt x="167872" y="347355"/>
                </a:lnTo>
                <a:lnTo>
                  <a:pt x="169350" y="347361"/>
                </a:lnTo>
                <a:lnTo>
                  <a:pt x="183886" y="346731"/>
                </a:lnTo>
                <a:lnTo>
                  <a:pt x="198081" y="344872"/>
                </a:lnTo>
                <a:lnTo>
                  <a:pt x="211885" y="341838"/>
                </a:lnTo>
                <a:lnTo>
                  <a:pt x="225247" y="337678"/>
                </a:lnTo>
                <a:lnTo>
                  <a:pt x="238117" y="332445"/>
                </a:lnTo>
                <a:lnTo>
                  <a:pt x="250447" y="326190"/>
                </a:lnTo>
                <a:lnTo>
                  <a:pt x="262185" y="318964"/>
                </a:lnTo>
                <a:lnTo>
                  <a:pt x="273281" y="310818"/>
                </a:lnTo>
                <a:lnTo>
                  <a:pt x="283686" y="301804"/>
                </a:lnTo>
                <a:lnTo>
                  <a:pt x="293349" y="291973"/>
                </a:lnTo>
                <a:lnTo>
                  <a:pt x="302221" y="281377"/>
                </a:lnTo>
                <a:lnTo>
                  <a:pt x="310251" y="270066"/>
                </a:lnTo>
                <a:lnTo>
                  <a:pt x="317390" y="258092"/>
                </a:lnTo>
                <a:lnTo>
                  <a:pt x="323587" y="245506"/>
                </a:lnTo>
                <a:lnTo>
                  <a:pt x="328792" y="232360"/>
                </a:lnTo>
                <a:lnTo>
                  <a:pt x="332956" y="218704"/>
                </a:lnTo>
                <a:lnTo>
                  <a:pt x="336027" y="204591"/>
                </a:lnTo>
                <a:lnTo>
                  <a:pt x="337957" y="190071"/>
                </a:lnTo>
                <a:lnTo>
                  <a:pt x="338695" y="175197"/>
                </a:lnTo>
                <a:lnTo>
                  <a:pt x="338701" y="173680"/>
                </a:lnTo>
                <a:close/>
              </a:path>
            </a:pathLst>
          </a:custGeom>
          <a:solidFill>
            <a:srgbClr val="FAA757"/>
          </a:solidFill>
          <a:ln w="28575">
            <a:solidFill>
              <a:schemeClr val="bg1">
                <a:lumMod val="85000"/>
              </a:schemeClr>
            </a:solidFill>
          </a:ln>
        </p:spPr>
        <p:txBody>
          <a:bodyPr wrap="square" lIns="0" tIns="0" rIns="0" bIns="0" rtlCol="0">
            <a:noAutofit/>
          </a:bodyPr>
          <a:lstStyle/>
          <a:p>
            <a:endParaRPr/>
          </a:p>
        </p:txBody>
      </p:sp>
      <p:sp>
        <p:nvSpPr>
          <p:cNvPr id="114" name="object 34"/>
          <p:cNvSpPr/>
          <p:nvPr/>
        </p:nvSpPr>
        <p:spPr>
          <a:xfrm>
            <a:off x="6562354" y="2483005"/>
            <a:ext cx="347472" cy="347472"/>
          </a:xfrm>
          <a:custGeom>
            <a:avLst/>
            <a:gdLst/>
            <a:ahLst/>
            <a:cxnLst/>
            <a:rect l="l" t="t" r="r" b="b"/>
            <a:pathLst>
              <a:path w="320729"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5" y="2619"/>
                </a:lnTo>
                <a:lnTo>
                  <a:pt x="201651" y="5810"/>
                </a:lnTo>
                <a:lnTo>
                  <a:pt x="214593" y="10181"/>
                </a:lnTo>
                <a:lnTo>
                  <a:pt x="227041" y="15677"/>
                </a:lnTo>
                <a:lnTo>
                  <a:pt x="238941" y="22242"/>
                </a:lnTo>
                <a:lnTo>
                  <a:pt x="250245" y="29822"/>
                </a:lnTo>
                <a:lnTo>
                  <a:pt x="260899" y="38359"/>
                </a:lnTo>
                <a:lnTo>
                  <a:pt x="270854"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2"/>
                </a:lnTo>
                <a:lnTo>
                  <a:pt x="146244" y="346698"/>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3" y="198179"/>
                </a:lnTo>
                <a:lnTo>
                  <a:pt x="232" y="183107"/>
                </a:lnTo>
                <a:lnTo>
                  <a:pt x="0" y="173680"/>
                </a:lnTo>
                <a:close/>
              </a:path>
            </a:pathLst>
          </a:custGeom>
          <a:solidFill>
            <a:srgbClr val="FAA757"/>
          </a:solidFill>
          <a:ln w="28575">
            <a:solidFill>
              <a:srgbClr val="C1803F"/>
            </a:solidFill>
          </a:ln>
        </p:spPr>
        <p:txBody>
          <a:bodyPr wrap="square" lIns="0" tIns="0" rIns="0" bIns="0" rtlCol="0">
            <a:noAutofit/>
          </a:bodyPr>
          <a:lstStyle/>
          <a:p>
            <a:endParaRPr/>
          </a:p>
        </p:txBody>
      </p:sp>
      <p:sp>
        <p:nvSpPr>
          <p:cNvPr id="115" name="object 32"/>
          <p:cNvSpPr/>
          <p:nvPr/>
        </p:nvSpPr>
        <p:spPr>
          <a:xfrm>
            <a:off x="8716732" y="1593274"/>
            <a:ext cx="347472" cy="347472"/>
          </a:xfrm>
          <a:custGeom>
            <a:avLst/>
            <a:gdLst/>
            <a:ahLst/>
            <a:cxnLst/>
            <a:rect l="l" t="t" r="r" b="b"/>
            <a:pathLst>
              <a:path w="320730"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4"/>
                </a:lnTo>
                <a:lnTo>
                  <a:pt x="308334" y="106609"/>
                </a:lnTo>
                <a:lnTo>
                  <a:pt x="313014" y="120303"/>
                </a:lnTo>
                <a:lnTo>
                  <a:pt x="316635" y="134512"/>
                </a:lnTo>
                <a:lnTo>
                  <a:pt x="319147" y="149181"/>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3"/>
                </a:lnTo>
                <a:lnTo>
                  <a:pt x="285311" y="282563"/>
                </a:lnTo>
                <a:lnTo>
                  <a:pt x="276594" y="293344"/>
                </a:lnTo>
                <a:lnTo>
                  <a:pt x="267094" y="303311"/>
                </a:lnTo>
                <a:lnTo>
                  <a:pt x="256863" y="312410"/>
                </a:lnTo>
                <a:lnTo>
                  <a:pt x="245952" y="320584"/>
                </a:lnTo>
                <a:lnTo>
                  <a:pt x="234412" y="327778"/>
                </a:lnTo>
                <a:lnTo>
                  <a:pt x="222294" y="333937"/>
                </a:lnTo>
                <a:lnTo>
                  <a:pt x="209649" y="339005"/>
                </a:lnTo>
                <a:lnTo>
                  <a:pt x="196530" y="342927"/>
                </a:lnTo>
                <a:lnTo>
                  <a:pt x="182985" y="345647"/>
                </a:lnTo>
                <a:lnTo>
                  <a:pt x="169068" y="347110"/>
                </a:lnTo>
                <a:lnTo>
                  <a:pt x="160364" y="347362"/>
                </a:lnTo>
                <a:lnTo>
                  <a:pt x="146243" y="346698"/>
                </a:lnTo>
                <a:lnTo>
                  <a:pt x="132464" y="344742"/>
                </a:lnTo>
                <a:lnTo>
                  <a:pt x="119078" y="341551"/>
                </a:lnTo>
                <a:lnTo>
                  <a:pt x="106136" y="337180"/>
                </a:lnTo>
                <a:lnTo>
                  <a:pt x="93688" y="331684"/>
                </a:lnTo>
                <a:lnTo>
                  <a:pt x="81788" y="325119"/>
                </a:lnTo>
                <a:lnTo>
                  <a:pt x="70484" y="317539"/>
                </a:lnTo>
                <a:lnTo>
                  <a:pt x="59830" y="309002"/>
                </a:lnTo>
                <a:lnTo>
                  <a:pt x="49875" y="299561"/>
                </a:lnTo>
                <a:lnTo>
                  <a:pt x="40672" y="289272"/>
                </a:lnTo>
                <a:lnTo>
                  <a:pt x="32271" y="278192"/>
                </a:lnTo>
                <a:lnTo>
                  <a:pt x="24724" y="266375"/>
                </a:lnTo>
                <a:lnTo>
                  <a:pt x="18081" y="253876"/>
                </a:lnTo>
                <a:lnTo>
                  <a:pt x="12395" y="240752"/>
                </a:lnTo>
                <a:lnTo>
                  <a:pt x="7715" y="227057"/>
                </a:lnTo>
                <a:lnTo>
                  <a:pt x="4094" y="212848"/>
                </a:lnTo>
                <a:lnTo>
                  <a:pt x="1582" y="198179"/>
                </a:lnTo>
                <a:lnTo>
                  <a:pt x="232" y="183106"/>
                </a:lnTo>
                <a:lnTo>
                  <a:pt x="0" y="173680"/>
                </a:lnTo>
                <a:close/>
              </a:path>
            </a:pathLst>
          </a:custGeom>
          <a:solidFill>
            <a:srgbClr val="FAA757"/>
          </a:solidFill>
          <a:ln w="28575">
            <a:solidFill>
              <a:srgbClr val="C1803F"/>
            </a:solidFill>
          </a:ln>
        </p:spPr>
        <p:txBody>
          <a:bodyPr wrap="square" lIns="0" tIns="0" rIns="0" bIns="0" rtlCol="0">
            <a:noAutofit/>
          </a:bodyPr>
          <a:lstStyle/>
          <a:p>
            <a:endParaRPr/>
          </a:p>
        </p:txBody>
      </p:sp>
      <p:sp>
        <p:nvSpPr>
          <p:cNvPr id="116" name="object 30"/>
          <p:cNvSpPr/>
          <p:nvPr/>
        </p:nvSpPr>
        <p:spPr>
          <a:xfrm>
            <a:off x="7725572" y="3169970"/>
            <a:ext cx="347472" cy="347472"/>
          </a:xfrm>
          <a:custGeom>
            <a:avLst/>
            <a:gdLst/>
            <a:ahLst/>
            <a:cxnLst/>
            <a:rect l="l" t="t" r="r" b="b"/>
            <a:pathLst>
              <a:path w="320729"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2"/>
                </a:lnTo>
                <a:lnTo>
                  <a:pt x="146244" y="346698"/>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3" y="198179"/>
                </a:lnTo>
                <a:lnTo>
                  <a:pt x="232" y="183107"/>
                </a:lnTo>
                <a:lnTo>
                  <a:pt x="0" y="173680"/>
                </a:lnTo>
                <a:close/>
              </a:path>
            </a:pathLst>
          </a:custGeom>
          <a:solidFill>
            <a:srgbClr val="FAA757"/>
          </a:solidFill>
          <a:ln w="28575">
            <a:solidFill>
              <a:srgbClr val="C1803F"/>
            </a:solidFill>
          </a:ln>
        </p:spPr>
        <p:txBody>
          <a:bodyPr wrap="square" lIns="0" tIns="0" rIns="0" bIns="0" rtlCol="0">
            <a:noAutofit/>
          </a:bodyPr>
          <a:lstStyle/>
          <a:p>
            <a:endParaRPr/>
          </a:p>
        </p:txBody>
      </p:sp>
      <p:sp>
        <p:nvSpPr>
          <p:cNvPr id="117" name="object 28"/>
          <p:cNvSpPr/>
          <p:nvPr/>
        </p:nvSpPr>
        <p:spPr>
          <a:xfrm>
            <a:off x="6401989" y="5328656"/>
            <a:ext cx="347472" cy="347472"/>
          </a:xfrm>
          <a:custGeom>
            <a:avLst/>
            <a:gdLst/>
            <a:ahLst/>
            <a:cxnLst/>
            <a:rect l="l" t="t" r="r" b="b"/>
            <a:pathLst>
              <a:path w="320730"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6"/>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18" name="object 26"/>
          <p:cNvSpPr/>
          <p:nvPr/>
        </p:nvSpPr>
        <p:spPr>
          <a:xfrm>
            <a:off x="7105873" y="4521611"/>
            <a:ext cx="347472" cy="347472"/>
          </a:xfrm>
          <a:custGeom>
            <a:avLst/>
            <a:gdLst/>
            <a:ahLst/>
            <a:cxnLst/>
            <a:rect l="l" t="t" r="r" b="b"/>
            <a:pathLst>
              <a:path w="320730"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6"/>
                </a:lnTo>
                <a:lnTo>
                  <a:pt x="0" y="173681"/>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19" name="object 24"/>
          <p:cNvSpPr/>
          <p:nvPr/>
        </p:nvSpPr>
        <p:spPr>
          <a:xfrm>
            <a:off x="5052670" y="3517331"/>
            <a:ext cx="347472" cy="347472"/>
          </a:xfrm>
          <a:custGeom>
            <a:avLst/>
            <a:gdLst/>
            <a:ahLst/>
            <a:cxnLst/>
            <a:rect l="l" t="t" r="r" b="b"/>
            <a:pathLst>
              <a:path w="320730"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1"/>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20" name="object 22"/>
          <p:cNvSpPr/>
          <p:nvPr/>
        </p:nvSpPr>
        <p:spPr>
          <a:xfrm>
            <a:off x="4776845" y="5206506"/>
            <a:ext cx="347472" cy="347472"/>
          </a:xfrm>
          <a:custGeom>
            <a:avLst/>
            <a:gdLst/>
            <a:ahLst/>
            <a:cxnLst/>
            <a:rect l="l" t="t" r="r" b="b"/>
            <a:pathLst>
              <a:path w="320730"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21" name="object 20"/>
          <p:cNvSpPr/>
          <p:nvPr/>
        </p:nvSpPr>
        <p:spPr>
          <a:xfrm>
            <a:off x="5373401" y="4051297"/>
            <a:ext cx="347472" cy="347472"/>
          </a:xfrm>
          <a:custGeom>
            <a:avLst/>
            <a:gdLst/>
            <a:ahLst/>
            <a:cxnLst/>
            <a:rect l="l" t="t" r="r" b="b"/>
            <a:pathLst>
              <a:path w="320730"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2"/>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1"/>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22" name="object 18"/>
          <p:cNvSpPr/>
          <p:nvPr/>
        </p:nvSpPr>
        <p:spPr>
          <a:xfrm>
            <a:off x="8237687" y="2691052"/>
            <a:ext cx="347472" cy="347472"/>
          </a:xfrm>
          <a:custGeom>
            <a:avLst/>
            <a:gdLst/>
            <a:ahLst/>
            <a:cxnLst/>
            <a:rect l="l" t="t" r="r" b="b"/>
            <a:pathLst>
              <a:path w="320730"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4"/>
                </a:lnTo>
                <a:lnTo>
                  <a:pt x="308334" y="106609"/>
                </a:lnTo>
                <a:lnTo>
                  <a:pt x="313014" y="120303"/>
                </a:lnTo>
                <a:lnTo>
                  <a:pt x="316635" y="134512"/>
                </a:lnTo>
                <a:lnTo>
                  <a:pt x="319147" y="149181"/>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2"/>
                </a:lnTo>
                <a:lnTo>
                  <a:pt x="146243" y="346698"/>
                </a:lnTo>
                <a:lnTo>
                  <a:pt x="132464" y="344742"/>
                </a:lnTo>
                <a:lnTo>
                  <a:pt x="119078" y="341551"/>
                </a:lnTo>
                <a:lnTo>
                  <a:pt x="106136" y="337180"/>
                </a:lnTo>
                <a:lnTo>
                  <a:pt x="93688"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7"/>
                </a:lnTo>
                <a:lnTo>
                  <a:pt x="4094" y="212848"/>
                </a:lnTo>
                <a:lnTo>
                  <a:pt x="1582" y="198179"/>
                </a:lnTo>
                <a:lnTo>
                  <a:pt x="232" y="183106"/>
                </a:lnTo>
                <a:lnTo>
                  <a:pt x="0" y="173680"/>
                </a:lnTo>
                <a:close/>
              </a:path>
            </a:pathLst>
          </a:custGeom>
          <a:solidFill>
            <a:srgbClr val="FAA757"/>
          </a:solidFill>
          <a:ln w="28575">
            <a:solidFill>
              <a:srgbClr val="C1803F"/>
            </a:solidFill>
          </a:ln>
        </p:spPr>
        <p:txBody>
          <a:bodyPr wrap="square" lIns="0" tIns="0" rIns="0" bIns="0" rtlCol="0">
            <a:noAutofit/>
          </a:bodyPr>
          <a:lstStyle/>
          <a:p>
            <a:endParaRPr/>
          </a:p>
        </p:txBody>
      </p:sp>
      <p:sp>
        <p:nvSpPr>
          <p:cNvPr id="123" name="object 6"/>
          <p:cNvSpPr txBox="1"/>
          <p:nvPr/>
        </p:nvSpPr>
        <p:spPr>
          <a:xfrm>
            <a:off x="2856125" y="3759280"/>
            <a:ext cx="992822" cy="330200"/>
          </a:xfrm>
          <a:prstGeom prst="rect">
            <a:avLst/>
          </a:prstGeom>
        </p:spPr>
        <p:txBody>
          <a:bodyPr wrap="square" lIns="0" tIns="0" rIns="0" bIns="0" rtlCol="0">
            <a:noAutofit/>
          </a:bodyPr>
          <a:lstStyle/>
          <a:p>
            <a:pPr marL="12700">
              <a:lnSpc>
                <a:spcPts val="2600"/>
              </a:lnSpc>
              <a:spcBef>
                <a:spcPts val="130"/>
              </a:spcBef>
            </a:pPr>
            <a:r>
              <a:rPr sz="3600" baseline="2275" dirty="0">
                <a:solidFill>
                  <a:srgbClr val="7F7E7E"/>
                </a:solidFill>
                <a:cs typeface="Calibri"/>
              </a:rPr>
              <a:t>Income</a:t>
            </a:r>
            <a:endParaRPr sz="2400" dirty="0">
              <a:cs typeface="Calibri"/>
            </a:endParaRPr>
          </a:p>
        </p:txBody>
      </p:sp>
      <p:grpSp>
        <p:nvGrpSpPr>
          <p:cNvPr id="124" name="Group 123"/>
          <p:cNvGrpSpPr/>
          <p:nvPr/>
        </p:nvGrpSpPr>
        <p:grpSpPr>
          <a:xfrm>
            <a:off x="3907438" y="1888930"/>
            <a:ext cx="6303362" cy="4054670"/>
            <a:chOff x="2343901" y="1923700"/>
            <a:chExt cx="6303362" cy="4054670"/>
          </a:xfrm>
        </p:grpSpPr>
        <p:sp>
          <p:nvSpPr>
            <p:cNvPr id="125" name="object 67"/>
            <p:cNvSpPr/>
            <p:nvPr/>
          </p:nvSpPr>
          <p:spPr>
            <a:xfrm>
              <a:off x="2343901" y="1923700"/>
              <a:ext cx="0" cy="4054670"/>
            </a:xfrm>
            <a:custGeom>
              <a:avLst/>
              <a:gdLst/>
              <a:ahLst/>
              <a:cxnLst/>
              <a:rect l="l" t="t" r="r" b="b"/>
              <a:pathLst>
                <a:path h="4054670">
                  <a:moveTo>
                    <a:pt x="0" y="4054670"/>
                  </a:moveTo>
                  <a:lnTo>
                    <a:pt x="0" y="0"/>
                  </a:lnTo>
                </a:path>
              </a:pathLst>
            </a:custGeom>
            <a:ln w="25399">
              <a:solidFill>
                <a:srgbClr val="6094C9"/>
              </a:solidFill>
              <a:headEnd type="none"/>
              <a:tailEnd type="arrow"/>
            </a:ln>
            <a:effectLst>
              <a:outerShdw blurRad="50800" dist="38100" dir="5400000" algn="t" rotWithShape="0">
                <a:prstClr val="black">
                  <a:alpha val="40000"/>
                </a:prstClr>
              </a:outerShdw>
            </a:effectLst>
          </p:spPr>
          <p:txBody>
            <a:bodyPr wrap="square" lIns="0" tIns="0" rIns="0" bIns="0" rtlCol="0">
              <a:noAutofit/>
            </a:bodyPr>
            <a:lstStyle/>
            <a:p>
              <a:endParaRPr/>
            </a:p>
          </p:txBody>
        </p:sp>
        <p:sp>
          <p:nvSpPr>
            <p:cNvPr id="126" name="object 70"/>
            <p:cNvSpPr/>
            <p:nvPr/>
          </p:nvSpPr>
          <p:spPr>
            <a:xfrm>
              <a:off x="2343901" y="5978370"/>
              <a:ext cx="6303362" cy="0"/>
            </a:xfrm>
            <a:custGeom>
              <a:avLst/>
              <a:gdLst/>
              <a:ahLst/>
              <a:cxnLst/>
              <a:rect l="l" t="t" r="r" b="b"/>
              <a:pathLst>
                <a:path w="6303362">
                  <a:moveTo>
                    <a:pt x="0" y="0"/>
                  </a:moveTo>
                  <a:lnTo>
                    <a:pt x="6303362" y="0"/>
                  </a:lnTo>
                </a:path>
              </a:pathLst>
            </a:custGeom>
            <a:ln w="25399">
              <a:solidFill>
                <a:srgbClr val="6094C9"/>
              </a:solidFill>
              <a:headEnd type="none"/>
              <a:tailEnd type="arrow"/>
            </a:ln>
            <a:effectLst>
              <a:outerShdw blurRad="50800" dist="38100" algn="l" rotWithShape="0">
                <a:prstClr val="black">
                  <a:alpha val="40000"/>
                </a:prstClr>
              </a:outerShdw>
            </a:effectLst>
          </p:spPr>
          <p:txBody>
            <a:bodyPr wrap="square" lIns="0" tIns="0" rIns="0" bIns="0" rtlCol="0">
              <a:noAutofit/>
            </a:bodyPr>
            <a:lstStyle/>
            <a:p>
              <a:endParaRPr/>
            </a:p>
          </p:txBody>
        </p:sp>
      </p:gr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alpha val="50000"/>
          </a:schemeClr>
        </a:solidFill>
        <a:effectLst/>
      </p:bgPr>
    </p:bg>
    <p:spTree>
      <p:nvGrpSpPr>
        <p:cNvPr id="1" name=""/>
        <p:cNvGrpSpPr/>
        <p:nvPr/>
      </p:nvGrpSpPr>
      <p:grpSpPr>
        <a:xfrm>
          <a:off x="0" y="0"/>
          <a:ext cx="0" cy="0"/>
          <a:chOff x="0" y="0"/>
          <a:chExt cx="0" cy="0"/>
        </a:xfrm>
      </p:grpSpPr>
      <p:sp>
        <p:nvSpPr>
          <p:cNvPr id="87" name="object 15"/>
          <p:cNvSpPr txBox="1"/>
          <p:nvPr/>
        </p:nvSpPr>
        <p:spPr>
          <a:xfrm>
            <a:off x="1873883" y="365536"/>
            <a:ext cx="1351013" cy="520700"/>
          </a:xfrm>
          <a:prstGeom prst="rect">
            <a:avLst/>
          </a:prstGeom>
        </p:spPr>
        <p:txBody>
          <a:bodyPr wrap="square" lIns="0" tIns="0" rIns="0" bIns="0" rtlCol="0">
            <a:noAutofit/>
          </a:bodyPr>
          <a:lstStyle/>
          <a:p>
            <a:pPr marL="12700">
              <a:lnSpc>
                <a:spcPts val="1985"/>
              </a:lnSpc>
              <a:spcBef>
                <a:spcPts val="99"/>
              </a:spcBef>
            </a:pPr>
            <a:r>
              <a:rPr sz="2700" baseline="3034" dirty="0">
                <a:solidFill>
                  <a:srgbClr val="215867"/>
                </a:solidFill>
                <a:latin typeface="+mj-lt"/>
                <a:cs typeface="Calibri"/>
              </a:rPr>
              <a:t>epsilon = 1.75</a:t>
            </a:r>
            <a:endParaRPr dirty="0">
              <a:latin typeface="+mj-lt"/>
              <a:cs typeface="Calibri"/>
            </a:endParaRPr>
          </a:p>
          <a:p>
            <a:pPr marL="12700" marR="34289">
              <a:lnSpc>
                <a:spcPts val="2100"/>
              </a:lnSpc>
              <a:spcBef>
                <a:spcPts val="5"/>
              </a:spcBef>
            </a:pPr>
            <a:r>
              <a:rPr sz="2700" baseline="1517" dirty="0">
                <a:solidFill>
                  <a:srgbClr val="215867"/>
                </a:solidFill>
                <a:latin typeface="+mj-lt"/>
                <a:cs typeface="Calibri"/>
              </a:rPr>
              <a:t>n_clu = 3</a:t>
            </a:r>
            <a:endParaRPr dirty="0">
              <a:latin typeface="+mj-lt"/>
              <a:cs typeface="Calibri"/>
            </a:endParaRPr>
          </a:p>
        </p:txBody>
      </p:sp>
      <p:sp>
        <p:nvSpPr>
          <p:cNvPr id="88" name="object 5"/>
          <p:cNvSpPr txBox="1"/>
          <p:nvPr/>
        </p:nvSpPr>
        <p:spPr>
          <a:xfrm>
            <a:off x="3625916" y="365536"/>
            <a:ext cx="6889684" cy="1166986"/>
          </a:xfrm>
          <a:prstGeom prst="rect">
            <a:avLst/>
          </a:prstGeom>
        </p:spPr>
        <p:txBody>
          <a:bodyPr wrap="square" lIns="0" tIns="0" rIns="0" bIns="0" rtlCol="0">
            <a:spAutoFit/>
          </a:bodyPr>
          <a:lstStyle/>
          <a:p>
            <a:pPr marL="12700" marR="41909">
              <a:lnSpc>
                <a:spcPts val="3454"/>
              </a:lnSpc>
              <a:spcBef>
                <a:spcPts val="172"/>
              </a:spcBef>
            </a:pPr>
            <a:r>
              <a:rPr sz="4800" baseline="2560" dirty="0">
                <a:solidFill>
                  <a:srgbClr val="4E81BC"/>
                </a:solidFill>
                <a:latin typeface="+mj-lt"/>
                <a:cs typeface="Calibri"/>
              </a:rPr>
              <a:t>DBSC</a:t>
            </a:r>
            <a:r>
              <a:rPr sz="4800" spc="-4" baseline="2560" dirty="0">
                <a:solidFill>
                  <a:srgbClr val="4E81BC"/>
                </a:solidFill>
                <a:latin typeface="+mj-lt"/>
                <a:cs typeface="Calibri"/>
              </a:rPr>
              <a:t>A</a:t>
            </a:r>
            <a:r>
              <a:rPr sz="4800" baseline="2560" dirty="0">
                <a:solidFill>
                  <a:srgbClr val="4E81BC"/>
                </a:solidFill>
                <a:latin typeface="+mj-lt"/>
                <a:cs typeface="Calibri"/>
              </a:rPr>
              <a:t>N</a:t>
            </a:r>
            <a:endParaRPr sz="3200" dirty="0">
              <a:latin typeface="+mj-lt"/>
              <a:cs typeface="Calibri"/>
            </a:endParaRPr>
          </a:p>
          <a:p>
            <a:pPr marL="12700">
              <a:lnSpc>
                <a:spcPts val="2770"/>
              </a:lnSpc>
            </a:pPr>
            <a:r>
              <a:rPr lang="en-US" sz="3200" baseline="1137" dirty="0">
                <a:solidFill>
                  <a:srgbClr val="7F7E7E"/>
                </a:solidFill>
                <a:cs typeface="Calibri"/>
              </a:rPr>
              <a:t>If no neighbors left, randomly try a new (unvisited) point to potentially start a new cluster</a:t>
            </a:r>
            <a:endParaRPr lang="en-US" sz="3200" i="1" baseline="1137" dirty="0">
              <a:solidFill>
                <a:srgbClr val="7F7E7E"/>
              </a:solidFill>
              <a:cs typeface="Calibri"/>
            </a:endParaRPr>
          </a:p>
        </p:txBody>
      </p:sp>
      <p:sp>
        <p:nvSpPr>
          <p:cNvPr id="89" name="object 3"/>
          <p:cNvSpPr txBox="1"/>
          <p:nvPr/>
        </p:nvSpPr>
        <p:spPr>
          <a:xfrm>
            <a:off x="6950816" y="6116930"/>
            <a:ext cx="542241" cy="330200"/>
          </a:xfrm>
          <a:prstGeom prst="rect">
            <a:avLst/>
          </a:prstGeom>
        </p:spPr>
        <p:txBody>
          <a:bodyPr wrap="square" lIns="0" tIns="0" rIns="0" bIns="0" rtlCol="0">
            <a:noAutofit/>
          </a:bodyPr>
          <a:lstStyle/>
          <a:p>
            <a:pPr marL="12700">
              <a:lnSpc>
                <a:spcPts val="2600"/>
              </a:lnSpc>
              <a:spcBef>
                <a:spcPts val="130"/>
              </a:spcBef>
            </a:pPr>
            <a:r>
              <a:rPr sz="3600" baseline="2275" dirty="0">
                <a:solidFill>
                  <a:srgbClr val="7F7E7E"/>
                </a:solidFill>
                <a:latin typeface="Calibri"/>
                <a:cs typeface="Calibri"/>
              </a:rPr>
              <a:t>Age</a:t>
            </a:r>
            <a:endParaRPr sz="2400">
              <a:latin typeface="Calibri"/>
              <a:cs typeface="Calibri"/>
            </a:endParaRPr>
          </a:p>
        </p:txBody>
      </p:sp>
      <p:sp>
        <p:nvSpPr>
          <p:cNvPr id="90" name="object 66"/>
          <p:cNvSpPr/>
          <p:nvPr/>
        </p:nvSpPr>
        <p:spPr>
          <a:xfrm>
            <a:off x="6587930" y="4294605"/>
            <a:ext cx="1810252" cy="1760707"/>
          </a:xfrm>
          <a:custGeom>
            <a:avLst/>
            <a:gdLst/>
            <a:ahLst/>
            <a:cxnLst/>
            <a:rect l="l" t="t" r="r" b="b"/>
            <a:pathLst>
              <a:path w="1810252" h="1760707">
                <a:moveTo>
                  <a:pt x="0" y="880353"/>
                </a:moveTo>
                <a:lnTo>
                  <a:pt x="3000" y="952556"/>
                </a:lnTo>
                <a:lnTo>
                  <a:pt x="11846" y="1023151"/>
                </a:lnTo>
                <a:lnTo>
                  <a:pt x="26305" y="1091913"/>
                </a:lnTo>
                <a:lnTo>
                  <a:pt x="46143" y="1158614"/>
                </a:lnTo>
                <a:lnTo>
                  <a:pt x="71129" y="1223027"/>
                </a:lnTo>
                <a:lnTo>
                  <a:pt x="101028" y="1284927"/>
                </a:lnTo>
                <a:lnTo>
                  <a:pt x="135608" y="1344087"/>
                </a:lnTo>
                <a:lnTo>
                  <a:pt x="174636" y="1400279"/>
                </a:lnTo>
                <a:lnTo>
                  <a:pt x="217880" y="1453279"/>
                </a:lnTo>
                <a:lnTo>
                  <a:pt x="265105" y="1502858"/>
                </a:lnTo>
                <a:lnTo>
                  <a:pt x="316079" y="1548791"/>
                </a:lnTo>
                <a:lnTo>
                  <a:pt x="370570" y="1590850"/>
                </a:lnTo>
                <a:lnTo>
                  <a:pt x="428344" y="1628810"/>
                </a:lnTo>
                <a:lnTo>
                  <a:pt x="489168" y="1662444"/>
                </a:lnTo>
                <a:lnTo>
                  <a:pt x="552810" y="1691525"/>
                </a:lnTo>
                <a:lnTo>
                  <a:pt x="619036" y="1715826"/>
                </a:lnTo>
                <a:lnTo>
                  <a:pt x="687614" y="1735122"/>
                </a:lnTo>
                <a:lnTo>
                  <a:pt x="758310" y="1749185"/>
                </a:lnTo>
                <a:lnTo>
                  <a:pt x="830892" y="1757789"/>
                </a:lnTo>
                <a:lnTo>
                  <a:pt x="905126" y="1760707"/>
                </a:lnTo>
                <a:lnTo>
                  <a:pt x="979361" y="1757789"/>
                </a:lnTo>
                <a:lnTo>
                  <a:pt x="1051942" y="1749185"/>
                </a:lnTo>
                <a:lnTo>
                  <a:pt x="1122639" y="1735122"/>
                </a:lnTo>
                <a:lnTo>
                  <a:pt x="1191216" y="1715826"/>
                </a:lnTo>
                <a:lnTo>
                  <a:pt x="1257442" y="1691525"/>
                </a:lnTo>
                <a:lnTo>
                  <a:pt x="1321084" y="1662444"/>
                </a:lnTo>
                <a:lnTo>
                  <a:pt x="1381908" y="1628810"/>
                </a:lnTo>
                <a:lnTo>
                  <a:pt x="1439682" y="1590850"/>
                </a:lnTo>
                <a:lnTo>
                  <a:pt x="1494173" y="1548791"/>
                </a:lnTo>
                <a:lnTo>
                  <a:pt x="1545147" y="1502858"/>
                </a:lnTo>
                <a:lnTo>
                  <a:pt x="1592373" y="1453279"/>
                </a:lnTo>
                <a:lnTo>
                  <a:pt x="1635616" y="1400279"/>
                </a:lnTo>
                <a:lnTo>
                  <a:pt x="1674644" y="1344087"/>
                </a:lnTo>
                <a:lnTo>
                  <a:pt x="1709224" y="1284927"/>
                </a:lnTo>
                <a:lnTo>
                  <a:pt x="1739123" y="1223027"/>
                </a:lnTo>
                <a:lnTo>
                  <a:pt x="1764109" y="1158614"/>
                </a:lnTo>
                <a:lnTo>
                  <a:pt x="1783947" y="1091913"/>
                </a:lnTo>
                <a:lnTo>
                  <a:pt x="1798406" y="1023151"/>
                </a:lnTo>
                <a:lnTo>
                  <a:pt x="1807252" y="952556"/>
                </a:lnTo>
                <a:lnTo>
                  <a:pt x="1810252" y="880353"/>
                </a:lnTo>
                <a:lnTo>
                  <a:pt x="1807252" y="808151"/>
                </a:lnTo>
                <a:lnTo>
                  <a:pt x="1798406" y="737555"/>
                </a:lnTo>
                <a:lnTo>
                  <a:pt x="1783947" y="668794"/>
                </a:lnTo>
                <a:lnTo>
                  <a:pt x="1764109" y="602094"/>
                </a:lnTo>
                <a:lnTo>
                  <a:pt x="1739123" y="537680"/>
                </a:lnTo>
                <a:lnTo>
                  <a:pt x="1709224" y="475780"/>
                </a:lnTo>
                <a:lnTo>
                  <a:pt x="1674644" y="416621"/>
                </a:lnTo>
                <a:lnTo>
                  <a:pt x="1635616" y="360428"/>
                </a:lnTo>
                <a:lnTo>
                  <a:pt x="1592373" y="307429"/>
                </a:lnTo>
                <a:lnTo>
                  <a:pt x="1545147" y="257849"/>
                </a:lnTo>
                <a:lnTo>
                  <a:pt x="1494173" y="211917"/>
                </a:lnTo>
                <a:lnTo>
                  <a:pt x="1439682" y="169857"/>
                </a:lnTo>
                <a:lnTo>
                  <a:pt x="1381908" y="131897"/>
                </a:lnTo>
                <a:lnTo>
                  <a:pt x="1321084" y="98263"/>
                </a:lnTo>
                <a:lnTo>
                  <a:pt x="1257442" y="69182"/>
                </a:lnTo>
                <a:lnTo>
                  <a:pt x="1191216" y="44881"/>
                </a:lnTo>
                <a:lnTo>
                  <a:pt x="1122639" y="25585"/>
                </a:lnTo>
                <a:lnTo>
                  <a:pt x="1051942" y="11522"/>
                </a:lnTo>
                <a:lnTo>
                  <a:pt x="979361" y="2918"/>
                </a:lnTo>
                <a:lnTo>
                  <a:pt x="905126" y="0"/>
                </a:lnTo>
                <a:lnTo>
                  <a:pt x="830892" y="2918"/>
                </a:lnTo>
                <a:lnTo>
                  <a:pt x="758310" y="11522"/>
                </a:lnTo>
                <a:lnTo>
                  <a:pt x="687614" y="25585"/>
                </a:lnTo>
                <a:lnTo>
                  <a:pt x="619036" y="44881"/>
                </a:lnTo>
                <a:lnTo>
                  <a:pt x="552810" y="69182"/>
                </a:lnTo>
                <a:lnTo>
                  <a:pt x="489168" y="98263"/>
                </a:lnTo>
                <a:lnTo>
                  <a:pt x="428344" y="131897"/>
                </a:lnTo>
                <a:lnTo>
                  <a:pt x="370570" y="169857"/>
                </a:lnTo>
                <a:lnTo>
                  <a:pt x="316079" y="211917"/>
                </a:lnTo>
                <a:lnTo>
                  <a:pt x="265105" y="257849"/>
                </a:lnTo>
                <a:lnTo>
                  <a:pt x="217880" y="307429"/>
                </a:lnTo>
                <a:lnTo>
                  <a:pt x="174636" y="360428"/>
                </a:lnTo>
                <a:lnTo>
                  <a:pt x="135608" y="416621"/>
                </a:lnTo>
                <a:lnTo>
                  <a:pt x="101028" y="475780"/>
                </a:lnTo>
                <a:lnTo>
                  <a:pt x="71129" y="537680"/>
                </a:lnTo>
                <a:lnTo>
                  <a:pt x="46143" y="602094"/>
                </a:lnTo>
                <a:lnTo>
                  <a:pt x="26305" y="668794"/>
                </a:lnTo>
                <a:lnTo>
                  <a:pt x="11846" y="737555"/>
                </a:lnTo>
                <a:lnTo>
                  <a:pt x="3000" y="808151"/>
                </a:lnTo>
                <a:lnTo>
                  <a:pt x="0" y="880353"/>
                </a:lnTo>
                <a:close/>
              </a:path>
            </a:pathLst>
          </a:custGeom>
          <a:solidFill>
            <a:srgbClr val="83984F">
              <a:alpha val="50000"/>
            </a:srgbClr>
          </a:solidFill>
          <a:effectLst>
            <a:outerShdw blurRad="50800" dist="38100" dir="5400000" algn="t" rotWithShape="0">
              <a:prstClr val="black">
                <a:alpha val="40000"/>
              </a:prstClr>
            </a:outerShdw>
          </a:effectLst>
        </p:spPr>
        <p:txBody>
          <a:bodyPr wrap="square" lIns="0" tIns="0" rIns="0" bIns="0" rtlCol="0">
            <a:noAutofit/>
          </a:bodyPr>
          <a:lstStyle/>
          <a:p>
            <a:endParaRPr/>
          </a:p>
        </p:txBody>
      </p:sp>
      <p:sp>
        <p:nvSpPr>
          <p:cNvPr id="91" name="object 82"/>
          <p:cNvSpPr/>
          <p:nvPr/>
        </p:nvSpPr>
        <p:spPr>
          <a:xfrm>
            <a:off x="5938372" y="5487188"/>
            <a:ext cx="347472" cy="347472"/>
          </a:xfrm>
          <a:custGeom>
            <a:avLst/>
            <a:gdLst/>
            <a:ahLst/>
            <a:cxnLst/>
            <a:rect l="l" t="t" r="r" b="b"/>
            <a:pathLst>
              <a:path w="320729"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92" name="object 84"/>
          <p:cNvSpPr/>
          <p:nvPr/>
        </p:nvSpPr>
        <p:spPr>
          <a:xfrm>
            <a:off x="6923747" y="5521291"/>
            <a:ext cx="347472" cy="347472"/>
          </a:xfrm>
          <a:custGeom>
            <a:avLst/>
            <a:gdLst/>
            <a:ahLst/>
            <a:cxnLst/>
            <a:rect l="l" t="t" r="r" b="b"/>
            <a:pathLst>
              <a:path w="320729"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6"/>
                </a:lnTo>
                <a:lnTo>
                  <a:pt x="0" y="173680"/>
                </a:lnTo>
                <a:close/>
              </a:path>
            </a:pathLst>
          </a:custGeom>
          <a:solidFill>
            <a:srgbClr val="937AB1"/>
          </a:solidFill>
          <a:ln w="57150">
            <a:solidFill>
              <a:srgbClr val="AAC56C"/>
            </a:solidFill>
          </a:ln>
        </p:spPr>
        <p:txBody>
          <a:bodyPr wrap="square" lIns="0" tIns="0" rIns="0" bIns="0" rtlCol="0">
            <a:noAutofit/>
          </a:bodyPr>
          <a:lstStyle/>
          <a:p>
            <a:endParaRPr/>
          </a:p>
        </p:txBody>
      </p:sp>
      <p:sp>
        <p:nvSpPr>
          <p:cNvPr id="93" name="object 86"/>
          <p:cNvSpPr/>
          <p:nvPr/>
        </p:nvSpPr>
        <p:spPr>
          <a:xfrm>
            <a:off x="7775551" y="5502337"/>
            <a:ext cx="347472" cy="347472"/>
          </a:xfrm>
          <a:custGeom>
            <a:avLst/>
            <a:gdLst/>
            <a:ahLst/>
            <a:cxnLst/>
            <a:rect l="l" t="t" r="r" b="b"/>
            <a:pathLst>
              <a:path w="320729"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9"/>
                </a:lnTo>
                <a:lnTo>
                  <a:pt x="288458" y="69169"/>
                </a:lnTo>
                <a:lnTo>
                  <a:pt x="296005" y="80986"/>
                </a:lnTo>
                <a:lnTo>
                  <a:pt x="302647" y="93485"/>
                </a:lnTo>
                <a:lnTo>
                  <a:pt x="308334" y="106609"/>
                </a:lnTo>
                <a:lnTo>
                  <a:pt x="313014" y="120303"/>
                </a:lnTo>
                <a:lnTo>
                  <a:pt x="316635" y="134513"/>
                </a:lnTo>
                <a:lnTo>
                  <a:pt x="319146" y="149182"/>
                </a:lnTo>
                <a:lnTo>
                  <a:pt x="320497" y="164255"/>
                </a:lnTo>
                <a:lnTo>
                  <a:pt x="320729" y="173680"/>
                </a:lnTo>
                <a:lnTo>
                  <a:pt x="320116" y="188974"/>
                </a:lnTo>
                <a:lnTo>
                  <a:pt x="318311" y="203897"/>
                </a:lnTo>
                <a:lnTo>
                  <a:pt x="315364" y="218395"/>
                </a:lnTo>
                <a:lnTo>
                  <a:pt x="311328" y="232412"/>
                </a:lnTo>
                <a:lnTo>
                  <a:pt x="306254" y="245893"/>
                </a:lnTo>
                <a:lnTo>
                  <a:pt x="300192" y="258782"/>
                </a:lnTo>
                <a:lnTo>
                  <a:pt x="293194" y="271024"/>
                </a:lnTo>
                <a:lnTo>
                  <a:pt x="285310" y="282563"/>
                </a:lnTo>
                <a:lnTo>
                  <a:pt x="276593" y="293344"/>
                </a:lnTo>
                <a:lnTo>
                  <a:pt x="267094" y="303312"/>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6"/>
                </a:lnTo>
                <a:lnTo>
                  <a:pt x="0" y="173680"/>
                </a:lnTo>
                <a:close/>
              </a:path>
            </a:pathLst>
          </a:custGeom>
          <a:solidFill>
            <a:srgbClr val="937AB1"/>
          </a:solidFill>
          <a:ln w="57150">
            <a:solidFill>
              <a:srgbClr val="AAC56C"/>
            </a:solidFill>
          </a:ln>
        </p:spPr>
        <p:txBody>
          <a:bodyPr wrap="square" lIns="0" tIns="0" rIns="0" bIns="0" rtlCol="0">
            <a:noAutofit/>
          </a:bodyPr>
          <a:lstStyle/>
          <a:p>
            <a:endParaRPr/>
          </a:p>
        </p:txBody>
      </p:sp>
      <p:sp>
        <p:nvSpPr>
          <p:cNvPr id="94" name="object 74"/>
          <p:cNvSpPr/>
          <p:nvPr/>
        </p:nvSpPr>
        <p:spPr>
          <a:xfrm>
            <a:off x="4192469" y="5195209"/>
            <a:ext cx="347472" cy="347472"/>
          </a:xfrm>
          <a:custGeom>
            <a:avLst/>
            <a:gdLst/>
            <a:ahLst/>
            <a:cxnLst/>
            <a:rect l="l" t="t" r="r" b="b"/>
            <a:pathLst>
              <a:path w="320730"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95" name="object 72"/>
          <p:cNvSpPr/>
          <p:nvPr/>
        </p:nvSpPr>
        <p:spPr>
          <a:xfrm>
            <a:off x="7483366" y="2517371"/>
            <a:ext cx="347472" cy="347472"/>
          </a:xfrm>
          <a:custGeom>
            <a:avLst/>
            <a:gdLst/>
            <a:ahLst/>
            <a:cxnLst/>
            <a:rect l="l" t="t" r="r" b="b"/>
            <a:pathLst>
              <a:path w="320730"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30" y="342927"/>
                </a:lnTo>
                <a:lnTo>
                  <a:pt x="182985" y="345647"/>
                </a:lnTo>
                <a:lnTo>
                  <a:pt x="169068" y="347110"/>
                </a:lnTo>
                <a:lnTo>
                  <a:pt x="160364" y="347362"/>
                </a:lnTo>
                <a:lnTo>
                  <a:pt x="146244" y="346698"/>
                </a:lnTo>
                <a:lnTo>
                  <a:pt x="132465" y="344742"/>
                </a:lnTo>
                <a:lnTo>
                  <a:pt x="119078" y="341551"/>
                </a:lnTo>
                <a:lnTo>
                  <a:pt x="106136" y="337180"/>
                </a:lnTo>
                <a:lnTo>
                  <a:pt x="93689" y="331684"/>
                </a:lnTo>
                <a:lnTo>
                  <a:pt x="81788" y="325119"/>
                </a:lnTo>
                <a:lnTo>
                  <a:pt x="70485" y="317540"/>
                </a:lnTo>
                <a:lnTo>
                  <a:pt x="59830" y="309002"/>
                </a:lnTo>
                <a:lnTo>
                  <a:pt x="49876" y="299561"/>
                </a:lnTo>
                <a:lnTo>
                  <a:pt x="40672" y="289273"/>
                </a:lnTo>
                <a:lnTo>
                  <a:pt x="32271" y="278192"/>
                </a:lnTo>
                <a:lnTo>
                  <a:pt x="24724" y="266375"/>
                </a:lnTo>
                <a:lnTo>
                  <a:pt x="18081" y="253876"/>
                </a:lnTo>
                <a:lnTo>
                  <a:pt x="12395" y="240752"/>
                </a:lnTo>
                <a:lnTo>
                  <a:pt x="7715" y="227058"/>
                </a:lnTo>
                <a:lnTo>
                  <a:pt x="4094" y="212848"/>
                </a:lnTo>
                <a:lnTo>
                  <a:pt x="1583" y="198180"/>
                </a:lnTo>
                <a:lnTo>
                  <a:pt x="232" y="183107"/>
                </a:lnTo>
                <a:lnTo>
                  <a:pt x="0" y="173680"/>
                </a:lnTo>
                <a:close/>
              </a:path>
            </a:pathLst>
          </a:custGeom>
          <a:solidFill>
            <a:srgbClr val="FAA757"/>
          </a:solidFill>
          <a:ln w="28575">
            <a:solidFill>
              <a:srgbClr val="C1803F"/>
            </a:solidFill>
          </a:ln>
        </p:spPr>
        <p:txBody>
          <a:bodyPr wrap="square" lIns="0" tIns="0" rIns="0" bIns="0" rtlCol="0">
            <a:noAutofit/>
          </a:bodyPr>
          <a:lstStyle/>
          <a:p>
            <a:endParaRPr/>
          </a:p>
        </p:txBody>
      </p:sp>
      <p:sp>
        <p:nvSpPr>
          <p:cNvPr id="96" name="object 70"/>
          <p:cNvSpPr/>
          <p:nvPr/>
        </p:nvSpPr>
        <p:spPr>
          <a:xfrm>
            <a:off x="7084113" y="2135643"/>
            <a:ext cx="347472" cy="347472"/>
          </a:xfrm>
          <a:custGeom>
            <a:avLst/>
            <a:gdLst/>
            <a:ahLst/>
            <a:cxnLst/>
            <a:rect l="l" t="t" r="r" b="b"/>
            <a:pathLst>
              <a:path w="320730"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2"/>
                </a:lnTo>
                <a:lnTo>
                  <a:pt x="146244" y="346698"/>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3" y="198179"/>
                </a:lnTo>
                <a:lnTo>
                  <a:pt x="232" y="183107"/>
                </a:lnTo>
                <a:lnTo>
                  <a:pt x="0" y="173680"/>
                </a:lnTo>
                <a:close/>
              </a:path>
            </a:pathLst>
          </a:custGeom>
          <a:solidFill>
            <a:srgbClr val="FAA757"/>
          </a:solidFill>
          <a:ln w="28575">
            <a:solidFill>
              <a:srgbClr val="C1803F"/>
            </a:solidFill>
          </a:ln>
        </p:spPr>
        <p:txBody>
          <a:bodyPr wrap="square" lIns="0" tIns="0" rIns="0" bIns="0" rtlCol="0">
            <a:noAutofit/>
          </a:bodyPr>
          <a:lstStyle/>
          <a:p>
            <a:endParaRPr/>
          </a:p>
        </p:txBody>
      </p:sp>
      <p:sp>
        <p:nvSpPr>
          <p:cNvPr id="97" name="object 68"/>
          <p:cNvSpPr/>
          <p:nvPr/>
        </p:nvSpPr>
        <p:spPr>
          <a:xfrm>
            <a:off x="6672028" y="1723114"/>
            <a:ext cx="347472" cy="347472"/>
          </a:xfrm>
          <a:custGeom>
            <a:avLst/>
            <a:gdLst/>
            <a:ahLst/>
            <a:cxnLst/>
            <a:rect l="l" t="t" r="r" b="b"/>
            <a:pathLst>
              <a:path w="320729"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2"/>
                </a:lnTo>
                <a:lnTo>
                  <a:pt x="146244" y="346698"/>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3"/>
                </a:lnTo>
                <a:lnTo>
                  <a:pt x="32271" y="278192"/>
                </a:lnTo>
                <a:lnTo>
                  <a:pt x="24724" y="266375"/>
                </a:lnTo>
                <a:lnTo>
                  <a:pt x="18081" y="253876"/>
                </a:lnTo>
                <a:lnTo>
                  <a:pt x="12395" y="240752"/>
                </a:lnTo>
                <a:lnTo>
                  <a:pt x="7715" y="227058"/>
                </a:lnTo>
                <a:lnTo>
                  <a:pt x="4094" y="212848"/>
                </a:lnTo>
                <a:lnTo>
                  <a:pt x="1583" y="198179"/>
                </a:lnTo>
                <a:lnTo>
                  <a:pt x="232" y="183107"/>
                </a:lnTo>
                <a:lnTo>
                  <a:pt x="0" y="173680"/>
                </a:lnTo>
                <a:close/>
              </a:path>
            </a:pathLst>
          </a:custGeom>
          <a:solidFill>
            <a:srgbClr val="FAA757"/>
          </a:solidFill>
          <a:ln w="28575">
            <a:solidFill>
              <a:schemeClr val="bg1">
                <a:lumMod val="85000"/>
              </a:schemeClr>
            </a:solidFill>
          </a:ln>
        </p:spPr>
        <p:txBody>
          <a:bodyPr wrap="square" lIns="0" tIns="0" rIns="0" bIns="0" rtlCol="0">
            <a:noAutofit/>
          </a:bodyPr>
          <a:lstStyle/>
          <a:p>
            <a:endParaRPr/>
          </a:p>
        </p:txBody>
      </p:sp>
      <p:sp>
        <p:nvSpPr>
          <p:cNvPr id="98" name="object 66"/>
          <p:cNvSpPr/>
          <p:nvPr/>
        </p:nvSpPr>
        <p:spPr>
          <a:xfrm>
            <a:off x="8396003" y="3412181"/>
            <a:ext cx="347472" cy="347472"/>
          </a:xfrm>
          <a:custGeom>
            <a:avLst/>
            <a:gdLst/>
            <a:ahLst/>
            <a:cxnLst/>
            <a:rect l="l" t="t" r="r" b="b"/>
            <a:pathLst>
              <a:path w="320730"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4"/>
                </a:lnTo>
                <a:lnTo>
                  <a:pt x="308334" y="106609"/>
                </a:lnTo>
                <a:lnTo>
                  <a:pt x="313014" y="120303"/>
                </a:lnTo>
                <a:lnTo>
                  <a:pt x="316635" y="134512"/>
                </a:lnTo>
                <a:lnTo>
                  <a:pt x="319147" y="149181"/>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3" y="346697"/>
                </a:lnTo>
                <a:lnTo>
                  <a:pt x="132464" y="344742"/>
                </a:lnTo>
                <a:lnTo>
                  <a:pt x="119078" y="341551"/>
                </a:lnTo>
                <a:lnTo>
                  <a:pt x="106136" y="337180"/>
                </a:lnTo>
                <a:lnTo>
                  <a:pt x="93688" y="331684"/>
                </a:lnTo>
                <a:lnTo>
                  <a:pt x="81788" y="325119"/>
                </a:lnTo>
                <a:lnTo>
                  <a:pt x="70484" y="317539"/>
                </a:lnTo>
                <a:lnTo>
                  <a:pt x="59830" y="309001"/>
                </a:lnTo>
                <a:lnTo>
                  <a:pt x="49875" y="299561"/>
                </a:lnTo>
                <a:lnTo>
                  <a:pt x="40672" y="289272"/>
                </a:lnTo>
                <a:lnTo>
                  <a:pt x="32271" y="278192"/>
                </a:lnTo>
                <a:lnTo>
                  <a:pt x="24724" y="266375"/>
                </a:lnTo>
                <a:lnTo>
                  <a:pt x="18081" y="253876"/>
                </a:lnTo>
                <a:lnTo>
                  <a:pt x="12395" y="240752"/>
                </a:lnTo>
                <a:lnTo>
                  <a:pt x="7715" y="227057"/>
                </a:lnTo>
                <a:lnTo>
                  <a:pt x="4094" y="212848"/>
                </a:lnTo>
                <a:lnTo>
                  <a:pt x="1582" y="198179"/>
                </a:lnTo>
                <a:lnTo>
                  <a:pt x="232" y="183106"/>
                </a:lnTo>
                <a:lnTo>
                  <a:pt x="0" y="173680"/>
                </a:lnTo>
                <a:close/>
              </a:path>
            </a:pathLst>
          </a:custGeom>
          <a:solidFill>
            <a:srgbClr val="FAA757"/>
          </a:solidFill>
          <a:ln w="28575">
            <a:solidFill>
              <a:srgbClr val="C1803F"/>
            </a:solidFill>
          </a:ln>
        </p:spPr>
        <p:txBody>
          <a:bodyPr wrap="square" lIns="0" tIns="0" rIns="0" bIns="0" rtlCol="0">
            <a:noAutofit/>
          </a:bodyPr>
          <a:lstStyle/>
          <a:p>
            <a:endParaRPr/>
          </a:p>
        </p:txBody>
      </p:sp>
      <p:sp>
        <p:nvSpPr>
          <p:cNvPr id="99" name="object 63"/>
          <p:cNvSpPr/>
          <p:nvPr/>
        </p:nvSpPr>
        <p:spPr>
          <a:xfrm>
            <a:off x="7404842" y="5021529"/>
            <a:ext cx="347472" cy="347472"/>
          </a:xfrm>
          <a:custGeom>
            <a:avLst/>
            <a:gdLst/>
            <a:ahLst/>
            <a:cxnLst/>
            <a:rect l="l" t="t" r="r" b="b"/>
            <a:pathLst>
              <a:path w="320730" h="347361">
                <a:moveTo>
                  <a:pt x="0" y="173680"/>
                </a:moveTo>
                <a:lnTo>
                  <a:pt x="232" y="183106"/>
                </a:lnTo>
                <a:lnTo>
                  <a:pt x="1583" y="198179"/>
                </a:lnTo>
                <a:lnTo>
                  <a:pt x="4094" y="212848"/>
                </a:lnTo>
                <a:lnTo>
                  <a:pt x="7715" y="227058"/>
                </a:lnTo>
                <a:lnTo>
                  <a:pt x="12395" y="240752"/>
                </a:lnTo>
                <a:lnTo>
                  <a:pt x="18082" y="253876"/>
                </a:lnTo>
                <a:lnTo>
                  <a:pt x="24724" y="266375"/>
                </a:lnTo>
                <a:lnTo>
                  <a:pt x="32272" y="278192"/>
                </a:lnTo>
                <a:lnTo>
                  <a:pt x="40673" y="289272"/>
                </a:lnTo>
                <a:lnTo>
                  <a:pt x="49876" y="299561"/>
                </a:lnTo>
                <a:lnTo>
                  <a:pt x="59830" y="309001"/>
                </a:lnTo>
                <a:lnTo>
                  <a:pt x="70485" y="317539"/>
                </a:lnTo>
                <a:lnTo>
                  <a:pt x="81788" y="325118"/>
                </a:lnTo>
                <a:lnTo>
                  <a:pt x="93689" y="331684"/>
                </a:lnTo>
                <a:lnTo>
                  <a:pt x="106136" y="337180"/>
                </a:lnTo>
                <a:lnTo>
                  <a:pt x="119079" y="341551"/>
                </a:lnTo>
                <a:lnTo>
                  <a:pt x="132465" y="344742"/>
                </a:lnTo>
                <a:lnTo>
                  <a:pt x="146244" y="346697"/>
                </a:lnTo>
                <a:lnTo>
                  <a:pt x="160365" y="347361"/>
                </a:lnTo>
                <a:lnTo>
                  <a:pt x="169069" y="347110"/>
                </a:lnTo>
                <a:lnTo>
                  <a:pt x="182986" y="345646"/>
                </a:lnTo>
                <a:lnTo>
                  <a:pt x="196530" y="342926"/>
                </a:lnTo>
                <a:lnTo>
                  <a:pt x="209650" y="339004"/>
                </a:lnTo>
                <a:lnTo>
                  <a:pt x="222295" y="333936"/>
                </a:lnTo>
                <a:lnTo>
                  <a:pt x="234413" y="327778"/>
                </a:lnTo>
                <a:lnTo>
                  <a:pt x="245953" y="320583"/>
                </a:lnTo>
                <a:lnTo>
                  <a:pt x="256864" y="312409"/>
                </a:lnTo>
                <a:lnTo>
                  <a:pt x="267095" y="303311"/>
                </a:lnTo>
                <a:lnTo>
                  <a:pt x="276595" y="293343"/>
                </a:lnTo>
                <a:lnTo>
                  <a:pt x="285312" y="282562"/>
                </a:lnTo>
                <a:lnTo>
                  <a:pt x="293195" y="271023"/>
                </a:lnTo>
                <a:lnTo>
                  <a:pt x="300193" y="258781"/>
                </a:lnTo>
                <a:lnTo>
                  <a:pt x="306255" y="245892"/>
                </a:lnTo>
                <a:lnTo>
                  <a:pt x="311330" y="232411"/>
                </a:lnTo>
                <a:lnTo>
                  <a:pt x="315366" y="218394"/>
                </a:lnTo>
                <a:lnTo>
                  <a:pt x="318312" y="203896"/>
                </a:lnTo>
                <a:lnTo>
                  <a:pt x="320117" y="188973"/>
                </a:lnTo>
                <a:lnTo>
                  <a:pt x="320730" y="173680"/>
                </a:lnTo>
                <a:lnTo>
                  <a:pt x="320498" y="164254"/>
                </a:lnTo>
                <a:lnTo>
                  <a:pt x="319147" y="149181"/>
                </a:lnTo>
                <a:lnTo>
                  <a:pt x="316636" y="134512"/>
                </a:lnTo>
                <a:lnTo>
                  <a:pt x="313015" y="120303"/>
                </a:lnTo>
                <a:lnTo>
                  <a:pt x="308335" y="106609"/>
                </a:lnTo>
                <a:lnTo>
                  <a:pt x="302649" y="93485"/>
                </a:lnTo>
                <a:lnTo>
                  <a:pt x="296006" y="80986"/>
                </a:lnTo>
                <a:lnTo>
                  <a:pt x="288459" y="69169"/>
                </a:lnTo>
                <a:lnTo>
                  <a:pt x="280058" y="58089"/>
                </a:lnTo>
                <a:lnTo>
                  <a:pt x="270854" y="47800"/>
                </a:lnTo>
                <a:lnTo>
                  <a:pt x="260900" y="38359"/>
                </a:lnTo>
                <a:lnTo>
                  <a:pt x="250245" y="29822"/>
                </a:lnTo>
                <a:lnTo>
                  <a:pt x="238942" y="22242"/>
                </a:lnTo>
                <a:lnTo>
                  <a:pt x="227041" y="15677"/>
                </a:lnTo>
                <a:lnTo>
                  <a:pt x="214594" y="10181"/>
                </a:lnTo>
                <a:lnTo>
                  <a:pt x="201651" y="5810"/>
                </a:lnTo>
                <a:lnTo>
                  <a:pt x="188265" y="2619"/>
                </a:lnTo>
                <a:lnTo>
                  <a:pt x="174486" y="664"/>
                </a:lnTo>
                <a:lnTo>
                  <a:pt x="160365" y="0"/>
                </a:lnTo>
                <a:lnTo>
                  <a:pt x="151662" y="251"/>
                </a:lnTo>
                <a:lnTo>
                  <a:pt x="137745" y="1714"/>
                </a:lnTo>
                <a:lnTo>
                  <a:pt x="124200" y="4434"/>
                </a:lnTo>
                <a:lnTo>
                  <a:pt x="111080" y="8356"/>
                </a:lnTo>
                <a:lnTo>
                  <a:pt x="98436" y="13424"/>
                </a:lnTo>
                <a:lnTo>
                  <a:pt x="86318" y="19583"/>
                </a:lnTo>
                <a:lnTo>
                  <a:pt x="74777" y="26777"/>
                </a:lnTo>
                <a:lnTo>
                  <a:pt x="63866" y="34951"/>
                </a:lnTo>
                <a:lnTo>
                  <a:pt x="53635" y="44049"/>
                </a:lnTo>
                <a:lnTo>
                  <a:pt x="44136" y="54017"/>
                </a:lnTo>
                <a:lnTo>
                  <a:pt x="35419" y="64798"/>
                </a:lnTo>
                <a:lnTo>
                  <a:pt x="27535" y="76337"/>
                </a:lnTo>
                <a:lnTo>
                  <a:pt x="20537" y="88579"/>
                </a:lnTo>
                <a:lnTo>
                  <a:pt x="14475" y="101468"/>
                </a:lnTo>
                <a:lnTo>
                  <a:pt x="9400" y="114948"/>
                </a:lnTo>
                <a:lnTo>
                  <a:pt x="5364" y="128965"/>
                </a:lnTo>
                <a:lnTo>
                  <a:pt x="2418" y="143463"/>
                </a:lnTo>
                <a:lnTo>
                  <a:pt x="613" y="158386"/>
                </a:lnTo>
                <a:lnTo>
                  <a:pt x="0" y="173680"/>
                </a:lnTo>
                <a:close/>
              </a:path>
            </a:pathLst>
          </a:custGeom>
          <a:solidFill>
            <a:srgbClr val="AAC56C"/>
          </a:solidFill>
          <a:ln w="28575">
            <a:solidFill>
              <a:srgbClr val="83984F"/>
            </a:solidFill>
          </a:ln>
        </p:spPr>
        <p:txBody>
          <a:bodyPr wrap="square" lIns="0" tIns="0" rIns="0" bIns="0" rtlCol="0">
            <a:noAutofit/>
          </a:bodyPr>
          <a:lstStyle/>
          <a:p>
            <a:endParaRPr/>
          </a:p>
        </p:txBody>
      </p:sp>
      <p:sp>
        <p:nvSpPr>
          <p:cNvPr id="100" name="object 62"/>
          <p:cNvSpPr/>
          <p:nvPr/>
        </p:nvSpPr>
        <p:spPr>
          <a:xfrm>
            <a:off x="5850962" y="3493881"/>
            <a:ext cx="347472" cy="347472"/>
          </a:xfrm>
          <a:custGeom>
            <a:avLst/>
            <a:gdLst/>
            <a:ahLst/>
            <a:cxnLst/>
            <a:rect l="l" t="t" r="r" b="b"/>
            <a:pathLst>
              <a:path w="320729"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6" y="149182"/>
                </a:lnTo>
                <a:lnTo>
                  <a:pt x="320497" y="164254"/>
                </a:lnTo>
                <a:lnTo>
                  <a:pt x="320729"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6"/>
                </a:lnTo>
                <a:lnTo>
                  <a:pt x="0" y="173681"/>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01" name="object 60"/>
          <p:cNvSpPr/>
          <p:nvPr/>
        </p:nvSpPr>
        <p:spPr>
          <a:xfrm>
            <a:off x="4975263" y="4571028"/>
            <a:ext cx="347472" cy="347472"/>
          </a:xfrm>
          <a:custGeom>
            <a:avLst/>
            <a:gdLst/>
            <a:ahLst/>
            <a:cxnLst/>
            <a:rect l="l" t="t" r="r" b="b"/>
            <a:pathLst>
              <a:path w="320729"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8"/>
                </a:lnTo>
                <a:lnTo>
                  <a:pt x="288458" y="69169"/>
                </a:lnTo>
                <a:lnTo>
                  <a:pt x="296005" y="80986"/>
                </a:lnTo>
                <a:lnTo>
                  <a:pt x="302648" y="93485"/>
                </a:lnTo>
                <a:lnTo>
                  <a:pt x="308334" y="106609"/>
                </a:lnTo>
                <a:lnTo>
                  <a:pt x="313014" y="120303"/>
                </a:lnTo>
                <a:lnTo>
                  <a:pt x="316635" y="134513"/>
                </a:lnTo>
                <a:lnTo>
                  <a:pt x="319146" y="149182"/>
                </a:lnTo>
                <a:lnTo>
                  <a:pt x="320497" y="164254"/>
                </a:lnTo>
                <a:lnTo>
                  <a:pt x="320729"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1"/>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02" name="object 58"/>
          <p:cNvSpPr/>
          <p:nvPr/>
        </p:nvSpPr>
        <p:spPr>
          <a:xfrm>
            <a:off x="9037462" y="2045434"/>
            <a:ext cx="347472" cy="347472"/>
          </a:xfrm>
          <a:custGeom>
            <a:avLst/>
            <a:gdLst/>
            <a:ahLst/>
            <a:cxnLst/>
            <a:rect l="l" t="t" r="r" b="b"/>
            <a:pathLst>
              <a:path w="320729"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4"/>
                </a:lnTo>
                <a:lnTo>
                  <a:pt x="308334" y="106609"/>
                </a:lnTo>
                <a:lnTo>
                  <a:pt x="313014" y="120303"/>
                </a:lnTo>
                <a:lnTo>
                  <a:pt x="316635" y="134512"/>
                </a:lnTo>
                <a:lnTo>
                  <a:pt x="319146" y="149181"/>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2"/>
                </a:lnTo>
                <a:lnTo>
                  <a:pt x="146243" y="346698"/>
                </a:lnTo>
                <a:lnTo>
                  <a:pt x="132464" y="344742"/>
                </a:lnTo>
                <a:lnTo>
                  <a:pt x="119078" y="341551"/>
                </a:lnTo>
                <a:lnTo>
                  <a:pt x="106136" y="337180"/>
                </a:lnTo>
                <a:lnTo>
                  <a:pt x="93688" y="331684"/>
                </a:lnTo>
                <a:lnTo>
                  <a:pt x="81788" y="325119"/>
                </a:lnTo>
                <a:lnTo>
                  <a:pt x="70484" y="317539"/>
                </a:lnTo>
                <a:lnTo>
                  <a:pt x="59830" y="309002"/>
                </a:lnTo>
                <a:lnTo>
                  <a:pt x="49875" y="299561"/>
                </a:lnTo>
                <a:lnTo>
                  <a:pt x="40672" y="289272"/>
                </a:lnTo>
                <a:lnTo>
                  <a:pt x="32271" y="278192"/>
                </a:lnTo>
                <a:lnTo>
                  <a:pt x="24724" y="266375"/>
                </a:lnTo>
                <a:lnTo>
                  <a:pt x="18081" y="253876"/>
                </a:lnTo>
                <a:lnTo>
                  <a:pt x="12395" y="240752"/>
                </a:lnTo>
                <a:lnTo>
                  <a:pt x="7715" y="227057"/>
                </a:lnTo>
                <a:lnTo>
                  <a:pt x="4094" y="212848"/>
                </a:lnTo>
                <a:lnTo>
                  <a:pt x="1582" y="198179"/>
                </a:lnTo>
                <a:lnTo>
                  <a:pt x="232" y="183106"/>
                </a:lnTo>
                <a:lnTo>
                  <a:pt x="0" y="173680"/>
                </a:lnTo>
                <a:close/>
              </a:path>
            </a:pathLst>
          </a:custGeom>
          <a:solidFill>
            <a:srgbClr val="FAA757"/>
          </a:solidFill>
          <a:ln w="28575">
            <a:solidFill>
              <a:srgbClr val="C1803F"/>
            </a:solidFill>
          </a:ln>
        </p:spPr>
        <p:txBody>
          <a:bodyPr wrap="square" lIns="0" tIns="0" rIns="0" bIns="0" rtlCol="0">
            <a:noAutofit/>
          </a:bodyPr>
          <a:lstStyle/>
          <a:p>
            <a:endParaRPr/>
          </a:p>
        </p:txBody>
      </p:sp>
      <p:sp>
        <p:nvSpPr>
          <p:cNvPr id="103" name="object 56"/>
          <p:cNvSpPr/>
          <p:nvPr/>
        </p:nvSpPr>
        <p:spPr>
          <a:xfrm>
            <a:off x="8077321" y="1961962"/>
            <a:ext cx="347472" cy="347472"/>
          </a:xfrm>
          <a:custGeom>
            <a:avLst/>
            <a:gdLst/>
            <a:ahLst/>
            <a:cxnLst/>
            <a:rect l="l" t="t" r="r" b="b"/>
            <a:pathLst>
              <a:path w="320729"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4"/>
                </a:lnTo>
                <a:lnTo>
                  <a:pt x="308334" y="106609"/>
                </a:lnTo>
                <a:lnTo>
                  <a:pt x="313014" y="120303"/>
                </a:lnTo>
                <a:lnTo>
                  <a:pt x="316635" y="134512"/>
                </a:lnTo>
                <a:lnTo>
                  <a:pt x="319146" y="149181"/>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2"/>
                </a:lnTo>
                <a:lnTo>
                  <a:pt x="146243" y="346697"/>
                </a:lnTo>
                <a:lnTo>
                  <a:pt x="132464" y="344742"/>
                </a:lnTo>
                <a:lnTo>
                  <a:pt x="119078" y="341551"/>
                </a:lnTo>
                <a:lnTo>
                  <a:pt x="106136" y="337180"/>
                </a:lnTo>
                <a:lnTo>
                  <a:pt x="93688" y="331684"/>
                </a:lnTo>
                <a:lnTo>
                  <a:pt x="81788" y="325119"/>
                </a:lnTo>
                <a:lnTo>
                  <a:pt x="70484" y="317539"/>
                </a:lnTo>
                <a:lnTo>
                  <a:pt x="59830" y="309002"/>
                </a:lnTo>
                <a:lnTo>
                  <a:pt x="49875" y="299561"/>
                </a:lnTo>
                <a:lnTo>
                  <a:pt x="40672" y="289272"/>
                </a:lnTo>
                <a:lnTo>
                  <a:pt x="32271" y="278192"/>
                </a:lnTo>
                <a:lnTo>
                  <a:pt x="24724" y="266375"/>
                </a:lnTo>
                <a:lnTo>
                  <a:pt x="18081" y="253876"/>
                </a:lnTo>
                <a:lnTo>
                  <a:pt x="12395" y="240752"/>
                </a:lnTo>
                <a:lnTo>
                  <a:pt x="7715" y="227057"/>
                </a:lnTo>
                <a:lnTo>
                  <a:pt x="4094" y="212848"/>
                </a:lnTo>
                <a:lnTo>
                  <a:pt x="1582" y="198179"/>
                </a:lnTo>
                <a:lnTo>
                  <a:pt x="232" y="183106"/>
                </a:lnTo>
                <a:lnTo>
                  <a:pt x="0" y="173680"/>
                </a:lnTo>
                <a:close/>
              </a:path>
            </a:pathLst>
          </a:custGeom>
          <a:solidFill>
            <a:srgbClr val="FAA757"/>
          </a:solidFill>
          <a:ln w="28575">
            <a:solidFill>
              <a:srgbClr val="C1803F"/>
            </a:solidFill>
          </a:ln>
        </p:spPr>
        <p:txBody>
          <a:bodyPr wrap="square" lIns="0" tIns="0" rIns="0" bIns="0" rtlCol="0">
            <a:noAutofit/>
          </a:bodyPr>
          <a:lstStyle/>
          <a:p>
            <a:endParaRPr/>
          </a:p>
        </p:txBody>
      </p:sp>
      <p:sp>
        <p:nvSpPr>
          <p:cNvPr id="104" name="object 54"/>
          <p:cNvSpPr/>
          <p:nvPr/>
        </p:nvSpPr>
        <p:spPr>
          <a:xfrm>
            <a:off x="8877097" y="2753913"/>
            <a:ext cx="347472" cy="347472"/>
          </a:xfrm>
          <a:custGeom>
            <a:avLst/>
            <a:gdLst/>
            <a:ahLst/>
            <a:cxnLst/>
            <a:rect l="l" t="t" r="r" b="b"/>
            <a:pathLst>
              <a:path w="320730"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4"/>
                </a:lnTo>
                <a:lnTo>
                  <a:pt x="308334" y="106609"/>
                </a:lnTo>
                <a:lnTo>
                  <a:pt x="313014" y="120303"/>
                </a:lnTo>
                <a:lnTo>
                  <a:pt x="316635" y="134512"/>
                </a:lnTo>
                <a:lnTo>
                  <a:pt x="319146" y="149181"/>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2"/>
                </a:lnTo>
                <a:lnTo>
                  <a:pt x="146243" y="346698"/>
                </a:lnTo>
                <a:lnTo>
                  <a:pt x="132464" y="344742"/>
                </a:lnTo>
                <a:lnTo>
                  <a:pt x="119078" y="341551"/>
                </a:lnTo>
                <a:lnTo>
                  <a:pt x="106136" y="337180"/>
                </a:lnTo>
                <a:lnTo>
                  <a:pt x="93688" y="331684"/>
                </a:lnTo>
                <a:lnTo>
                  <a:pt x="81788" y="325119"/>
                </a:lnTo>
                <a:lnTo>
                  <a:pt x="70484" y="317539"/>
                </a:lnTo>
                <a:lnTo>
                  <a:pt x="59830" y="309002"/>
                </a:lnTo>
                <a:lnTo>
                  <a:pt x="49875" y="299561"/>
                </a:lnTo>
                <a:lnTo>
                  <a:pt x="40672" y="289272"/>
                </a:lnTo>
                <a:lnTo>
                  <a:pt x="32271" y="278192"/>
                </a:lnTo>
                <a:lnTo>
                  <a:pt x="24724" y="266375"/>
                </a:lnTo>
                <a:lnTo>
                  <a:pt x="18081" y="253876"/>
                </a:lnTo>
                <a:lnTo>
                  <a:pt x="12395" y="240752"/>
                </a:lnTo>
                <a:lnTo>
                  <a:pt x="7715" y="227057"/>
                </a:lnTo>
                <a:lnTo>
                  <a:pt x="4094" y="212848"/>
                </a:lnTo>
                <a:lnTo>
                  <a:pt x="1582" y="198179"/>
                </a:lnTo>
                <a:lnTo>
                  <a:pt x="232" y="183106"/>
                </a:lnTo>
                <a:lnTo>
                  <a:pt x="0" y="173680"/>
                </a:lnTo>
                <a:close/>
              </a:path>
            </a:pathLst>
          </a:custGeom>
          <a:solidFill>
            <a:srgbClr val="FAA757"/>
          </a:solidFill>
          <a:ln w="28575">
            <a:solidFill>
              <a:srgbClr val="C1803F"/>
            </a:solidFill>
          </a:ln>
        </p:spPr>
        <p:txBody>
          <a:bodyPr wrap="square" lIns="0" tIns="0" rIns="0" bIns="0" rtlCol="0">
            <a:noAutofit/>
          </a:bodyPr>
          <a:lstStyle/>
          <a:p>
            <a:endParaRPr/>
          </a:p>
        </p:txBody>
      </p:sp>
      <p:sp>
        <p:nvSpPr>
          <p:cNvPr id="105" name="object 52"/>
          <p:cNvSpPr/>
          <p:nvPr/>
        </p:nvSpPr>
        <p:spPr>
          <a:xfrm>
            <a:off x="6220124" y="4120868"/>
            <a:ext cx="347472" cy="347472"/>
          </a:xfrm>
          <a:custGeom>
            <a:avLst/>
            <a:gdLst/>
            <a:ahLst/>
            <a:cxnLst/>
            <a:rect l="l" t="t" r="r" b="b"/>
            <a:pathLst>
              <a:path w="320730"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5"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1"/>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06" name="object 50"/>
          <p:cNvSpPr/>
          <p:nvPr/>
        </p:nvSpPr>
        <p:spPr>
          <a:xfrm>
            <a:off x="5965297" y="4612355"/>
            <a:ext cx="347472" cy="347472"/>
          </a:xfrm>
          <a:custGeom>
            <a:avLst/>
            <a:gdLst/>
            <a:ahLst/>
            <a:cxnLst/>
            <a:rect l="l" t="t" r="r" b="b"/>
            <a:pathLst>
              <a:path w="320730"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6"/>
                </a:lnTo>
                <a:lnTo>
                  <a:pt x="0" y="173681"/>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07" name="object 48"/>
          <p:cNvSpPr/>
          <p:nvPr/>
        </p:nvSpPr>
        <p:spPr>
          <a:xfrm>
            <a:off x="4654532" y="4049985"/>
            <a:ext cx="347472" cy="347472"/>
          </a:xfrm>
          <a:custGeom>
            <a:avLst/>
            <a:gdLst/>
            <a:ahLst/>
            <a:cxnLst/>
            <a:rect l="l" t="t" r="r" b="b"/>
            <a:pathLst>
              <a:path w="320729"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6" y="149182"/>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08" name="object 42"/>
          <p:cNvSpPr/>
          <p:nvPr/>
        </p:nvSpPr>
        <p:spPr>
          <a:xfrm>
            <a:off x="7272103" y="3311841"/>
            <a:ext cx="347472" cy="347472"/>
          </a:xfrm>
          <a:custGeom>
            <a:avLst/>
            <a:gdLst/>
            <a:ahLst/>
            <a:cxnLst/>
            <a:rect l="l" t="t" r="r" b="b"/>
            <a:pathLst>
              <a:path w="320730"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4" y="346697"/>
                </a:lnTo>
                <a:lnTo>
                  <a:pt x="132465" y="344742"/>
                </a:lnTo>
                <a:lnTo>
                  <a:pt x="119078" y="341551"/>
                </a:lnTo>
                <a:lnTo>
                  <a:pt x="106136" y="337180"/>
                </a:lnTo>
                <a:lnTo>
                  <a:pt x="93689" y="331684"/>
                </a:lnTo>
                <a:lnTo>
                  <a:pt x="81788" y="325119"/>
                </a:lnTo>
                <a:lnTo>
                  <a:pt x="70485" y="317539"/>
                </a:lnTo>
                <a:lnTo>
                  <a:pt x="59830" y="309001"/>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6"/>
                </a:lnTo>
                <a:lnTo>
                  <a:pt x="0" y="173680"/>
                </a:lnTo>
                <a:close/>
              </a:path>
            </a:pathLst>
          </a:custGeom>
          <a:solidFill>
            <a:srgbClr val="FAA757"/>
          </a:solidFill>
          <a:ln w="28575">
            <a:solidFill>
              <a:srgbClr val="C1803F"/>
            </a:solidFill>
          </a:ln>
        </p:spPr>
        <p:txBody>
          <a:bodyPr wrap="square" lIns="0" tIns="0" rIns="0" bIns="0" rtlCol="0">
            <a:noAutofit/>
          </a:bodyPr>
          <a:lstStyle/>
          <a:p>
            <a:endParaRPr/>
          </a:p>
        </p:txBody>
      </p:sp>
      <p:sp>
        <p:nvSpPr>
          <p:cNvPr id="109" name="object 44"/>
          <p:cNvSpPr/>
          <p:nvPr/>
        </p:nvSpPr>
        <p:spPr>
          <a:xfrm>
            <a:off x="7084113" y="2580232"/>
            <a:ext cx="347472" cy="347472"/>
          </a:xfrm>
          <a:custGeom>
            <a:avLst/>
            <a:gdLst/>
            <a:ahLst/>
            <a:cxnLst/>
            <a:rect l="l" t="t" r="r" b="b"/>
            <a:pathLst>
              <a:path w="320730"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2"/>
                </a:lnTo>
                <a:lnTo>
                  <a:pt x="146244" y="346698"/>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3"/>
                </a:lnTo>
                <a:lnTo>
                  <a:pt x="32271" y="278192"/>
                </a:lnTo>
                <a:lnTo>
                  <a:pt x="24724" y="266375"/>
                </a:lnTo>
                <a:lnTo>
                  <a:pt x="18081" y="253876"/>
                </a:lnTo>
                <a:lnTo>
                  <a:pt x="12395" y="240752"/>
                </a:lnTo>
                <a:lnTo>
                  <a:pt x="7715" y="227058"/>
                </a:lnTo>
                <a:lnTo>
                  <a:pt x="4094" y="212848"/>
                </a:lnTo>
                <a:lnTo>
                  <a:pt x="1583" y="198179"/>
                </a:lnTo>
                <a:lnTo>
                  <a:pt x="232" y="183107"/>
                </a:lnTo>
                <a:lnTo>
                  <a:pt x="0" y="173680"/>
                </a:lnTo>
                <a:close/>
              </a:path>
            </a:pathLst>
          </a:custGeom>
          <a:solidFill>
            <a:srgbClr val="FAA757"/>
          </a:solidFill>
          <a:ln w="28575">
            <a:solidFill>
              <a:srgbClr val="C1803F"/>
            </a:solidFill>
          </a:ln>
        </p:spPr>
        <p:txBody>
          <a:bodyPr wrap="square" lIns="0" tIns="0" rIns="0" bIns="0" rtlCol="0">
            <a:noAutofit/>
          </a:bodyPr>
          <a:lstStyle/>
          <a:p>
            <a:endParaRPr/>
          </a:p>
        </p:txBody>
      </p:sp>
      <p:sp>
        <p:nvSpPr>
          <p:cNvPr id="110" name="object 46"/>
          <p:cNvSpPr/>
          <p:nvPr/>
        </p:nvSpPr>
        <p:spPr>
          <a:xfrm>
            <a:off x="6945508" y="2964479"/>
            <a:ext cx="347472" cy="347472"/>
          </a:xfrm>
          <a:custGeom>
            <a:avLst/>
            <a:gdLst/>
            <a:ahLst/>
            <a:cxnLst/>
            <a:rect l="l" t="t" r="r" b="b"/>
            <a:pathLst>
              <a:path w="320730"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4"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30" y="342927"/>
                </a:lnTo>
                <a:lnTo>
                  <a:pt x="182985" y="345647"/>
                </a:lnTo>
                <a:lnTo>
                  <a:pt x="169068" y="347110"/>
                </a:lnTo>
                <a:lnTo>
                  <a:pt x="160365" y="347362"/>
                </a:lnTo>
                <a:lnTo>
                  <a:pt x="146244" y="346698"/>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3" y="198179"/>
                </a:lnTo>
                <a:lnTo>
                  <a:pt x="232" y="183107"/>
                </a:lnTo>
                <a:lnTo>
                  <a:pt x="0" y="173680"/>
                </a:lnTo>
                <a:close/>
              </a:path>
            </a:pathLst>
          </a:custGeom>
          <a:solidFill>
            <a:srgbClr val="FAA757"/>
          </a:solidFill>
          <a:ln w="28575">
            <a:solidFill>
              <a:srgbClr val="C1803F"/>
            </a:solidFill>
          </a:ln>
        </p:spPr>
        <p:txBody>
          <a:bodyPr wrap="square" lIns="0" tIns="0" rIns="0" bIns="0" rtlCol="0">
            <a:noAutofit/>
          </a:bodyPr>
          <a:lstStyle/>
          <a:p>
            <a:endParaRPr/>
          </a:p>
        </p:txBody>
      </p:sp>
      <p:sp>
        <p:nvSpPr>
          <p:cNvPr id="111" name="object 40"/>
          <p:cNvSpPr/>
          <p:nvPr/>
        </p:nvSpPr>
        <p:spPr>
          <a:xfrm>
            <a:off x="6737120" y="4921685"/>
            <a:ext cx="347472" cy="347472"/>
          </a:xfrm>
          <a:custGeom>
            <a:avLst/>
            <a:gdLst/>
            <a:ahLst/>
            <a:cxnLst/>
            <a:rect l="l" t="t" r="r" b="b"/>
            <a:pathLst>
              <a:path w="320729"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29"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1"/>
                </a:lnTo>
                <a:close/>
              </a:path>
            </a:pathLst>
          </a:custGeom>
          <a:solidFill>
            <a:srgbClr val="937AB1"/>
          </a:solidFill>
          <a:ln w="57150">
            <a:solidFill>
              <a:srgbClr val="AAC56C"/>
            </a:solidFill>
          </a:ln>
        </p:spPr>
        <p:txBody>
          <a:bodyPr wrap="square" lIns="0" tIns="0" rIns="0" bIns="0" rtlCol="0">
            <a:noAutofit/>
          </a:bodyPr>
          <a:lstStyle/>
          <a:p>
            <a:endParaRPr/>
          </a:p>
        </p:txBody>
      </p:sp>
      <p:sp>
        <p:nvSpPr>
          <p:cNvPr id="112" name="object 38"/>
          <p:cNvSpPr/>
          <p:nvPr/>
        </p:nvSpPr>
        <p:spPr>
          <a:xfrm>
            <a:off x="8556365" y="2219115"/>
            <a:ext cx="347472" cy="347472"/>
          </a:xfrm>
          <a:custGeom>
            <a:avLst/>
            <a:gdLst/>
            <a:ahLst/>
            <a:cxnLst/>
            <a:rect l="l" t="t" r="r" b="b"/>
            <a:pathLst>
              <a:path w="320729"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4"/>
                </a:lnTo>
                <a:lnTo>
                  <a:pt x="308334" y="106609"/>
                </a:lnTo>
                <a:lnTo>
                  <a:pt x="313014" y="120303"/>
                </a:lnTo>
                <a:lnTo>
                  <a:pt x="316635" y="134512"/>
                </a:lnTo>
                <a:lnTo>
                  <a:pt x="319146" y="149181"/>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2"/>
                </a:lnTo>
                <a:lnTo>
                  <a:pt x="146243" y="346698"/>
                </a:lnTo>
                <a:lnTo>
                  <a:pt x="132464" y="344742"/>
                </a:lnTo>
                <a:lnTo>
                  <a:pt x="119078" y="341551"/>
                </a:lnTo>
                <a:lnTo>
                  <a:pt x="106136" y="337180"/>
                </a:lnTo>
                <a:lnTo>
                  <a:pt x="93688" y="331684"/>
                </a:lnTo>
                <a:lnTo>
                  <a:pt x="81788" y="325119"/>
                </a:lnTo>
                <a:lnTo>
                  <a:pt x="70484" y="317539"/>
                </a:lnTo>
                <a:lnTo>
                  <a:pt x="59830" y="309002"/>
                </a:lnTo>
                <a:lnTo>
                  <a:pt x="49875" y="299561"/>
                </a:lnTo>
                <a:lnTo>
                  <a:pt x="40672" y="289272"/>
                </a:lnTo>
                <a:lnTo>
                  <a:pt x="32271" y="278192"/>
                </a:lnTo>
                <a:lnTo>
                  <a:pt x="24724" y="266375"/>
                </a:lnTo>
                <a:lnTo>
                  <a:pt x="18081" y="253876"/>
                </a:lnTo>
                <a:lnTo>
                  <a:pt x="12395" y="240752"/>
                </a:lnTo>
                <a:lnTo>
                  <a:pt x="7715" y="227057"/>
                </a:lnTo>
                <a:lnTo>
                  <a:pt x="4094" y="212848"/>
                </a:lnTo>
                <a:lnTo>
                  <a:pt x="1582" y="198179"/>
                </a:lnTo>
                <a:lnTo>
                  <a:pt x="232" y="183106"/>
                </a:lnTo>
                <a:lnTo>
                  <a:pt x="0" y="173680"/>
                </a:lnTo>
                <a:close/>
              </a:path>
            </a:pathLst>
          </a:custGeom>
          <a:solidFill>
            <a:srgbClr val="FAA757"/>
          </a:solidFill>
          <a:ln w="28575">
            <a:solidFill>
              <a:srgbClr val="C1803F"/>
            </a:solidFill>
          </a:ln>
        </p:spPr>
        <p:txBody>
          <a:bodyPr wrap="square" lIns="0" tIns="0" rIns="0" bIns="0" rtlCol="0">
            <a:noAutofit/>
          </a:bodyPr>
          <a:lstStyle/>
          <a:p>
            <a:endParaRPr/>
          </a:p>
        </p:txBody>
      </p:sp>
      <p:sp>
        <p:nvSpPr>
          <p:cNvPr id="113" name="object 36"/>
          <p:cNvSpPr/>
          <p:nvPr/>
        </p:nvSpPr>
        <p:spPr>
          <a:xfrm>
            <a:off x="8909165" y="3402186"/>
            <a:ext cx="347472" cy="347472"/>
          </a:xfrm>
          <a:custGeom>
            <a:avLst/>
            <a:gdLst/>
            <a:ahLst/>
            <a:cxnLst/>
            <a:rect l="l" t="t" r="r" b="b"/>
            <a:pathLst>
              <a:path w="338701" h="347361">
                <a:moveTo>
                  <a:pt x="338701" y="173680"/>
                </a:moveTo>
                <a:lnTo>
                  <a:pt x="338086" y="158773"/>
                </a:lnTo>
                <a:lnTo>
                  <a:pt x="336274" y="144215"/>
                </a:lnTo>
                <a:lnTo>
                  <a:pt x="333315" y="130059"/>
                </a:lnTo>
                <a:lnTo>
                  <a:pt x="329260" y="116355"/>
                </a:lnTo>
                <a:lnTo>
                  <a:pt x="324157" y="103155"/>
                </a:lnTo>
                <a:lnTo>
                  <a:pt x="318058" y="90510"/>
                </a:lnTo>
                <a:lnTo>
                  <a:pt x="311012" y="78472"/>
                </a:lnTo>
                <a:lnTo>
                  <a:pt x="303069" y="67092"/>
                </a:lnTo>
                <a:lnTo>
                  <a:pt x="294280" y="56421"/>
                </a:lnTo>
                <a:lnTo>
                  <a:pt x="284694" y="46511"/>
                </a:lnTo>
                <a:lnTo>
                  <a:pt x="274362" y="37412"/>
                </a:lnTo>
                <a:lnTo>
                  <a:pt x="263333" y="29177"/>
                </a:lnTo>
                <a:lnTo>
                  <a:pt x="251657" y="21856"/>
                </a:lnTo>
                <a:lnTo>
                  <a:pt x="239385" y="15500"/>
                </a:lnTo>
                <a:lnTo>
                  <a:pt x="226566" y="10162"/>
                </a:lnTo>
                <a:lnTo>
                  <a:pt x="213252" y="5892"/>
                </a:lnTo>
                <a:lnTo>
                  <a:pt x="199490" y="2742"/>
                </a:lnTo>
                <a:lnTo>
                  <a:pt x="185333" y="763"/>
                </a:lnTo>
                <a:lnTo>
                  <a:pt x="170829" y="6"/>
                </a:lnTo>
                <a:lnTo>
                  <a:pt x="169350" y="0"/>
                </a:lnTo>
                <a:lnTo>
                  <a:pt x="154814" y="630"/>
                </a:lnTo>
                <a:lnTo>
                  <a:pt x="140620" y="2489"/>
                </a:lnTo>
                <a:lnTo>
                  <a:pt x="126816" y="5523"/>
                </a:lnTo>
                <a:lnTo>
                  <a:pt x="113454" y="9683"/>
                </a:lnTo>
                <a:lnTo>
                  <a:pt x="100583" y="14916"/>
                </a:lnTo>
                <a:lnTo>
                  <a:pt x="88254" y="21171"/>
                </a:lnTo>
                <a:lnTo>
                  <a:pt x="76516" y="28397"/>
                </a:lnTo>
                <a:lnTo>
                  <a:pt x="65420" y="36543"/>
                </a:lnTo>
                <a:lnTo>
                  <a:pt x="55015" y="45557"/>
                </a:lnTo>
                <a:lnTo>
                  <a:pt x="45351" y="55388"/>
                </a:lnTo>
                <a:lnTo>
                  <a:pt x="36479" y="65984"/>
                </a:lnTo>
                <a:lnTo>
                  <a:pt x="28449" y="77295"/>
                </a:lnTo>
                <a:lnTo>
                  <a:pt x="21311" y="89269"/>
                </a:lnTo>
                <a:lnTo>
                  <a:pt x="15114" y="101855"/>
                </a:lnTo>
                <a:lnTo>
                  <a:pt x="9909" y="115001"/>
                </a:lnTo>
                <a:lnTo>
                  <a:pt x="5745" y="128657"/>
                </a:lnTo>
                <a:lnTo>
                  <a:pt x="2674" y="142770"/>
                </a:lnTo>
                <a:lnTo>
                  <a:pt x="744" y="157289"/>
                </a:lnTo>
                <a:lnTo>
                  <a:pt x="6" y="172164"/>
                </a:lnTo>
                <a:lnTo>
                  <a:pt x="0" y="173680"/>
                </a:lnTo>
                <a:lnTo>
                  <a:pt x="615" y="188588"/>
                </a:lnTo>
                <a:lnTo>
                  <a:pt x="2427" y="203146"/>
                </a:lnTo>
                <a:lnTo>
                  <a:pt x="5386" y="217302"/>
                </a:lnTo>
                <a:lnTo>
                  <a:pt x="9441" y="231006"/>
                </a:lnTo>
                <a:lnTo>
                  <a:pt x="14544" y="244206"/>
                </a:lnTo>
                <a:lnTo>
                  <a:pt x="20643" y="256850"/>
                </a:lnTo>
                <a:lnTo>
                  <a:pt x="27689" y="268888"/>
                </a:lnTo>
                <a:lnTo>
                  <a:pt x="35631" y="280269"/>
                </a:lnTo>
                <a:lnTo>
                  <a:pt x="44421" y="290940"/>
                </a:lnTo>
                <a:lnTo>
                  <a:pt x="54007" y="300850"/>
                </a:lnTo>
                <a:lnTo>
                  <a:pt x="64339" y="309949"/>
                </a:lnTo>
                <a:lnTo>
                  <a:pt x="75368" y="318184"/>
                </a:lnTo>
                <a:lnTo>
                  <a:pt x="87044" y="325505"/>
                </a:lnTo>
                <a:lnTo>
                  <a:pt x="99316" y="331861"/>
                </a:lnTo>
                <a:lnTo>
                  <a:pt x="112134" y="337199"/>
                </a:lnTo>
                <a:lnTo>
                  <a:pt x="125449" y="341469"/>
                </a:lnTo>
                <a:lnTo>
                  <a:pt x="139210" y="344619"/>
                </a:lnTo>
                <a:lnTo>
                  <a:pt x="153368" y="346598"/>
                </a:lnTo>
                <a:lnTo>
                  <a:pt x="167872" y="347355"/>
                </a:lnTo>
                <a:lnTo>
                  <a:pt x="169350" y="347361"/>
                </a:lnTo>
                <a:lnTo>
                  <a:pt x="183886" y="346731"/>
                </a:lnTo>
                <a:lnTo>
                  <a:pt x="198081" y="344872"/>
                </a:lnTo>
                <a:lnTo>
                  <a:pt x="211885" y="341838"/>
                </a:lnTo>
                <a:lnTo>
                  <a:pt x="225247" y="337678"/>
                </a:lnTo>
                <a:lnTo>
                  <a:pt x="238117" y="332445"/>
                </a:lnTo>
                <a:lnTo>
                  <a:pt x="250447" y="326190"/>
                </a:lnTo>
                <a:lnTo>
                  <a:pt x="262185" y="318964"/>
                </a:lnTo>
                <a:lnTo>
                  <a:pt x="273281" y="310818"/>
                </a:lnTo>
                <a:lnTo>
                  <a:pt x="283686" y="301804"/>
                </a:lnTo>
                <a:lnTo>
                  <a:pt x="293349" y="291973"/>
                </a:lnTo>
                <a:lnTo>
                  <a:pt x="302221" y="281377"/>
                </a:lnTo>
                <a:lnTo>
                  <a:pt x="310251" y="270066"/>
                </a:lnTo>
                <a:lnTo>
                  <a:pt x="317390" y="258092"/>
                </a:lnTo>
                <a:lnTo>
                  <a:pt x="323587" y="245506"/>
                </a:lnTo>
                <a:lnTo>
                  <a:pt x="328792" y="232360"/>
                </a:lnTo>
                <a:lnTo>
                  <a:pt x="332956" y="218704"/>
                </a:lnTo>
                <a:lnTo>
                  <a:pt x="336027" y="204591"/>
                </a:lnTo>
                <a:lnTo>
                  <a:pt x="337957" y="190071"/>
                </a:lnTo>
                <a:lnTo>
                  <a:pt x="338695" y="175197"/>
                </a:lnTo>
                <a:lnTo>
                  <a:pt x="338701" y="173680"/>
                </a:lnTo>
                <a:close/>
              </a:path>
            </a:pathLst>
          </a:custGeom>
          <a:solidFill>
            <a:srgbClr val="FAA757"/>
          </a:solidFill>
          <a:ln w="28575">
            <a:solidFill>
              <a:schemeClr val="bg1">
                <a:lumMod val="85000"/>
              </a:schemeClr>
            </a:solidFill>
          </a:ln>
        </p:spPr>
        <p:txBody>
          <a:bodyPr wrap="square" lIns="0" tIns="0" rIns="0" bIns="0" rtlCol="0">
            <a:noAutofit/>
          </a:bodyPr>
          <a:lstStyle/>
          <a:p>
            <a:endParaRPr/>
          </a:p>
        </p:txBody>
      </p:sp>
      <p:sp>
        <p:nvSpPr>
          <p:cNvPr id="114" name="object 34"/>
          <p:cNvSpPr/>
          <p:nvPr/>
        </p:nvSpPr>
        <p:spPr>
          <a:xfrm>
            <a:off x="6562354" y="2483005"/>
            <a:ext cx="347472" cy="347472"/>
          </a:xfrm>
          <a:custGeom>
            <a:avLst/>
            <a:gdLst/>
            <a:ahLst/>
            <a:cxnLst/>
            <a:rect l="l" t="t" r="r" b="b"/>
            <a:pathLst>
              <a:path w="320729"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5" y="2619"/>
                </a:lnTo>
                <a:lnTo>
                  <a:pt x="201651" y="5810"/>
                </a:lnTo>
                <a:lnTo>
                  <a:pt x="214593" y="10181"/>
                </a:lnTo>
                <a:lnTo>
                  <a:pt x="227041" y="15677"/>
                </a:lnTo>
                <a:lnTo>
                  <a:pt x="238941" y="22242"/>
                </a:lnTo>
                <a:lnTo>
                  <a:pt x="250245" y="29822"/>
                </a:lnTo>
                <a:lnTo>
                  <a:pt x="260899" y="38359"/>
                </a:lnTo>
                <a:lnTo>
                  <a:pt x="270854"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2"/>
                </a:lnTo>
                <a:lnTo>
                  <a:pt x="146244" y="346698"/>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3" y="198179"/>
                </a:lnTo>
                <a:lnTo>
                  <a:pt x="232" y="183107"/>
                </a:lnTo>
                <a:lnTo>
                  <a:pt x="0" y="173680"/>
                </a:lnTo>
                <a:close/>
              </a:path>
            </a:pathLst>
          </a:custGeom>
          <a:solidFill>
            <a:srgbClr val="FAA757"/>
          </a:solidFill>
          <a:ln w="28575">
            <a:solidFill>
              <a:srgbClr val="C1803F"/>
            </a:solidFill>
          </a:ln>
        </p:spPr>
        <p:txBody>
          <a:bodyPr wrap="square" lIns="0" tIns="0" rIns="0" bIns="0" rtlCol="0">
            <a:noAutofit/>
          </a:bodyPr>
          <a:lstStyle/>
          <a:p>
            <a:endParaRPr/>
          </a:p>
        </p:txBody>
      </p:sp>
      <p:sp>
        <p:nvSpPr>
          <p:cNvPr id="115" name="object 32"/>
          <p:cNvSpPr/>
          <p:nvPr/>
        </p:nvSpPr>
        <p:spPr>
          <a:xfrm>
            <a:off x="8716732" y="1593274"/>
            <a:ext cx="347472" cy="347472"/>
          </a:xfrm>
          <a:custGeom>
            <a:avLst/>
            <a:gdLst/>
            <a:ahLst/>
            <a:cxnLst/>
            <a:rect l="l" t="t" r="r" b="b"/>
            <a:pathLst>
              <a:path w="320730"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4"/>
                </a:lnTo>
                <a:lnTo>
                  <a:pt x="308334" y="106609"/>
                </a:lnTo>
                <a:lnTo>
                  <a:pt x="313014" y="120303"/>
                </a:lnTo>
                <a:lnTo>
                  <a:pt x="316635" y="134512"/>
                </a:lnTo>
                <a:lnTo>
                  <a:pt x="319147" y="149181"/>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3"/>
                </a:lnTo>
                <a:lnTo>
                  <a:pt x="285311" y="282563"/>
                </a:lnTo>
                <a:lnTo>
                  <a:pt x="276594" y="293344"/>
                </a:lnTo>
                <a:lnTo>
                  <a:pt x="267094" y="303311"/>
                </a:lnTo>
                <a:lnTo>
                  <a:pt x="256863" y="312410"/>
                </a:lnTo>
                <a:lnTo>
                  <a:pt x="245952" y="320584"/>
                </a:lnTo>
                <a:lnTo>
                  <a:pt x="234412" y="327778"/>
                </a:lnTo>
                <a:lnTo>
                  <a:pt x="222294" y="333937"/>
                </a:lnTo>
                <a:lnTo>
                  <a:pt x="209649" y="339005"/>
                </a:lnTo>
                <a:lnTo>
                  <a:pt x="196530" y="342927"/>
                </a:lnTo>
                <a:lnTo>
                  <a:pt x="182985" y="345647"/>
                </a:lnTo>
                <a:lnTo>
                  <a:pt x="169068" y="347110"/>
                </a:lnTo>
                <a:lnTo>
                  <a:pt x="160364" y="347362"/>
                </a:lnTo>
                <a:lnTo>
                  <a:pt x="146243" y="346698"/>
                </a:lnTo>
                <a:lnTo>
                  <a:pt x="132464" y="344742"/>
                </a:lnTo>
                <a:lnTo>
                  <a:pt x="119078" y="341551"/>
                </a:lnTo>
                <a:lnTo>
                  <a:pt x="106136" y="337180"/>
                </a:lnTo>
                <a:lnTo>
                  <a:pt x="93688" y="331684"/>
                </a:lnTo>
                <a:lnTo>
                  <a:pt x="81788" y="325119"/>
                </a:lnTo>
                <a:lnTo>
                  <a:pt x="70484" y="317539"/>
                </a:lnTo>
                <a:lnTo>
                  <a:pt x="59830" y="309002"/>
                </a:lnTo>
                <a:lnTo>
                  <a:pt x="49875" y="299561"/>
                </a:lnTo>
                <a:lnTo>
                  <a:pt x="40672" y="289272"/>
                </a:lnTo>
                <a:lnTo>
                  <a:pt x="32271" y="278192"/>
                </a:lnTo>
                <a:lnTo>
                  <a:pt x="24724" y="266375"/>
                </a:lnTo>
                <a:lnTo>
                  <a:pt x="18081" y="253876"/>
                </a:lnTo>
                <a:lnTo>
                  <a:pt x="12395" y="240752"/>
                </a:lnTo>
                <a:lnTo>
                  <a:pt x="7715" y="227057"/>
                </a:lnTo>
                <a:lnTo>
                  <a:pt x="4094" y="212848"/>
                </a:lnTo>
                <a:lnTo>
                  <a:pt x="1582" y="198179"/>
                </a:lnTo>
                <a:lnTo>
                  <a:pt x="232" y="183106"/>
                </a:lnTo>
                <a:lnTo>
                  <a:pt x="0" y="173680"/>
                </a:lnTo>
                <a:close/>
              </a:path>
            </a:pathLst>
          </a:custGeom>
          <a:solidFill>
            <a:srgbClr val="FAA757"/>
          </a:solidFill>
          <a:ln w="28575">
            <a:solidFill>
              <a:srgbClr val="C1803F"/>
            </a:solidFill>
          </a:ln>
        </p:spPr>
        <p:txBody>
          <a:bodyPr wrap="square" lIns="0" tIns="0" rIns="0" bIns="0" rtlCol="0">
            <a:noAutofit/>
          </a:bodyPr>
          <a:lstStyle/>
          <a:p>
            <a:endParaRPr/>
          </a:p>
        </p:txBody>
      </p:sp>
      <p:sp>
        <p:nvSpPr>
          <p:cNvPr id="116" name="object 30"/>
          <p:cNvSpPr/>
          <p:nvPr/>
        </p:nvSpPr>
        <p:spPr>
          <a:xfrm>
            <a:off x="7725572" y="3169970"/>
            <a:ext cx="347472" cy="347472"/>
          </a:xfrm>
          <a:custGeom>
            <a:avLst/>
            <a:gdLst/>
            <a:ahLst/>
            <a:cxnLst/>
            <a:rect l="l" t="t" r="r" b="b"/>
            <a:pathLst>
              <a:path w="320729"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2"/>
                </a:lnTo>
                <a:lnTo>
                  <a:pt x="146244" y="346698"/>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3" y="198179"/>
                </a:lnTo>
                <a:lnTo>
                  <a:pt x="232" y="183107"/>
                </a:lnTo>
                <a:lnTo>
                  <a:pt x="0" y="173680"/>
                </a:lnTo>
                <a:close/>
              </a:path>
            </a:pathLst>
          </a:custGeom>
          <a:solidFill>
            <a:srgbClr val="FAA757"/>
          </a:solidFill>
          <a:ln w="28575">
            <a:solidFill>
              <a:srgbClr val="C1803F"/>
            </a:solidFill>
          </a:ln>
        </p:spPr>
        <p:txBody>
          <a:bodyPr wrap="square" lIns="0" tIns="0" rIns="0" bIns="0" rtlCol="0">
            <a:noAutofit/>
          </a:bodyPr>
          <a:lstStyle/>
          <a:p>
            <a:endParaRPr/>
          </a:p>
        </p:txBody>
      </p:sp>
      <p:sp>
        <p:nvSpPr>
          <p:cNvPr id="117" name="object 28"/>
          <p:cNvSpPr/>
          <p:nvPr/>
        </p:nvSpPr>
        <p:spPr>
          <a:xfrm>
            <a:off x="6401989" y="5328656"/>
            <a:ext cx="347472" cy="347472"/>
          </a:xfrm>
          <a:custGeom>
            <a:avLst/>
            <a:gdLst/>
            <a:ahLst/>
            <a:cxnLst/>
            <a:rect l="l" t="t" r="r" b="b"/>
            <a:pathLst>
              <a:path w="320730"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6"/>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18" name="object 26"/>
          <p:cNvSpPr/>
          <p:nvPr/>
        </p:nvSpPr>
        <p:spPr>
          <a:xfrm>
            <a:off x="7105873" y="4521611"/>
            <a:ext cx="347472" cy="347472"/>
          </a:xfrm>
          <a:custGeom>
            <a:avLst/>
            <a:gdLst/>
            <a:ahLst/>
            <a:cxnLst/>
            <a:rect l="l" t="t" r="r" b="b"/>
            <a:pathLst>
              <a:path w="320730"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6"/>
                </a:lnTo>
                <a:lnTo>
                  <a:pt x="0" y="173681"/>
                </a:lnTo>
                <a:close/>
              </a:path>
            </a:pathLst>
          </a:custGeom>
          <a:solidFill>
            <a:srgbClr val="937AB1"/>
          </a:solidFill>
          <a:ln w="57150">
            <a:solidFill>
              <a:srgbClr val="AAC56C"/>
            </a:solidFill>
          </a:ln>
        </p:spPr>
        <p:txBody>
          <a:bodyPr wrap="square" lIns="0" tIns="0" rIns="0" bIns="0" rtlCol="0">
            <a:noAutofit/>
          </a:bodyPr>
          <a:lstStyle/>
          <a:p>
            <a:endParaRPr/>
          </a:p>
        </p:txBody>
      </p:sp>
      <p:sp>
        <p:nvSpPr>
          <p:cNvPr id="119" name="object 24"/>
          <p:cNvSpPr/>
          <p:nvPr/>
        </p:nvSpPr>
        <p:spPr>
          <a:xfrm>
            <a:off x="5052670" y="3517331"/>
            <a:ext cx="347472" cy="347472"/>
          </a:xfrm>
          <a:custGeom>
            <a:avLst/>
            <a:gdLst/>
            <a:ahLst/>
            <a:cxnLst/>
            <a:rect l="l" t="t" r="r" b="b"/>
            <a:pathLst>
              <a:path w="320730"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1"/>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20" name="object 22"/>
          <p:cNvSpPr/>
          <p:nvPr/>
        </p:nvSpPr>
        <p:spPr>
          <a:xfrm>
            <a:off x="4776845" y="5206506"/>
            <a:ext cx="347472" cy="347472"/>
          </a:xfrm>
          <a:custGeom>
            <a:avLst/>
            <a:gdLst/>
            <a:ahLst/>
            <a:cxnLst/>
            <a:rect l="l" t="t" r="r" b="b"/>
            <a:pathLst>
              <a:path w="320730"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21" name="object 20"/>
          <p:cNvSpPr/>
          <p:nvPr/>
        </p:nvSpPr>
        <p:spPr>
          <a:xfrm>
            <a:off x="5373401" y="4051297"/>
            <a:ext cx="347472" cy="347472"/>
          </a:xfrm>
          <a:custGeom>
            <a:avLst/>
            <a:gdLst/>
            <a:ahLst/>
            <a:cxnLst/>
            <a:rect l="l" t="t" r="r" b="b"/>
            <a:pathLst>
              <a:path w="320730"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2"/>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1"/>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22" name="object 18"/>
          <p:cNvSpPr/>
          <p:nvPr/>
        </p:nvSpPr>
        <p:spPr>
          <a:xfrm>
            <a:off x="8237687" y="2691052"/>
            <a:ext cx="347472" cy="347472"/>
          </a:xfrm>
          <a:custGeom>
            <a:avLst/>
            <a:gdLst/>
            <a:ahLst/>
            <a:cxnLst/>
            <a:rect l="l" t="t" r="r" b="b"/>
            <a:pathLst>
              <a:path w="320730"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4"/>
                </a:lnTo>
                <a:lnTo>
                  <a:pt x="308334" y="106609"/>
                </a:lnTo>
                <a:lnTo>
                  <a:pt x="313014" y="120303"/>
                </a:lnTo>
                <a:lnTo>
                  <a:pt x="316635" y="134512"/>
                </a:lnTo>
                <a:lnTo>
                  <a:pt x="319147" y="149181"/>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2"/>
                </a:lnTo>
                <a:lnTo>
                  <a:pt x="146243" y="346698"/>
                </a:lnTo>
                <a:lnTo>
                  <a:pt x="132464" y="344742"/>
                </a:lnTo>
                <a:lnTo>
                  <a:pt x="119078" y="341551"/>
                </a:lnTo>
                <a:lnTo>
                  <a:pt x="106136" y="337180"/>
                </a:lnTo>
                <a:lnTo>
                  <a:pt x="93688"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7"/>
                </a:lnTo>
                <a:lnTo>
                  <a:pt x="4094" y="212848"/>
                </a:lnTo>
                <a:lnTo>
                  <a:pt x="1582" y="198179"/>
                </a:lnTo>
                <a:lnTo>
                  <a:pt x="232" y="183106"/>
                </a:lnTo>
                <a:lnTo>
                  <a:pt x="0" y="173680"/>
                </a:lnTo>
                <a:close/>
              </a:path>
            </a:pathLst>
          </a:custGeom>
          <a:solidFill>
            <a:srgbClr val="FAA757"/>
          </a:solidFill>
          <a:ln w="28575">
            <a:solidFill>
              <a:srgbClr val="C1803F"/>
            </a:solidFill>
          </a:ln>
        </p:spPr>
        <p:txBody>
          <a:bodyPr wrap="square" lIns="0" tIns="0" rIns="0" bIns="0" rtlCol="0">
            <a:noAutofit/>
          </a:bodyPr>
          <a:lstStyle/>
          <a:p>
            <a:endParaRPr/>
          </a:p>
        </p:txBody>
      </p:sp>
      <p:sp>
        <p:nvSpPr>
          <p:cNvPr id="123" name="object 6"/>
          <p:cNvSpPr txBox="1"/>
          <p:nvPr/>
        </p:nvSpPr>
        <p:spPr>
          <a:xfrm>
            <a:off x="2856125" y="3759280"/>
            <a:ext cx="992822" cy="330200"/>
          </a:xfrm>
          <a:prstGeom prst="rect">
            <a:avLst/>
          </a:prstGeom>
        </p:spPr>
        <p:txBody>
          <a:bodyPr wrap="square" lIns="0" tIns="0" rIns="0" bIns="0" rtlCol="0">
            <a:noAutofit/>
          </a:bodyPr>
          <a:lstStyle/>
          <a:p>
            <a:pPr marL="12700">
              <a:lnSpc>
                <a:spcPts val="2600"/>
              </a:lnSpc>
              <a:spcBef>
                <a:spcPts val="130"/>
              </a:spcBef>
            </a:pPr>
            <a:r>
              <a:rPr sz="3600" baseline="2275" dirty="0">
                <a:solidFill>
                  <a:srgbClr val="7F7E7E"/>
                </a:solidFill>
                <a:cs typeface="Calibri"/>
              </a:rPr>
              <a:t>Income</a:t>
            </a:r>
            <a:endParaRPr sz="2400" dirty="0">
              <a:cs typeface="Calibri"/>
            </a:endParaRPr>
          </a:p>
        </p:txBody>
      </p:sp>
      <p:grpSp>
        <p:nvGrpSpPr>
          <p:cNvPr id="124" name="Group 123"/>
          <p:cNvGrpSpPr/>
          <p:nvPr/>
        </p:nvGrpSpPr>
        <p:grpSpPr>
          <a:xfrm>
            <a:off x="3907438" y="1888930"/>
            <a:ext cx="6303362" cy="4054670"/>
            <a:chOff x="2343901" y="1923700"/>
            <a:chExt cx="6303362" cy="4054670"/>
          </a:xfrm>
        </p:grpSpPr>
        <p:sp>
          <p:nvSpPr>
            <p:cNvPr id="125" name="object 67"/>
            <p:cNvSpPr/>
            <p:nvPr/>
          </p:nvSpPr>
          <p:spPr>
            <a:xfrm>
              <a:off x="2343901" y="1923700"/>
              <a:ext cx="0" cy="4054670"/>
            </a:xfrm>
            <a:custGeom>
              <a:avLst/>
              <a:gdLst/>
              <a:ahLst/>
              <a:cxnLst/>
              <a:rect l="l" t="t" r="r" b="b"/>
              <a:pathLst>
                <a:path h="4054670">
                  <a:moveTo>
                    <a:pt x="0" y="4054670"/>
                  </a:moveTo>
                  <a:lnTo>
                    <a:pt x="0" y="0"/>
                  </a:lnTo>
                </a:path>
              </a:pathLst>
            </a:custGeom>
            <a:ln w="25399">
              <a:solidFill>
                <a:srgbClr val="6094C9"/>
              </a:solidFill>
              <a:headEnd type="none"/>
              <a:tailEnd type="arrow"/>
            </a:ln>
            <a:effectLst>
              <a:outerShdw blurRad="50800" dist="38100" dir="5400000" algn="t" rotWithShape="0">
                <a:prstClr val="black">
                  <a:alpha val="40000"/>
                </a:prstClr>
              </a:outerShdw>
            </a:effectLst>
          </p:spPr>
          <p:txBody>
            <a:bodyPr wrap="square" lIns="0" tIns="0" rIns="0" bIns="0" rtlCol="0">
              <a:noAutofit/>
            </a:bodyPr>
            <a:lstStyle/>
            <a:p>
              <a:endParaRPr/>
            </a:p>
          </p:txBody>
        </p:sp>
        <p:sp>
          <p:nvSpPr>
            <p:cNvPr id="126" name="object 70"/>
            <p:cNvSpPr/>
            <p:nvPr/>
          </p:nvSpPr>
          <p:spPr>
            <a:xfrm>
              <a:off x="2343901" y="5978370"/>
              <a:ext cx="6303362" cy="0"/>
            </a:xfrm>
            <a:custGeom>
              <a:avLst/>
              <a:gdLst/>
              <a:ahLst/>
              <a:cxnLst/>
              <a:rect l="l" t="t" r="r" b="b"/>
              <a:pathLst>
                <a:path w="6303362">
                  <a:moveTo>
                    <a:pt x="0" y="0"/>
                  </a:moveTo>
                  <a:lnTo>
                    <a:pt x="6303362" y="0"/>
                  </a:lnTo>
                </a:path>
              </a:pathLst>
            </a:custGeom>
            <a:ln w="25399">
              <a:solidFill>
                <a:srgbClr val="6094C9"/>
              </a:solidFill>
              <a:headEnd type="none"/>
              <a:tailEnd type="arrow"/>
            </a:ln>
            <a:effectLst>
              <a:outerShdw blurRad="50800" dist="38100" algn="l" rotWithShape="0">
                <a:prstClr val="black">
                  <a:alpha val="40000"/>
                </a:prstClr>
              </a:outerShdw>
            </a:effectLst>
          </p:spPr>
          <p:txBody>
            <a:bodyPr wrap="square" lIns="0" tIns="0" rIns="0" bIns="0" rtlCol="0">
              <a:noAutofit/>
            </a:bodyPr>
            <a:lstStyle/>
            <a:p>
              <a:endParaRPr/>
            </a:p>
          </p:txBody>
        </p:sp>
      </p:gr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object 15"/>
          <p:cNvSpPr txBox="1"/>
          <p:nvPr/>
        </p:nvSpPr>
        <p:spPr>
          <a:xfrm>
            <a:off x="1873883" y="365536"/>
            <a:ext cx="1351013" cy="520700"/>
          </a:xfrm>
          <a:prstGeom prst="rect">
            <a:avLst/>
          </a:prstGeom>
        </p:spPr>
        <p:txBody>
          <a:bodyPr wrap="square" lIns="0" tIns="0" rIns="0" bIns="0" rtlCol="0">
            <a:noAutofit/>
          </a:bodyPr>
          <a:lstStyle/>
          <a:p>
            <a:pPr marL="12700">
              <a:lnSpc>
                <a:spcPts val="1985"/>
              </a:lnSpc>
              <a:spcBef>
                <a:spcPts val="99"/>
              </a:spcBef>
            </a:pPr>
            <a:r>
              <a:rPr sz="2700" baseline="3034" dirty="0">
                <a:solidFill>
                  <a:srgbClr val="215867"/>
                </a:solidFill>
                <a:latin typeface="+mj-lt"/>
                <a:cs typeface="Calibri"/>
              </a:rPr>
              <a:t>epsilon = 1.75</a:t>
            </a:r>
            <a:endParaRPr dirty="0">
              <a:latin typeface="+mj-lt"/>
              <a:cs typeface="Calibri"/>
            </a:endParaRPr>
          </a:p>
          <a:p>
            <a:pPr marL="12700" marR="34289">
              <a:lnSpc>
                <a:spcPts val="2100"/>
              </a:lnSpc>
              <a:spcBef>
                <a:spcPts val="5"/>
              </a:spcBef>
            </a:pPr>
            <a:r>
              <a:rPr sz="2700" baseline="1517" dirty="0">
                <a:solidFill>
                  <a:srgbClr val="215867"/>
                </a:solidFill>
                <a:latin typeface="+mj-lt"/>
                <a:cs typeface="Calibri"/>
              </a:rPr>
              <a:t>n_clu = 3</a:t>
            </a:r>
            <a:endParaRPr dirty="0">
              <a:latin typeface="+mj-lt"/>
              <a:cs typeface="Calibri"/>
            </a:endParaRPr>
          </a:p>
        </p:txBody>
      </p:sp>
      <p:sp>
        <p:nvSpPr>
          <p:cNvPr id="85" name="object 5"/>
          <p:cNvSpPr txBox="1"/>
          <p:nvPr/>
        </p:nvSpPr>
        <p:spPr>
          <a:xfrm>
            <a:off x="3625916" y="365537"/>
            <a:ext cx="6889684" cy="807913"/>
          </a:xfrm>
          <a:prstGeom prst="rect">
            <a:avLst/>
          </a:prstGeom>
        </p:spPr>
        <p:txBody>
          <a:bodyPr wrap="square" lIns="0" tIns="0" rIns="0" bIns="0" rtlCol="0">
            <a:spAutoFit/>
          </a:bodyPr>
          <a:lstStyle/>
          <a:p>
            <a:pPr marL="12700" marR="41909">
              <a:lnSpc>
                <a:spcPts val="3454"/>
              </a:lnSpc>
              <a:spcBef>
                <a:spcPts val="172"/>
              </a:spcBef>
            </a:pPr>
            <a:r>
              <a:rPr sz="4800" baseline="2560" dirty="0">
                <a:solidFill>
                  <a:srgbClr val="4E81BC"/>
                </a:solidFill>
                <a:latin typeface="+mj-lt"/>
                <a:cs typeface="Calibri"/>
              </a:rPr>
              <a:t>DBSC</a:t>
            </a:r>
            <a:r>
              <a:rPr sz="4800" spc="-4" baseline="2560" dirty="0">
                <a:solidFill>
                  <a:srgbClr val="4E81BC"/>
                </a:solidFill>
                <a:latin typeface="+mj-lt"/>
                <a:cs typeface="Calibri"/>
              </a:rPr>
              <a:t>A</a:t>
            </a:r>
            <a:r>
              <a:rPr sz="4800" baseline="2560" dirty="0">
                <a:solidFill>
                  <a:srgbClr val="4E81BC"/>
                </a:solidFill>
                <a:latin typeface="+mj-lt"/>
                <a:cs typeface="Calibri"/>
              </a:rPr>
              <a:t>N</a:t>
            </a:r>
            <a:endParaRPr sz="3200" dirty="0">
              <a:latin typeface="+mj-lt"/>
              <a:cs typeface="Calibri"/>
            </a:endParaRPr>
          </a:p>
          <a:p>
            <a:pPr marL="12700">
              <a:lnSpc>
                <a:spcPts val="2770"/>
              </a:lnSpc>
            </a:pPr>
            <a:r>
              <a:rPr lang="en-US" sz="3200" baseline="1137" dirty="0">
                <a:solidFill>
                  <a:srgbClr val="7F7E7E"/>
                </a:solidFill>
                <a:cs typeface="Calibri"/>
              </a:rPr>
              <a:t>Keep adding neighbors within </a:t>
            </a:r>
            <a:r>
              <a:rPr lang="en-US" sz="3200" i="1" baseline="1137" dirty="0">
                <a:solidFill>
                  <a:srgbClr val="7F7E7E"/>
                </a:solidFill>
                <a:cs typeface="Calibri"/>
              </a:rPr>
              <a:t>epsilon </a:t>
            </a:r>
            <a:r>
              <a:rPr lang="en-US" sz="3200" baseline="1137" dirty="0">
                <a:solidFill>
                  <a:srgbClr val="7F7E7E"/>
                </a:solidFill>
                <a:cs typeface="Calibri"/>
              </a:rPr>
              <a:t>as chain reaction</a:t>
            </a:r>
            <a:endParaRPr lang="en-US" sz="3200" i="1" baseline="1137" dirty="0">
              <a:solidFill>
                <a:srgbClr val="7F7E7E"/>
              </a:solidFill>
              <a:cs typeface="Calibri"/>
            </a:endParaRPr>
          </a:p>
        </p:txBody>
      </p:sp>
      <p:sp>
        <p:nvSpPr>
          <p:cNvPr id="86" name="object 3"/>
          <p:cNvSpPr txBox="1"/>
          <p:nvPr/>
        </p:nvSpPr>
        <p:spPr>
          <a:xfrm>
            <a:off x="6950816" y="6116930"/>
            <a:ext cx="542241" cy="330200"/>
          </a:xfrm>
          <a:prstGeom prst="rect">
            <a:avLst/>
          </a:prstGeom>
        </p:spPr>
        <p:txBody>
          <a:bodyPr wrap="square" lIns="0" tIns="0" rIns="0" bIns="0" rtlCol="0">
            <a:noAutofit/>
          </a:bodyPr>
          <a:lstStyle/>
          <a:p>
            <a:pPr marL="12700">
              <a:lnSpc>
                <a:spcPts val="2600"/>
              </a:lnSpc>
              <a:spcBef>
                <a:spcPts val="130"/>
              </a:spcBef>
            </a:pPr>
            <a:r>
              <a:rPr sz="3600" baseline="2275" dirty="0">
                <a:solidFill>
                  <a:srgbClr val="7F7E7E"/>
                </a:solidFill>
                <a:latin typeface="Calibri"/>
                <a:cs typeface="Calibri"/>
              </a:rPr>
              <a:t>Age</a:t>
            </a:r>
            <a:endParaRPr sz="2400">
              <a:latin typeface="Calibri"/>
              <a:cs typeface="Calibri"/>
            </a:endParaRPr>
          </a:p>
        </p:txBody>
      </p:sp>
      <p:sp>
        <p:nvSpPr>
          <p:cNvPr id="87" name="object 66"/>
          <p:cNvSpPr/>
          <p:nvPr/>
        </p:nvSpPr>
        <p:spPr>
          <a:xfrm>
            <a:off x="6040382" y="4164321"/>
            <a:ext cx="1810252" cy="1760707"/>
          </a:xfrm>
          <a:custGeom>
            <a:avLst/>
            <a:gdLst/>
            <a:ahLst/>
            <a:cxnLst/>
            <a:rect l="l" t="t" r="r" b="b"/>
            <a:pathLst>
              <a:path w="1810252" h="1760707">
                <a:moveTo>
                  <a:pt x="0" y="880353"/>
                </a:moveTo>
                <a:lnTo>
                  <a:pt x="3000" y="952556"/>
                </a:lnTo>
                <a:lnTo>
                  <a:pt x="11846" y="1023151"/>
                </a:lnTo>
                <a:lnTo>
                  <a:pt x="26305" y="1091913"/>
                </a:lnTo>
                <a:lnTo>
                  <a:pt x="46143" y="1158614"/>
                </a:lnTo>
                <a:lnTo>
                  <a:pt x="71129" y="1223027"/>
                </a:lnTo>
                <a:lnTo>
                  <a:pt x="101028" y="1284927"/>
                </a:lnTo>
                <a:lnTo>
                  <a:pt x="135608" y="1344087"/>
                </a:lnTo>
                <a:lnTo>
                  <a:pt x="174636" y="1400279"/>
                </a:lnTo>
                <a:lnTo>
                  <a:pt x="217880" y="1453279"/>
                </a:lnTo>
                <a:lnTo>
                  <a:pt x="265105" y="1502858"/>
                </a:lnTo>
                <a:lnTo>
                  <a:pt x="316079" y="1548791"/>
                </a:lnTo>
                <a:lnTo>
                  <a:pt x="370570" y="1590850"/>
                </a:lnTo>
                <a:lnTo>
                  <a:pt x="428344" y="1628810"/>
                </a:lnTo>
                <a:lnTo>
                  <a:pt x="489168" y="1662444"/>
                </a:lnTo>
                <a:lnTo>
                  <a:pt x="552810" y="1691525"/>
                </a:lnTo>
                <a:lnTo>
                  <a:pt x="619036" y="1715826"/>
                </a:lnTo>
                <a:lnTo>
                  <a:pt x="687614" y="1735122"/>
                </a:lnTo>
                <a:lnTo>
                  <a:pt x="758310" y="1749185"/>
                </a:lnTo>
                <a:lnTo>
                  <a:pt x="830892" y="1757789"/>
                </a:lnTo>
                <a:lnTo>
                  <a:pt x="905126" y="1760707"/>
                </a:lnTo>
                <a:lnTo>
                  <a:pt x="979361" y="1757789"/>
                </a:lnTo>
                <a:lnTo>
                  <a:pt x="1051942" y="1749185"/>
                </a:lnTo>
                <a:lnTo>
                  <a:pt x="1122639" y="1735122"/>
                </a:lnTo>
                <a:lnTo>
                  <a:pt x="1191216" y="1715826"/>
                </a:lnTo>
                <a:lnTo>
                  <a:pt x="1257442" y="1691525"/>
                </a:lnTo>
                <a:lnTo>
                  <a:pt x="1321084" y="1662444"/>
                </a:lnTo>
                <a:lnTo>
                  <a:pt x="1381908" y="1628810"/>
                </a:lnTo>
                <a:lnTo>
                  <a:pt x="1439682" y="1590850"/>
                </a:lnTo>
                <a:lnTo>
                  <a:pt x="1494173" y="1548791"/>
                </a:lnTo>
                <a:lnTo>
                  <a:pt x="1545147" y="1502858"/>
                </a:lnTo>
                <a:lnTo>
                  <a:pt x="1592373" y="1453279"/>
                </a:lnTo>
                <a:lnTo>
                  <a:pt x="1635616" y="1400279"/>
                </a:lnTo>
                <a:lnTo>
                  <a:pt x="1674644" y="1344087"/>
                </a:lnTo>
                <a:lnTo>
                  <a:pt x="1709224" y="1284927"/>
                </a:lnTo>
                <a:lnTo>
                  <a:pt x="1739123" y="1223027"/>
                </a:lnTo>
                <a:lnTo>
                  <a:pt x="1764109" y="1158614"/>
                </a:lnTo>
                <a:lnTo>
                  <a:pt x="1783947" y="1091913"/>
                </a:lnTo>
                <a:lnTo>
                  <a:pt x="1798406" y="1023151"/>
                </a:lnTo>
                <a:lnTo>
                  <a:pt x="1807252" y="952556"/>
                </a:lnTo>
                <a:lnTo>
                  <a:pt x="1810252" y="880353"/>
                </a:lnTo>
                <a:lnTo>
                  <a:pt x="1807252" y="808151"/>
                </a:lnTo>
                <a:lnTo>
                  <a:pt x="1798406" y="737555"/>
                </a:lnTo>
                <a:lnTo>
                  <a:pt x="1783947" y="668794"/>
                </a:lnTo>
                <a:lnTo>
                  <a:pt x="1764109" y="602094"/>
                </a:lnTo>
                <a:lnTo>
                  <a:pt x="1739123" y="537680"/>
                </a:lnTo>
                <a:lnTo>
                  <a:pt x="1709224" y="475780"/>
                </a:lnTo>
                <a:lnTo>
                  <a:pt x="1674644" y="416621"/>
                </a:lnTo>
                <a:lnTo>
                  <a:pt x="1635616" y="360428"/>
                </a:lnTo>
                <a:lnTo>
                  <a:pt x="1592373" y="307429"/>
                </a:lnTo>
                <a:lnTo>
                  <a:pt x="1545147" y="257849"/>
                </a:lnTo>
                <a:lnTo>
                  <a:pt x="1494173" y="211917"/>
                </a:lnTo>
                <a:lnTo>
                  <a:pt x="1439682" y="169857"/>
                </a:lnTo>
                <a:lnTo>
                  <a:pt x="1381908" y="131897"/>
                </a:lnTo>
                <a:lnTo>
                  <a:pt x="1321084" y="98263"/>
                </a:lnTo>
                <a:lnTo>
                  <a:pt x="1257442" y="69182"/>
                </a:lnTo>
                <a:lnTo>
                  <a:pt x="1191216" y="44881"/>
                </a:lnTo>
                <a:lnTo>
                  <a:pt x="1122639" y="25585"/>
                </a:lnTo>
                <a:lnTo>
                  <a:pt x="1051942" y="11522"/>
                </a:lnTo>
                <a:lnTo>
                  <a:pt x="979361" y="2918"/>
                </a:lnTo>
                <a:lnTo>
                  <a:pt x="905126" y="0"/>
                </a:lnTo>
                <a:lnTo>
                  <a:pt x="830892" y="2918"/>
                </a:lnTo>
                <a:lnTo>
                  <a:pt x="758310" y="11522"/>
                </a:lnTo>
                <a:lnTo>
                  <a:pt x="687614" y="25585"/>
                </a:lnTo>
                <a:lnTo>
                  <a:pt x="619036" y="44881"/>
                </a:lnTo>
                <a:lnTo>
                  <a:pt x="552810" y="69182"/>
                </a:lnTo>
                <a:lnTo>
                  <a:pt x="489168" y="98263"/>
                </a:lnTo>
                <a:lnTo>
                  <a:pt x="428344" y="131897"/>
                </a:lnTo>
                <a:lnTo>
                  <a:pt x="370570" y="169857"/>
                </a:lnTo>
                <a:lnTo>
                  <a:pt x="316079" y="211917"/>
                </a:lnTo>
                <a:lnTo>
                  <a:pt x="265105" y="257849"/>
                </a:lnTo>
                <a:lnTo>
                  <a:pt x="217880" y="307429"/>
                </a:lnTo>
                <a:lnTo>
                  <a:pt x="174636" y="360428"/>
                </a:lnTo>
                <a:lnTo>
                  <a:pt x="135608" y="416621"/>
                </a:lnTo>
                <a:lnTo>
                  <a:pt x="101028" y="475780"/>
                </a:lnTo>
                <a:lnTo>
                  <a:pt x="71129" y="537680"/>
                </a:lnTo>
                <a:lnTo>
                  <a:pt x="46143" y="602094"/>
                </a:lnTo>
                <a:lnTo>
                  <a:pt x="26305" y="668794"/>
                </a:lnTo>
                <a:lnTo>
                  <a:pt x="11846" y="737555"/>
                </a:lnTo>
                <a:lnTo>
                  <a:pt x="3000" y="808151"/>
                </a:lnTo>
                <a:lnTo>
                  <a:pt x="0" y="880353"/>
                </a:lnTo>
                <a:close/>
              </a:path>
            </a:pathLst>
          </a:custGeom>
          <a:solidFill>
            <a:srgbClr val="83984F">
              <a:alpha val="50000"/>
            </a:srgbClr>
          </a:solidFill>
          <a:effectLst>
            <a:outerShdw blurRad="50800" dist="38100" dir="5400000" algn="t" rotWithShape="0">
              <a:prstClr val="black">
                <a:alpha val="40000"/>
              </a:prstClr>
            </a:outerShdw>
          </a:effectLst>
        </p:spPr>
        <p:txBody>
          <a:bodyPr wrap="square" lIns="0" tIns="0" rIns="0" bIns="0" rtlCol="0">
            <a:noAutofit/>
          </a:bodyPr>
          <a:lstStyle/>
          <a:p>
            <a:endParaRPr/>
          </a:p>
        </p:txBody>
      </p:sp>
      <p:sp>
        <p:nvSpPr>
          <p:cNvPr id="88" name="object 82"/>
          <p:cNvSpPr/>
          <p:nvPr/>
        </p:nvSpPr>
        <p:spPr>
          <a:xfrm>
            <a:off x="5938372" y="5487188"/>
            <a:ext cx="347472" cy="347472"/>
          </a:xfrm>
          <a:custGeom>
            <a:avLst/>
            <a:gdLst/>
            <a:ahLst/>
            <a:cxnLst/>
            <a:rect l="l" t="t" r="r" b="b"/>
            <a:pathLst>
              <a:path w="320729"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89" name="object 84"/>
          <p:cNvSpPr/>
          <p:nvPr/>
        </p:nvSpPr>
        <p:spPr>
          <a:xfrm>
            <a:off x="6923747" y="5521291"/>
            <a:ext cx="347472" cy="347472"/>
          </a:xfrm>
          <a:custGeom>
            <a:avLst/>
            <a:gdLst/>
            <a:ahLst/>
            <a:cxnLst/>
            <a:rect l="l" t="t" r="r" b="b"/>
            <a:pathLst>
              <a:path w="320729"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6"/>
                </a:lnTo>
                <a:lnTo>
                  <a:pt x="0" y="173680"/>
                </a:lnTo>
                <a:close/>
              </a:path>
            </a:pathLst>
          </a:custGeom>
          <a:solidFill>
            <a:srgbClr val="937AB1"/>
          </a:solidFill>
          <a:ln w="57150">
            <a:solidFill>
              <a:srgbClr val="AAC56C"/>
            </a:solidFill>
          </a:ln>
        </p:spPr>
        <p:txBody>
          <a:bodyPr wrap="square" lIns="0" tIns="0" rIns="0" bIns="0" rtlCol="0">
            <a:noAutofit/>
          </a:bodyPr>
          <a:lstStyle/>
          <a:p>
            <a:endParaRPr/>
          </a:p>
        </p:txBody>
      </p:sp>
      <p:sp>
        <p:nvSpPr>
          <p:cNvPr id="90" name="object 86"/>
          <p:cNvSpPr/>
          <p:nvPr/>
        </p:nvSpPr>
        <p:spPr>
          <a:xfrm>
            <a:off x="7775551" y="5502337"/>
            <a:ext cx="347472" cy="347472"/>
          </a:xfrm>
          <a:custGeom>
            <a:avLst/>
            <a:gdLst/>
            <a:ahLst/>
            <a:cxnLst/>
            <a:rect l="l" t="t" r="r" b="b"/>
            <a:pathLst>
              <a:path w="320729"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9"/>
                </a:lnTo>
                <a:lnTo>
                  <a:pt x="288458" y="69169"/>
                </a:lnTo>
                <a:lnTo>
                  <a:pt x="296005" y="80986"/>
                </a:lnTo>
                <a:lnTo>
                  <a:pt x="302647" y="93485"/>
                </a:lnTo>
                <a:lnTo>
                  <a:pt x="308334" y="106609"/>
                </a:lnTo>
                <a:lnTo>
                  <a:pt x="313014" y="120303"/>
                </a:lnTo>
                <a:lnTo>
                  <a:pt x="316635" y="134513"/>
                </a:lnTo>
                <a:lnTo>
                  <a:pt x="319146" y="149182"/>
                </a:lnTo>
                <a:lnTo>
                  <a:pt x="320497" y="164255"/>
                </a:lnTo>
                <a:lnTo>
                  <a:pt x="320729" y="173680"/>
                </a:lnTo>
                <a:lnTo>
                  <a:pt x="320116" y="188974"/>
                </a:lnTo>
                <a:lnTo>
                  <a:pt x="318311" y="203897"/>
                </a:lnTo>
                <a:lnTo>
                  <a:pt x="315364" y="218395"/>
                </a:lnTo>
                <a:lnTo>
                  <a:pt x="311328" y="232412"/>
                </a:lnTo>
                <a:lnTo>
                  <a:pt x="306254" y="245893"/>
                </a:lnTo>
                <a:lnTo>
                  <a:pt x="300192" y="258782"/>
                </a:lnTo>
                <a:lnTo>
                  <a:pt x="293194" y="271024"/>
                </a:lnTo>
                <a:lnTo>
                  <a:pt x="285310" y="282563"/>
                </a:lnTo>
                <a:lnTo>
                  <a:pt x="276593" y="293344"/>
                </a:lnTo>
                <a:lnTo>
                  <a:pt x="267094" y="303312"/>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6"/>
                </a:lnTo>
                <a:lnTo>
                  <a:pt x="0" y="173680"/>
                </a:lnTo>
                <a:close/>
              </a:path>
            </a:pathLst>
          </a:custGeom>
          <a:solidFill>
            <a:srgbClr val="937AB1"/>
          </a:solidFill>
          <a:ln w="57150">
            <a:solidFill>
              <a:srgbClr val="AAC56C"/>
            </a:solidFill>
          </a:ln>
        </p:spPr>
        <p:txBody>
          <a:bodyPr wrap="square" lIns="0" tIns="0" rIns="0" bIns="0" rtlCol="0">
            <a:noAutofit/>
          </a:bodyPr>
          <a:lstStyle/>
          <a:p>
            <a:endParaRPr/>
          </a:p>
        </p:txBody>
      </p:sp>
      <p:sp>
        <p:nvSpPr>
          <p:cNvPr id="91" name="object 74"/>
          <p:cNvSpPr/>
          <p:nvPr/>
        </p:nvSpPr>
        <p:spPr>
          <a:xfrm>
            <a:off x="4192469" y="5195209"/>
            <a:ext cx="347472" cy="347472"/>
          </a:xfrm>
          <a:custGeom>
            <a:avLst/>
            <a:gdLst/>
            <a:ahLst/>
            <a:cxnLst/>
            <a:rect l="l" t="t" r="r" b="b"/>
            <a:pathLst>
              <a:path w="320730"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92" name="object 72"/>
          <p:cNvSpPr/>
          <p:nvPr/>
        </p:nvSpPr>
        <p:spPr>
          <a:xfrm>
            <a:off x="7483366" y="2517371"/>
            <a:ext cx="347472" cy="347472"/>
          </a:xfrm>
          <a:custGeom>
            <a:avLst/>
            <a:gdLst/>
            <a:ahLst/>
            <a:cxnLst/>
            <a:rect l="l" t="t" r="r" b="b"/>
            <a:pathLst>
              <a:path w="320730"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30" y="342927"/>
                </a:lnTo>
                <a:lnTo>
                  <a:pt x="182985" y="345647"/>
                </a:lnTo>
                <a:lnTo>
                  <a:pt x="169068" y="347110"/>
                </a:lnTo>
                <a:lnTo>
                  <a:pt x="160364" y="347362"/>
                </a:lnTo>
                <a:lnTo>
                  <a:pt x="146244" y="346698"/>
                </a:lnTo>
                <a:lnTo>
                  <a:pt x="132465" y="344742"/>
                </a:lnTo>
                <a:lnTo>
                  <a:pt x="119078" y="341551"/>
                </a:lnTo>
                <a:lnTo>
                  <a:pt x="106136" y="337180"/>
                </a:lnTo>
                <a:lnTo>
                  <a:pt x="93689" y="331684"/>
                </a:lnTo>
                <a:lnTo>
                  <a:pt x="81788" y="325119"/>
                </a:lnTo>
                <a:lnTo>
                  <a:pt x="70485" y="317540"/>
                </a:lnTo>
                <a:lnTo>
                  <a:pt x="59830" y="309002"/>
                </a:lnTo>
                <a:lnTo>
                  <a:pt x="49876" y="299561"/>
                </a:lnTo>
                <a:lnTo>
                  <a:pt x="40672" y="289273"/>
                </a:lnTo>
                <a:lnTo>
                  <a:pt x="32271" y="278192"/>
                </a:lnTo>
                <a:lnTo>
                  <a:pt x="24724" y="266375"/>
                </a:lnTo>
                <a:lnTo>
                  <a:pt x="18081" y="253876"/>
                </a:lnTo>
                <a:lnTo>
                  <a:pt x="12395" y="240752"/>
                </a:lnTo>
                <a:lnTo>
                  <a:pt x="7715" y="227058"/>
                </a:lnTo>
                <a:lnTo>
                  <a:pt x="4094" y="212848"/>
                </a:lnTo>
                <a:lnTo>
                  <a:pt x="1583" y="198180"/>
                </a:lnTo>
                <a:lnTo>
                  <a:pt x="232" y="183107"/>
                </a:lnTo>
                <a:lnTo>
                  <a:pt x="0" y="173680"/>
                </a:lnTo>
                <a:close/>
              </a:path>
            </a:pathLst>
          </a:custGeom>
          <a:solidFill>
            <a:srgbClr val="FAA757"/>
          </a:solidFill>
          <a:ln w="28575">
            <a:solidFill>
              <a:srgbClr val="C1803F"/>
            </a:solidFill>
          </a:ln>
        </p:spPr>
        <p:txBody>
          <a:bodyPr wrap="square" lIns="0" tIns="0" rIns="0" bIns="0" rtlCol="0">
            <a:noAutofit/>
          </a:bodyPr>
          <a:lstStyle/>
          <a:p>
            <a:endParaRPr/>
          </a:p>
        </p:txBody>
      </p:sp>
      <p:sp>
        <p:nvSpPr>
          <p:cNvPr id="93" name="object 70"/>
          <p:cNvSpPr/>
          <p:nvPr/>
        </p:nvSpPr>
        <p:spPr>
          <a:xfrm>
            <a:off x="7084113" y="2135643"/>
            <a:ext cx="347472" cy="347472"/>
          </a:xfrm>
          <a:custGeom>
            <a:avLst/>
            <a:gdLst/>
            <a:ahLst/>
            <a:cxnLst/>
            <a:rect l="l" t="t" r="r" b="b"/>
            <a:pathLst>
              <a:path w="320730"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2"/>
                </a:lnTo>
                <a:lnTo>
                  <a:pt x="146244" y="346698"/>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3" y="198179"/>
                </a:lnTo>
                <a:lnTo>
                  <a:pt x="232" y="183107"/>
                </a:lnTo>
                <a:lnTo>
                  <a:pt x="0" y="173680"/>
                </a:lnTo>
                <a:close/>
              </a:path>
            </a:pathLst>
          </a:custGeom>
          <a:solidFill>
            <a:srgbClr val="FAA757"/>
          </a:solidFill>
          <a:ln w="28575">
            <a:solidFill>
              <a:srgbClr val="C1803F"/>
            </a:solidFill>
          </a:ln>
        </p:spPr>
        <p:txBody>
          <a:bodyPr wrap="square" lIns="0" tIns="0" rIns="0" bIns="0" rtlCol="0">
            <a:noAutofit/>
          </a:bodyPr>
          <a:lstStyle/>
          <a:p>
            <a:endParaRPr/>
          </a:p>
        </p:txBody>
      </p:sp>
      <p:sp>
        <p:nvSpPr>
          <p:cNvPr id="94" name="object 68"/>
          <p:cNvSpPr/>
          <p:nvPr/>
        </p:nvSpPr>
        <p:spPr>
          <a:xfrm>
            <a:off x="6672028" y="1723114"/>
            <a:ext cx="347472" cy="347472"/>
          </a:xfrm>
          <a:custGeom>
            <a:avLst/>
            <a:gdLst/>
            <a:ahLst/>
            <a:cxnLst/>
            <a:rect l="l" t="t" r="r" b="b"/>
            <a:pathLst>
              <a:path w="320729"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2"/>
                </a:lnTo>
                <a:lnTo>
                  <a:pt x="146244" y="346698"/>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3"/>
                </a:lnTo>
                <a:lnTo>
                  <a:pt x="32271" y="278192"/>
                </a:lnTo>
                <a:lnTo>
                  <a:pt x="24724" y="266375"/>
                </a:lnTo>
                <a:lnTo>
                  <a:pt x="18081" y="253876"/>
                </a:lnTo>
                <a:lnTo>
                  <a:pt x="12395" y="240752"/>
                </a:lnTo>
                <a:lnTo>
                  <a:pt x="7715" y="227058"/>
                </a:lnTo>
                <a:lnTo>
                  <a:pt x="4094" y="212848"/>
                </a:lnTo>
                <a:lnTo>
                  <a:pt x="1583" y="198179"/>
                </a:lnTo>
                <a:lnTo>
                  <a:pt x="232" y="183107"/>
                </a:lnTo>
                <a:lnTo>
                  <a:pt x="0" y="173680"/>
                </a:lnTo>
                <a:close/>
              </a:path>
            </a:pathLst>
          </a:custGeom>
          <a:solidFill>
            <a:srgbClr val="FAA757"/>
          </a:solidFill>
          <a:ln w="28575">
            <a:solidFill>
              <a:schemeClr val="bg1">
                <a:lumMod val="85000"/>
              </a:schemeClr>
            </a:solidFill>
          </a:ln>
        </p:spPr>
        <p:txBody>
          <a:bodyPr wrap="square" lIns="0" tIns="0" rIns="0" bIns="0" rtlCol="0">
            <a:noAutofit/>
          </a:bodyPr>
          <a:lstStyle/>
          <a:p>
            <a:endParaRPr/>
          </a:p>
        </p:txBody>
      </p:sp>
      <p:sp>
        <p:nvSpPr>
          <p:cNvPr id="95" name="object 66"/>
          <p:cNvSpPr/>
          <p:nvPr/>
        </p:nvSpPr>
        <p:spPr>
          <a:xfrm>
            <a:off x="8396003" y="3412181"/>
            <a:ext cx="347472" cy="347472"/>
          </a:xfrm>
          <a:custGeom>
            <a:avLst/>
            <a:gdLst/>
            <a:ahLst/>
            <a:cxnLst/>
            <a:rect l="l" t="t" r="r" b="b"/>
            <a:pathLst>
              <a:path w="320730"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4"/>
                </a:lnTo>
                <a:lnTo>
                  <a:pt x="308334" y="106609"/>
                </a:lnTo>
                <a:lnTo>
                  <a:pt x="313014" y="120303"/>
                </a:lnTo>
                <a:lnTo>
                  <a:pt x="316635" y="134512"/>
                </a:lnTo>
                <a:lnTo>
                  <a:pt x="319147" y="149181"/>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3" y="346697"/>
                </a:lnTo>
                <a:lnTo>
                  <a:pt x="132464" y="344742"/>
                </a:lnTo>
                <a:lnTo>
                  <a:pt x="119078" y="341551"/>
                </a:lnTo>
                <a:lnTo>
                  <a:pt x="106136" y="337180"/>
                </a:lnTo>
                <a:lnTo>
                  <a:pt x="93688" y="331684"/>
                </a:lnTo>
                <a:lnTo>
                  <a:pt x="81788" y="325119"/>
                </a:lnTo>
                <a:lnTo>
                  <a:pt x="70484" y="317539"/>
                </a:lnTo>
                <a:lnTo>
                  <a:pt x="59830" y="309001"/>
                </a:lnTo>
                <a:lnTo>
                  <a:pt x="49875" y="299561"/>
                </a:lnTo>
                <a:lnTo>
                  <a:pt x="40672" y="289272"/>
                </a:lnTo>
                <a:lnTo>
                  <a:pt x="32271" y="278192"/>
                </a:lnTo>
                <a:lnTo>
                  <a:pt x="24724" y="266375"/>
                </a:lnTo>
                <a:lnTo>
                  <a:pt x="18081" y="253876"/>
                </a:lnTo>
                <a:lnTo>
                  <a:pt x="12395" y="240752"/>
                </a:lnTo>
                <a:lnTo>
                  <a:pt x="7715" y="227057"/>
                </a:lnTo>
                <a:lnTo>
                  <a:pt x="4094" y="212848"/>
                </a:lnTo>
                <a:lnTo>
                  <a:pt x="1582" y="198179"/>
                </a:lnTo>
                <a:lnTo>
                  <a:pt x="232" y="183106"/>
                </a:lnTo>
                <a:lnTo>
                  <a:pt x="0" y="173680"/>
                </a:lnTo>
                <a:close/>
              </a:path>
            </a:pathLst>
          </a:custGeom>
          <a:solidFill>
            <a:srgbClr val="FAA757"/>
          </a:solidFill>
          <a:ln w="28575">
            <a:solidFill>
              <a:srgbClr val="C1803F"/>
            </a:solidFill>
          </a:ln>
        </p:spPr>
        <p:txBody>
          <a:bodyPr wrap="square" lIns="0" tIns="0" rIns="0" bIns="0" rtlCol="0">
            <a:noAutofit/>
          </a:bodyPr>
          <a:lstStyle/>
          <a:p>
            <a:endParaRPr/>
          </a:p>
        </p:txBody>
      </p:sp>
      <p:sp>
        <p:nvSpPr>
          <p:cNvPr id="96" name="object 63"/>
          <p:cNvSpPr/>
          <p:nvPr/>
        </p:nvSpPr>
        <p:spPr>
          <a:xfrm>
            <a:off x="7404842" y="5021529"/>
            <a:ext cx="347472" cy="347472"/>
          </a:xfrm>
          <a:custGeom>
            <a:avLst/>
            <a:gdLst/>
            <a:ahLst/>
            <a:cxnLst/>
            <a:rect l="l" t="t" r="r" b="b"/>
            <a:pathLst>
              <a:path w="320730" h="347361">
                <a:moveTo>
                  <a:pt x="0" y="173680"/>
                </a:moveTo>
                <a:lnTo>
                  <a:pt x="232" y="183106"/>
                </a:lnTo>
                <a:lnTo>
                  <a:pt x="1583" y="198179"/>
                </a:lnTo>
                <a:lnTo>
                  <a:pt x="4094" y="212848"/>
                </a:lnTo>
                <a:lnTo>
                  <a:pt x="7715" y="227058"/>
                </a:lnTo>
                <a:lnTo>
                  <a:pt x="12395" y="240752"/>
                </a:lnTo>
                <a:lnTo>
                  <a:pt x="18082" y="253876"/>
                </a:lnTo>
                <a:lnTo>
                  <a:pt x="24724" y="266375"/>
                </a:lnTo>
                <a:lnTo>
                  <a:pt x="32272" y="278192"/>
                </a:lnTo>
                <a:lnTo>
                  <a:pt x="40673" y="289272"/>
                </a:lnTo>
                <a:lnTo>
                  <a:pt x="49876" y="299561"/>
                </a:lnTo>
                <a:lnTo>
                  <a:pt x="59830" y="309001"/>
                </a:lnTo>
                <a:lnTo>
                  <a:pt x="70485" y="317539"/>
                </a:lnTo>
                <a:lnTo>
                  <a:pt x="81788" y="325118"/>
                </a:lnTo>
                <a:lnTo>
                  <a:pt x="93689" y="331684"/>
                </a:lnTo>
                <a:lnTo>
                  <a:pt x="106136" y="337180"/>
                </a:lnTo>
                <a:lnTo>
                  <a:pt x="119079" y="341551"/>
                </a:lnTo>
                <a:lnTo>
                  <a:pt x="132465" y="344742"/>
                </a:lnTo>
                <a:lnTo>
                  <a:pt x="146244" y="346697"/>
                </a:lnTo>
                <a:lnTo>
                  <a:pt x="160365" y="347361"/>
                </a:lnTo>
                <a:lnTo>
                  <a:pt x="169069" y="347110"/>
                </a:lnTo>
                <a:lnTo>
                  <a:pt x="182986" y="345646"/>
                </a:lnTo>
                <a:lnTo>
                  <a:pt x="196530" y="342926"/>
                </a:lnTo>
                <a:lnTo>
                  <a:pt x="209650" y="339004"/>
                </a:lnTo>
                <a:lnTo>
                  <a:pt x="222295" y="333936"/>
                </a:lnTo>
                <a:lnTo>
                  <a:pt x="234413" y="327778"/>
                </a:lnTo>
                <a:lnTo>
                  <a:pt x="245953" y="320583"/>
                </a:lnTo>
                <a:lnTo>
                  <a:pt x="256864" y="312409"/>
                </a:lnTo>
                <a:lnTo>
                  <a:pt x="267095" y="303311"/>
                </a:lnTo>
                <a:lnTo>
                  <a:pt x="276595" y="293343"/>
                </a:lnTo>
                <a:lnTo>
                  <a:pt x="285312" y="282562"/>
                </a:lnTo>
                <a:lnTo>
                  <a:pt x="293195" y="271023"/>
                </a:lnTo>
                <a:lnTo>
                  <a:pt x="300193" y="258781"/>
                </a:lnTo>
                <a:lnTo>
                  <a:pt x="306255" y="245892"/>
                </a:lnTo>
                <a:lnTo>
                  <a:pt x="311330" y="232411"/>
                </a:lnTo>
                <a:lnTo>
                  <a:pt x="315366" y="218394"/>
                </a:lnTo>
                <a:lnTo>
                  <a:pt x="318312" y="203896"/>
                </a:lnTo>
                <a:lnTo>
                  <a:pt x="320117" y="188973"/>
                </a:lnTo>
                <a:lnTo>
                  <a:pt x="320730" y="173680"/>
                </a:lnTo>
                <a:lnTo>
                  <a:pt x="320498" y="164254"/>
                </a:lnTo>
                <a:lnTo>
                  <a:pt x="319147" y="149181"/>
                </a:lnTo>
                <a:lnTo>
                  <a:pt x="316636" y="134512"/>
                </a:lnTo>
                <a:lnTo>
                  <a:pt x="313015" y="120303"/>
                </a:lnTo>
                <a:lnTo>
                  <a:pt x="308335" y="106609"/>
                </a:lnTo>
                <a:lnTo>
                  <a:pt x="302649" y="93485"/>
                </a:lnTo>
                <a:lnTo>
                  <a:pt x="296006" y="80986"/>
                </a:lnTo>
                <a:lnTo>
                  <a:pt x="288459" y="69169"/>
                </a:lnTo>
                <a:lnTo>
                  <a:pt x="280058" y="58089"/>
                </a:lnTo>
                <a:lnTo>
                  <a:pt x="270854" y="47800"/>
                </a:lnTo>
                <a:lnTo>
                  <a:pt x="260900" y="38359"/>
                </a:lnTo>
                <a:lnTo>
                  <a:pt x="250245" y="29822"/>
                </a:lnTo>
                <a:lnTo>
                  <a:pt x="238942" y="22242"/>
                </a:lnTo>
                <a:lnTo>
                  <a:pt x="227041" y="15677"/>
                </a:lnTo>
                <a:lnTo>
                  <a:pt x="214594" y="10181"/>
                </a:lnTo>
                <a:lnTo>
                  <a:pt x="201651" y="5810"/>
                </a:lnTo>
                <a:lnTo>
                  <a:pt x="188265" y="2619"/>
                </a:lnTo>
                <a:lnTo>
                  <a:pt x="174486" y="664"/>
                </a:lnTo>
                <a:lnTo>
                  <a:pt x="160365" y="0"/>
                </a:lnTo>
                <a:lnTo>
                  <a:pt x="151662" y="251"/>
                </a:lnTo>
                <a:lnTo>
                  <a:pt x="137745" y="1714"/>
                </a:lnTo>
                <a:lnTo>
                  <a:pt x="124200" y="4434"/>
                </a:lnTo>
                <a:lnTo>
                  <a:pt x="111080" y="8356"/>
                </a:lnTo>
                <a:lnTo>
                  <a:pt x="98436" y="13424"/>
                </a:lnTo>
                <a:lnTo>
                  <a:pt x="86318" y="19583"/>
                </a:lnTo>
                <a:lnTo>
                  <a:pt x="74777" y="26777"/>
                </a:lnTo>
                <a:lnTo>
                  <a:pt x="63866" y="34951"/>
                </a:lnTo>
                <a:lnTo>
                  <a:pt x="53635" y="44049"/>
                </a:lnTo>
                <a:lnTo>
                  <a:pt x="44136" y="54017"/>
                </a:lnTo>
                <a:lnTo>
                  <a:pt x="35419" y="64798"/>
                </a:lnTo>
                <a:lnTo>
                  <a:pt x="27535" y="76337"/>
                </a:lnTo>
                <a:lnTo>
                  <a:pt x="20537" y="88579"/>
                </a:lnTo>
                <a:lnTo>
                  <a:pt x="14475" y="101468"/>
                </a:lnTo>
                <a:lnTo>
                  <a:pt x="9400" y="114948"/>
                </a:lnTo>
                <a:lnTo>
                  <a:pt x="5364" y="128965"/>
                </a:lnTo>
                <a:lnTo>
                  <a:pt x="2418" y="143463"/>
                </a:lnTo>
                <a:lnTo>
                  <a:pt x="613" y="158386"/>
                </a:lnTo>
                <a:lnTo>
                  <a:pt x="0" y="173680"/>
                </a:lnTo>
                <a:close/>
              </a:path>
            </a:pathLst>
          </a:custGeom>
          <a:solidFill>
            <a:srgbClr val="AAC56C"/>
          </a:solidFill>
          <a:ln w="28575">
            <a:solidFill>
              <a:srgbClr val="83984F"/>
            </a:solidFill>
          </a:ln>
        </p:spPr>
        <p:txBody>
          <a:bodyPr wrap="square" lIns="0" tIns="0" rIns="0" bIns="0" rtlCol="0">
            <a:noAutofit/>
          </a:bodyPr>
          <a:lstStyle/>
          <a:p>
            <a:endParaRPr/>
          </a:p>
        </p:txBody>
      </p:sp>
      <p:sp>
        <p:nvSpPr>
          <p:cNvPr id="97" name="object 62"/>
          <p:cNvSpPr/>
          <p:nvPr/>
        </p:nvSpPr>
        <p:spPr>
          <a:xfrm>
            <a:off x="5850962" y="3493881"/>
            <a:ext cx="347472" cy="347472"/>
          </a:xfrm>
          <a:custGeom>
            <a:avLst/>
            <a:gdLst/>
            <a:ahLst/>
            <a:cxnLst/>
            <a:rect l="l" t="t" r="r" b="b"/>
            <a:pathLst>
              <a:path w="320729"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6" y="149182"/>
                </a:lnTo>
                <a:lnTo>
                  <a:pt x="320497" y="164254"/>
                </a:lnTo>
                <a:lnTo>
                  <a:pt x="320729"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6"/>
                </a:lnTo>
                <a:lnTo>
                  <a:pt x="0" y="173681"/>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98" name="object 60"/>
          <p:cNvSpPr/>
          <p:nvPr/>
        </p:nvSpPr>
        <p:spPr>
          <a:xfrm>
            <a:off x="4975263" y="4571028"/>
            <a:ext cx="347472" cy="347472"/>
          </a:xfrm>
          <a:custGeom>
            <a:avLst/>
            <a:gdLst/>
            <a:ahLst/>
            <a:cxnLst/>
            <a:rect l="l" t="t" r="r" b="b"/>
            <a:pathLst>
              <a:path w="320729"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8"/>
                </a:lnTo>
                <a:lnTo>
                  <a:pt x="288458" y="69169"/>
                </a:lnTo>
                <a:lnTo>
                  <a:pt x="296005" y="80986"/>
                </a:lnTo>
                <a:lnTo>
                  <a:pt x="302648" y="93485"/>
                </a:lnTo>
                <a:lnTo>
                  <a:pt x="308334" y="106609"/>
                </a:lnTo>
                <a:lnTo>
                  <a:pt x="313014" y="120303"/>
                </a:lnTo>
                <a:lnTo>
                  <a:pt x="316635" y="134513"/>
                </a:lnTo>
                <a:lnTo>
                  <a:pt x="319146" y="149182"/>
                </a:lnTo>
                <a:lnTo>
                  <a:pt x="320497" y="164254"/>
                </a:lnTo>
                <a:lnTo>
                  <a:pt x="320729"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1"/>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99" name="object 58"/>
          <p:cNvSpPr/>
          <p:nvPr/>
        </p:nvSpPr>
        <p:spPr>
          <a:xfrm>
            <a:off x="9037462" y="2045434"/>
            <a:ext cx="347472" cy="347472"/>
          </a:xfrm>
          <a:custGeom>
            <a:avLst/>
            <a:gdLst/>
            <a:ahLst/>
            <a:cxnLst/>
            <a:rect l="l" t="t" r="r" b="b"/>
            <a:pathLst>
              <a:path w="320729"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4"/>
                </a:lnTo>
                <a:lnTo>
                  <a:pt x="308334" y="106609"/>
                </a:lnTo>
                <a:lnTo>
                  <a:pt x="313014" y="120303"/>
                </a:lnTo>
                <a:lnTo>
                  <a:pt x="316635" y="134512"/>
                </a:lnTo>
                <a:lnTo>
                  <a:pt x="319146" y="149181"/>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2"/>
                </a:lnTo>
                <a:lnTo>
                  <a:pt x="146243" y="346698"/>
                </a:lnTo>
                <a:lnTo>
                  <a:pt x="132464" y="344742"/>
                </a:lnTo>
                <a:lnTo>
                  <a:pt x="119078" y="341551"/>
                </a:lnTo>
                <a:lnTo>
                  <a:pt x="106136" y="337180"/>
                </a:lnTo>
                <a:lnTo>
                  <a:pt x="93688" y="331684"/>
                </a:lnTo>
                <a:lnTo>
                  <a:pt x="81788" y="325119"/>
                </a:lnTo>
                <a:lnTo>
                  <a:pt x="70484" y="317539"/>
                </a:lnTo>
                <a:lnTo>
                  <a:pt x="59830" y="309002"/>
                </a:lnTo>
                <a:lnTo>
                  <a:pt x="49875" y="299561"/>
                </a:lnTo>
                <a:lnTo>
                  <a:pt x="40672" y="289272"/>
                </a:lnTo>
                <a:lnTo>
                  <a:pt x="32271" y="278192"/>
                </a:lnTo>
                <a:lnTo>
                  <a:pt x="24724" y="266375"/>
                </a:lnTo>
                <a:lnTo>
                  <a:pt x="18081" y="253876"/>
                </a:lnTo>
                <a:lnTo>
                  <a:pt x="12395" y="240752"/>
                </a:lnTo>
                <a:lnTo>
                  <a:pt x="7715" y="227057"/>
                </a:lnTo>
                <a:lnTo>
                  <a:pt x="4094" y="212848"/>
                </a:lnTo>
                <a:lnTo>
                  <a:pt x="1582" y="198179"/>
                </a:lnTo>
                <a:lnTo>
                  <a:pt x="232" y="183106"/>
                </a:lnTo>
                <a:lnTo>
                  <a:pt x="0" y="173680"/>
                </a:lnTo>
                <a:close/>
              </a:path>
            </a:pathLst>
          </a:custGeom>
          <a:solidFill>
            <a:srgbClr val="FAA757"/>
          </a:solidFill>
          <a:ln w="28575">
            <a:solidFill>
              <a:srgbClr val="C1803F"/>
            </a:solidFill>
          </a:ln>
        </p:spPr>
        <p:txBody>
          <a:bodyPr wrap="square" lIns="0" tIns="0" rIns="0" bIns="0" rtlCol="0">
            <a:noAutofit/>
          </a:bodyPr>
          <a:lstStyle/>
          <a:p>
            <a:endParaRPr/>
          </a:p>
        </p:txBody>
      </p:sp>
      <p:sp>
        <p:nvSpPr>
          <p:cNvPr id="100" name="object 56"/>
          <p:cNvSpPr/>
          <p:nvPr/>
        </p:nvSpPr>
        <p:spPr>
          <a:xfrm>
            <a:off x="8077321" y="1961962"/>
            <a:ext cx="347472" cy="347472"/>
          </a:xfrm>
          <a:custGeom>
            <a:avLst/>
            <a:gdLst/>
            <a:ahLst/>
            <a:cxnLst/>
            <a:rect l="l" t="t" r="r" b="b"/>
            <a:pathLst>
              <a:path w="320729"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4"/>
                </a:lnTo>
                <a:lnTo>
                  <a:pt x="308334" y="106609"/>
                </a:lnTo>
                <a:lnTo>
                  <a:pt x="313014" y="120303"/>
                </a:lnTo>
                <a:lnTo>
                  <a:pt x="316635" y="134512"/>
                </a:lnTo>
                <a:lnTo>
                  <a:pt x="319146" y="149181"/>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2"/>
                </a:lnTo>
                <a:lnTo>
                  <a:pt x="146243" y="346697"/>
                </a:lnTo>
                <a:lnTo>
                  <a:pt x="132464" y="344742"/>
                </a:lnTo>
                <a:lnTo>
                  <a:pt x="119078" y="341551"/>
                </a:lnTo>
                <a:lnTo>
                  <a:pt x="106136" y="337180"/>
                </a:lnTo>
                <a:lnTo>
                  <a:pt x="93688" y="331684"/>
                </a:lnTo>
                <a:lnTo>
                  <a:pt x="81788" y="325119"/>
                </a:lnTo>
                <a:lnTo>
                  <a:pt x="70484" y="317539"/>
                </a:lnTo>
                <a:lnTo>
                  <a:pt x="59830" y="309002"/>
                </a:lnTo>
                <a:lnTo>
                  <a:pt x="49875" y="299561"/>
                </a:lnTo>
                <a:lnTo>
                  <a:pt x="40672" y="289272"/>
                </a:lnTo>
                <a:lnTo>
                  <a:pt x="32271" y="278192"/>
                </a:lnTo>
                <a:lnTo>
                  <a:pt x="24724" y="266375"/>
                </a:lnTo>
                <a:lnTo>
                  <a:pt x="18081" y="253876"/>
                </a:lnTo>
                <a:lnTo>
                  <a:pt x="12395" y="240752"/>
                </a:lnTo>
                <a:lnTo>
                  <a:pt x="7715" y="227057"/>
                </a:lnTo>
                <a:lnTo>
                  <a:pt x="4094" y="212848"/>
                </a:lnTo>
                <a:lnTo>
                  <a:pt x="1582" y="198179"/>
                </a:lnTo>
                <a:lnTo>
                  <a:pt x="232" y="183106"/>
                </a:lnTo>
                <a:lnTo>
                  <a:pt x="0" y="173680"/>
                </a:lnTo>
                <a:close/>
              </a:path>
            </a:pathLst>
          </a:custGeom>
          <a:solidFill>
            <a:srgbClr val="FAA757"/>
          </a:solidFill>
          <a:ln w="28575">
            <a:solidFill>
              <a:srgbClr val="C1803F"/>
            </a:solidFill>
          </a:ln>
        </p:spPr>
        <p:txBody>
          <a:bodyPr wrap="square" lIns="0" tIns="0" rIns="0" bIns="0" rtlCol="0">
            <a:noAutofit/>
          </a:bodyPr>
          <a:lstStyle/>
          <a:p>
            <a:endParaRPr/>
          </a:p>
        </p:txBody>
      </p:sp>
      <p:sp>
        <p:nvSpPr>
          <p:cNvPr id="101" name="object 54"/>
          <p:cNvSpPr/>
          <p:nvPr/>
        </p:nvSpPr>
        <p:spPr>
          <a:xfrm>
            <a:off x="8877097" y="2753913"/>
            <a:ext cx="347472" cy="347472"/>
          </a:xfrm>
          <a:custGeom>
            <a:avLst/>
            <a:gdLst/>
            <a:ahLst/>
            <a:cxnLst/>
            <a:rect l="l" t="t" r="r" b="b"/>
            <a:pathLst>
              <a:path w="320730"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4"/>
                </a:lnTo>
                <a:lnTo>
                  <a:pt x="308334" y="106609"/>
                </a:lnTo>
                <a:lnTo>
                  <a:pt x="313014" y="120303"/>
                </a:lnTo>
                <a:lnTo>
                  <a:pt x="316635" y="134512"/>
                </a:lnTo>
                <a:lnTo>
                  <a:pt x="319146" y="149181"/>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2"/>
                </a:lnTo>
                <a:lnTo>
                  <a:pt x="146243" y="346698"/>
                </a:lnTo>
                <a:lnTo>
                  <a:pt x="132464" y="344742"/>
                </a:lnTo>
                <a:lnTo>
                  <a:pt x="119078" y="341551"/>
                </a:lnTo>
                <a:lnTo>
                  <a:pt x="106136" y="337180"/>
                </a:lnTo>
                <a:lnTo>
                  <a:pt x="93688" y="331684"/>
                </a:lnTo>
                <a:lnTo>
                  <a:pt x="81788" y="325119"/>
                </a:lnTo>
                <a:lnTo>
                  <a:pt x="70484" y="317539"/>
                </a:lnTo>
                <a:lnTo>
                  <a:pt x="59830" y="309002"/>
                </a:lnTo>
                <a:lnTo>
                  <a:pt x="49875" y="299561"/>
                </a:lnTo>
                <a:lnTo>
                  <a:pt x="40672" y="289272"/>
                </a:lnTo>
                <a:lnTo>
                  <a:pt x="32271" y="278192"/>
                </a:lnTo>
                <a:lnTo>
                  <a:pt x="24724" y="266375"/>
                </a:lnTo>
                <a:lnTo>
                  <a:pt x="18081" y="253876"/>
                </a:lnTo>
                <a:lnTo>
                  <a:pt x="12395" y="240752"/>
                </a:lnTo>
                <a:lnTo>
                  <a:pt x="7715" y="227057"/>
                </a:lnTo>
                <a:lnTo>
                  <a:pt x="4094" y="212848"/>
                </a:lnTo>
                <a:lnTo>
                  <a:pt x="1582" y="198179"/>
                </a:lnTo>
                <a:lnTo>
                  <a:pt x="232" y="183106"/>
                </a:lnTo>
                <a:lnTo>
                  <a:pt x="0" y="173680"/>
                </a:lnTo>
                <a:close/>
              </a:path>
            </a:pathLst>
          </a:custGeom>
          <a:solidFill>
            <a:srgbClr val="FAA757"/>
          </a:solidFill>
          <a:ln w="28575">
            <a:solidFill>
              <a:srgbClr val="C1803F"/>
            </a:solidFill>
          </a:ln>
        </p:spPr>
        <p:txBody>
          <a:bodyPr wrap="square" lIns="0" tIns="0" rIns="0" bIns="0" rtlCol="0">
            <a:noAutofit/>
          </a:bodyPr>
          <a:lstStyle/>
          <a:p>
            <a:endParaRPr/>
          </a:p>
        </p:txBody>
      </p:sp>
      <p:sp>
        <p:nvSpPr>
          <p:cNvPr id="102" name="object 52"/>
          <p:cNvSpPr/>
          <p:nvPr/>
        </p:nvSpPr>
        <p:spPr>
          <a:xfrm>
            <a:off x="6220124" y="4120868"/>
            <a:ext cx="347472" cy="347472"/>
          </a:xfrm>
          <a:custGeom>
            <a:avLst/>
            <a:gdLst/>
            <a:ahLst/>
            <a:cxnLst/>
            <a:rect l="l" t="t" r="r" b="b"/>
            <a:pathLst>
              <a:path w="320730"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5"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1"/>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03" name="object 50"/>
          <p:cNvSpPr/>
          <p:nvPr/>
        </p:nvSpPr>
        <p:spPr>
          <a:xfrm>
            <a:off x="5965297" y="4612355"/>
            <a:ext cx="347472" cy="347472"/>
          </a:xfrm>
          <a:custGeom>
            <a:avLst/>
            <a:gdLst/>
            <a:ahLst/>
            <a:cxnLst/>
            <a:rect l="l" t="t" r="r" b="b"/>
            <a:pathLst>
              <a:path w="320730"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6"/>
                </a:lnTo>
                <a:lnTo>
                  <a:pt x="0" y="173681"/>
                </a:lnTo>
                <a:close/>
              </a:path>
            </a:pathLst>
          </a:custGeom>
          <a:solidFill>
            <a:srgbClr val="937AB1"/>
          </a:solidFill>
          <a:ln w="57150">
            <a:solidFill>
              <a:srgbClr val="AAC56C"/>
            </a:solidFill>
          </a:ln>
        </p:spPr>
        <p:txBody>
          <a:bodyPr wrap="square" lIns="0" tIns="0" rIns="0" bIns="0" rtlCol="0">
            <a:noAutofit/>
          </a:bodyPr>
          <a:lstStyle/>
          <a:p>
            <a:endParaRPr/>
          </a:p>
        </p:txBody>
      </p:sp>
      <p:sp>
        <p:nvSpPr>
          <p:cNvPr id="104" name="object 48"/>
          <p:cNvSpPr/>
          <p:nvPr/>
        </p:nvSpPr>
        <p:spPr>
          <a:xfrm>
            <a:off x="4654532" y="4049985"/>
            <a:ext cx="347472" cy="347472"/>
          </a:xfrm>
          <a:custGeom>
            <a:avLst/>
            <a:gdLst/>
            <a:ahLst/>
            <a:cxnLst/>
            <a:rect l="l" t="t" r="r" b="b"/>
            <a:pathLst>
              <a:path w="320729"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6" y="149182"/>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05" name="object 42"/>
          <p:cNvSpPr/>
          <p:nvPr/>
        </p:nvSpPr>
        <p:spPr>
          <a:xfrm>
            <a:off x="7272103" y="3311841"/>
            <a:ext cx="347472" cy="347472"/>
          </a:xfrm>
          <a:custGeom>
            <a:avLst/>
            <a:gdLst/>
            <a:ahLst/>
            <a:cxnLst/>
            <a:rect l="l" t="t" r="r" b="b"/>
            <a:pathLst>
              <a:path w="320730"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4" y="346697"/>
                </a:lnTo>
                <a:lnTo>
                  <a:pt x="132465" y="344742"/>
                </a:lnTo>
                <a:lnTo>
                  <a:pt x="119078" y="341551"/>
                </a:lnTo>
                <a:lnTo>
                  <a:pt x="106136" y="337180"/>
                </a:lnTo>
                <a:lnTo>
                  <a:pt x="93689" y="331684"/>
                </a:lnTo>
                <a:lnTo>
                  <a:pt x="81788" y="325119"/>
                </a:lnTo>
                <a:lnTo>
                  <a:pt x="70485" y="317539"/>
                </a:lnTo>
                <a:lnTo>
                  <a:pt x="59830" y="309001"/>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6"/>
                </a:lnTo>
                <a:lnTo>
                  <a:pt x="0" y="173680"/>
                </a:lnTo>
                <a:close/>
              </a:path>
            </a:pathLst>
          </a:custGeom>
          <a:solidFill>
            <a:srgbClr val="FAA757"/>
          </a:solidFill>
          <a:ln w="28575">
            <a:solidFill>
              <a:srgbClr val="C1803F"/>
            </a:solidFill>
          </a:ln>
        </p:spPr>
        <p:txBody>
          <a:bodyPr wrap="square" lIns="0" tIns="0" rIns="0" bIns="0" rtlCol="0">
            <a:noAutofit/>
          </a:bodyPr>
          <a:lstStyle/>
          <a:p>
            <a:endParaRPr/>
          </a:p>
        </p:txBody>
      </p:sp>
      <p:sp>
        <p:nvSpPr>
          <p:cNvPr id="106" name="object 44"/>
          <p:cNvSpPr/>
          <p:nvPr/>
        </p:nvSpPr>
        <p:spPr>
          <a:xfrm>
            <a:off x="7084113" y="2580232"/>
            <a:ext cx="347472" cy="347472"/>
          </a:xfrm>
          <a:custGeom>
            <a:avLst/>
            <a:gdLst/>
            <a:ahLst/>
            <a:cxnLst/>
            <a:rect l="l" t="t" r="r" b="b"/>
            <a:pathLst>
              <a:path w="320730"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2"/>
                </a:lnTo>
                <a:lnTo>
                  <a:pt x="146244" y="346698"/>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3"/>
                </a:lnTo>
                <a:lnTo>
                  <a:pt x="32271" y="278192"/>
                </a:lnTo>
                <a:lnTo>
                  <a:pt x="24724" y="266375"/>
                </a:lnTo>
                <a:lnTo>
                  <a:pt x="18081" y="253876"/>
                </a:lnTo>
                <a:lnTo>
                  <a:pt x="12395" y="240752"/>
                </a:lnTo>
                <a:lnTo>
                  <a:pt x="7715" y="227058"/>
                </a:lnTo>
                <a:lnTo>
                  <a:pt x="4094" y="212848"/>
                </a:lnTo>
                <a:lnTo>
                  <a:pt x="1583" y="198179"/>
                </a:lnTo>
                <a:lnTo>
                  <a:pt x="232" y="183107"/>
                </a:lnTo>
                <a:lnTo>
                  <a:pt x="0" y="173680"/>
                </a:lnTo>
                <a:close/>
              </a:path>
            </a:pathLst>
          </a:custGeom>
          <a:solidFill>
            <a:srgbClr val="FAA757"/>
          </a:solidFill>
          <a:ln w="28575">
            <a:solidFill>
              <a:srgbClr val="C1803F"/>
            </a:solidFill>
          </a:ln>
        </p:spPr>
        <p:txBody>
          <a:bodyPr wrap="square" lIns="0" tIns="0" rIns="0" bIns="0" rtlCol="0">
            <a:noAutofit/>
          </a:bodyPr>
          <a:lstStyle/>
          <a:p>
            <a:endParaRPr/>
          </a:p>
        </p:txBody>
      </p:sp>
      <p:sp>
        <p:nvSpPr>
          <p:cNvPr id="107" name="object 46"/>
          <p:cNvSpPr/>
          <p:nvPr/>
        </p:nvSpPr>
        <p:spPr>
          <a:xfrm>
            <a:off x="6945508" y="2964479"/>
            <a:ext cx="347472" cy="347472"/>
          </a:xfrm>
          <a:custGeom>
            <a:avLst/>
            <a:gdLst/>
            <a:ahLst/>
            <a:cxnLst/>
            <a:rect l="l" t="t" r="r" b="b"/>
            <a:pathLst>
              <a:path w="320730"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4"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30" y="342927"/>
                </a:lnTo>
                <a:lnTo>
                  <a:pt x="182985" y="345647"/>
                </a:lnTo>
                <a:lnTo>
                  <a:pt x="169068" y="347110"/>
                </a:lnTo>
                <a:lnTo>
                  <a:pt x="160365" y="347362"/>
                </a:lnTo>
                <a:lnTo>
                  <a:pt x="146244" y="346698"/>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3" y="198179"/>
                </a:lnTo>
                <a:lnTo>
                  <a:pt x="232" y="183107"/>
                </a:lnTo>
                <a:lnTo>
                  <a:pt x="0" y="173680"/>
                </a:lnTo>
                <a:close/>
              </a:path>
            </a:pathLst>
          </a:custGeom>
          <a:solidFill>
            <a:srgbClr val="FAA757"/>
          </a:solidFill>
          <a:ln w="28575">
            <a:solidFill>
              <a:srgbClr val="C1803F"/>
            </a:solidFill>
          </a:ln>
        </p:spPr>
        <p:txBody>
          <a:bodyPr wrap="square" lIns="0" tIns="0" rIns="0" bIns="0" rtlCol="0">
            <a:noAutofit/>
          </a:bodyPr>
          <a:lstStyle/>
          <a:p>
            <a:endParaRPr/>
          </a:p>
        </p:txBody>
      </p:sp>
      <p:sp>
        <p:nvSpPr>
          <p:cNvPr id="108" name="object 40"/>
          <p:cNvSpPr/>
          <p:nvPr/>
        </p:nvSpPr>
        <p:spPr>
          <a:xfrm>
            <a:off x="6737120" y="4921685"/>
            <a:ext cx="347472" cy="347472"/>
          </a:xfrm>
          <a:custGeom>
            <a:avLst/>
            <a:gdLst/>
            <a:ahLst/>
            <a:cxnLst/>
            <a:rect l="l" t="t" r="r" b="b"/>
            <a:pathLst>
              <a:path w="320729"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29"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1"/>
                </a:lnTo>
                <a:close/>
              </a:path>
            </a:pathLst>
          </a:custGeom>
          <a:solidFill>
            <a:srgbClr val="AAC56C"/>
          </a:solidFill>
          <a:ln w="28575">
            <a:solidFill>
              <a:srgbClr val="83984F"/>
            </a:solidFill>
          </a:ln>
        </p:spPr>
        <p:txBody>
          <a:bodyPr wrap="square" lIns="0" tIns="0" rIns="0" bIns="0" rtlCol="0">
            <a:noAutofit/>
          </a:bodyPr>
          <a:lstStyle/>
          <a:p>
            <a:endParaRPr/>
          </a:p>
        </p:txBody>
      </p:sp>
      <p:sp>
        <p:nvSpPr>
          <p:cNvPr id="109" name="object 38"/>
          <p:cNvSpPr/>
          <p:nvPr/>
        </p:nvSpPr>
        <p:spPr>
          <a:xfrm>
            <a:off x="8556365" y="2219115"/>
            <a:ext cx="347472" cy="347472"/>
          </a:xfrm>
          <a:custGeom>
            <a:avLst/>
            <a:gdLst/>
            <a:ahLst/>
            <a:cxnLst/>
            <a:rect l="l" t="t" r="r" b="b"/>
            <a:pathLst>
              <a:path w="320729"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4"/>
                </a:lnTo>
                <a:lnTo>
                  <a:pt x="308334" y="106609"/>
                </a:lnTo>
                <a:lnTo>
                  <a:pt x="313014" y="120303"/>
                </a:lnTo>
                <a:lnTo>
                  <a:pt x="316635" y="134512"/>
                </a:lnTo>
                <a:lnTo>
                  <a:pt x="319146" y="149181"/>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2"/>
                </a:lnTo>
                <a:lnTo>
                  <a:pt x="146243" y="346698"/>
                </a:lnTo>
                <a:lnTo>
                  <a:pt x="132464" y="344742"/>
                </a:lnTo>
                <a:lnTo>
                  <a:pt x="119078" y="341551"/>
                </a:lnTo>
                <a:lnTo>
                  <a:pt x="106136" y="337180"/>
                </a:lnTo>
                <a:lnTo>
                  <a:pt x="93688" y="331684"/>
                </a:lnTo>
                <a:lnTo>
                  <a:pt x="81788" y="325119"/>
                </a:lnTo>
                <a:lnTo>
                  <a:pt x="70484" y="317539"/>
                </a:lnTo>
                <a:lnTo>
                  <a:pt x="59830" y="309002"/>
                </a:lnTo>
                <a:lnTo>
                  <a:pt x="49875" y="299561"/>
                </a:lnTo>
                <a:lnTo>
                  <a:pt x="40672" y="289272"/>
                </a:lnTo>
                <a:lnTo>
                  <a:pt x="32271" y="278192"/>
                </a:lnTo>
                <a:lnTo>
                  <a:pt x="24724" y="266375"/>
                </a:lnTo>
                <a:lnTo>
                  <a:pt x="18081" y="253876"/>
                </a:lnTo>
                <a:lnTo>
                  <a:pt x="12395" y="240752"/>
                </a:lnTo>
                <a:lnTo>
                  <a:pt x="7715" y="227057"/>
                </a:lnTo>
                <a:lnTo>
                  <a:pt x="4094" y="212848"/>
                </a:lnTo>
                <a:lnTo>
                  <a:pt x="1582" y="198179"/>
                </a:lnTo>
                <a:lnTo>
                  <a:pt x="232" y="183106"/>
                </a:lnTo>
                <a:lnTo>
                  <a:pt x="0" y="173680"/>
                </a:lnTo>
                <a:close/>
              </a:path>
            </a:pathLst>
          </a:custGeom>
          <a:solidFill>
            <a:srgbClr val="FAA757"/>
          </a:solidFill>
          <a:ln w="28575">
            <a:solidFill>
              <a:srgbClr val="C1803F"/>
            </a:solidFill>
          </a:ln>
        </p:spPr>
        <p:txBody>
          <a:bodyPr wrap="square" lIns="0" tIns="0" rIns="0" bIns="0" rtlCol="0">
            <a:noAutofit/>
          </a:bodyPr>
          <a:lstStyle/>
          <a:p>
            <a:endParaRPr/>
          </a:p>
        </p:txBody>
      </p:sp>
      <p:sp>
        <p:nvSpPr>
          <p:cNvPr id="110" name="object 36"/>
          <p:cNvSpPr/>
          <p:nvPr/>
        </p:nvSpPr>
        <p:spPr>
          <a:xfrm>
            <a:off x="8909165" y="3402186"/>
            <a:ext cx="347472" cy="347472"/>
          </a:xfrm>
          <a:custGeom>
            <a:avLst/>
            <a:gdLst/>
            <a:ahLst/>
            <a:cxnLst/>
            <a:rect l="l" t="t" r="r" b="b"/>
            <a:pathLst>
              <a:path w="338701" h="347361">
                <a:moveTo>
                  <a:pt x="338701" y="173680"/>
                </a:moveTo>
                <a:lnTo>
                  <a:pt x="338086" y="158773"/>
                </a:lnTo>
                <a:lnTo>
                  <a:pt x="336274" y="144215"/>
                </a:lnTo>
                <a:lnTo>
                  <a:pt x="333315" y="130059"/>
                </a:lnTo>
                <a:lnTo>
                  <a:pt x="329260" y="116355"/>
                </a:lnTo>
                <a:lnTo>
                  <a:pt x="324157" y="103155"/>
                </a:lnTo>
                <a:lnTo>
                  <a:pt x="318058" y="90510"/>
                </a:lnTo>
                <a:lnTo>
                  <a:pt x="311012" y="78472"/>
                </a:lnTo>
                <a:lnTo>
                  <a:pt x="303069" y="67092"/>
                </a:lnTo>
                <a:lnTo>
                  <a:pt x="294280" y="56421"/>
                </a:lnTo>
                <a:lnTo>
                  <a:pt x="284694" y="46511"/>
                </a:lnTo>
                <a:lnTo>
                  <a:pt x="274362" y="37412"/>
                </a:lnTo>
                <a:lnTo>
                  <a:pt x="263333" y="29177"/>
                </a:lnTo>
                <a:lnTo>
                  <a:pt x="251657" y="21856"/>
                </a:lnTo>
                <a:lnTo>
                  <a:pt x="239385" y="15500"/>
                </a:lnTo>
                <a:lnTo>
                  <a:pt x="226566" y="10162"/>
                </a:lnTo>
                <a:lnTo>
                  <a:pt x="213252" y="5892"/>
                </a:lnTo>
                <a:lnTo>
                  <a:pt x="199490" y="2742"/>
                </a:lnTo>
                <a:lnTo>
                  <a:pt x="185333" y="763"/>
                </a:lnTo>
                <a:lnTo>
                  <a:pt x="170829" y="6"/>
                </a:lnTo>
                <a:lnTo>
                  <a:pt x="169350" y="0"/>
                </a:lnTo>
                <a:lnTo>
                  <a:pt x="154814" y="630"/>
                </a:lnTo>
                <a:lnTo>
                  <a:pt x="140620" y="2489"/>
                </a:lnTo>
                <a:lnTo>
                  <a:pt x="126816" y="5523"/>
                </a:lnTo>
                <a:lnTo>
                  <a:pt x="113454" y="9683"/>
                </a:lnTo>
                <a:lnTo>
                  <a:pt x="100583" y="14916"/>
                </a:lnTo>
                <a:lnTo>
                  <a:pt x="88254" y="21171"/>
                </a:lnTo>
                <a:lnTo>
                  <a:pt x="76516" y="28397"/>
                </a:lnTo>
                <a:lnTo>
                  <a:pt x="65420" y="36543"/>
                </a:lnTo>
                <a:lnTo>
                  <a:pt x="55015" y="45557"/>
                </a:lnTo>
                <a:lnTo>
                  <a:pt x="45351" y="55388"/>
                </a:lnTo>
                <a:lnTo>
                  <a:pt x="36479" y="65984"/>
                </a:lnTo>
                <a:lnTo>
                  <a:pt x="28449" y="77295"/>
                </a:lnTo>
                <a:lnTo>
                  <a:pt x="21311" y="89269"/>
                </a:lnTo>
                <a:lnTo>
                  <a:pt x="15114" y="101855"/>
                </a:lnTo>
                <a:lnTo>
                  <a:pt x="9909" y="115001"/>
                </a:lnTo>
                <a:lnTo>
                  <a:pt x="5745" y="128657"/>
                </a:lnTo>
                <a:lnTo>
                  <a:pt x="2674" y="142770"/>
                </a:lnTo>
                <a:lnTo>
                  <a:pt x="744" y="157289"/>
                </a:lnTo>
                <a:lnTo>
                  <a:pt x="6" y="172164"/>
                </a:lnTo>
                <a:lnTo>
                  <a:pt x="0" y="173680"/>
                </a:lnTo>
                <a:lnTo>
                  <a:pt x="615" y="188588"/>
                </a:lnTo>
                <a:lnTo>
                  <a:pt x="2427" y="203146"/>
                </a:lnTo>
                <a:lnTo>
                  <a:pt x="5386" y="217302"/>
                </a:lnTo>
                <a:lnTo>
                  <a:pt x="9441" y="231006"/>
                </a:lnTo>
                <a:lnTo>
                  <a:pt x="14544" y="244206"/>
                </a:lnTo>
                <a:lnTo>
                  <a:pt x="20643" y="256850"/>
                </a:lnTo>
                <a:lnTo>
                  <a:pt x="27689" y="268888"/>
                </a:lnTo>
                <a:lnTo>
                  <a:pt x="35631" y="280269"/>
                </a:lnTo>
                <a:lnTo>
                  <a:pt x="44421" y="290940"/>
                </a:lnTo>
                <a:lnTo>
                  <a:pt x="54007" y="300850"/>
                </a:lnTo>
                <a:lnTo>
                  <a:pt x="64339" y="309949"/>
                </a:lnTo>
                <a:lnTo>
                  <a:pt x="75368" y="318184"/>
                </a:lnTo>
                <a:lnTo>
                  <a:pt x="87044" y="325505"/>
                </a:lnTo>
                <a:lnTo>
                  <a:pt x="99316" y="331861"/>
                </a:lnTo>
                <a:lnTo>
                  <a:pt x="112134" y="337199"/>
                </a:lnTo>
                <a:lnTo>
                  <a:pt x="125449" y="341469"/>
                </a:lnTo>
                <a:lnTo>
                  <a:pt x="139210" y="344619"/>
                </a:lnTo>
                <a:lnTo>
                  <a:pt x="153368" y="346598"/>
                </a:lnTo>
                <a:lnTo>
                  <a:pt x="167872" y="347355"/>
                </a:lnTo>
                <a:lnTo>
                  <a:pt x="169350" y="347361"/>
                </a:lnTo>
                <a:lnTo>
                  <a:pt x="183886" y="346731"/>
                </a:lnTo>
                <a:lnTo>
                  <a:pt x="198081" y="344872"/>
                </a:lnTo>
                <a:lnTo>
                  <a:pt x="211885" y="341838"/>
                </a:lnTo>
                <a:lnTo>
                  <a:pt x="225247" y="337678"/>
                </a:lnTo>
                <a:lnTo>
                  <a:pt x="238117" y="332445"/>
                </a:lnTo>
                <a:lnTo>
                  <a:pt x="250447" y="326190"/>
                </a:lnTo>
                <a:lnTo>
                  <a:pt x="262185" y="318964"/>
                </a:lnTo>
                <a:lnTo>
                  <a:pt x="273281" y="310818"/>
                </a:lnTo>
                <a:lnTo>
                  <a:pt x="283686" y="301804"/>
                </a:lnTo>
                <a:lnTo>
                  <a:pt x="293349" y="291973"/>
                </a:lnTo>
                <a:lnTo>
                  <a:pt x="302221" y="281377"/>
                </a:lnTo>
                <a:lnTo>
                  <a:pt x="310251" y="270066"/>
                </a:lnTo>
                <a:lnTo>
                  <a:pt x="317390" y="258092"/>
                </a:lnTo>
                <a:lnTo>
                  <a:pt x="323587" y="245506"/>
                </a:lnTo>
                <a:lnTo>
                  <a:pt x="328792" y="232360"/>
                </a:lnTo>
                <a:lnTo>
                  <a:pt x="332956" y="218704"/>
                </a:lnTo>
                <a:lnTo>
                  <a:pt x="336027" y="204591"/>
                </a:lnTo>
                <a:lnTo>
                  <a:pt x="337957" y="190071"/>
                </a:lnTo>
                <a:lnTo>
                  <a:pt x="338695" y="175197"/>
                </a:lnTo>
                <a:lnTo>
                  <a:pt x="338701" y="173680"/>
                </a:lnTo>
                <a:close/>
              </a:path>
            </a:pathLst>
          </a:custGeom>
          <a:solidFill>
            <a:srgbClr val="FAA757"/>
          </a:solidFill>
          <a:ln w="28575">
            <a:solidFill>
              <a:schemeClr val="bg1">
                <a:lumMod val="85000"/>
              </a:schemeClr>
            </a:solidFill>
          </a:ln>
        </p:spPr>
        <p:txBody>
          <a:bodyPr wrap="square" lIns="0" tIns="0" rIns="0" bIns="0" rtlCol="0">
            <a:noAutofit/>
          </a:bodyPr>
          <a:lstStyle/>
          <a:p>
            <a:endParaRPr/>
          </a:p>
        </p:txBody>
      </p:sp>
      <p:sp>
        <p:nvSpPr>
          <p:cNvPr id="111" name="object 34"/>
          <p:cNvSpPr/>
          <p:nvPr/>
        </p:nvSpPr>
        <p:spPr>
          <a:xfrm>
            <a:off x="6562354" y="2483005"/>
            <a:ext cx="347472" cy="347472"/>
          </a:xfrm>
          <a:custGeom>
            <a:avLst/>
            <a:gdLst/>
            <a:ahLst/>
            <a:cxnLst/>
            <a:rect l="l" t="t" r="r" b="b"/>
            <a:pathLst>
              <a:path w="320729"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5" y="2619"/>
                </a:lnTo>
                <a:lnTo>
                  <a:pt x="201651" y="5810"/>
                </a:lnTo>
                <a:lnTo>
                  <a:pt x="214593" y="10181"/>
                </a:lnTo>
                <a:lnTo>
                  <a:pt x="227041" y="15677"/>
                </a:lnTo>
                <a:lnTo>
                  <a:pt x="238941" y="22242"/>
                </a:lnTo>
                <a:lnTo>
                  <a:pt x="250245" y="29822"/>
                </a:lnTo>
                <a:lnTo>
                  <a:pt x="260899" y="38359"/>
                </a:lnTo>
                <a:lnTo>
                  <a:pt x="270854"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2"/>
                </a:lnTo>
                <a:lnTo>
                  <a:pt x="146244" y="346698"/>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3" y="198179"/>
                </a:lnTo>
                <a:lnTo>
                  <a:pt x="232" y="183107"/>
                </a:lnTo>
                <a:lnTo>
                  <a:pt x="0" y="173680"/>
                </a:lnTo>
                <a:close/>
              </a:path>
            </a:pathLst>
          </a:custGeom>
          <a:solidFill>
            <a:srgbClr val="FAA757"/>
          </a:solidFill>
          <a:ln w="28575">
            <a:solidFill>
              <a:srgbClr val="C1803F"/>
            </a:solidFill>
          </a:ln>
        </p:spPr>
        <p:txBody>
          <a:bodyPr wrap="square" lIns="0" tIns="0" rIns="0" bIns="0" rtlCol="0">
            <a:noAutofit/>
          </a:bodyPr>
          <a:lstStyle/>
          <a:p>
            <a:endParaRPr/>
          </a:p>
        </p:txBody>
      </p:sp>
      <p:sp>
        <p:nvSpPr>
          <p:cNvPr id="112" name="object 32"/>
          <p:cNvSpPr/>
          <p:nvPr/>
        </p:nvSpPr>
        <p:spPr>
          <a:xfrm>
            <a:off x="8716732" y="1593274"/>
            <a:ext cx="347472" cy="347472"/>
          </a:xfrm>
          <a:custGeom>
            <a:avLst/>
            <a:gdLst/>
            <a:ahLst/>
            <a:cxnLst/>
            <a:rect l="l" t="t" r="r" b="b"/>
            <a:pathLst>
              <a:path w="320730"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4"/>
                </a:lnTo>
                <a:lnTo>
                  <a:pt x="308334" y="106609"/>
                </a:lnTo>
                <a:lnTo>
                  <a:pt x="313014" y="120303"/>
                </a:lnTo>
                <a:lnTo>
                  <a:pt x="316635" y="134512"/>
                </a:lnTo>
                <a:lnTo>
                  <a:pt x="319147" y="149181"/>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3"/>
                </a:lnTo>
                <a:lnTo>
                  <a:pt x="285311" y="282563"/>
                </a:lnTo>
                <a:lnTo>
                  <a:pt x="276594" y="293344"/>
                </a:lnTo>
                <a:lnTo>
                  <a:pt x="267094" y="303311"/>
                </a:lnTo>
                <a:lnTo>
                  <a:pt x="256863" y="312410"/>
                </a:lnTo>
                <a:lnTo>
                  <a:pt x="245952" y="320584"/>
                </a:lnTo>
                <a:lnTo>
                  <a:pt x="234412" y="327778"/>
                </a:lnTo>
                <a:lnTo>
                  <a:pt x="222294" y="333937"/>
                </a:lnTo>
                <a:lnTo>
                  <a:pt x="209649" y="339005"/>
                </a:lnTo>
                <a:lnTo>
                  <a:pt x="196530" y="342927"/>
                </a:lnTo>
                <a:lnTo>
                  <a:pt x="182985" y="345647"/>
                </a:lnTo>
                <a:lnTo>
                  <a:pt x="169068" y="347110"/>
                </a:lnTo>
                <a:lnTo>
                  <a:pt x="160364" y="347362"/>
                </a:lnTo>
                <a:lnTo>
                  <a:pt x="146243" y="346698"/>
                </a:lnTo>
                <a:lnTo>
                  <a:pt x="132464" y="344742"/>
                </a:lnTo>
                <a:lnTo>
                  <a:pt x="119078" y="341551"/>
                </a:lnTo>
                <a:lnTo>
                  <a:pt x="106136" y="337180"/>
                </a:lnTo>
                <a:lnTo>
                  <a:pt x="93688" y="331684"/>
                </a:lnTo>
                <a:lnTo>
                  <a:pt x="81788" y="325119"/>
                </a:lnTo>
                <a:lnTo>
                  <a:pt x="70484" y="317539"/>
                </a:lnTo>
                <a:lnTo>
                  <a:pt x="59830" y="309002"/>
                </a:lnTo>
                <a:lnTo>
                  <a:pt x="49875" y="299561"/>
                </a:lnTo>
                <a:lnTo>
                  <a:pt x="40672" y="289272"/>
                </a:lnTo>
                <a:lnTo>
                  <a:pt x="32271" y="278192"/>
                </a:lnTo>
                <a:lnTo>
                  <a:pt x="24724" y="266375"/>
                </a:lnTo>
                <a:lnTo>
                  <a:pt x="18081" y="253876"/>
                </a:lnTo>
                <a:lnTo>
                  <a:pt x="12395" y="240752"/>
                </a:lnTo>
                <a:lnTo>
                  <a:pt x="7715" y="227057"/>
                </a:lnTo>
                <a:lnTo>
                  <a:pt x="4094" y="212848"/>
                </a:lnTo>
                <a:lnTo>
                  <a:pt x="1582" y="198179"/>
                </a:lnTo>
                <a:lnTo>
                  <a:pt x="232" y="183106"/>
                </a:lnTo>
                <a:lnTo>
                  <a:pt x="0" y="173680"/>
                </a:lnTo>
                <a:close/>
              </a:path>
            </a:pathLst>
          </a:custGeom>
          <a:solidFill>
            <a:srgbClr val="FAA757"/>
          </a:solidFill>
          <a:ln w="28575">
            <a:solidFill>
              <a:srgbClr val="C1803F"/>
            </a:solidFill>
          </a:ln>
        </p:spPr>
        <p:txBody>
          <a:bodyPr wrap="square" lIns="0" tIns="0" rIns="0" bIns="0" rtlCol="0">
            <a:noAutofit/>
          </a:bodyPr>
          <a:lstStyle/>
          <a:p>
            <a:endParaRPr/>
          </a:p>
        </p:txBody>
      </p:sp>
      <p:sp>
        <p:nvSpPr>
          <p:cNvPr id="113" name="object 30"/>
          <p:cNvSpPr/>
          <p:nvPr/>
        </p:nvSpPr>
        <p:spPr>
          <a:xfrm>
            <a:off x="7725572" y="3169970"/>
            <a:ext cx="347472" cy="347472"/>
          </a:xfrm>
          <a:custGeom>
            <a:avLst/>
            <a:gdLst/>
            <a:ahLst/>
            <a:cxnLst/>
            <a:rect l="l" t="t" r="r" b="b"/>
            <a:pathLst>
              <a:path w="320729"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2"/>
                </a:lnTo>
                <a:lnTo>
                  <a:pt x="146244" y="346698"/>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3" y="198179"/>
                </a:lnTo>
                <a:lnTo>
                  <a:pt x="232" y="183107"/>
                </a:lnTo>
                <a:lnTo>
                  <a:pt x="0" y="173680"/>
                </a:lnTo>
                <a:close/>
              </a:path>
            </a:pathLst>
          </a:custGeom>
          <a:solidFill>
            <a:srgbClr val="FAA757"/>
          </a:solidFill>
          <a:ln w="28575">
            <a:solidFill>
              <a:srgbClr val="C1803F"/>
            </a:solidFill>
          </a:ln>
        </p:spPr>
        <p:txBody>
          <a:bodyPr wrap="square" lIns="0" tIns="0" rIns="0" bIns="0" rtlCol="0">
            <a:noAutofit/>
          </a:bodyPr>
          <a:lstStyle/>
          <a:p>
            <a:endParaRPr/>
          </a:p>
        </p:txBody>
      </p:sp>
      <p:sp>
        <p:nvSpPr>
          <p:cNvPr id="114" name="object 28"/>
          <p:cNvSpPr/>
          <p:nvPr/>
        </p:nvSpPr>
        <p:spPr>
          <a:xfrm>
            <a:off x="6401989" y="5328656"/>
            <a:ext cx="347472" cy="347472"/>
          </a:xfrm>
          <a:custGeom>
            <a:avLst/>
            <a:gdLst/>
            <a:ahLst/>
            <a:cxnLst/>
            <a:rect l="l" t="t" r="r" b="b"/>
            <a:pathLst>
              <a:path w="320730"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6"/>
                </a:lnTo>
                <a:lnTo>
                  <a:pt x="0" y="173680"/>
                </a:lnTo>
                <a:close/>
              </a:path>
            </a:pathLst>
          </a:custGeom>
          <a:solidFill>
            <a:srgbClr val="937AB1"/>
          </a:solidFill>
          <a:ln w="57150">
            <a:solidFill>
              <a:srgbClr val="AAC56C"/>
            </a:solidFill>
          </a:ln>
        </p:spPr>
        <p:txBody>
          <a:bodyPr wrap="square" lIns="0" tIns="0" rIns="0" bIns="0" rtlCol="0">
            <a:noAutofit/>
          </a:bodyPr>
          <a:lstStyle/>
          <a:p>
            <a:endParaRPr/>
          </a:p>
        </p:txBody>
      </p:sp>
      <p:sp>
        <p:nvSpPr>
          <p:cNvPr id="115" name="object 26"/>
          <p:cNvSpPr/>
          <p:nvPr/>
        </p:nvSpPr>
        <p:spPr>
          <a:xfrm>
            <a:off x="7105873" y="4521611"/>
            <a:ext cx="347472" cy="347472"/>
          </a:xfrm>
          <a:custGeom>
            <a:avLst/>
            <a:gdLst/>
            <a:ahLst/>
            <a:cxnLst/>
            <a:rect l="l" t="t" r="r" b="b"/>
            <a:pathLst>
              <a:path w="320730"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6"/>
                </a:lnTo>
                <a:lnTo>
                  <a:pt x="0" y="173681"/>
                </a:lnTo>
                <a:close/>
              </a:path>
            </a:pathLst>
          </a:custGeom>
          <a:solidFill>
            <a:srgbClr val="937AB1"/>
          </a:solidFill>
          <a:ln w="57150">
            <a:solidFill>
              <a:srgbClr val="AAC56C"/>
            </a:solidFill>
          </a:ln>
        </p:spPr>
        <p:txBody>
          <a:bodyPr wrap="square" lIns="0" tIns="0" rIns="0" bIns="0" rtlCol="0">
            <a:noAutofit/>
          </a:bodyPr>
          <a:lstStyle/>
          <a:p>
            <a:endParaRPr/>
          </a:p>
        </p:txBody>
      </p:sp>
      <p:sp>
        <p:nvSpPr>
          <p:cNvPr id="116" name="object 24"/>
          <p:cNvSpPr/>
          <p:nvPr/>
        </p:nvSpPr>
        <p:spPr>
          <a:xfrm>
            <a:off x="5052670" y="3517331"/>
            <a:ext cx="347472" cy="347472"/>
          </a:xfrm>
          <a:custGeom>
            <a:avLst/>
            <a:gdLst/>
            <a:ahLst/>
            <a:cxnLst/>
            <a:rect l="l" t="t" r="r" b="b"/>
            <a:pathLst>
              <a:path w="320730"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1"/>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17" name="object 22"/>
          <p:cNvSpPr/>
          <p:nvPr/>
        </p:nvSpPr>
        <p:spPr>
          <a:xfrm>
            <a:off x="4776845" y="5206506"/>
            <a:ext cx="347472" cy="347472"/>
          </a:xfrm>
          <a:custGeom>
            <a:avLst/>
            <a:gdLst/>
            <a:ahLst/>
            <a:cxnLst/>
            <a:rect l="l" t="t" r="r" b="b"/>
            <a:pathLst>
              <a:path w="320730"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18" name="object 20"/>
          <p:cNvSpPr/>
          <p:nvPr/>
        </p:nvSpPr>
        <p:spPr>
          <a:xfrm>
            <a:off x="5373401" y="4051297"/>
            <a:ext cx="347472" cy="347472"/>
          </a:xfrm>
          <a:custGeom>
            <a:avLst/>
            <a:gdLst/>
            <a:ahLst/>
            <a:cxnLst/>
            <a:rect l="l" t="t" r="r" b="b"/>
            <a:pathLst>
              <a:path w="320730"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2"/>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1"/>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19" name="object 18"/>
          <p:cNvSpPr/>
          <p:nvPr/>
        </p:nvSpPr>
        <p:spPr>
          <a:xfrm>
            <a:off x="8237687" y="2691052"/>
            <a:ext cx="347472" cy="347472"/>
          </a:xfrm>
          <a:custGeom>
            <a:avLst/>
            <a:gdLst/>
            <a:ahLst/>
            <a:cxnLst/>
            <a:rect l="l" t="t" r="r" b="b"/>
            <a:pathLst>
              <a:path w="320730"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4"/>
                </a:lnTo>
                <a:lnTo>
                  <a:pt x="308334" y="106609"/>
                </a:lnTo>
                <a:lnTo>
                  <a:pt x="313014" y="120303"/>
                </a:lnTo>
                <a:lnTo>
                  <a:pt x="316635" y="134512"/>
                </a:lnTo>
                <a:lnTo>
                  <a:pt x="319147" y="149181"/>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2"/>
                </a:lnTo>
                <a:lnTo>
                  <a:pt x="146243" y="346698"/>
                </a:lnTo>
                <a:lnTo>
                  <a:pt x="132464" y="344742"/>
                </a:lnTo>
                <a:lnTo>
                  <a:pt x="119078" y="341551"/>
                </a:lnTo>
                <a:lnTo>
                  <a:pt x="106136" y="337180"/>
                </a:lnTo>
                <a:lnTo>
                  <a:pt x="93688"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7"/>
                </a:lnTo>
                <a:lnTo>
                  <a:pt x="4094" y="212848"/>
                </a:lnTo>
                <a:lnTo>
                  <a:pt x="1582" y="198179"/>
                </a:lnTo>
                <a:lnTo>
                  <a:pt x="232" y="183106"/>
                </a:lnTo>
                <a:lnTo>
                  <a:pt x="0" y="173680"/>
                </a:lnTo>
                <a:close/>
              </a:path>
            </a:pathLst>
          </a:custGeom>
          <a:solidFill>
            <a:srgbClr val="FAA757"/>
          </a:solidFill>
          <a:ln w="28575">
            <a:solidFill>
              <a:srgbClr val="C1803F"/>
            </a:solidFill>
          </a:ln>
        </p:spPr>
        <p:txBody>
          <a:bodyPr wrap="square" lIns="0" tIns="0" rIns="0" bIns="0" rtlCol="0">
            <a:noAutofit/>
          </a:bodyPr>
          <a:lstStyle/>
          <a:p>
            <a:endParaRPr/>
          </a:p>
        </p:txBody>
      </p:sp>
      <p:sp>
        <p:nvSpPr>
          <p:cNvPr id="120" name="object 6"/>
          <p:cNvSpPr txBox="1"/>
          <p:nvPr/>
        </p:nvSpPr>
        <p:spPr>
          <a:xfrm>
            <a:off x="2856125" y="3759280"/>
            <a:ext cx="992822" cy="330200"/>
          </a:xfrm>
          <a:prstGeom prst="rect">
            <a:avLst/>
          </a:prstGeom>
        </p:spPr>
        <p:txBody>
          <a:bodyPr wrap="square" lIns="0" tIns="0" rIns="0" bIns="0" rtlCol="0">
            <a:noAutofit/>
          </a:bodyPr>
          <a:lstStyle/>
          <a:p>
            <a:pPr marL="12700">
              <a:lnSpc>
                <a:spcPts val="2600"/>
              </a:lnSpc>
              <a:spcBef>
                <a:spcPts val="130"/>
              </a:spcBef>
            </a:pPr>
            <a:r>
              <a:rPr sz="3600" baseline="2275" dirty="0">
                <a:solidFill>
                  <a:srgbClr val="7F7E7E"/>
                </a:solidFill>
                <a:cs typeface="Calibri"/>
              </a:rPr>
              <a:t>Income</a:t>
            </a:r>
            <a:endParaRPr sz="2400" dirty="0">
              <a:cs typeface="Calibri"/>
            </a:endParaRPr>
          </a:p>
        </p:txBody>
      </p:sp>
      <p:grpSp>
        <p:nvGrpSpPr>
          <p:cNvPr id="121" name="Group 120"/>
          <p:cNvGrpSpPr/>
          <p:nvPr/>
        </p:nvGrpSpPr>
        <p:grpSpPr>
          <a:xfrm>
            <a:off x="3907438" y="1888930"/>
            <a:ext cx="6303362" cy="4054670"/>
            <a:chOff x="2343901" y="1923700"/>
            <a:chExt cx="6303362" cy="4054670"/>
          </a:xfrm>
        </p:grpSpPr>
        <p:sp>
          <p:nvSpPr>
            <p:cNvPr id="122" name="object 67"/>
            <p:cNvSpPr/>
            <p:nvPr/>
          </p:nvSpPr>
          <p:spPr>
            <a:xfrm>
              <a:off x="2343901" y="1923700"/>
              <a:ext cx="0" cy="4054670"/>
            </a:xfrm>
            <a:custGeom>
              <a:avLst/>
              <a:gdLst/>
              <a:ahLst/>
              <a:cxnLst/>
              <a:rect l="l" t="t" r="r" b="b"/>
              <a:pathLst>
                <a:path h="4054670">
                  <a:moveTo>
                    <a:pt x="0" y="4054670"/>
                  </a:moveTo>
                  <a:lnTo>
                    <a:pt x="0" y="0"/>
                  </a:lnTo>
                </a:path>
              </a:pathLst>
            </a:custGeom>
            <a:ln w="25399">
              <a:solidFill>
                <a:srgbClr val="6094C9"/>
              </a:solidFill>
              <a:headEnd type="none"/>
              <a:tailEnd type="arrow"/>
            </a:ln>
            <a:effectLst>
              <a:outerShdw blurRad="50800" dist="38100" dir="5400000" algn="t" rotWithShape="0">
                <a:prstClr val="black">
                  <a:alpha val="40000"/>
                </a:prstClr>
              </a:outerShdw>
            </a:effectLst>
          </p:spPr>
          <p:txBody>
            <a:bodyPr wrap="square" lIns="0" tIns="0" rIns="0" bIns="0" rtlCol="0">
              <a:noAutofit/>
            </a:bodyPr>
            <a:lstStyle/>
            <a:p>
              <a:endParaRPr/>
            </a:p>
          </p:txBody>
        </p:sp>
        <p:sp>
          <p:nvSpPr>
            <p:cNvPr id="123" name="object 70"/>
            <p:cNvSpPr/>
            <p:nvPr/>
          </p:nvSpPr>
          <p:spPr>
            <a:xfrm>
              <a:off x="2343901" y="5978370"/>
              <a:ext cx="6303362" cy="0"/>
            </a:xfrm>
            <a:custGeom>
              <a:avLst/>
              <a:gdLst/>
              <a:ahLst/>
              <a:cxnLst/>
              <a:rect l="l" t="t" r="r" b="b"/>
              <a:pathLst>
                <a:path w="6303362">
                  <a:moveTo>
                    <a:pt x="0" y="0"/>
                  </a:moveTo>
                  <a:lnTo>
                    <a:pt x="6303362" y="0"/>
                  </a:lnTo>
                </a:path>
              </a:pathLst>
            </a:custGeom>
            <a:ln w="25399">
              <a:solidFill>
                <a:srgbClr val="6094C9"/>
              </a:solidFill>
              <a:headEnd type="none"/>
              <a:tailEnd type="arrow"/>
            </a:ln>
            <a:effectLst>
              <a:outerShdw blurRad="50800" dist="38100" algn="l" rotWithShape="0">
                <a:prstClr val="black">
                  <a:alpha val="40000"/>
                </a:prstClr>
              </a:outerShdw>
            </a:effectLst>
          </p:spPr>
          <p:txBody>
            <a:bodyPr wrap="square" lIns="0" tIns="0" rIns="0" bIns="0" rtlCol="0">
              <a:noAutofit/>
            </a:bodyPr>
            <a:lstStyle/>
            <a:p>
              <a:endParaRPr/>
            </a:p>
          </p:txBody>
        </p:sp>
      </p:gr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object 15"/>
          <p:cNvSpPr txBox="1"/>
          <p:nvPr/>
        </p:nvSpPr>
        <p:spPr>
          <a:xfrm>
            <a:off x="1873883" y="365536"/>
            <a:ext cx="1351013" cy="520700"/>
          </a:xfrm>
          <a:prstGeom prst="rect">
            <a:avLst/>
          </a:prstGeom>
        </p:spPr>
        <p:txBody>
          <a:bodyPr wrap="square" lIns="0" tIns="0" rIns="0" bIns="0" rtlCol="0">
            <a:noAutofit/>
          </a:bodyPr>
          <a:lstStyle/>
          <a:p>
            <a:pPr marL="12700">
              <a:lnSpc>
                <a:spcPts val="1985"/>
              </a:lnSpc>
              <a:spcBef>
                <a:spcPts val="99"/>
              </a:spcBef>
            </a:pPr>
            <a:r>
              <a:rPr sz="2700" baseline="3034" dirty="0">
                <a:solidFill>
                  <a:srgbClr val="215867"/>
                </a:solidFill>
                <a:latin typeface="+mj-lt"/>
                <a:cs typeface="Calibri"/>
              </a:rPr>
              <a:t>epsilon = 1.75</a:t>
            </a:r>
            <a:endParaRPr>
              <a:latin typeface="+mj-lt"/>
              <a:cs typeface="Calibri"/>
            </a:endParaRPr>
          </a:p>
          <a:p>
            <a:pPr marL="12700" marR="34289">
              <a:lnSpc>
                <a:spcPts val="2100"/>
              </a:lnSpc>
              <a:spcBef>
                <a:spcPts val="5"/>
              </a:spcBef>
            </a:pPr>
            <a:r>
              <a:rPr sz="2700" baseline="1517" dirty="0">
                <a:solidFill>
                  <a:srgbClr val="215867"/>
                </a:solidFill>
                <a:latin typeface="+mj-lt"/>
                <a:cs typeface="Calibri"/>
              </a:rPr>
              <a:t>n_clu = 3</a:t>
            </a:r>
            <a:endParaRPr>
              <a:latin typeface="+mj-lt"/>
              <a:cs typeface="Calibri"/>
            </a:endParaRPr>
          </a:p>
        </p:txBody>
      </p:sp>
      <p:sp>
        <p:nvSpPr>
          <p:cNvPr id="85" name="object 5"/>
          <p:cNvSpPr txBox="1"/>
          <p:nvPr/>
        </p:nvSpPr>
        <p:spPr>
          <a:xfrm>
            <a:off x="3625916" y="365537"/>
            <a:ext cx="6889684" cy="807913"/>
          </a:xfrm>
          <a:prstGeom prst="rect">
            <a:avLst/>
          </a:prstGeom>
        </p:spPr>
        <p:txBody>
          <a:bodyPr wrap="square" lIns="0" tIns="0" rIns="0" bIns="0" rtlCol="0">
            <a:spAutoFit/>
          </a:bodyPr>
          <a:lstStyle/>
          <a:p>
            <a:pPr marL="12700" marR="41909">
              <a:lnSpc>
                <a:spcPts val="3454"/>
              </a:lnSpc>
              <a:spcBef>
                <a:spcPts val="172"/>
              </a:spcBef>
            </a:pPr>
            <a:r>
              <a:rPr sz="4800" baseline="2560" dirty="0">
                <a:solidFill>
                  <a:srgbClr val="4E81BC"/>
                </a:solidFill>
                <a:latin typeface="+mj-lt"/>
                <a:cs typeface="Calibri"/>
              </a:rPr>
              <a:t>DBSC</a:t>
            </a:r>
            <a:r>
              <a:rPr sz="4800" spc="-4" baseline="2560" dirty="0">
                <a:solidFill>
                  <a:srgbClr val="4E81BC"/>
                </a:solidFill>
                <a:latin typeface="+mj-lt"/>
                <a:cs typeface="Calibri"/>
              </a:rPr>
              <a:t>A</a:t>
            </a:r>
            <a:r>
              <a:rPr sz="4800" baseline="2560" dirty="0">
                <a:solidFill>
                  <a:srgbClr val="4E81BC"/>
                </a:solidFill>
                <a:latin typeface="+mj-lt"/>
                <a:cs typeface="Calibri"/>
              </a:rPr>
              <a:t>N</a:t>
            </a:r>
            <a:endParaRPr sz="3200" dirty="0">
              <a:latin typeface="+mj-lt"/>
              <a:cs typeface="Calibri"/>
            </a:endParaRPr>
          </a:p>
          <a:p>
            <a:pPr marL="12700">
              <a:lnSpc>
                <a:spcPts val="2770"/>
              </a:lnSpc>
            </a:pPr>
            <a:r>
              <a:rPr lang="en-US" sz="3200" baseline="1137" dirty="0">
                <a:solidFill>
                  <a:srgbClr val="7F7E7E"/>
                </a:solidFill>
                <a:cs typeface="Calibri"/>
              </a:rPr>
              <a:t>Keep adding neighbors within </a:t>
            </a:r>
            <a:r>
              <a:rPr lang="en-US" sz="3200" i="1" baseline="1137" dirty="0">
                <a:solidFill>
                  <a:srgbClr val="7F7E7E"/>
                </a:solidFill>
                <a:cs typeface="Calibri"/>
              </a:rPr>
              <a:t>epsilon </a:t>
            </a:r>
            <a:r>
              <a:rPr lang="en-US" sz="3200" baseline="1137" dirty="0">
                <a:solidFill>
                  <a:srgbClr val="7F7E7E"/>
                </a:solidFill>
                <a:cs typeface="Calibri"/>
              </a:rPr>
              <a:t>as chain reaction</a:t>
            </a:r>
            <a:endParaRPr lang="en-US" sz="3200" i="1" baseline="1137" dirty="0">
              <a:solidFill>
                <a:srgbClr val="7F7E7E"/>
              </a:solidFill>
              <a:cs typeface="Calibri"/>
            </a:endParaRPr>
          </a:p>
        </p:txBody>
      </p:sp>
      <p:sp>
        <p:nvSpPr>
          <p:cNvPr id="86" name="object 3"/>
          <p:cNvSpPr txBox="1"/>
          <p:nvPr/>
        </p:nvSpPr>
        <p:spPr>
          <a:xfrm>
            <a:off x="6950816" y="6116930"/>
            <a:ext cx="542241" cy="330200"/>
          </a:xfrm>
          <a:prstGeom prst="rect">
            <a:avLst/>
          </a:prstGeom>
        </p:spPr>
        <p:txBody>
          <a:bodyPr wrap="square" lIns="0" tIns="0" rIns="0" bIns="0" rtlCol="0">
            <a:noAutofit/>
          </a:bodyPr>
          <a:lstStyle/>
          <a:p>
            <a:pPr marL="12700">
              <a:lnSpc>
                <a:spcPts val="2600"/>
              </a:lnSpc>
              <a:spcBef>
                <a:spcPts val="130"/>
              </a:spcBef>
            </a:pPr>
            <a:r>
              <a:rPr sz="3600" baseline="2275" dirty="0">
                <a:solidFill>
                  <a:srgbClr val="7F7E7E"/>
                </a:solidFill>
                <a:latin typeface="Calibri"/>
                <a:cs typeface="Calibri"/>
              </a:rPr>
              <a:t>Age</a:t>
            </a:r>
            <a:endParaRPr sz="2400">
              <a:latin typeface="Calibri"/>
              <a:cs typeface="Calibri"/>
            </a:endParaRPr>
          </a:p>
        </p:txBody>
      </p:sp>
      <p:sp>
        <p:nvSpPr>
          <p:cNvPr id="87" name="object 66"/>
          <p:cNvSpPr/>
          <p:nvPr/>
        </p:nvSpPr>
        <p:spPr>
          <a:xfrm>
            <a:off x="6250124" y="4807834"/>
            <a:ext cx="1810252" cy="1760707"/>
          </a:xfrm>
          <a:custGeom>
            <a:avLst/>
            <a:gdLst/>
            <a:ahLst/>
            <a:cxnLst/>
            <a:rect l="l" t="t" r="r" b="b"/>
            <a:pathLst>
              <a:path w="1810252" h="1760707">
                <a:moveTo>
                  <a:pt x="0" y="880353"/>
                </a:moveTo>
                <a:lnTo>
                  <a:pt x="3000" y="952556"/>
                </a:lnTo>
                <a:lnTo>
                  <a:pt x="11846" y="1023151"/>
                </a:lnTo>
                <a:lnTo>
                  <a:pt x="26305" y="1091913"/>
                </a:lnTo>
                <a:lnTo>
                  <a:pt x="46143" y="1158614"/>
                </a:lnTo>
                <a:lnTo>
                  <a:pt x="71129" y="1223027"/>
                </a:lnTo>
                <a:lnTo>
                  <a:pt x="101028" y="1284927"/>
                </a:lnTo>
                <a:lnTo>
                  <a:pt x="135608" y="1344087"/>
                </a:lnTo>
                <a:lnTo>
                  <a:pt x="174636" y="1400279"/>
                </a:lnTo>
                <a:lnTo>
                  <a:pt x="217880" y="1453279"/>
                </a:lnTo>
                <a:lnTo>
                  <a:pt x="265105" y="1502858"/>
                </a:lnTo>
                <a:lnTo>
                  <a:pt x="316079" y="1548791"/>
                </a:lnTo>
                <a:lnTo>
                  <a:pt x="370570" y="1590850"/>
                </a:lnTo>
                <a:lnTo>
                  <a:pt x="428344" y="1628810"/>
                </a:lnTo>
                <a:lnTo>
                  <a:pt x="489168" y="1662444"/>
                </a:lnTo>
                <a:lnTo>
                  <a:pt x="552810" y="1691525"/>
                </a:lnTo>
                <a:lnTo>
                  <a:pt x="619036" y="1715826"/>
                </a:lnTo>
                <a:lnTo>
                  <a:pt x="687614" y="1735122"/>
                </a:lnTo>
                <a:lnTo>
                  <a:pt x="758310" y="1749185"/>
                </a:lnTo>
                <a:lnTo>
                  <a:pt x="830892" y="1757789"/>
                </a:lnTo>
                <a:lnTo>
                  <a:pt x="905126" y="1760707"/>
                </a:lnTo>
                <a:lnTo>
                  <a:pt x="979361" y="1757789"/>
                </a:lnTo>
                <a:lnTo>
                  <a:pt x="1051942" y="1749185"/>
                </a:lnTo>
                <a:lnTo>
                  <a:pt x="1122639" y="1735122"/>
                </a:lnTo>
                <a:lnTo>
                  <a:pt x="1191216" y="1715826"/>
                </a:lnTo>
                <a:lnTo>
                  <a:pt x="1257442" y="1691525"/>
                </a:lnTo>
                <a:lnTo>
                  <a:pt x="1321084" y="1662444"/>
                </a:lnTo>
                <a:lnTo>
                  <a:pt x="1381908" y="1628810"/>
                </a:lnTo>
                <a:lnTo>
                  <a:pt x="1439682" y="1590850"/>
                </a:lnTo>
                <a:lnTo>
                  <a:pt x="1494173" y="1548791"/>
                </a:lnTo>
                <a:lnTo>
                  <a:pt x="1545147" y="1502858"/>
                </a:lnTo>
                <a:lnTo>
                  <a:pt x="1592373" y="1453279"/>
                </a:lnTo>
                <a:lnTo>
                  <a:pt x="1635616" y="1400279"/>
                </a:lnTo>
                <a:lnTo>
                  <a:pt x="1674644" y="1344087"/>
                </a:lnTo>
                <a:lnTo>
                  <a:pt x="1709224" y="1284927"/>
                </a:lnTo>
                <a:lnTo>
                  <a:pt x="1739123" y="1223027"/>
                </a:lnTo>
                <a:lnTo>
                  <a:pt x="1764109" y="1158614"/>
                </a:lnTo>
                <a:lnTo>
                  <a:pt x="1783947" y="1091913"/>
                </a:lnTo>
                <a:lnTo>
                  <a:pt x="1798406" y="1023151"/>
                </a:lnTo>
                <a:lnTo>
                  <a:pt x="1807252" y="952556"/>
                </a:lnTo>
                <a:lnTo>
                  <a:pt x="1810252" y="880353"/>
                </a:lnTo>
                <a:lnTo>
                  <a:pt x="1807252" y="808151"/>
                </a:lnTo>
                <a:lnTo>
                  <a:pt x="1798406" y="737555"/>
                </a:lnTo>
                <a:lnTo>
                  <a:pt x="1783947" y="668794"/>
                </a:lnTo>
                <a:lnTo>
                  <a:pt x="1764109" y="602094"/>
                </a:lnTo>
                <a:lnTo>
                  <a:pt x="1739123" y="537680"/>
                </a:lnTo>
                <a:lnTo>
                  <a:pt x="1709224" y="475780"/>
                </a:lnTo>
                <a:lnTo>
                  <a:pt x="1674644" y="416621"/>
                </a:lnTo>
                <a:lnTo>
                  <a:pt x="1635616" y="360428"/>
                </a:lnTo>
                <a:lnTo>
                  <a:pt x="1592373" y="307429"/>
                </a:lnTo>
                <a:lnTo>
                  <a:pt x="1545147" y="257849"/>
                </a:lnTo>
                <a:lnTo>
                  <a:pt x="1494173" y="211917"/>
                </a:lnTo>
                <a:lnTo>
                  <a:pt x="1439682" y="169857"/>
                </a:lnTo>
                <a:lnTo>
                  <a:pt x="1381908" y="131897"/>
                </a:lnTo>
                <a:lnTo>
                  <a:pt x="1321084" y="98263"/>
                </a:lnTo>
                <a:lnTo>
                  <a:pt x="1257442" y="69182"/>
                </a:lnTo>
                <a:lnTo>
                  <a:pt x="1191216" y="44881"/>
                </a:lnTo>
                <a:lnTo>
                  <a:pt x="1122639" y="25585"/>
                </a:lnTo>
                <a:lnTo>
                  <a:pt x="1051942" y="11522"/>
                </a:lnTo>
                <a:lnTo>
                  <a:pt x="979361" y="2918"/>
                </a:lnTo>
                <a:lnTo>
                  <a:pt x="905126" y="0"/>
                </a:lnTo>
                <a:lnTo>
                  <a:pt x="830892" y="2918"/>
                </a:lnTo>
                <a:lnTo>
                  <a:pt x="758310" y="11522"/>
                </a:lnTo>
                <a:lnTo>
                  <a:pt x="687614" y="25585"/>
                </a:lnTo>
                <a:lnTo>
                  <a:pt x="619036" y="44881"/>
                </a:lnTo>
                <a:lnTo>
                  <a:pt x="552810" y="69182"/>
                </a:lnTo>
                <a:lnTo>
                  <a:pt x="489168" y="98263"/>
                </a:lnTo>
                <a:lnTo>
                  <a:pt x="428344" y="131897"/>
                </a:lnTo>
                <a:lnTo>
                  <a:pt x="370570" y="169857"/>
                </a:lnTo>
                <a:lnTo>
                  <a:pt x="316079" y="211917"/>
                </a:lnTo>
                <a:lnTo>
                  <a:pt x="265105" y="257849"/>
                </a:lnTo>
                <a:lnTo>
                  <a:pt x="217880" y="307429"/>
                </a:lnTo>
                <a:lnTo>
                  <a:pt x="174636" y="360428"/>
                </a:lnTo>
                <a:lnTo>
                  <a:pt x="135608" y="416621"/>
                </a:lnTo>
                <a:lnTo>
                  <a:pt x="101028" y="475780"/>
                </a:lnTo>
                <a:lnTo>
                  <a:pt x="71129" y="537680"/>
                </a:lnTo>
                <a:lnTo>
                  <a:pt x="46143" y="602094"/>
                </a:lnTo>
                <a:lnTo>
                  <a:pt x="26305" y="668794"/>
                </a:lnTo>
                <a:lnTo>
                  <a:pt x="11846" y="737555"/>
                </a:lnTo>
                <a:lnTo>
                  <a:pt x="3000" y="808151"/>
                </a:lnTo>
                <a:lnTo>
                  <a:pt x="0" y="880353"/>
                </a:lnTo>
                <a:close/>
              </a:path>
            </a:pathLst>
          </a:custGeom>
          <a:solidFill>
            <a:srgbClr val="83984F">
              <a:alpha val="50000"/>
            </a:srgbClr>
          </a:solidFill>
          <a:effectLst>
            <a:outerShdw blurRad="50800" dist="38100" dir="5400000" algn="t" rotWithShape="0">
              <a:prstClr val="black">
                <a:alpha val="40000"/>
              </a:prstClr>
            </a:outerShdw>
          </a:effectLst>
        </p:spPr>
        <p:txBody>
          <a:bodyPr wrap="square" lIns="0" tIns="0" rIns="0" bIns="0" rtlCol="0">
            <a:noAutofit/>
          </a:bodyPr>
          <a:lstStyle/>
          <a:p>
            <a:endParaRPr/>
          </a:p>
        </p:txBody>
      </p:sp>
      <p:sp>
        <p:nvSpPr>
          <p:cNvPr id="88" name="object 82"/>
          <p:cNvSpPr/>
          <p:nvPr/>
        </p:nvSpPr>
        <p:spPr>
          <a:xfrm>
            <a:off x="5938372" y="5487188"/>
            <a:ext cx="347472" cy="347472"/>
          </a:xfrm>
          <a:custGeom>
            <a:avLst/>
            <a:gdLst/>
            <a:ahLst/>
            <a:cxnLst/>
            <a:rect l="l" t="t" r="r" b="b"/>
            <a:pathLst>
              <a:path w="320729"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89" name="object 84"/>
          <p:cNvSpPr/>
          <p:nvPr/>
        </p:nvSpPr>
        <p:spPr>
          <a:xfrm>
            <a:off x="6923747" y="5521291"/>
            <a:ext cx="347472" cy="347472"/>
          </a:xfrm>
          <a:custGeom>
            <a:avLst/>
            <a:gdLst/>
            <a:ahLst/>
            <a:cxnLst/>
            <a:rect l="l" t="t" r="r" b="b"/>
            <a:pathLst>
              <a:path w="320729"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6"/>
                </a:lnTo>
                <a:lnTo>
                  <a:pt x="0" y="173680"/>
                </a:lnTo>
                <a:close/>
              </a:path>
            </a:pathLst>
          </a:custGeom>
          <a:solidFill>
            <a:srgbClr val="AAC56C"/>
          </a:solidFill>
          <a:ln w="28575">
            <a:solidFill>
              <a:srgbClr val="83984F"/>
            </a:solidFill>
          </a:ln>
        </p:spPr>
        <p:txBody>
          <a:bodyPr wrap="square" lIns="0" tIns="0" rIns="0" bIns="0" rtlCol="0">
            <a:noAutofit/>
          </a:bodyPr>
          <a:lstStyle/>
          <a:p>
            <a:endParaRPr/>
          </a:p>
        </p:txBody>
      </p:sp>
      <p:sp>
        <p:nvSpPr>
          <p:cNvPr id="90" name="object 86"/>
          <p:cNvSpPr/>
          <p:nvPr/>
        </p:nvSpPr>
        <p:spPr>
          <a:xfrm>
            <a:off x="7775551" y="5502337"/>
            <a:ext cx="347472" cy="347472"/>
          </a:xfrm>
          <a:custGeom>
            <a:avLst/>
            <a:gdLst/>
            <a:ahLst/>
            <a:cxnLst/>
            <a:rect l="l" t="t" r="r" b="b"/>
            <a:pathLst>
              <a:path w="320729"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9"/>
                </a:lnTo>
                <a:lnTo>
                  <a:pt x="288458" y="69169"/>
                </a:lnTo>
                <a:lnTo>
                  <a:pt x="296005" y="80986"/>
                </a:lnTo>
                <a:lnTo>
                  <a:pt x="302647" y="93485"/>
                </a:lnTo>
                <a:lnTo>
                  <a:pt x="308334" y="106609"/>
                </a:lnTo>
                <a:lnTo>
                  <a:pt x="313014" y="120303"/>
                </a:lnTo>
                <a:lnTo>
                  <a:pt x="316635" y="134513"/>
                </a:lnTo>
                <a:lnTo>
                  <a:pt x="319146" y="149182"/>
                </a:lnTo>
                <a:lnTo>
                  <a:pt x="320497" y="164255"/>
                </a:lnTo>
                <a:lnTo>
                  <a:pt x="320729" y="173680"/>
                </a:lnTo>
                <a:lnTo>
                  <a:pt x="320116" y="188974"/>
                </a:lnTo>
                <a:lnTo>
                  <a:pt x="318311" y="203897"/>
                </a:lnTo>
                <a:lnTo>
                  <a:pt x="315364" y="218395"/>
                </a:lnTo>
                <a:lnTo>
                  <a:pt x="311328" y="232412"/>
                </a:lnTo>
                <a:lnTo>
                  <a:pt x="306254" y="245893"/>
                </a:lnTo>
                <a:lnTo>
                  <a:pt x="300192" y="258782"/>
                </a:lnTo>
                <a:lnTo>
                  <a:pt x="293194" y="271024"/>
                </a:lnTo>
                <a:lnTo>
                  <a:pt x="285310" y="282563"/>
                </a:lnTo>
                <a:lnTo>
                  <a:pt x="276593" y="293344"/>
                </a:lnTo>
                <a:lnTo>
                  <a:pt x="267094" y="303312"/>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6"/>
                </a:lnTo>
                <a:lnTo>
                  <a:pt x="0" y="173680"/>
                </a:lnTo>
                <a:close/>
              </a:path>
            </a:pathLst>
          </a:custGeom>
          <a:solidFill>
            <a:srgbClr val="937AB1"/>
          </a:solidFill>
          <a:ln w="57150">
            <a:solidFill>
              <a:srgbClr val="AAC56C"/>
            </a:solidFill>
          </a:ln>
        </p:spPr>
        <p:txBody>
          <a:bodyPr wrap="square" lIns="0" tIns="0" rIns="0" bIns="0" rtlCol="0">
            <a:noAutofit/>
          </a:bodyPr>
          <a:lstStyle/>
          <a:p>
            <a:endParaRPr/>
          </a:p>
        </p:txBody>
      </p:sp>
      <p:sp>
        <p:nvSpPr>
          <p:cNvPr id="91" name="object 74"/>
          <p:cNvSpPr/>
          <p:nvPr/>
        </p:nvSpPr>
        <p:spPr>
          <a:xfrm>
            <a:off x="4192469" y="5195209"/>
            <a:ext cx="347472" cy="347472"/>
          </a:xfrm>
          <a:custGeom>
            <a:avLst/>
            <a:gdLst/>
            <a:ahLst/>
            <a:cxnLst/>
            <a:rect l="l" t="t" r="r" b="b"/>
            <a:pathLst>
              <a:path w="320730"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92" name="object 72"/>
          <p:cNvSpPr/>
          <p:nvPr/>
        </p:nvSpPr>
        <p:spPr>
          <a:xfrm>
            <a:off x="7483366" y="2517371"/>
            <a:ext cx="347472" cy="347472"/>
          </a:xfrm>
          <a:custGeom>
            <a:avLst/>
            <a:gdLst/>
            <a:ahLst/>
            <a:cxnLst/>
            <a:rect l="l" t="t" r="r" b="b"/>
            <a:pathLst>
              <a:path w="320730"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30" y="342927"/>
                </a:lnTo>
                <a:lnTo>
                  <a:pt x="182985" y="345647"/>
                </a:lnTo>
                <a:lnTo>
                  <a:pt x="169068" y="347110"/>
                </a:lnTo>
                <a:lnTo>
                  <a:pt x="160364" y="347362"/>
                </a:lnTo>
                <a:lnTo>
                  <a:pt x="146244" y="346698"/>
                </a:lnTo>
                <a:lnTo>
                  <a:pt x="132465" y="344742"/>
                </a:lnTo>
                <a:lnTo>
                  <a:pt x="119078" y="341551"/>
                </a:lnTo>
                <a:lnTo>
                  <a:pt x="106136" y="337180"/>
                </a:lnTo>
                <a:lnTo>
                  <a:pt x="93689" y="331684"/>
                </a:lnTo>
                <a:lnTo>
                  <a:pt x="81788" y="325119"/>
                </a:lnTo>
                <a:lnTo>
                  <a:pt x="70485" y="317540"/>
                </a:lnTo>
                <a:lnTo>
                  <a:pt x="59830" y="309002"/>
                </a:lnTo>
                <a:lnTo>
                  <a:pt x="49876" y="299561"/>
                </a:lnTo>
                <a:lnTo>
                  <a:pt x="40672" y="289273"/>
                </a:lnTo>
                <a:lnTo>
                  <a:pt x="32271" y="278192"/>
                </a:lnTo>
                <a:lnTo>
                  <a:pt x="24724" y="266375"/>
                </a:lnTo>
                <a:lnTo>
                  <a:pt x="18081" y="253876"/>
                </a:lnTo>
                <a:lnTo>
                  <a:pt x="12395" y="240752"/>
                </a:lnTo>
                <a:lnTo>
                  <a:pt x="7715" y="227058"/>
                </a:lnTo>
                <a:lnTo>
                  <a:pt x="4094" y="212848"/>
                </a:lnTo>
                <a:lnTo>
                  <a:pt x="1583" y="198180"/>
                </a:lnTo>
                <a:lnTo>
                  <a:pt x="232" y="183107"/>
                </a:lnTo>
                <a:lnTo>
                  <a:pt x="0" y="173680"/>
                </a:lnTo>
                <a:close/>
              </a:path>
            </a:pathLst>
          </a:custGeom>
          <a:solidFill>
            <a:srgbClr val="FAA757"/>
          </a:solidFill>
          <a:ln w="28575">
            <a:solidFill>
              <a:srgbClr val="C1803F"/>
            </a:solidFill>
          </a:ln>
        </p:spPr>
        <p:txBody>
          <a:bodyPr wrap="square" lIns="0" tIns="0" rIns="0" bIns="0" rtlCol="0">
            <a:noAutofit/>
          </a:bodyPr>
          <a:lstStyle/>
          <a:p>
            <a:endParaRPr/>
          </a:p>
        </p:txBody>
      </p:sp>
      <p:sp>
        <p:nvSpPr>
          <p:cNvPr id="93" name="object 70"/>
          <p:cNvSpPr/>
          <p:nvPr/>
        </p:nvSpPr>
        <p:spPr>
          <a:xfrm>
            <a:off x="7084113" y="2135643"/>
            <a:ext cx="347472" cy="347472"/>
          </a:xfrm>
          <a:custGeom>
            <a:avLst/>
            <a:gdLst/>
            <a:ahLst/>
            <a:cxnLst/>
            <a:rect l="l" t="t" r="r" b="b"/>
            <a:pathLst>
              <a:path w="320730"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2"/>
                </a:lnTo>
                <a:lnTo>
                  <a:pt x="146244" y="346698"/>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3" y="198179"/>
                </a:lnTo>
                <a:lnTo>
                  <a:pt x="232" y="183107"/>
                </a:lnTo>
                <a:lnTo>
                  <a:pt x="0" y="173680"/>
                </a:lnTo>
                <a:close/>
              </a:path>
            </a:pathLst>
          </a:custGeom>
          <a:solidFill>
            <a:srgbClr val="FAA757"/>
          </a:solidFill>
          <a:ln w="28575">
            <a:solidFill>
              <a:srgbClr val="C1803F"/>
            </a:solidFill>
          </a:ln>
        </p:spPr>
        <p:txBody>
          <a:bodyPr wrap="square" lIns="0" tIns="0" rIns="0" bIns="0" rtlCol="0">
            <a:noAutofit/>
          </a:bodyPr>
          <a:lstStyle/>
          <a:p>
            <a:endParaRPr/>
          </a:p>
        </p:txBody>
      </p:sp>
      <p:sp>
        <p:nvSpPr>
          <p:cNvPr id="94" name="object 68"/>
          <p:cNvSpPr/>
          <p:nvPr/>
        </p:nvSpPr>
        <p:spPr>
          <a:xfrm>
            <a:off x="6672028" y="1723114"/>
            <a:ext cx="347472" cy="347472"/>
          </a:xfrm>
          <a:custGeom>
            <a:avLst/>
            <a:gdLst/>
            <a:ahLst/>
            <a:cxnLst/>
            <a:rect l="l" t="t" r="r" b="b"/>
            <a:pathLst>
              <a:path w="320729"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2"/>
                </a:lnTo>
                <a:lnTo>
                  <a:pt x="146244" y="346698"/>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3"/>
                </a:lnTo>
                <a:lnTo>
                  <a:pt x="32271" y="278192"/>
                </a:lnTo>
                <a:lnTo>
                  <a:pt x="24724" y="266375"/>
                </a:lnTo>
                <a:lnTo>
                  <a:pt x="18081" y="253876"/>
                </a:lnTo>
                <a:lnTo>
                  <a:pt x="12395" y="240752"/>
                </a:lnTo>
                <a:lnTo>
                  <a:pt x="7715" y="227058"/>
                </a:lnTo>
                <a:lnTo>
                  <a:pt x="4094" y="212848"/>
                </a:lnTo>
                <a:lnTo>
                  <a:pt x="1583" y="198179"/>
                </a:lnTo>
                <a:lnTo>
                  <a:pt x="232" y="183107"/>
                </a:lnTo>
                <a:lnTo>
                  <a:pt x="0" y="173680"/>
                </a:lnTo>
                <a:close/>
              </a:path>
            </a:pathLst>
          </a:custGeom>
          <a:solidFill>
            <a:srgbClr val="FAA757"/>
          </a:solidFill>
          <a:ln w="28575">
            <a:solidFill>
              <a:schemeClr val="bg1">
                <a:lumMod val="85000"/>
              </a:schemeClr>
            </a:solidFill>
          </a:ln>
        </p:spPr>
        <p:txBody>
          <a:bodyPr wrap="square" lIns="0" tIns="0" rIns="0" bIns="0" rtlCol="0">
            <a:noAutofit/>
          </a:bodyPr>
          <a:lstStyle/>
          <a:p>
            <a:endParaRPr/>
          </a:p>
        </p:txBody>
      </p:sp>
      <p:sp>
        <p:nvSpPr>
          <p:cNvPr id="95" name="object 66"/>
          <p:cNvSpPr/>
          <p:nvPr/>
        </p:nvSpPr>
        <p:spPr>
          <a:xfrm>
            <a:off x="8396003" y="3412181"/>
            <a:ext cx="347472" cy="347472"/>
          </a:xfrm>
          <a:custGeom>
            <a:avLst/>
            <a:gdLst/>
            <a:ahLst/>
            <a:cxnLst/>
            <a:rect l="l" t="t" r="r" b="b"/>
            <a:pathLst>
              <a:path w="320730"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4"/>
                </a:lnTo>
                <a:lnTo>
                  <a:pt x="308334" y="106609"/>
                </a:lnTo>
                <a:lnTo>
                  <a:pt x="313014" y="120303"/>
                </a:lnTo>
                <a:lnTo>
                  <a:pt x="316635" y="134512"/>
                </a:lnTo>
                <a:lnTo>
                  <a:pt x="319147" y="149181"/>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3" y="346697"/>
                </a:lnTo>
                <a:lnTo>
                  <a:pt x="132464" y="344742"/>
                </a:lnTo>
                <a:lnTo>
                  <a:pt x="119078" y="341551"/>
                </a:lnTo>
                <a:lnTo>
                  <a:pt x="106136" y="337180"/>
                </a:lnTo>
                <a:lnTo>
                  <a:pt x="93688" y="331684"/>
                </a:lnTo>
                <a:lnTo>
                  <a:pt x="81788" y="325119"/>
                </a:lnTo>
                <a:lnTo>
                  <a:pt x="70484" y="317539"/>
                </a:lnTo>
                <a:lnTo>
                  <a:pt x="59830" y="309001"/>
                </a:lnTo>
                <a:lnTo>
                  <a:pt x="49875" y="299561"/>
                </a:lnTo>
                <a:lnTo>
                  <a:pt x="40672" y="289272"/>
                </a:lnTo>
                <a:lnTo>
                  <a:pt x="32271" y="278192"/>
                </a:lnTo>
                <a:lnTo>
                  <a:pt x="24724" y="266375"/>
                </a:lnTo>
                <a:lnTo>
                  <a:pt x="18081" y="253876"/>
                </a:lnTo>
                <a:lnTo>
                  <a:pt x="12395" y="240752"/>
                </a:lnTo>
                <a:lnTo>
                  <a:pt x="7715" y="227057"/>
                </a:lnTo>
                <a:lnTo>
                  <a:pt x="4094" y="212848"/>
                </a:lnTo>
                <a:lnTo>
                  <a:pt x="1582" y="198179"/>
                </a:lnTo>
                <a:lnTo>
                  <a:pt x="232" y="183106"/>
                </a:lnTo>
                <a:lnTo>
                  <a:pt x="0" y="173680"/>
                </a:lnTo>
                <a:close/>
              </a:path>
            </a:pathLst>
          </a:custGeom>
          <a:solidFill>
            <a:srgbClr val="FAA757"/>
          </a:solidFill>
          <a:ln w="28575">
            <a:solidFill>
              <a:srgbClr val="C1803F"/>
            </a:solidFill>
          </a:ln>
        </p:spPr>
        <p:txBody>
          <a:bodyPr wrap="square" lIns="0" tIns="0" rIns="0" bIns="0" rtlCol="0">
            <a:noAutofit/>
          </a:bodyPr>
          <a:lstStyle/>
          <a:p>
            <a:endParaRPr/>
          </a:p>
        </p:txBody>
      </p:sp>
      <p:sp>
        <p:nvSpPr>
          <p:cNvPr id="96" name="object 63"/>
          <p:cNvSpPr/>
          <p:nvPr/>
        </p:nvSpPr>
        <p:spPr>
          <a:xfrm>
            <a:off x="7404842" y="5021529"/>
            <a:ext cx="347472" cy="347472"/>
          </a:xfrm>
          <a:custGeom>
            <a:avLst/>
            <a:gdLst/>
            <a:ahLst/>
            <a:cxnLst/>
            <a:rect l="l" t="t" r="r" b="b"/>
            <a:pathLst>
              <a:path w="320730" h="347361">
                <a:moveTo>
                  <a:pt x="0" y="173680"/>
                </a:moveTo>
                <a:lnTo>
                  <a:pt x="232" y="183106"/>
                </a:lnTo>
                <a:lnTo>
                  <a:pt x="1583" y="198179"/>
                </a:lnTo>
                <a:lnTo>
                  <a:pt x="4094" y="212848"/>
                </a:lnTo>
                <a:lnTo>
                  <a:pt x="7715" y="227058"/>
                </a:lnTo>
                <a:lnTo>
                  <a:pt x="12395" y="240752"/>
                </a:lnTo>
                <a:lnTo>
                  <a:pt x="18082" y="253876"/>
                </a:lnTo>
                <a:lnTo>
                  <a:pt x="24724" y="266375"/>
                </a:lnTo>
                <a:lnTo>
                  <a:pt x="32272" y="278192"/>
                </a:lnTo>
                <a:lnTo>
                  <a:pt x="40673" y="289272"/>
                </a:lnTo>
                <a:lnTo>
                  <a:pt x="49876" y="299561"/>
                </a:lnTo>
                <a:lnTo>
                  <a:pt x="59830" y="309001"/>
                </a:lnTo>
                <a:lnTo>
                  <a:pt x="70485" y="317539"/>
                </a:lnTo>
                <a:lnTo>
                  <a:pt x="81788" y="325118"/>
                </a:lnTo>
                <a:lnTo>
                  <a:pt x="93689" y="331684"/>
                </a:lnTo>
                <a:lnTo>
                  <a:pt x="106136" y="337180"/>
                </a:lnTo>
                <a:lnTo>
                  <a:pt x="119079" y="341551"/>
                </a:lnTo>
                <a:lnTo>
                  <a:pt x="132465" y="344742"/>
                </a:lnTo>
                <a:lnTo>
                  <a:pt x="146244" y="346697"/>
                </a:lnTo>
                <a:lnTo>
                  <a:pt x="160365" y="347361"/>
                </a:lnTo>
                <a:lnTo>
                  <a:pt x="169069" y="347110"/>
                </a:lnTo>
                <a:lnTo>
                  <a:pt x="182986" y="345646"/>
                </a:lnTo>
                <a:lnTo>
                  <a:pt x="196530" y="342926"/>
                </a:lnTo>
                <a:lnTo>
                  <a:pt x="209650" y="339004"/>
                </a:lnTo>
                <a:lnTo>
                  <a:pt x="222295" y="333936"/>
                </a:lnTo>
                <a:lnTo>
                  <a:pt x="234413" y="327778"/>
                </a:lnTo>
                <a:lnTo>
                  <a:pt x="245953" y="320583"/>
                </a:lnTo>
                <a:lnTo>
                  <a:pt x="256864" y="312409"/>
                </a:lnTo>
                <a:lnTo>
                  <a:pt x="267095" y="303311"/>
                </a:lnTo>
                <a:lnTo>
                  <a:pt x="276595" y="293343"/>
                </a:lnTo>
                <a:lnTo>
                  <a:pt x="285312" y="282562"/>
                </a:lnTo>
                <a:lnTo>
                  <a:pt x="293195" y="271023"/>
                </a:lnTo>
                <a:lnTo>
                  <a:pt x="300193" y="258781"/>
                </a:lnTo>
                <a:lnTo>
                  <a:pt x="306255" y="245892"/>
                </a:lnTo>
                <a:lnTo>
                  <a:pt x="311330" y="232411"/>
                </a:lnTo>
                <a:lnTo>
                  <a:pt x="315366" y="218394"/>
                </a:lnTo>
                <a:lnTo>
                  <a:pt x="318312" y="203896"/>
                </a:lnTo>
                <a:lnTo>
                  <a:pt x="320117" y="188973"/>
                </a:lnTo>
                <a:lnTo>
                  <a:pt x="320730" y="173680"/>
                </a:lnTo>
                <a:lnTo>
                  <a:pt x="320498" y="164254"/>
                </a:lnTo>
                <a:lnTo>
                  <a:pt x="319147" y="149181"/>
                </a:lnTo>
                <a:lnTo>
                  <a:pt x="316636" y="134512"/>
                </a:lnTo>
                <a:lnTo>
                  <a:pt x="313015" y="120303"/>
                </a:lnTo>
                <a:lnTo>
                  <a:pt x="308335" y="106609"/>
                </a:lnTo>
                <a:lnTo>
                  <a:pt x="302649" y="93485"/>
                </a:lnTo>
                <a:lnTo>
                  <a:pt x="296006" y="80986"/>
                </a:lnTo>
                <a:lnTo>
                  <a:pt x="288459" y="69169"/>
                </a:lnTo>
                <a:lnTo>
                  <a:pt x="280058" y="58089"/>
                </a:lnTo>
                <a:lnTo>
                  <a:pt x="270854" y="47800"/>
                </a:lnTo>
                <a:lnTo>
                  <a:pt x="260900" y="38359"/>
                </a:lnTo>
                <a:lnTo>
                  <a:pt x="250245" y="29822"/>
                </a:lnTo>
                <a:lnTo>
                  <a:pt x="238942" y="22242"/>
                </a:lnTo>
                <a:lnTo>
                  <a:pt x="227041" y="15677"/>
                </a:lnTo>
                <a:lnTo>
                  <a:pt x="214594" y="10181"/>
                </a:lnTo>
                <a:lnTo>
                  <a:pt x="201651" y="5810"/>
                </a:lnTo>
                <a:lnTo>
                  <a:pt x="188265" y="2619"/>
                </a:lnTo>
                <a:lnTo>
                  <a:pt x="174486" y="664"/>
                </a:lnTo>
                <a:lnTo>
                  <a:pt x="160365" y="0"/>
                </a:lnTo>
                <a:lnTo>
                  <a:pt x="151662" y="251"/>
                </a:lnTo>
                <a:lnTo>
                  <a:pt x="137745" y="1714"/>
                </a:lnTo>
                <a:lnTo>
                  <a:pt x="124200" y="4434"/>
                </a:lnTo>
                <a:lnTo>
                  <a:pt x="111080" y="8356"/>
                </a:lnTo>
                <a:lnTo>
                  <a:pt x="98436" y="13424"/>
                </a:lnTo>
                <a:lnTo>
                  <a:pt x="86318" y="19583"/>
                </a:lnTo>
                <a:lnTo>
                  <a:pt x="74777" y="26777"/>
                </a:lnTo>
                <a:lnTo>
                  <a:pt x="63866" y="34951"/>
                </a:lnTo>
                <a:lnTo>
                  <a:pt x="53635" y="44049"/>
                </a:lnTo>
                <a:lnTo>
                  <a:pt x="44136" y="54017"/>
                </a:lnTo>
                <a:lnTo>
                  <a:pt x="35419" y="64798"/>
                </a:lnTo>
                <a:lnTo>
                  <a:pt x="27535" y="76337"/>
                </a:lnTo>
                <a:lnTo>
                  <a:pt x="20537" y="88579"/>
                </a:lnTo>
                <a:lnTo>
                  <a:pt x="14475" y="101468"/>
                </a:lnTo>
                <a:lnTo>
                  <a:pt x="9400" y="114948"/>
                </a:lnTo>
                <a:lnTo>
                  <a:pt x="5364" y="128965"/>
                </a:lnTo>
                <a:lnTo>
                  <a:pt x="2418" y="143463"/>
                </a:lnTo>
                <a:lnTo>
                  <a:pt x="613" y="158386"/>
                </a:lnTo>
                <a:lnTo>
                  <a:pt x="0" y="173680"/>
                </a:lnTo>
                <a:close/>
              </a:path>
            </a:pathLst>
          </a:custGeom>
          <a:solidFill>
            <a:srgbClr val="AAC56C"/>
          </a:solidFill>
          <a:ln w="28575">
            <a:solidFill>
              <a:srgbClr val="83984F"/>
            </a:solidFill>
          </a:ln>
        </p:spPr>
        <p:txBody>
          <a:bodyPr wrap="square" lIns="0" tIns="0" rIns="0" bIns="0" rtlCol="0">
            <a:noAutofit/>
          </a:bodyPr>
          <a:lstStyle/>
          <a:p>
            <a:endParaRPr/>
          </a:p>
        </p:txBody>
      </p:sp>
      <p:sp>
        <p:nvSpPr>
          <p:cNvPr id="97" name="object 62"/>
          <p:cNvSpPr/>
          <p:nvPr/>
        </p:nvSpPr>
        <p:spPr>
          <a:xfrm>
            <a:off x="5850962" y="3493881"/>
            <a:ext cx="347472" cy="347472"/>
          </a:xfrm>
          <a:custGeom>
            <a:avLst/>
            <a:gdLst/>
            <a:ahLst/>
            <a:cxnLst/>
            <a:rect l="l" t="t" r="r" b="b"/>
            <a:pathLst>
              <a:path w="320729"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6" y="149182"/>
                </a:lnTo>
                <a:lnTo>
                  <a:pt x="320497" y="164254"/>
                </a:lnTo>
                <a:lnTo>
                  <a:pt x="320729"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6"/>
                </a:lnTo>
                <a:lnTo>
                  <a:pt x="0" y="173681"/>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98" name="object 60"/>
          <p:cNvSpPr/>
          <p:nvPr/>
        </p:nvSpPr>
        <p:spPr>
          <a:xfrm>
            <a:off x="4975263" y="4571028"/>
            <a:ext cx="347472" cy="347472"/>
          </a:xfrm>
          <a:custGeom>
            <a:avLst/>
            <a:gdLst/>
            <a:ahLst/>
            <a:cxnLst/>
            <a:rect l="l" t="t" r="r" b="b"/>
            <a:pathLst>
              <a:path w="320729"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8"/>
                </a:lnTo>
                <a:lnTo>
                  <a:pt x="288458" y="69169"/>
                </a:lnTo>
                <a:lnTo>
                  <a:pt x="296005" y="80986"/>
                </a:lnTo>
                <a:lnTo>
                  <a:pt x="302648" y="93485"/>
                </a:lnTo>
                <a:lnTo>
                  <a:pt x="308334" y="106609"/>
                </a:lnTo>
                <a:lnTo>
                  <a:pt x="313014" y="120303"/>
                </a:lnTo>
                <a:lnTo>
                  <a:pt x="316635" y="134513"/>
                </a:lnTo>
                <a:lnTo>
                  <a:pt x="319146" y="149182"/>
                </a:lnTo>
                <a:lnTo>
                  <a:pt x="320497" y="164254"/>
                </a:lnTo>
                <a:lnTo>
                  <a:pt x="320729"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1"/>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99" name="object 58"/>
          <p:cNvSpPr/>
          <p:nvPr/>
        </p:nvSpPr>
        <p:spPr>
          <a:xfrm>
            <a:off x="9037462" y="2045434"/>
            <a:ext cx="347472" cy="347472"/>
          </a:xfrm>
          <a:custGeom>
            <a:avLst/>
            <a:gdLst/>
            <a:ahLst/>
            <a:cxnLst/>
            <a:rect l="l" t="t" r="r" b="b"/>
            <a:pathLst>
              <a:path w="320729"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4"/>
                </a:lnTo>
                <a:lnTo>
                  <a:pt x="308334" y="106609"/>
                </a:lnTo>
                <a:lnTo>
                  <a:pt x="313014" y="120303"/>
                </a:lnTo>
                <a:lnTo>
                  <a:pt x="316635" y="134512"/>
                </a:lnTo>
                <a:lnTo>
                  <a:pt x="319146" y="149181"/>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2"/>
                </a:lnTo>
                <a:lnTo>
                  <a:pt x="146243" y="346698"/>
                </a:lnTo>
                <a:lnTo>
                  <a:pt x="132464" y="344742"/>
                </a:lnTo>
                <a:lnTo>
                  <a:pt x="119078" y="341551"/>
                </a:lnTo>
                <a:lnTo>
                  <a:pt x="106136" y="337180"/>
                </a:lnTo>
                <a:lnTo>
                  <a:pt x="93688" y="331684"/>
                </a:lnTo>
                <a:lnTo>
                  <a:pt x="81788" y="325119"/>
                </a:lnTo>
                <a:lnTo>
                  <a:pt x="70484" y="317539"/>
                </a:lnTo>
                <a:lnTo>
                  <a:pt x="59830" y="309002"/>
                </a:lnTo>
                <a:lnTo>
                  <a:pt x="49875" y="299561"/>
                </a:lnTo>
                <a:lnTo>
                  <a:pt x="40672" y="289272"/>
                </a:lnTo>
                <a:lnTo>
                  <a:pt x="32271" y="278192"/>
                </a:lnTo>
                <a:lnTo>
                  <a:pt x="24724" y="266375"/>
                </a:lnTo>
                <a:lnTo>
                  <a:pt x="18081" y="253876"/>
                </a:lnTo>
                <a:lnTo>
                  <a:pt x="12395" y="240752"/>
                </a:lnTo>
                <a:lnTo>
                  <a:pt x="7715" y="227057"/>
                </a:lnTo>
                <a:lnTo>
                  <a:pt x="4094" y="212848"/>
                </a:lnTo>
                <a:lnTo>
                  <a:pt x="1582" y="198179"/>
                </a:lnTo>
                <a:lnTo>
                  <a:pt x="232" y="183106"/>
                </a:lnTo>
                <a:lnTo>
                  <a:pt x="0" y="173680"/>
                </a:lnTo>
                <a:close/>
              </a:path>
            </a:pathLst>
          </a:custGeom>
          <a:solidFill>
            <a:srgbClr val="FAA757"/>
          </a:solidFill>
          <a:ln w="28575">
            <a:solidFill>
              <a:srgbClr val="C1803F"/>
            </a:solidFill>
          </a:ln>
        </p:spPr>
        <p:txBody>
          <a:bodyPr wrap="square" lIns="0" tIns="0" rIns="0" bIns="0" rtlCol="0">
            <a:noAutofit/>
          </a:bodyPr>
          <a:lstStyle/>
          <a:p>
            <a:endParaRPr/>
          </a:p>
        </p:txBody>
      </p:sp>
      <p:sp>
        <p:nvSpPr>
          <p:cNvPr id="100" name="object 56"/>
          <p:cNvSpPr/>
          <p:nvPr/>
        </p:nvSpPr>
        <p:spPr>
          <a:xfrm>
            <a:off x="8077321" y="1961962"/>
            <a:ext cx="347472" cy="347472"/>
          </a:xfrm>
          <a:custGeom>
            <a:avLst/>
            <a:gdLst/>
            <a:ahLst/>
            <a:cxnLst/>
            <a:rect l="l" t="t" r="r" b="b"/>
            <a:pathLst>
              <a:path w="320729"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4"/>
                </a:lnTo>
                <a:lnTo>
                  <a:pt x="308334" y="106609"/>
                </a:lnTo>
                <a:lnTo>
                  <a:pt x="313014" y="120303"/>
                </a:lnTo>
                <a:lnTo>
                  <a:pt x="316635" y="134512"/>
                </a:lnTo>
                <a:lnTo>
                  <a:pt x="319146" y="149181"/>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2"/>
                </a:lnTo>
                <a:lnTo>
                  <a:pt x="146243" y="346697"/>
                </a:lnTo>
                <a:lnTo>
                  <a:pt x="132464" y="344742"/>
                </a:lnTo>
                <a:lnTo>
                  <a:pt x="119078" y="341551"/>
                </a:lnTo>
                <a:lnTo>
                  <a:pt x="106136" y="337180"/>
                </a:lnTo>
                <a:lnTo>
                  <a:pt x="93688" y="331684"/>
                </a:lnTo>
                <a:lnTo>
                  <a:pt x="81788" y="325119"/>
                </a:lnTo>
                <a:lnTo>
                  <a:pt x="70484" y="317539"/>
                </a:lnTo>
                <a:lnTo>
                  <a:pt x="59830" y="309002"/>
                </a:lnTo>
                <a:lnTo>
                  <a:pt x="49875" y="299561"/>
                </a:lnTo>
                <a:lnTo>
                  <a:pt x="40672" y="289272"/>
                </a:lnTo>
                <a:lnTo>
                  <a:pt x="32271" y="278192"/>
                </a:lnTo>
                <a:lnTo>
                  <a:pt x="24724" y="266375"/>
                </a:lnTo>
                <a:lnTo>
                  <a:pt x="18081" y="253876"/>
                </a:lnTo>
                <a:lnTo>
                  <a:pt x="12395" y="240752"/>
                </a:lnTo>
                <a:lnTo>
                  <a:pt x="7715" y="227057"/>
                </a:lnTo>
                <a:lnTo>
                  <a:pt x="4094" y="212848"/>
                </a:lnTo>
                <a:lnTo>
                  <a:pt x="1582" y="198179"/>
                </a:lnTo>
                <a:lnTo>
                  <a:pt x="232" y="183106"/>
                </a:lnTo>
                <a:lnTo>
                  <a:pt x="0" y="173680"/>
                </a:lnTo>
                <a:close/>
              </a:path>
            </a:pathLst>
          </a:custGeom>
          <a:solidFill>
            <a:srgbClr val="FAA757"/>
          </a:solidFill>
          <a:ln w="28575">
            <a:solidFill>
              <a:srgbClr val="C1803F"/>
            </a:solidFill>
          </a:ln>
        </p:spPr>
        <p:txBody>
          <a:bodyPr wrap="square" lIns="0" tIns="0" rIns="0" bIns="0" rtlCol="0">
            <a:noAutofit/>
          </a:bodyPr>
          <a:lstStyle/>
          <a:p>
            <a:endParaRPr/>
          </a:p>
        </p:txBody>
      </p:sp>
      <p:sp>
        <p:nvSpPr>
          <p:cNvPr id="101" name="object 54"/>
          <p:cNvSpPr/>
          <p:nvPr/>
        </p:nvSpPr>
        <p:spPr>
          <a:xfrm>
            <a:off x="8877097" y="2753913"/>
            <a:ext cx="347472" cy="347472"/>
          </a:xfrm>
          <a:custGeom>
            <a:avLst/>
            <a:gdLst/>
            <a:ahLst/>
            <a:cxnLst/>
            <a:rect l="l" t="t" r="r" b="b"/>
            <a:pathLst>
              <a:path w="320730"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4"/>
                </a:lnTo>
                <a:lnTo>
                  <a:pt x="308334" y="106609"/>
                </a:lnTo>
                <a:lnTo>
                  <a:pt x="313014" y="120303"/>
                </a:lnTo>
                <a:lnTo>
                  <a:pt x="316635" y="134512"/>
                </a:lnTo>
                <a:lnTo>
                  <a:pt x="319146" y="149181"/>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2"/>
                </a:lnTo>
                <a:lnTo>
                  <a:pt x="146243" y="346698"/>
                </a:lnTo>
                <a:lnTo>
                  <a:pt x="132464" y="344742"/>
                </a:lnTo>
                <a:lnTo>
                  <a:pt x="119078" y="341551"/>
                </a:lnTo>
                <a:lnTo>
                  <a:pt x="106136" y="337180"/>
                </a:lnTo>
                <a:lnTo>
                  <a:pt x="93688" y="331684"/>
                </a:lnTo>
                <a:lnTo>
                  <a:pt x="81788" y="325119"/>
                </a:lnTo>
                <a:lnTo>
                  <a:pt x="70484" y="317539"/>
                </a:lnTo>
                <a:lnTo>
                  <a:pt x="59830" y="309002"/>
                </a:lnTo>
                <a:lnTo>
                  <a:pt x="49875" y="299561"/>
                </a:lnTo>
                <a:lnTo>
                  <a:pt x="40672" y="289272"/>
                </a:lnTo>
                <a:lnTo>
                  <a:pt x="32271" y="278192"/>
                </a:lnTo>
                <a:lnTo>
                  <a:pt x="24724" y="266375"/>
                </a:lnTo>
                <a:lnTo>
                  <a:pt x="18081" y="253876"/>
                </a:lnTo>
                <a:lnTo>
                  <a:pt x="12395" y="240752"/>
                </a:lnTo>
                <a:lnTo>
                  <a:pt x="7715" y="227057"/>
                </a:lnTo>
                <a:lnTo>
                  <a:pt x="4094" y="212848"/>
                </a:lnTo>
                <a:lnTo>
                  <a:pt x="1582" y="198179"/>
                </a:lnTo>
                <a:lnTo>
                  <a:pt x="232" y="183106"/>
                </a:lnTo>
                <a:lnTo>
                  <a:pt x="0" y="173680"/>
                </a:lnTo>
                <a:close/>
              </a:path>
            </a:pathLst>
          </a:custGeom>
          <a:solidFill>
            <a:srgbClr val="FAA757"/>
          </a:solidFill>
          <a:ln w="28575">
            <a:solidFill>
              <a:srgbClr val="C1803F"/>
            </a:solidFill>
          </a:ln>
        </p:spPr>
        <p:txBody>
          <a:bodyPr wrap="square" lIns="0" tIns="0" rIns="0" bIns="0" rtlCol="0">
            <a:noAutofit/>
          </a:bodyPr>
          <a:lstStyle/>
          <a:p>
            <a:endParaRPr/>
          </a:p>
        </p:txBody>
      </p:sp>
      <p:sp>
        <p:nvSpPr>
          <p:cNvPr id="102" name="object 52"/>
          <p:cNvSpPr/>
          <p:nvPr/>
        </p:nvSpPr>
        <p:spPr>
          <a:xfrm>
            <a:off x="6220124" y="4120868"/>
            <a:ext cx="347472" cy="347472"/>
          </a:xfrm>
          <a:custGeom>
            <a:avLst/>
            <a:gdLst/>
            <a:ahLst/>
            <a:cxnLst/>
            <a:rect l="l" t="t" r="r" b="b"/>
            <a:pathLst>
              <a:path w="320730"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5"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1"/>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03" name="object 50"/>
          <p:cNvSpPr/>
          <p:nvPr/>
        </p:nvSpPr>
        <p:spPr>
          <a:xfrm>
            <a:off x="5965297" y="4612355"/>
            <a:ext cx="347472" cy="347472"/>
          </a:xfrm>
          <a:custGeom>
            <a:avLst/>
            <a:gdLst/>
            <a:ahLst/>
            <a:cxnLst/>
            <a:rect l="l" t="t" r="r" b="b"/>
            <a:pathLst>
              <a:path w="320730"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6"/>
                </a:lnTo>
                <a:lnTo>
                  <a:pt x="0" y="173681"/>
                </a:lnTo>
                <a:close/>
              </a:path>
            </a:pathLst>
          </a:custGeom>
          <a:solidFill>
            <a:srgbClr val="937AB1"/>
          </a:solidFill>
          <a:ln w="57150">
            <a:solidFill>
              <a:srgbClr val="AAC56C"/>
            </a:solidFill>
          </a:ln>
        </p:spPr>
        <p:txBody>
          <a:bodyPr wrap="square" lIns="0" tIns="0" rIns="0" bIns="0" rtlCol="0">
            <a:noAutofit/>
          </a:bodyPr>
          <a:lstStyle/>
          <a:p>
            <a:endParaRPr/>
          </a:p>
        </p:txBody>
      </p:sp>
      <p:sp>
        <p:nvSpPr>
          <p:cNvPr id="104" name="object 48"/>
          <p:cNvSpPr/>
          <p:nvPr/>
        </p:nvSpPr>
        <p:spPr>
          <a:xfrm>
            <a:off x="4654532" y="4049985"/>
            <a:ext cx="347472" cy="347472"/>
          </a:xfrm>
          <a:custGeom>
            <a:avLst/>
            <a:gdLst/>
            <a:ahLst/>
            <a:cxnLst/>
            <a:rect l="l" t="t" r="r" b="b"/>
            <a:pathLst>
              <a:path w="320729"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6" y="149182"/>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05" name="object 42"/>
          <p:cNvSpPr/>
          <p:nvPr/>
        </p:nvSpPr>
        <p:spPr>
          <a:xfrm>
            <a:off x="7272103" y="3311841"/>
            <a:ext cx="347472" cy="347472"/>
          </a:xfrm>
          <a:custGeom>
            <a:avLst/>
            <a:gdLst/>
            <a:ahLst/>
            <a:cxnLst/>
            <a:rect l="l" t="t" r="r" b="b"/>
            <a:pathLst>
              <a:path w="320730"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4" y="346697"/>
                </a:lnTo>
                <a:lnTo>
                  <a:pt x="132465" y="344742"/>
                </a:lnTo>
                <a:lnTo>
                  <a:pt x="119078" y="341551"/>
                </a:lnTo>
                <a:lnTo>
                  <a:pt x="106136" y="337180"/>
                </a:lnTo>
                <a:lnTo>
                  <a:pt x="93689" y="331684"/>
                </a:lnTo>
                <a:lnTo>
                  <a:pt x="81788" y="325119"/>
                </a:lnTo>
                <a:lnTo>
                  <a:pt x="70485" y="317539"/>
                </a:lnTo>
                <a:lnTo>
                  <a:pt x="59830" y="309001"/>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6"/>
                </a:lnTo>
                <a:lnTo>
                  <a:pt x="0" y="173680"/>
                </a:lnTo>
                <a:close/>
              </a:path>
            </a:pathLst>
          </a:custGeom>
          <a:solidFill>
            <a:srgbClr val="FAA757"/>
          </a:solidFill>
          <a:ln w="28575">
            <a:solidFill>
              <a:srgbClr val="C1803F"/>
            </a:solidFill>
          </a:ln>
        </p:spPr>
        <p:txBody>
          <a:bodyPr wrap="square" lIns="0" tIns="0" rIns="0" bIns="0" rtlCol="0">
            <a:noAutofit/>
          </a:bodyPr>
          <a:lstStyle/>
          <a:p>
            <a:endParaRPr/>
          </a:p>
        </p:txBody>
      </p:sp>
      <p:sp>
        <p:nvSpPr>
          <p:cNvPr id="106" name="object 44"/>
          <p:cNvSpPr/>
          <p:nvPr/>
        </p:nvSpPr>
        <p:spPr>
          <a:xfrm>
            <a:off x="7084113" y="2580232"/>
            <a:ext cx="347472" cy="347472"/>
          </a:xfrm>
          <a:custGeom>
            <a:avLst/>
            <a:gdLst/>
            <a:ahLst/>
            <a:cxnLst/>
            <a:rect l="l" t="t" r="r" b="b"/>
            <a:pathLst>
              <a:path w="320730"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2"/>
                </a:lnTo>
                <a:lnTo>
                  <a:pt x="146244" y="346698"/>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3"/>
                </a:lnTo>
                <a:lnTo>
                  <a:pt x="32271" y="278192"/>
                </a:lnTo>
                <a:lnTo>
                  <a:pt x="24724" y="266375"/>
                </a:lnTo>
                <a:lnTo>
                  <a:pt x="18081" y="253876"/>
                </a:lnTo>
                <a:lnTo>
                  <a:pt x="12395" y="240752"/>
                </a:lnTo>
                <a:lnTo>
                  <a:pt x="7715" y="227058"/>
                </a:lnTo>
                <a:lnTo>
                  <a:pt x="4094" y="212848"/>
                </a:lnTo>
                <a:lnTo>
                  <a:pt x="1583" y="198179"/>
                </a:lnTo>
                <a:lnTo>
                  <a:pt x="232" y="183107"/>
                </a:lnTo>
                <a:lnTo>
                  <a:pt x="0" y="173680"/>
                </a:lnTo>
                <a:close/>
              </a:path>
            </a:pathLst>
          </a:custGeom>
          <a:solidFill>
            <a:srgbClr val="FAA757"/>
          </a:solidFill>
          <a:ln w="28575">
            <a:solidFill>
              <a:srgbClr val="C1803F"/>
            </a:solidFill>
          </a:ln>
        </p:spPr>
        <p:txBody>
          <a:bodyPr wrap="square" lIns="0" tIns="0" rIns="0" bIns="0" rtlCol="0">
            <a:noAutofit/>
          </a:bodyPr>
          <a:lstStyle/>
          <a:p>
            <a:endParaRPr/>
          </a:p>
        </p:txBody>
      </p:sp>
      <p:sp>
        <p:nvSpPr>
          <p:cNvPr id="107" name="object 46"/>
          <p:cNvSpPr/>
          <p:nvPr/>
        </p:nvSpPr>
        <p:spPr>
          <a:xfrm>
            <a:off x="6945508" y="2964479"/>
            <a:ext cx="347472" cy="347472"/>
          </a:xfrm>
          <a:custGeom>
            <a:avLst/>
            <a:gdLst/>
            <a:ahLst/>
            <a:cxnLst/>
            <a:rect l="l" t="t" r="r" b="b"/>
            <a:pathLst>
              <a:path w="320730"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4"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30" y="342927"/>
                </a:lnTo>
                <a:lnTo>
                  <a:pt x="182985" y="345647"/>
                </a:lnTo>
                <a:lnTo>
                  <a:pt x="169068" y="347110"/>
                </a:lnTo>
                <a:lnTo>
                  <a:pt x="160365" y="347362"/>
                </a:lnTo>
                <a:lnTo>
                  <a:pt x="146244" y="346698"/>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3" y="198179"/>
                </a:lnTo>
                <a:lnTo>
                  <a:pt x="232" y="183107"/>
                </a:lnTo>
                <a:lnTo>
                  <a:pt x="0" y="173680"/>
                </a:lnTo>
                <a:close/>
              </a:path>
            </a:pathLst>
          </a:custGeom>
          <a:solidFill>
            <a:srgbClr val="FAA757"/>
          </a:solidFill>
          <a:ln w="28575">
            <a:solidFill>
              <a:srgbClr val="C1803F"/>
            </a:solidFill>
          </a:ln>
        </p:spPr>
        <p:txBody>
          <a:bodyPr wrap="square" lIns="0" tIns="0" rIns="0" bIns="0" rtlCol="0">
            <a:noAutofit/>
          </a:bodyPr>
          <a:lstStyle/>
          <a:p>
            <a:endParaRPr/>
          </a:p>
        </p:txBody>
      </p:sp>
      <p:sp>
        <p:nvSpPr>
          <p:cNvPr id="108" name="object 40"/>
          <p:cNvSpPr/>
          <p:nvPr/>
        </p:nvSpPr>
        <p:spPr>
          <a:xfrm>
            <a:off x="6737120" y="4921685"/>
            <a:ext cx="347472" cy="347472"/>
          </a:xfrm>
          <a:custGeom>
            <a:avLst/>
            <a:gdLst/>
            <a:ahLst/>
            <a:cxnLst/>
            <a:rect l="l" t="t" r="r" b="b"/>
            <a:pathLst>
              <a:path w="320729"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29"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1"/>
                </a:lnTo>
                <a:close/>
              </a:path>
            </a:pathLst>
          </a:custGeom>
          <a:solidFill>
            <a:srgbClr val="AAC56C"/>
          </a:solidFill>
          <a:ln w="28575">
            <a:solidFill>
              <a:srgbClr val="83984F"/>
            </a:solidFill>
          </a:ln>
        </p:spPr>
        <p:txBody>
          <a:bodyPr wrap="square" lIns="0" tIns="0" rIns="0" bIns="0" rtlCol="0">
            <a:noAutofit/>
          </a:bodyPr>
          <a:lstStyle/>
          <a:p>
            <a:endParaRPr/>
          </a:p>
        </p:txBody>
      </p:sp>
      <p:sp>
        <p:nvSpPr>
          <p:cNvPr id="109" name="object 38"/>
          <p:cNvSpPr/>
          <p:nvPr/>
        </p:nvSpPr>
        <p:spPr>
          <a:xfrm>
            <a:off x="8556365" y="2219115"/>
            <a:ext cx="347472" cy="347472"/>
          </a:xfrm>
          <a:custGeom>
            <a:avLst/>
            <a:gdLst/>
            <a:ahLst/>
            <a:cxnLst/>
            <a:rect l="l" t="t" r="r" b="b"/>
            <a:pathLst>
              <a:path w="320729"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4"/>
                </a:lnTo>
                <a:lnTo>
                  <a:pt x="308334" y="106609"/>
                </a:lnTo>
                <a:lnTo>
                  <a:pt x="313014" y="120303"/>
                </a:lnTo>
                <a:lnTo>
                  <a:pt x="316635" y="134512"/>
                </a:lnTo>
                <a:lnTo>
                  <a:pt x="319146" y="149181"/>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2"/>
                </a:lnTo>
                <a:lnTo>
                  <a:pt x="146243" y="346698"/>
                </a:lnTo>
                <a:lnTo>
                  <a:pt x="132464" y="344742"/>
                </a:lnTo>
                <a:lnTo>
                  <a:pt x="119078" y="341551"/>
                </a:lnTo>
                <a:lnTo>
                  <a:pt x="106136" y="337180"/>
                </a:lnTo>
                <a:lnTo>
                  <a:pt x="93688" y="331684"/>
                </a:lnTo>
                <a:lnTo>
                  <a:pt x="81788" y="325119"/>
                </a:lnTo>
                <a:lnTo>
                  <a:pt x="70484" y="317539"/>
                </a:lnTo>
                <a:lnTo>
                  <a:pt x="59830" y="309002"/>
                </a:lnTo>
                <a:lnTo>
                  <a:pt x="49875" y="299561"/>
                </a:lnTo>
                <a:lnTo>
                  <a:pt x="40672" y="289272"/>
                </a:lnTo>
                <a:lnTo>
                  <a:pt x="32271" y="278192"/>
                </a:lnTo>
                <a:lnTo>
                  <a:pt x="24724" y="266375"/>
                </a:lnTo>
                <a:lnTo>
                  <a:pt x="18081" y="253876"/>
                </a:lnTo>
                <a:lnTo>
                  <a:pt x="12395" y="240752"/>
                </a:lnTo>
                <a:lnTo>
                  <a:pt x="7715" y="227057"/>
                </a:lnTo>
                <a:lnTo>
                  <a:pt x="4094" y="212848"/>
                </a:lnTo>
                <a:lnTo>
                  <a:pt x="1582" y="198179"/>
                </a:lnTo>
                <a:lnTo>
                  <a:pt x="232" y="183106"/>
                </a:lnTo>
                <a:lnTo>
                  <a:pt x="0" y="173680"/>
                </a:lnTo>
                <a:close/>
              </a:path>
            </a:pathLst>
          </a:custGeom>
          <a:solidFill>
            <a:srgbClr val="FAA757"/>
          </a:solidFill>
          <a:ln w="28575">
            <a:solidFill>
              <a:srgbClr val="C1803F"/>
            </a:solidFill>
          </a:ln>
        </p:spPr>
        <p:txBody>
          <a:bodyPr wrap="square" lIns="0" tIns="0" rIns="0" bIns="0" rtlCol="0">
            <a:noAutofit/>
          </a:bodyPr>
          <a:lstStyle/>
          <a:p>
            <a:endParaRPr/>
          </a:p>
        </p:txBody>
      </p:sp>
      <p:sp>
        <p:nvSpPr>
          <p:cNvPr id="110" name="object 36"/>
          <p:cNvSpPr/>
          <p:nvPr/>
        </p:nvSpPr>
        <p:spPr>
          <a:xfrm>
            <a:off x="8909165" y="3402186"/>
            <a:ext cx="347472" cy="347472"/>
          </a:xfrm>
          <a:custGeom>
            <a:avLst/>
            <a:gdLst/>
            <a:ahLst/>
            <a:cxnLst/>
            <a:rect l="l" t="t" r="r" b="b"/>
            <a:pathLst>
              <a:path w="338701" h="347361">
                <a:moveTo>
                  <a:pt x="338701" y="173680"/>
                </a:moveTo>
                <a:lnTo>
                  <a:pt x="338086" y="158773"/>
                </a:lnTo>
                <a:lnTo>
                  <a:pt x="336274" y="144215"/>
                </a:lnTo>
                <a:lnTo>
                  <a:pt x="333315" y="130059"/>
                </a:lnTo>
                <a:lnTo>
                  <a:pt x="329260" y="116355"/>
                </a:lnTo>
                <a:lnTo>
                  <a:pt x="324157" y="103155"/>
                </a:lnTo>
                <a:lnTo>
                  <a:pt x="318058" y="90510"/>
                </a:lnTo>
                <a:lnTo>
                  <a:pt x="311012" y="78472"/>
                </a:lnTo>
                <a:lnTo>
                  <a:pt x="303069" y="67092"/>
                </a:lnTo>
                <a:lnTo>
                  <a:pt x="294280" y="56421"/>
                </a:lnTo>
                <a:lnTo>
                  <a:pt x="284694" y="46511"/>
                </a:lnTo>
                <a:lnTo>
                  <a:pt x="274362" y="37412"/>
                </a:lnTo>
                <a:lnTo>
                  <a:pt x="263333" y="29177"/>
                </a:lnTo>
                <a:lnTo>
                  <a:pt x="251657" y="21856"/>
                </a:lnTo>
                <a:lnTo>
                  <a:pt x="239385" y="15500"/>
                </a:lnTo>
                <a:lnTo>
                  <a:pt x="226566" y="10162"/>
                </a:lnTo>
                <a:lnTo>
                  <a:pt x="213252" y="5892"/>
                </a:lnTo>
                <a:lnTo>
                  <a:pt x="199490" y="2742"/>
                </a:lnTo>
                <a:lnTo>
                  <a:pt x="185333" y="763"/>
                </a:lnTo>
                <a:lnTo>
                  <a:pt x="170829" y="6"/>
                </a:lnTo>
                <a:lnTo>
                  <a:pt x="169350" y="0"/>
                </a:lnTo>
                <a:lnTo>
                  <a:pt x="154814" y="630"/>
                </a:lnTo>
                <a:lnTo>
                  <a:pt x="140620" y="2489"/>
                </a:lnTo>
                <a:lnTo>
                  <a:pt x="126816" y="5523"/>
                </a:lnTo>
                <a:lnTo>
                  <a:pt x="113454" y="9683"/>
                </a:lnTo>
                <a:lnTo>
                  <a:pt x="100583" y="14916"/>
                </a:lnTo>
                <a:lnTo>
                  <a:pt x="88254" y="21171"/>
                </a:lnTo>
                <a:lnTo>
                  <a:pt x="76516" y="28397"/>
                </a:lnTo>
                <a:lnTo>
                  <a:pt x="65420" y="36543"/>
                </a:lnTo>
                <a:lnTo>
                  <a:pt x="55015" y="45557"/>
                </a:lnTo>
                <a:lnTo>
                  <a:pt x="45351" y="55388"/>
                </a:lnTo>
                <a:lnTo>
                  <a:pt x="36479" y="65984"/>
                </a:lnTo>
                <a:lnTo>
                  <a:pt x="28449" y="77295"/>
                </a:lnTo>
                <a:lnTo>
                  <a:pt x="21311" y="89269"/>
                </a:lnTo>
                <a:lnTo>
                  <a:pt x="15114" y="101855"/>
                </a:lnTo>
                <a:lnTo>
                  <a:pt x="9909" y="115001"/>
                </a:lnTo>
                <a:lnTo>
                  <a:pt x="5745" y="128657"/>
                </a:lnTo>
                <a:lnTo>
                  <a:pt x="2674" y="142770"/>
                </a:lnTo>
                <a:lnTo>
                  <a:pt x="744" y="157289"/>
                </a:lnTo>
                <a:lnTo>
                  <a:pt x="6" y="172164"/>
                </a:lnTo>
                <a:lnTo>
                  <a:pt x="0" y="173680"/>
                </a:lnTo>
                <a:lnTo>
                  <a:pt x="615" y="188588"/>
                </a:lnTo>
                <a:lnTo>
                  <a:pt x="2427" y="203146"/>
                </a:lnTo>
                <a:lnTo>
                  <a:pt x="5386" y="217302"/>
                </a:lnTo>
                <a:lnTo>
                  <a:pt x="9441" y="231006"/>
                </a:lnTo>
                <a:lnTo>
                  <a:pt x="14544" y="244206"/>
                </a:lnTo>
                <a:lnTo>
                  <a:pt x="20643" y="256850"/>
                </a:lnTo>
                <a:lnTo>
                  <a:pt x="27689" y="268888"/>
                </a:lnTo>
                <a:lnTo>
                  <a:pt x="35631" y="280269"/>
                </a:lnTo>
                <a:lnTo>
                  <a:pt x="44421" y="290940"/>
                </a:lnTo>
                <a:lnTo>
                  <a:pt x="54007" y="300850"/>
                </a:lnTo>
                <a:lnTo>
                  <a:pt x="64339" y="309949"/>
                </a:lnTo>
                <a:lnTo>
                  <a:pt x="75368" y="318184"/>
                </a:lnTo>
                <a:lnTo>
                  <a:pt x="87044" y="325505"/>
                </a:lnTo>
                <a:lnTo>
                  <a:pt x="99316" y="331861"/>
                </a:lnTo>
                <a:lnTo>
                  <a:pt x="112134" y="337199"/>
                </a:lnTo>
                <a:lnTo>
                  <a:pt x="125449" y="341469"/>
                </a:lnTo>
                <a:lnTo>
                  <a:pt x="139210" y="344619"/>
                </a:lnTo>
                <a:lnTo>
                  <a:pt x="153368" y="346598"/>
                </a:lnTo>
                <a:lnTo>
                  <a:pt x="167872" y="347355"/>
                </a:lnTo>
                <a:lnTo>
                  <a:pt x="169350" y="347361"/>
                </a:lnTo>
                <a:lnTo>
                  <a:pt x="183886" y="346731"/>
                </a:lnTo>
                <a:lnTo>
                  <a:pt x="198081" y="344872"/>
                </a:lnTo>
                <a:lnTo>
                  <a:pt x="211885" y="341838"/>
                </a:lnTo>
                <a:lnTo>
                  <a:pt x="225247" y="337678"/>
                </a:lnTo>
                <a:lnTo>
                  <a:pt x="238117" y="332445"/>
                </a:lnTo>
                <a:lnTo>
                  <a:pt x="250447" y="326190"/>
                </a:lnTo>
                <a:lnTo>
                  <a:pt x="262185" y="318964"/>
                </a:lnTo>
                <a:lnTo>
                  <a:pt x="273281" y="310818"/>
                </a:lnTo>
                <a:lnTo>
                  <a:pt x="283686" y="301804"/>
                </a:lnTo>
                <a:lnTo>
                  <a:pt x="293349" y="291973"/>
                </a:lnTo>
                <a:lnTo>
                  <a:pt x="302221" y="281377"/>
                </a:lnTo>
                <a:lnTo>
                  <a:pt x="310251" y="270066"/>
                </a:lnTo>
                <a:lnTo>
                  <a:pt x="317390" y="258092"/>
                </a:lnTo>
                <a:lnTo>
                  <a:pt x="323587" y="245506"/>
                </a:lnTo>
                <a:lnTo>
                  <a:pt x="328792" y="232360"/>
                </a:lnTo>
                <a:lnTo>
                  <a:pt x="332956" y="218704"/>
                </a:lnTo>
                <a:lnTo>
                  <a:pt x="336027" y="204591"/>
                </a:lnTo>
                <a:lnTo>
                  <a:pt x="337957" y="190071"/>
                </a:lnTo>
                <a:lnTo>
                  <a:pt x="338695" y="175197"/>
                </a:lnTo>
                <a:lnTo>
                  <a:pt x="338701" y="173680"/>
                </a:lnTo>
                <a:close/>
              </a:path>
            </a:pathLst>
          </a:custGeom>
          <a:solidFill>
            <a:srgbClr val="FAA757"/>
          </a:solidFill>
          <a:ln w="28575">
            <a:solidFill>
              <a:schemeClr val="bg1">
                <a:lumMod val="85000"/>
              </a:schemeClr>
            </a:solidFill>
          </a:ln>
        </p:spPr>
        <p:txBody>
          <a:bodyPr wrap="square" lIns="0" tIns="0" rIns="0" bIns="0" rtlCol="0">
            <a:noAutofit/>
          </a:bodyPr>
          <a:lstStyle/>
          <a:p>
            <a:endParaRPr/>
          </a:p>
        </p:txBody>
      </p:sp>
      <p:sp>
        <p:nvSpPr>
          <p:cNvPr id="111" name="object 34"/>
          <p:cNvSpPr/>
          <p:nvPr/>
        </p:nvSpPr>
        <p:spPr>
          <a:xfrm>
            <a:off x="6562354" y="2483005"/>
            <a:ext cx="347472" cy="347472"/>
          </a:xfrm>
          <a:custGeom>
            <a:avLst/>
            <a:gdLst/>
            <a:ahLst/>
            <a:cxnLst/>
            <a:rect l="l" t="t" r="r" b="b"/>
            <a:pathLst>
              <a:path w="320729"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5" y="2619"/>
                </a:lnTo>
                <a:lnTo>
                  <a:pt x="201651" y="5810"/>
                </a:lnTo>
                <a:lnTo>
                  <a:pt x="214593" y="10181"/>
                </a:lnTo>
                <a:lnTo>
                  <a:pt x="227041" y="15677"/>
                </a:lnTo>
                <a:lnTo>
                  <a:pt x="238941" y="22242"/>
                </a:lnTo>
                <a:lnTo>
                  <a:pt x="250245" y="29822"/>
                </a:lnTo>
                <a:lnTo>
                  <a:pt x="260899" y="38359"/>
                </a:lnTo>
                <a:lnTo>
                  <a:pt x="270854"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2"/>
                </a:lnTo>
                <a:lnTo>
                  <a:pt x="146244" y="346698"/>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3" y="198179"/>
                </a:lnTo>
                <a:lnTo>
                  <a:pt x="232" y="183107"/>
                </a:lnTo>
                <a:lnTo>
                  <a:pt x="0" y="173680"/>
                </a:lnTo>
                <a:close/>
              </a:path>
            </a:pathLst>
          </a:custGeom>
          <a:solidFill>
            <a:srgbClr val="FAA757"/>
          </a:solidFill>
          <a:ln w="28575">
            <a:solidFill>
              <a:srgbClr val="C1803F"/>
            </a:solidFill>
          </a:ln>
        </p:spPr>
        <p:txBody>
          <a:bodyPr wrap="square" lIns="0" tIns="0" rIns="0" bIns="0" rtlCol="0">
            <a:noAutofit/>
          </a:bodyPr>
          <a:lstStyle/>
          <a:p>
            <a:endParaRPr/>
          </a:p>
        </p:txBody>
      </p:sp>
      <p:sp>
        <p:nvSpPr>
          <p:cNvPr id="112" name="object 32"/>
          <p:cNvSpPr/>
          <p:nvPr/>
        </p:nvSpPr>
        <p:spPr>
          <a:xfrm>
            <a:off x="8716732" y="1593274"/>
            <a:ext cx="347472" cy="347472"/>
          </a:xfrm>
          <a:custGeom>
            <a:avLst/>
            <a:gdLst/>
            <a:ahLst/>
            <a:cxnLst/>
            <a:rect l="l" t="t" r="r" b="b"/>
            <a:pathLst>
              <a:path w="320730"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4"/>
                </a:lnTo>
                <a:lnTo>
                  <a:pt x="308334" y="106609"/>
                </a:lnTo>
                <a:lnTo>
                  <a:pt x="313014" y="120303"/>
                </a:lnTo>
                <a:lnTo>
                  <a:pt x="316635" y="134512"/>
                </a:lnTo>
                <a:lnTo>
                  <a:pt x="319147" y="149181"/>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3"/>
                </a:lnTo>
                <a:lnTo>
                  <a:pt x="285311" y="282563"/>
                </a:lnTo>
                <a:lnTo>
                  <a:pt x="276594" y="293344"/>
                </a:lnTo>
                <a:lnTo>
                  <a:pt x="267094" y="303311"/>
                </a:lnTo>
                <a:lnTo>
                  <a:pt x="256863" y="312410"/>
                </a:lnTo>
                <a:lnTo>
                  <a:pt x="245952" y="320584"/>
                </a:lnTo>
                <a:lnTo>
                  <a:pt x="234412" y="327778"/>
                </a:lnTo>
                <a:lnTo>
                  <a:pt x="222294" y="333937"/>
                </a:lnTo>
                <a:lnTo>
                  <a:pt x="209649" y="339005"/>
                </a:lnTo>
                <a:lnTo>
                  <a:pt x="196530" y="342927"/>
                </a:lnTo>
                <a:lnTo>
                  <a:pt x="182985" y="345647"/>
                </a:lnTo>
                <a:lnTo>
                  <a:pt x="169068" y="347110"/>
                </a:lnTo>
                <a:lnTo>
                  <a:pt x="160364" y="347362"/>
                </a:lnTo>
                <a:lnTo>
                  <a:pt x="146243" y="346698"/>
                </a:lnTo>
                <a:lnTo>
                  <a:pt x="132464" y="344742"/>
                </a:lnTo>
                <a:lnTo>
                  <a:pt x="119078" y="341551"/>
                </a:lnTo>
                <a:lnTo>
                  <a:pt x="106136" y="337180"/>
                </a:lnTo>
                <a:lnTo>
                  <a:pt x="93688" y="331684"/>
                </a:lnTo>
                <a:lnTo>
                  <a:pt x="81788" y="325119"/>
                </a:lnTo>
                <a:lnTo>
                  <a:pt x="70484" y="317539"/>
                </a:lnTo>
                <a:lnTo>
                  <a:pt x="59830" y="309002"/>
                </a:lnTo>
                <a:lnTo>
                  <a:pt x="49875" y="299561"/>
                </a:lnTo>
                <a:lnTo>
                  <a:pt x="40672" y="289272"/>
                </a:lnTo>
                <a:lnTo>
                  <a:pt x="32271" y="278192"/>
                </a:lnTo>
                <a:lnTo>
                  <a:pt x="24724" y="266375"/>
                </a:lnTo>
                <a:lnTo>
                  <a:pt x="18081" y="253876"/>
                </a:lnTo>
                <a:lnTo>
                  <a:pt x="12395" y="240752"/>
                </a:lnTo>
                <a:lnTo>
                  <a:pt x="7715" y="227057"/>
                </a:lnTo>
                <a:lnTo>
                  <a:pt x="4094" y="212848"/>
                </a:lnTo>
                <a:lnTo>
                  <a:pt x="1582" y="198179"/>
                </a:lnTo>
                <a:lnTo>
                  <a:pt x="232" y="183106"/>
                </a:lnTo>
                <a:lnTo>
                  <a:pt x="0" y="173680"/>
                </a:lnTo>
                <a:close/>
              </a:path>
            </a:pathLst>
          </a:custGeom>
          <a:solidFill>
            <a:srgbClr val="FAA757"/>
          </a:solidFill>
          <a:ln w="28575">
            <a:solidFill>
              <a:srgbClr val="C1803F"/>
            </a:solidFill>
          </a:ln>
        </p:spPr>
        <p:txBody>
          <a:bodyPr wrap="square" lIns="0" tIns="0" rIns="0" bIns="0" rtlCol="0">
            <a:noAutofit/>
          </a:bodyPr>
          <a:lstStyle/>
          <a:p>
            <a:endParaRPr/>
          </a:p>
        </p:txBody>
      </p:sp>
      <p:sp>
        <p:nvSpPr>
          <p:cNvPr id="113" name="object 30"/>
          <p:cNvSpPr/>
          <p:nvPr/>
        </p:nvSpPr>
        <p:spPr>
          <a:xfrm>
            <a:off x="7725572" y="3169970"/>
            <a:ext cx="347472" cy="347472"/>
          </a:xfrm>
          <a:custGeom>
            <a:avLst/>
            <a:gdLst/>
            <a:ahLst/>
            <a:cxnLst/>
            <a:rect l="l" t="t" r="r" b="b"/>
            <a:pathLst>
              <a:path w="320729"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2"/>
                </a:lnTo>
                <a:lnTo>
                  <a:pt x="146244" y="346698"/>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3" y="198179"/>
                </a:lnTo>
                <a:lnTo>
                  <a:pt x="232" y="183107"/>
                </a:lnTo>
                <a:lnTo>
                  <a:pt x="0" y="173680"/>
                </a:lnTo>
                <a:close/>
              </a:path>
            </a:pathLst>
          </a:custGeom>
          <a:solidFill>
            <a:srgbClr val="FAA757"/>
          </a:solidFill>
          <a:ln w="28575">
            <a:solidFill>
              <a:srgbClr val="C1803F"/>
            </a:solidFill>
          </a:ln>
        </p:spPr>
        <p:txBody>
          <a:bodyPr wrap="square" lIns="0" tIns="0" rIns="0" bIns="0" rtlCol="0">
            <a:noAutofit/>
          </a:bodyPr>
          <a:lstStyle/>
          <a:p>
            <a:endParaRPr/>
          </a:p>
        </p:txBody>
      </p:sp>
      <p:sp>
        <p:nvSpPr>
          <p:cNvPr id="114" name="object 28"/>
          <p:cNvSpPr/>
          <p:nvPr/>
        </p:nvSpPr>
        <p:spPr>
          <a:xfrm>
            <a:off x="6401989" y="5328656"/>
            <a:ext cx="347472" cy="347472"/>
          </a:xfrm>
          <a:custGeom>
            <a:avLst/>
            <a:gdLst/>
            <a:ahLst/>
            <a:cxnLst/>
            <a:rect l="l" t="t" r="r" b="b"/>
            <a:pathLst>
              <a:path w="320730"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6"/>
                </a:lnTo>
                <a:lnTo>
                  <a:pt x="0" y="173680"/>
                </a:lnTo>
                <a:close/>
              </a:path>
            </a:pathLst>
          </a:custGeom>
          <a:solidFill>
            <a:srgbClr val="937AB1"/>
          </a:solidFill>
          <a:ln w="57150">
            <a:solidFill>
              <a:srgbClr val="AAC56C"/>
            </a:solidFill>
          </a:ln>
        </p:spPr>
        <p:txBody>
          <a:bodyPr wrap="square" lIns="0" tIns="0" rIns="0" bIns="0" rtlCol="0">
            <a:noAutofit/>
          </a:bodyPr>
          <a:lstStyle/>
          <a:p>
            <a:endParaRPr/>
          </a:p>
        </p:txBody>
      </p:sp>
      <p:sp>
        <p:nvSpPr>
          <p:cNvPr id="115" name="object 26"/>
          <p:cNvSpPr/>
          <p:nvPr/>
        </p:nvSpPr>
        <p:spPr>
          <a:xfrm>
            <a:off x="7105873" y="4521611"/>
            <a:ext cx="347472" cy="347472"/>
          </a:xfrm>
          <a:custGeom>
            <a:avLst/>
            <a:gdLst/>
            <a:ahLst/>
            <a:cxnLst/>
            <a:rect l="l" t="t" r="r" b="b"/>
            <a:pathLst>
              <a:path w="320730"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6"/>
                </a:lnTo>
                <a:lnTo>
                  <a:pt x="0" y="173681"/>
                </a:lnTo>
                <a:close/>
              </a:path>
            </a:pathLst>
          </a:custGeom>
          <a:solidFill>
            <a:srgbClr val="937AB1"/>
          </a:solidFill>
          <a:ln w="57150">
            <a:solidFill>
              <a:srgbClr val="AAC56C"/>
            </a:solidFill>
          </a:ln>
        </p:spPr>
        <p:txBody>
          <a:bodyPr wrap="square" lIns="0" tIns="0" rIns="0" bIns="0" rtlCol="0">
            <a:noAutofit/>
          </a:bodyPr>
          <a:lstStyle/>
          <a:p>
            <a:endParaRPr/>
          </a:p>
        </p:txBody>
      </p:sp>
      <p:sp>
        <p:nvSpPr>
          <p:cNvPr id="116" name="object 24"/>
          <p:cNvSpPr/>
          <p:nvPr/>
        </p:nvSpPr>
        <p:spPr>
          <a:xfrm>
            <a:off x="5052670" y="3517331"/>
            <a:ext cx="347472" cy="347472"/>
          </a:xfrm>
          <a:custGeom>
            <a:avLst/>
            <a:gdLst/>
            <a:ahLst/>
            <a:cxnLst/>
            <a:rect l="l" t="t" r="r" b="b"/>
            <a:pathLst>
              <a:path w="320730"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1"/>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17" name="object 22"/>
          <p:cNvSpPr/>
          <p:nvPr/>
        </p:nvSpPr>
        <p:spPr>
          <a:xfrm>
            <a:off x="4776845" y="5206506"/>
            <a:ext cx="347472" cy="347472"/>
          </a:xfrm>
          <a:custGeom>
            <a:avLst/>
            <a:gdLst/>
            <a:ahLst/>
            <a:cxnLst/>
            <a:rect l="l" t="t" r="r" b="b"/>
            <a:pathLst>
              <a:path w="320730"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18" name="object 20"/>
          <p:cNvSpPr/>
          <p:nvPr/>
        </p:nvSpPr>
        <p:spPr>
          <a:xfrm>
            <a:off x="5373401" y="4051297"/>
            <a:ext cx="347472" cy="347472"/>
          </a:xfrm>
          <a:custGeom>
            <a:avLst/>
            <a:gdLst/>
            <a:ahLst/>
            <a:cxnLst/>
            <a:rect l="l" t="t" r="r" b="b"/>
            <a:pathLst>
              <a:path w="320730"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2"/>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1"/>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19" name="object 18"/>
          <p:cNvSpPr/>
          <p:nvPr/>
        </p:nvSpPr>
        <p:spPr>
          <a:xfrm>
            <a:off x="8237687" y="2691052"/>
            <a:ext cx="347472" cy="347472"/>
          </a:xfrm>
          <a:custGeom>
            <a:avLst/>
            <a:gdLst/>
            <a:ahLst/>
            <a:cxnLst/>
            <a:rect l="l" t="t" r="r" b="b"/>
            <a:pathLst>
              <a:path w="320730"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4"/>
                </a:lnTo>
                <a:lnTo>
                  <a:pt x="308334" y="106609"/>
                </a:lnTo>
                <a:lnTo>
                  <a:pt x="313014" y="120303"/>
                </a:lnTo>
                <a:lnTo>
                  <a:pt x="316635" y="134512"/>
                </a:lnTo>
                <a:lnTo>
                  <a:pt x="319147" y="149181"/>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2"/>
                </a:lnTo>
                <a:lnTo>
                  <a:pt x="146243" y="346698"/>
                </a:lnTo>
                <a:lnTo>
                  <a:pt x="132464" y="344742"/>
                </a:lnTo>
                <a:lnTo>
                  <a:pt x="119078" y="341551"/>
                </a:lnTo>
                <a:lnTo>
                  <a:pt x="106136" y="337180"/>
                </a:lnTo>
                <a:lnTo>
                  <a:pt x="93688"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7"/>
                </a:lnTo>
                <a:lnTo>
                  <a:pt x="4094" y="212848"/>
                </a:lnTo>
                <a:lnTo>
                  <a:pt x="1582" y="198179"/>
                </a:lnTo>
                <a:lnTo>
                  <a:pt x="232" y="183106"/>
                </a:lnTo>
                <a:lnTo>
                  <a:pt x="0" y="173680"/>
                </a:lnTo>
                <a:close/>
              </a:path>
            </a:pathLst>
          </a:custGeom>
          <a:solidFill>
            <a:srgbClr val="FAA757"/>
          </a:solidFill>
          <a:ln w="28575">
            <a:solidFill>
              <a:srgbClr val="C1803F"/>
            </a:solidFill>
          </a:ln>
        </p:spPr>
        <p:txBody>
          <a:bodyPr wrap="square" lIns="0" tIns="0" rIns="0" bIns="0" rtlCol="0">
            <a:noAutofit/>
          </a:bodyPr>
          <a:lstStyle/>
          <a:p>
            <a:endParaRPr/>
          </a:p>
        </p:txBody>
      </p:sp>
      <p:sp>
        <p:nvSpPr>
          <p:cNvPr id="120" name="object 6"/>
          <p:cNvSpPr txBox="1"/>
          <p:nvPr/>
        </p:nvSpPr>
        <p:spPr>
          <a:xfrm>
            <a:off x="2856125" y="3759280"/>
            <a:ext cx="992822" cy="330200"/>
          </a:xfrm>
          <a:prstGeom prst="rect">
            <a:avLst/>
          </a:prstGeom>
        </p:spPr>
        <p:txBody>
          <a:bodyPr wrap="square" lIns="0" tIns="0" rIns="0" bIns="0" rtlCol="0">
            <a:noAutofit/>
          </a:bodyPr>
          <a:lstStyle/>
          <a:p>
            <a:pPr marL="12700">
              <a:lnSpc>
                <a:spcPts val="2600"/>
              </a:lnSpc>
              <a:spcBef>
                <a:spcPts val="130"/>
              </a:spcBef>
            </a:pPr>
            <a:r>
              <a:rPr sz="3600" baseline="2275" dirty="0">
                <a:solidFill>
                  <a:srgbClr val="7F7E7E"/>
                </a:solidFill>
                <a:cs typeface="Calibri"/>
              </a:rPr>
              <a:t>Income</a:t>
            </a:r>
            <a:endParaRPr sz="2400" dirty="0">
              <a:cs typeface="Calibri"/>
            </a:endParaRPr>
          </a:p>
        </p:txBody>
      </p:sp>
      <p:grpSp>
        <p:nvGrpSpPr>
          <p:cNvPr id="121" name="Group 120"/>
          <p:cNvGrpSpPr/>
          <p:nvPr/>
        </p:nvGrpSpPr>
        <p:grpSpPr>
          <a:xfrm>
            <a:off x="3907438" y="1888930"/>
            <a:ext cx="6303362" cy="4054670"/>
            <a:chOff x="2343901" y="1923700"/>
            <a:chExt cx="6303362" cy="4054670"/>
          </a:xfrm>
        </p:grpSpPr>
        <p:sp>
          <p:nvSpPr>
            <p:cNvPr id="122" name="object 67"/>
            <p:cNvSpPr/>
            <p:nvPr/>
          </p:nvSpPr>
          <p:spPr>
            <a:xfrm>
              <a:off x="2343901" y="1923700"/>
              <a:ext cx="0" cy="4054670"/>
            </a:xfrm>
            <a:custGeom>
              <a:avLst/>
              <a:gdLst/>
              <a:ahLst/>
              <a:cxnLst/>
              <a:rect l="l" t="t" r="r" b="b"/>
              <a:pathLst>
                <a:path h="4054670">
                  <a:moveTo>
                    <a:pt x="0" y="4054670"/>
                  </a:moveTo>
                  <a:lnTo>
                    <a:pt x="0" y="0"/>
                  </a:lnTo>
                </a:path>
              </a:pathLst>
            </a:custGeom>
            <a:ln w="25399">
              <a:solidFill>
                <a:srgbClr val="6094C9"/>
              </a:solidFill>
              <a:headEnd type="none"/>
              <a:tailEnd type="arrow"/>
            </a:ln>
            <a:effectLst>
              <a:outerShdw blurRad="50800" dist="38100" dir="5400000" algn="t" rotWithShape="0">
                <a:prstClr val="black">
                  <a:alpha val="40000"/>
                </a:prstClr>
              </a:outerShdw>
            </a:effectLst>
          </p:spPr>
          <p:txBody>
            <a:bodyPr wrap="square" lIns="0" tIns="0" rIns="0" bIns="0" rtlCol="0">
              <a:noAutofit/>
            </a:bodyPr>
            <a:lstStyle/>
            <a:p>
              <a:endParaRPr/>
            </a:p>
          </p:txBody>
        </p:sp>
        <p:sp>
          <p:nvSpPr>
            <p:cNvPr id="123" name="object 70"/>
            <p:cNvSpPr/>
            <p:nvPr/>
          </p:nvSpPr>
          <p:spPr>
            <a:xfrm>
              <a:off x="2343901" y="5978370"/>
              <a:ext cx="6303362" cy="0"/>
            </a:xfrm>
            <a:custGeom>
              <a:avLst/>
              <a:gdLst/>
              <a:ahLst/>
              <a:cxnLst/>
              <a:rect l="l" t="t" r="r" b="b"/>
              <a:pathLst>
                <a:path w="6303362">
                  <a:moveTo>
                    <a:pt x="0" y="0"/>
                  </a:moveTo>
                  <a:lnTo>
                    <a:pt x="6303362" y="0"/>
                  </a:lnTo>
                </a:path>
              </a:pathLst>
            </a:custGeom>
            <a:ln w="25399">
              <a:solidFill>
                <a:srgbClr val="6094C9"/>
              </a:solidFill>
              <a:headEnd type="none"/>
              <a:tailEnd type="arrow"/>
            </a:ln>
            <a:effectLst>
              <a:outerShdw blurRad="50800" dist="38100" algn="l" rotWithShape="0">
                <a:prstClr val="black">
                  <a:alpha val="40000"/>
                </a:prstClr>
              </a:outerShdw>
            </a:effectLst>
          </p:spPr>
          <p:txBody>
            <a:bodyPr wrap="square" lIns="0" tIns="0" rIns="0" bIns="0" rtlCol="0">
              <a:noAutofit/>
            </a:bodyPr>
            <a:lstStyle/>
            <a:p>
              <a:endParaRPr/>
            </a:p>
          </p:txBody>
        </p:sp>
      </p:gr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object 15"/>
          <p:cNvSpPr txBox="1"/>
          <p:nvPr/>
        </p:nvSpPr>
        <p:spPr>
          <a:xfrm>
            <a:off x="1873883" y="365536"/>
            <a:ext cx="1351013" cy="520700"/>
          </a:xfrm>
          <a:prstGeom prst="rect">
            <a:avLst/>
          </a:prstGeom>
        </p:spPr>
        <p:txBody>
          <a:bodyPr wrap="square" lIns="0" tIns="0" rIns="0" bIns="0" rtlCol="0">
            <a:noAutofit/>
          </a:bodyPr>
          <a:lstStyle/>
          <a:p>
            <a:pPr marL="12700">
              <a:lnSpc>
                <a:spcPts val="1985"/>
              </a:lnSpc>
              <a:spcBef>
                <a:spcPts val="99"/>
              </a:spcBef>
            </a:pPr>
            <a:r>
              <a:rPr sz="2700" baseline="3034" dirty="0">
                <a:solidFill>
                  <a:srgbClr val="215867"/>
                </a:solidFill>
                <a:latin typeface="+mj-lt"/>
                <a:cs typeface="Calibri"/>
              </a:rPr>
              <a:t>epsilon = 1.75</a:t>
            </a:r>
            <a:endParaRPr>
              <a:latin typeface="+mj-lt"/>
              <a:cs typeface="Calibri"/>
            </a:endParaRPr>
          </a:p>
          <a:p>
            <a:pPr marL="12700" marR="34289">
              <a:lnSpc>
                <a:spcPts val="2100"/>
              </a:lnSpc>
              <a:spcBef>
                <a:spcPts val="5"/>
              </a:spcBef>
            </a:pPr>
            <a:r>
              <a:rPr sz="2700" baseline="1517" dirty="0">
                <a:solidFill>
                  <a:srgbClr val="215867"/>
                </a:solidFill>
                <a:latin typeface="+mj-lt"/>
                <a:cs typeface="Calibri"/>
              </a:rPr>
              <a:t>n_clu = 3</a:t>
            </a:r>
            <a:endParaRPr>
              <a:latin typeface="+mj-lt"/>
              <a:cs typeface="Calibri"/>
            </a:endParaRPr>
          </a:p>
        </p:txBody>
      </p:sp>
      <p:sp>
        <p:nvSpPr>
          <p:cNvPr id="85" name="object 5"/>
          <p:cNvSpPr txBox="1"/>
          <p:nvPr/>
        </p:nvSpPr>
        <p:spPr>
          <a:xfrm>
            <a:off x="3625916" y="365537"/>
            <a:ext cx="6889684" cy="807913"/>
          </a:xfrm>
          <a:prstGeom prst="rect">
            <a:avLst/>
          </a:prstGeom>
        </p:spPr>
        <p:txBody>
          <a:bodyPr wrap="square" lIns="0" tIns="0" rIns="0" bIns="0" rtlCol="0">
            <a:spAutoFit/>
          </a:bodyPr>
          <a:lstStyle/>
          <a:p>
            <a:pPr marL="12700" marR="41909">
              <a:lnSpc>
                <a:spcPts val="3454"/>
              </a:lnSpc>
              <a:spcBef>
                <a:spcPts val="172"/>
              </a:spcBef>
            </a:pPr>
            <a:r>
              <a:rPr sz="4800" baseline="2560" dirty="0">
                <a:solidFill>
                  <a:srgbClr val="4E81BC"/>
                </a:solidFill>
                <a:latin typeface="+mj-lt"/>
                <a:cs typeface="Calibri"/>
              </a:rPr>
              <a:t>DBSC</a:t>
            </a:r>
            <a:r>
              <a:rPr sz="4800" spc="-4" baseline="2560" dirty="0">
                <a:solidFill>
                  <a:srgbClr val="4E81BC"/>
                </a:solidFill>
                <a:latin typeface="+mj-lt"/>
                <a:cs typeface="Calibri"/>
              </a:rPr>
              <a:t>A</a:t>
            </a:r>
            <a:r>
              <a:rPr sz="4800" baseline="2560" dirty="0">
                <a:solidFill>
                  <a:srgbClr val="4E81BC"/>
                </a:solidFill>
                <a:latin typeface="+mj-lt"/>
                <a:cs typeface="Calibri"/>
              </a:rPr>
              <a:t>N</a:t>
            </a:r>
            <a:endParaRPr sz="3200" dirty="0">
              <a:latin typeface="+mj-lt"/>
              <a:cs typeface="Calibri"/>
            </a:endParaRPr>
          </a:p>
          <a:p>
            <a:pPr marL="12700">
              <a:lnSpc>
                <a:spcPts val="2770"/>
              </a:lnSpc>
            </a:pPr>
            <a:r>
              <a:rPr lang="en-US" sz="3200" baseline="1137" dirty="0">
                <a:solidFill>
                  <a:srgbClr val="7F7E7E"/>
                </a:solidFill>
                <a:cs typeface="Calibri"/>
              </a:rPr>
              <a:t>Keep adding neighbors within </a:t>
            </a:r>
            <a:r>
              <a:rPr lang="en-US" sz="3200" i="1" baseline="1137" dirty="0">
                <a:solidFill>
                  <a:srgbClr val="7F7E7E"/>
                </a:solidFill>
                <a:cs typeface="Calibri"/>
              </a:rPr>
              <a:t>epsilon </a:t>
            </a:r>
            <a:r>
              <a:rPr lang="en-US" sz="3200" baseline="1137" dirty="0">
                <a:solidFill>
                  <a:srgbClr val="7F7E7E"/>
                </a:solidFill>
                <a:cs typeface="Calibri"/>
              </a:rPr>
              <a:t>as chain reaction</a:t>
            </a:r>
            <a:endParaRPr lang="en-US" sz="3200" i="1" baseline="1137" dirty="0">
              <a:solidFill>
                <a:srgbClr val="7F7E7E"/>
              </a:solidFill>
              <a:cs typeface="Calibri"/>
            </a:endParaRPr>
          </a:p>
        </p:txBody>
      </p:sp>
      <p:sp>
        <p:nvSpPr>
          <p:cNvPr id="86" name="object 3"/>
          <p:cNvSpPr txBox="1"/>
          <p:nvPr/>
        </p:nvSpPr>
        <p:spPr>
          <a:xfrm>
            <a:off x="6950816" y="6116930"/>
            <a:ext cx="542241" cy="330200"/>
          </a:xfrm>
          <a:prstGeom prst="rect">
            <a:avLst/>
          </a:prstGeom>
        </p:spPr>
        <p:txBody>
          <a:bodyPr wrap="square" lIns="0" tIns="0" rIns="0" bIns="0" rtlCol="0">
            <a:noAutofit/>
          </a:bodyPr>
          <a:lstStyle/>
          <a:p>
            <a:pPr marL="12700">
              <a:lnSpc>
                <a:spcPts val="2600"/>
              </a:lnSpc>
              <a:spcBef>
                <a:spcPts val="130"/>
              </a:spcBef>
            </a:pPr>
            <a:r>
              <a:rPr sz="3600" baseline="2275" dirty="0">
                <a:solidFill>
                  <a:srgbClr val="7F7E7E"/>
                </a:solidFill>
                <a:latin typeface="Calibri"/>
                <a:cs typeface="Calibri"/>
              </a:rPr>
              <a:t>Age</a:t>
            </a:r>
            <a:endParaRPr sz="2400">
              <a:latin typeface="Calibri"/>
              <a:cs typeface="Calibri"/>
            </a:endParaRPr>
          </a:p>
        </p:txBody>
      </p:sp>
      <p:sp>
        <p:nvSpPr>
          <p:cNvPr id="87" name="object 66"/>
          <p:cNvSpPr/>
          <p:nvPr/>
        </p:nvSpPr>
        <p:spPr>
          <a:xfrm>
            <a:off x="7071621" y="4775481"/>
            <a:ext cx="1810252" cy="1760707"/>
          </a:xfrm>
          <a:custGeom>
            <a:avLst/>
            <a:gdLst/>
            <a:ahLst/>
            <a:cxnLst/>
            <a:rect l="l" t="t" r="r" b="b"/>
            <a:pathLst>
              <a:path w="1810252" h="1760707">
                <a:moveTo>
                  <a:pt x="0" y="880353"/>
                </a:moveTo>
                <a:lnTo>
                  <a:pt x="3000" y="952556"/>
                </a:lnTo>
                <a:lnTo>
                  <a:pt x="11846" y="1023151"/>
                </a:lnTo>
                <a:lnTo>
                  <a:pt x="26305" y="1091913"/>
                </a:lnTo>
                <a:lnTo>
                  <a:pt x="46143" y="1158614"/>
                </a:lnTo>
                <a:lnTo>
                  <a:pt x="71129" y="1223027"/>
                </a:lnTo>
                <a:lnTo>
                  <a:pt x="101028" y="1284927"/>
                </a:lnTo>
                <a:lnTo>
                  <a:pt x="135608" y="1344087"/>
                </a:lnTo>
                <a:lnTo>
                  <a:pt x="174636" y="1400279"/>
                </a:lnTo>
                <a:lnTo>
                  <a:pt x="217880" y="1453279"/>
                </a:lnTo>
                <a:lnTo>
                  <a:pt x="265105" y="1502858"/>
                </a:lnTo>
                <a:lnTo>
                  <a:pt x="316079" y="1548791"/>
                </a:lnTo>
                <a:lnTo>
                  <a:pt x="370570" y="1590850"/>
                </a:lnTo>
                <a:lnTo>
                  <a:pt x="428344" y="1628810"/>
                </a:lnTo>
                <a:lnTo>
                  <a:pt x="489168" y="1662444"/>
                </a:lnTo>
                <a:lnTo>
                  <a:pt x="552810" y="1691525"/>
                </a:lnTo>
                <a:lnTo>
                  <a:pt x="619036" y="1715826"/>
                </a:lnTo>
                <a:lnTo>
                  <a:pt x="687614" y="1735122"/>
                </a:lnTo>
                <a:lnTo>
                  <a:pt x="758310" y="1749185"/>
                </a:lnTo>
                <a:lnTo>
                  <a:pt x="830892" y="1757789"/>
                </a:lnTo>
                <a:lnTo>
                  <a:pt x="905126" y="1760707"/>
                </a:lnTo>
                <a:lnTo>
                  <a:pt x="979361" y="1757789"/>
                </a:lnTo>
                <a:lnTo>
                  <a:pt x="1051942" y="1749185"/>
                </a:lnTo>
                <a:lnTo>
                  <a:pt x="1122639" y="1735122"/>
                </a:lnTo>
                <a:lnTo>
                  <a:pt x="1191216" y="1715826"/>
                </a:lnTo>
                <a:lnTo>
                  <a:pt x="1257442" y="1691525"/>
                </a:lnTo>
                <a:lnTo>
                  <a:pt x="1321084" y="1662444"/>
                </a:lnTo>
                <a:lnTo>
                  <a:pt x="1381908" y="1628810"/>
                </a:lnTo>
                <a:lnTo>
                  <a:pt x="1439682" y="1590850"/>
                </a:lnTo>
                <a:lnTo>
                  <a:pt x="1494173" y="1548791"/>
                </a:lnTo>
                <a:lnTo>
                  <a:pt x="1545147" y="1502858"/>
                </a:lnTo>
                <a:lnTo>
                  <a:pt x="1592373" y="1453279"/>
                </a:lnTo>
                <a:lnTo>
                  <a:pt x="1635616" y="1400279"/>
                </a:lnTo>
                <a:lnTo>
                  <a:pt x="1674644" y="1344087"/>
                </a:lnTo>
                <a:lnTo>
                  <a:pt x="1709224" y="1284927"/>
                </a:lnTo>
                <a:lnTo>
                  <a:pt x="1739123" y="1223027"/>
                </a:lnTo>
                <a:lnTo>
                  <a:pt x="1764109" y="1158614"/>
                </a:lnTo>
                <a:lnTo>
                  <a:pt x="1783947" y="1091913"/>
                </a:lnTo>
                <a:lnTo>
                  <a:pt x="1798406" y="1023151"/>
                </a:lnTo>
                <a:lnTo>
                  <a:pt x="1807252" y="952556"/>
                </a:lnTo>
                <a:lnTo>
                  <a:pt x="1810252" y="880353"/>
                </a:lnTo>
                <a:lnTo>
                  <a:pt x="1807252" y="808151"/>
                </a:lnTo>
                <a:lnTo>
                  <a:pt x="1798406" y="737555"/>
                </a:lnTo>
                <a:lnTo>
                  <a:pt x="1783947" y="668794"/>
                </a:lnTo>
                <a:lnTo>
                  <a:pt x="1764109" y="602094"/>
                </a:lnTo>
                <a:lnTo>
                  <a:pt x="1739123" y="537680"/>
                </a:lnTo>
                <a:lnTo>
                  <a:pt x="1709224" y="475780"/>
                </a:lnTo>
                <a:lnTo>
                  <a:pt x="1674644" y="416621"/>
                </a:lnTo>
                <a:lnTo>
                  <a:pt x="1635616" y="360428"/>
                </a:lnTo>
                <a:lnTo>
                  <a:pt x="1592373" y="307429"/>
                </a:lnTo>
                <a:lnTo>
                  <a:pt x="1545147" y="257849"/>
                </a:lnTo>
                <a:lnTo>
                  <a:pt x="1494173" y="211917"/>
                </a:lnTo>
                <a:lnTo>
                  <a:pt x="1439682" y="169857"/>
                </a:lnTo>
                <a:lnTo>
                  <a:pt x="1381908" y="131897"/>
                </a:lnTo>
                <a:lnTo>
                  <a:pt x="1321084" y="98263"/>
                </a:lnTo>
                <a:lnTo>
                  <a:pt x="1257442" y="69182"/>
                </a:lnTo>
                <a:lnTo>
                  <a:pt x="1191216" y="44881"/>
                </a:lnTo>
                <a:lnTo>
                  <a:pt x="1122639" y="25585"/>
                </a:lnTo>
                <a:lnTo>
                  <a:pt x="1051942" y="11522"/>
                </a:lnTo>
                <a:lnTo>
                  <a:pt x="979361" y="2918"/>
                </a:lnTo>
                <a:lnTo>
                  <a:pt x="905126" y="0"/>
                </a:lnTo>
                <a:lnTo>
                  <a:pt x="830892" y="2918"/>
                </a:lnTo>
                <a:lnTo>
                  <a:pt x="758310" y="11522"/>
                </a:lnTo>
                <a:lnTo>
                  <a:pt x="687614" y="25585"/>
                </a:lnTo>
                <a:lnTo>
                  <a:pt x="619036" y="44881"/>
                </a:lnTo>
                <a:lnTo>
                  <a:pt x="552810" y="69182"/>
                </a:lnTo>
                <a:lnTo>
                  <a:pt x="489168" y="98263"/>
                </a:lnTo>
                <a:lnTo>
                  <a:pt x="428344" y="131897"/>
                </a:lnTo>
                <a:lnTo>
                  <a:pt x="370570" y="169857"/>
                </a:lnTo>
                <a:lnTo>
                  <a:pt x="316079" y="211917"/>
                </a:lnTo>
                <a:lnTo>
                  <a:pt x="265105" y="257849"/>
                </a:lnTo>
                <a:lnTo>
                  <a:pt x="217880" y="307429"/>
                </a:lnTo>
                <a:lnTo>
                  <a:pt x="174636" y="360428"/>
                </a:lnTo>
                <a:lnTo>
                  <a:pt x="135608" y="416621"/>
                </a:lnTo>
                <a:lnTo>
                  <a:pt x="101028" y="475780"/>
                </a:lnTo>
                <a:lnTo>
                  <a:pt x="71129" y="537680"/>
                </a:lnTo>
                <a:lnTo>
                  <a:pt x="46143" y="602094"/>
                </a:lnTo>
                <a:lnTo>
                  <a:pt x="26305" y="668794"/>
                </a:lnTo>
                <a:lnTo>
                  <a:pt x="11846" y="737555"/>
                </a:lnTo>
                <a:lnTo>
                  <a:pt x="3000" y="808151"/>
                </a:lnTo>
                <a:lnTo>
                  <a:pt x="0" y="880353"/>
                </a:lnTo>
                <a:close/>
              </a:path>
            </a:pathLst>
          </a:custGeom>
          <a:solidFill>
            <a:srgbClr val="83984F">
              <a:alpha val="50000"/>
            </a:srgbClr>
          </a:solidFill>
          <a:effectLst>
            <a:outerShdw blurRad="50800" dist="38100" dir="5400000" algn="t" rotWithShape="0">
              <a:prstClr val="black">
                <a:alpha val="40000"/>
              </a:prstClr>
            </a:outerShdw>
          </a:effectLst>
        </p:spPr>
        <p:txBody>
          <a:bodyPr wrap="square" lIns="0" tIns="0" rIns="0" bIns="0" rtlCol="0">
            <a:noAutofit/>
          </a:bodyPr>
          <a:lstStyle/>
          <a:p>
            <a:endParaRPr/>
          </a:p>
        </p:txBody>
      </p:sp>
      <p:sp>
        <p:nvSpPr>
          <p:cNvPr id="88" name="object 82"/>
          <p:cNvSpPr/>
          <p:nvPr/>
        </p:nvSpPr>
        <p:spPr>
          <a:xfrm>
            <a:off x="5938372" y="5487188"/>
            <a:ext cx="347472" cy="347472"/>
          </a:xfrm>
          <a:custGeom>
            <a:avLst/>
            <a:gdLst/>
            <a:ahLst/>
            <a:cxnLst/>
            <a:rect l="l" t="t" r="r" b="b"/>
            <a:pathLst>
              <a:path w="320729"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89" name="object 84"/>
          <p:cNvSpPr/>
          <p:nvPr/>
        </p:nvSpPr>
        <p:spPr>
          <a:xfrm>
            <a:off x="6923747" y="5521291"/>
            <a:ext cx="347472" cy="347472"/>
          </a:xfrm>
          <a:custGeom>
            <a:avLst/>
            <a:gdLst/>
            <a:ahLst/>
            <a:cxnLst/>
            <a:rect l="l" t="t" r="r" b="b"/>
            <a:pathLst>
              <a:path w="320729"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6"/>
                </a:lnTo>
                <a:lnTo>
                  <a:pt x="0" y="173680"/>
                </a:lnTo>
                <a:close/>
              </a:path>
            </a:pathLst>
          </a:custGeom>
          <a:solidFill>
            <a:srgbClr val="AAC56C"/>
          </a:solidFill>
          <a:ln w="28575">
            <a:solidFill>
              <a:srgbClr val="83984F"/>
            </a:solidFill>
          </a:ln>
        </p:spPr>
        <p:txBody>
          <a:bodyPr wrap="square" lIns="0" tIns="0" rIns="0" bIns="0" rtlCol="0">
            <a:noAutofit/>
          </a:bodyPr>
          <a:lstStyle/>
          <a:p>
            <a:endParaRPr/>
          </a:p>
        </p:txBody>
      </p:sp>
      <p:sp>
        <p:nvSpPr>
          <p:cNvPr id="90" name="object 86"/>
          <p:cNvSpPr/>
          <p:nvPr/>
        </p:nvSpPr>
        <p:spPr>
          <a:xfrm>
            <a:off x="7775551" y="5502337"/>
            <a:ext cx="347472" cy="347472"/>
          </a:xfrm>
          <a:custGeom>
            <a:avLst/>
            <a:gdLst/>
            <a:ahLst/>
            <a:cxnLst/>
            <a:rect l="l" t="t" r="r" b="b"/>
            <a:pathLst>
              <a:path w="320729"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9"/>
                </a:lnTo>
                <a:lnTo>
                  <a:pt x="288458" y="69169"/>
                </a:lnTo>
                <a:lnTo>
                  <a:pt x="296005" y="80986"/>
                </a:lnTo>
                <a:lnTo>
                  <a:pt x="302647" y="93485"/>
                </a:lnTo>
                <a:lnTo>
                  <a:pt x="308334" y="106609"/>
                </a:lnTo>
                <a:lnTo>
                  <a:pt x="313014" y="120303"/>
                </a:lnTo>
                <a:lnTo>
                  <a:pt x="316635" y="134513"/>
                </a:lnTo>
                <a:lnTo>
                  <a:pt x="319146" y="149182"/>
                </a:lnTo>
                <a:lnTo>
                  <a:pt x="320497" y="164255"/>
                </a:lnTo>
                <a:lnTo>
                  <a:pt x="320729" y="173680"/>
                </a:lnTo>
                <a:lnTo>
                  <a:pt x="320116" y="188974"/>
                </a:lnTo>
                <a:lnTo>
                  <a:pt x="318311" y="203897"/>
                </a:lnTo>
                <a:lnTo>
                  <a:pt x="315364" y="218395"/>
                </a:lnTo>
                <a:lnTo>
                  <a:pt x="311328" y="232412"/>
                </a:lnTo>
                <a:lnTo>
                  <a:pt x="306254" y="245893"/>
                </a:lnTo>
                <a:lnTo>
                  <a:pt x="300192" y="258782"/>
                </a:lnTo>
                <a:lnTo>
                  <a:pt x="293194" y="271024"/>
                </a:lnTo>
                <a:lnTo>
                  <a:pt x="285310" y="282563"/>
                </a:lnTo>
                <a:lnTo>
                  <a:pt x="276593" y="293344"/>
                </a:lnTo>
                <a:lnTo>
                  <a:pt x="267094" y="303312"/>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6"/>
                </a:lnTo>
                <a:lnTo>
                  <a:pt x="0" y="173680"/>
                </a:lnTo>
                <a:close/>
              </a:path>
            </a:pathLst>
          </a:custGeom>
          <a:solidFill>
            <a:srgbClr val="AAC56C"/>
          </a:solidFill>
          <a:ln w="28575">
            <a:solidFill>
              <a:schemeClr val="bg1">
                <a:lumMod val="85000"/>
              </a:schemeClr>
            </a:solidFill>
          </a:ln>
        </p:spPr>
        <p:txBody>
          <a:bodyPr wrap="square" lIns="0" tIns="0" rIns="0" bIns="0" rtlCol="0">
            <a:noAutofit/>
          </a:bodyPr>
          <a:lstStyle/>
          <a:p>
            <a:endParaRPr/>
          </a:p>
        </p:txBody>
      </p:sp>
      <p:sp>
        <p:nvSpPr>
          <p:cNvPr id="91" name="object 74"/>
          <p:cNvSpPr/>
          <p:nvPr/>
        </p:nvSpPr>
        <p:spPr>
          <a:xfrm>
            <a:off x="4192469" y="5195209"/>
            <a:ext cx="347472" cy="347472"/>
          </a:xfrm>
          <a:custGeom>
            <a:avLst/>
            <a:gdLst/>
            <a:ahLst/>
            <a:cxnLst/>
            <a:rect l="l" t="t" r="r" b="b"/>
            <a:pathLst>
              <a:path w="320730"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92" name="object 72"/>
          <p:cNvSpPr/>
          <p:nvPr/>
        </p:nvSpPr>
        <p:spPr>
          <a:xfrm>
            <a:off x="7483366" y="2517371"/>
            <a:ext cx="347472" cy="347472"/>
          </a:xfrm>
          <a:custGeom>
            <a:avLst/>
            <a:gdLst/>
            <a:ahLst/>
            <a:cxnLst/>
            <a:rect l="l" t="t" r="r" b="b"/>
            <a:pathLst>
              <a:path w="320730"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30" y="342927"/>
                </a:lnTo>
                <a:lnTo>
                  <a:pt x="182985" y="345647"/>
                </a:lnTo>
                <a:lnTo>
                  <a:pt x="169068" y="347110"/>
                </a:lnTo>
                <a:lnTo>
                  <a:pt x="160364" y="347362"/>
                </a:lnTo>
                <a:lnTo>
                  <a:pt x="146244" y="346698"/>
                </a:lnTo>
                <a:lnTo>
                  <a:pt x="132465" y="344742"/>
                </a:lnTo>
                <a:lnTo>
                  <a:pt x="119078" y="341551"/>
                </a:lnTo>
                <a:lnTo>
                  <a:pt x="106136" y="337180"/>
                </a:lnTo>
                <a:lnTo>
                  <a:pt x="93689" y="331684"/>
                </a:lnTo>
                <a:lnTo>
                  <a:pt x="81788" y="325119"/>
                </a:lnTo>
                <a:lnTo>
                  <a:pt x="70485" y="317540"/>
                </a:lnTo>
                <a:lnTo>
                  <a:pt x="59830" y="309002"/>
                </a:lnTo>
                <a:lnTo>
                  <a:pt x="49876" y="299561"/>
                </a:lnTo>
                <a:lnTo>
                  <a:pt x="40672" y="289273"/>
                </a:lnTo>
                <a:lnTo>
                  <a:pt x="32271" y="278192"/>
                </a:lnTo>
                <a:lnTo>
                  <a:pt x="24724" y="266375"/>
                </a:lnTo>
                <a:lnTo>
                  <a:pt x="18081" y="253876"/>
                </a:lnTo>
                <a:lnTo>
                  <a:pt x="12395" y="240752"/>
                </a:lnTo>
                <a:lnTo>
                  <a:pt x="7715" y="227058"/>
                </a:lnTo>
                <a:lnTo>
                  <a:pt x="4094" y="212848"/>
                </a:lnTo>
                <a:lnTo>
                  <a:pt x="1583" y="198180"/>
                </a:lnTo>
                <a:lnTo>
                  <a:pt x="232" y="183107"/>
                </a:lnTo>
                <a:lnTo>
                  <a:pt x="0" y="173680"/>
                </a:lnTo>
                <a:close/>
              </a:path>
            </a:pathLst>
          </a:custGeom>
          <a:solidFill>
            <a:srgbClr val="FAA757"/>
          </a:solidFill>
          <a:ln w="28575">
            <a:solidFill>
              <a:srgbClr val="C1803F"/>
            </a:solidFill>
          </a:ln>
        </p:spPr>
        <p:txBody>
          <a:bodyPr wrap="square" lIns="0" tIns="0" rIns="0" bIns="0" rtlCol="0">
            <a:noAutofit/>
          </a:bodyPr>
          <a:lstStyle/>
          <a:p>
            <a:endParaRPr/>
          </a:p>
        </p:txBody>
      </p:sp>
      <p:sp>
        <p:nvSpPr>
          <p:cNvPr id="93" name="object 70"/>
          <p:cNvSpPr/>
          <p:nvPr/>
        </p:nvSpPr>
        <p:spPr>
          <a:xfrm>
            <a:off x="7084113" y="2135643"/>
            <a:ext cx="347472" cy="347472"/>
          </a:xfrm>
          <a:custGeom>
            <a:avLst/>
            <a:gdLst/>
            <a:ahLst/>
            <a:cxnLst/>
            <a:rect l="l" t="t" r="r" b="b"/>
            <a:pathLst>
              <a:path w="320730"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2"/>
                </a:lnTo>
                <a:lnTo>
                  <a:pt x="146244" y="346698"/>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3" y="198179"/>
                </a:lnTo>
                <a:lnTo>
                  <a:pt x="232" y="183107"/>
                </a:lnTo>
                <a:lnTo>
                  <a:pt x="0" y="173680"/>
                </a:lnTo>
                <a:close/>
              </a:path>
            </a:pathLst>
          </a:custGeom>
          <a:solidFill>
            <a:srgbClr val="FAA757"/>
          </a:solidFill>
          <a:ln w="28575">
            <a:solidFill>
              <a:srgbClr val="C1803F"/>
            </a:solidFill>
          </a:ln>
        </p:spPr>
        <p:txBody>
          <a:bodyPr wrap="square" lIns="0" tIns="0" rIns="0" bIns="0" rtlCol="0">
            <a:noAutofit/>
          </a:bodyPr>
          <a:lstStyle/>
          <a:p>
            <a:endParaRPr/>
          </a:p>
        </p:txBody>
      </p:sp>
      <p:sp>
        <p:nvSpPr>
          <p:cNvPr id="94" name="object 68"/>
          <p:cNvSpPr/>
          <p:nvPr/>
        </p:nvSpPr>
        <p:spPr>
          <a:xfrm>
            <a:off x="6672028" y="1723114"/>
            <a:ext cx="347472" cy="347472"/>
          </a:xfrm>
          <a:custGeom>
            <a:avLst/>
            <a:gdLst/>
            <a:ahLst/>
            <a:cxnLst/>
            <a:rect l="l" t="t" r="r" b="b"/>
            <a:pathLst>
              <a:path w="320729"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2"/>
                </a:lnTo>
                <a:lnTo>
                  <a:pt x="146244" y="346698"/>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3"/>
                </a:lnTo>
                <a:lnTo>
                  <a:pt x="32271" y="278192"/>
                </a:lnTo>
                <a:lnTo>
                  <a:pt x="24724" y="266375"/>
                </a:lnTo>
                <a:lnTo>
                  <a:pt x="18081" y="253876"/>
                </a:lnTo>
                <a:lnTo>
                  <a:pt x="12395" y="240752"/>
                </a:lnTo>
                <a:lnTo>
                  <a:pt x="7715" y="227058"/>
                </a:lnTo>
                <a:lnTo>
                  <a:pt x="4094" y="212848"/>
                </a:lnTo>
                <a:lnTo>
                  <a:pt x="1583" y="198179"/>
                </a:lnTo>
                <a:lnTo>
                  <a:pt x="232" y="183107"/>
                </a:lnTo>
                <a:lnTo>
                  <a:pt x="0" y="173680"/>
                </a:lnTo>
                <a:close/>
              </a:path>
            </a:pathLst>
          </a:custGeom>
          <a:solidFill>
            <a:srgbClr val="FAA757"/>
          </a:solidFill>
          <a:ln w="28575">
            <a:solidFill>
              <a:schemeClr val="bg1">
                <a:lumMod val="85000"/>
              </a:schemeClr>
            </a:solidFill>
          </a:ln>
        </p:spPr>
        <p:txBody>
          <a:bodyPr wrap="square" lIns="0" tIns="0" rIns="0" bIns="0" rtlCol="0">
            <a:noAutofit/>
          </a:bodyPr>
          <a:lstStyle/>
          <a:p>
            <a:endParaRPr/>
          </a:p>
        </p:txBody>
      </p:sp>
      <p:sp>
        <p:nvSpPr>
          <p:cNvPr id="95" name="object 66"/>
          <p:cNvSpPr/>
          <p:nvPr/>
        </p:nvSpPr>
        <p:spPr>
          <a:xfrm>
            <a:off x="8396003" y="3412181"/>
            <a:ext cx="347472" cy="347472"/>
          </a:xfrm>
          <a:custGeom>
            <a:avLst/>
            <a:gdLst/>
            <a:ahLst/>
            <a:cxnLst/>
            <a:rect l="l" t="t" r="r" b="b"/>
            <a:pathLst>
              <a:path w="320730"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4"/>
                </a:lnTo>
                <a:lnTo>
                  <a:pt x="308334" y="106609"/>
                </a:lnTo>
                <a:lnTo>
                  <a:pt x="313014" y="120303"/>
                </a:lnTo>
                <a:lnTo>
                  <a:pt x="316635" y="134512"/>
                </a:lnTo>
                <a:lnTo>
                  <a:pt x="319147" y="149181"/>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3" y="346697"/>
                </a:lnTo>
                <a:lnTo>
                  <a:pt x="132464" y="344742"/>
                </a:lnTo>
                <a:lnTo>
                  <a:pt x="119078" y="341551"/>
                </a:lnTo>
                <a:lnTo>
                  <a:pt x="106136" y="337180"/>
                </a:lnTo>
                <a:lnTo>
                  <a:pt x="93688" y="331684"/>
                </a:lnTo>
                <a:lnTo>
                  <a:pt x="81788" y="325119"/>
                </a:lnTo>
                <a:lnTo>
                  <a:pt x="70484" y="317539"/>
                </a:lnTo>
                <a:lnTo>
                  <a:pt x="59830" y="309001"/>
                </a:lnTo>
                <a:lnTo>
                  <a:pt x="49875" y="299561"/>
                </a:lnTo>
                <a:lnTo>
                  <a:pt x="40672" y="289272"/>
                </a:lnTo>
                <a:lnTo>
                  <a:pt x="32271" y="278192"/>
                </a:lnTo>
                <a:lnTo>
                  <a:pt x="24724" y="266375"/>
                </a:lnTo>
                <a:lnTo>
                  <a:pt x="18081" y="253876"/>
                </a:lnTo>
                <a:lnTo>
                  <a:pt x="12395" y="240752"/>
                </a:lnTo>
                <a:lnTo>
                  <a:pt x="7715" y="227057"/>
                </a:lnTo>
                <a:lnTo>
                  <a:pt x="4094" y="212848"/>
                </a:lnTo>
                <a:lnTo>
                  <a:pt x="1582" y="198179"/>
                </a:lnTo>
                <a:lnTo>
                  <a:pt x="232" y="183106"/>
                </a:lnTo>
                <a:lnTo>
                  <a:pt x="0" y="173680"/>
                </a:lnTo>
                <a:close/>
              </a:path>
            </a:pathLst>
          </a:custGeom>
          <a:solidFill>
            <a:srgbClr val="FAA757"/>
          </a:solidFill>
          <a:ln w="28575">
            <a:solidFill>
              <a:srgbClr val="C1803F"/>
            </a:solidFill>
          </a:ln>
        </p:spPr>
        <p:txBody>
          <a:bodyPr wrap="square" lIns="0" tIns="0" rIns="0" bIns="0" rtlCol="0">
            <a:noAutofit/>
          </a:bodyPr>
          <a:lstStyle/>
          <a:p>
            <a:endParaRPr/>
          </a:p>
        </p:txBody>
      </p:sp>
      <p:sp>
        <p:nvSpPr>
          <p:cNvPr id="96" name="object 63"/>
          <p:cNvSpPr/>
          <p:nvPr/>
        </p:nvSpPr>
        <p:spPr>
          <a:xfrm>
            <a:off x="7404842" y="5021529"/>
            <a:ext cx="347472" cy="347472"/>
          </a:xfrm>
          <a:custGeom>
            <a:avLst/>
            <a:gdLst/>
            <a:ahLst/>
            <a:cxnLst/>
            <a:rect l="l" t="t" r="r" b="b"/>
            <a:pathLst>
              <a:path w="320730" h="347361">
                <a:moveTo>
                  <a:pt x="0" y="173680"/>
                </a:moveTo>
                <a:lnTo>
                  <a:pt x="232" y="183106"/>
                </a:lnTo>
                <a:lnTo>
                  <a:pt x="1583" y="198179"/>
                </a:lnTo>
                <a:lnTo>
                  <a:pt x="4094" y="212848"/>
                </a:lnTo>
                <a:lnTo>
                  <a:pt x="7715" y="227058"/>
                </a:lnTo>
                <a:lnTo>
                  <a:pt x="12395" y="240752"/>
                </a:lnTo>
                <a:lnTo>
                  <a:pt x="18082" y="253876"/>
                </a:lnTo>
                <a:lnTo>
                  <a:pt x="24724" y="266375"/>
                </a:lnTo>
                <a:lnTo>
                  <a:pt x="32272" y="278192"/>
                </a:lnTo>
                <a:lnTo>
                  <a:pt x="40673" y="289272"/>
                </a:lnTo>
                <a:lnTo>
                  <a:pt x="49876" y="299561"/>
                </a:lnTo>
                <a:lnTo>
                  <a:pt x="59830" y="309001"/>
                </a:lnTo>
                <a:lnTo>
                  <a:pt x="70485" y="317539"/>
                </a:lnTo>
                <a:lnTo>
                  <a:pt x="81788" y="325118"/>
                </a:lnTo>
                <a:lnTo>
                  <a:pt x="93689" y="331684"/>
                </a:lnTo>
                <a:lnTo>
                  <a:pt x="106136" y="337180"/>
                </a:lnTo>
                <a:lnTo>
                  <a:pt x="119079" y="341551"/>
                </a:lnTo>
                <a:lnTo>
                  <a:pt x="132465" y="344742"/>
                </a:lnTo>
                <a:lnTo>
                  <a:pt x="146244" y="346697"/>
                </a:lnTo>
                <a:lnTo>
                  <a:pt x="160365" y="347361"/>
                </a:lnTo>
                <a:lnTo>
                  <a:pt x="169069" y="347110"/>
                </a:lnTo>
                <a:lnTo>
                  <a:pt x="182986" y="345646"/>
                </a:lnTo>
                <a:lnTo>
                  <a:pt x="196530" y="342926"/>
                </a:lnTo>
                <a:lnTo>
                  <a:pt x="209650" y="339004"/>
                </a:lnTo>
                <a:lnTo>
                  <a:pt x="222295" y="333936"/>
                </a:lnTo>
                <a:lnTo>
                  <a:pt x="234413" y="327778"/>
                </a:lnTo>
                <a:lnTo>
                  <a:pt x="245953" y="320583"/>
                </a:lnTo>
                <a:lnTo>
                  <a:pt x="256864" y="312409"/>
                </a:lnTo>
                <a:lnTo>
                  <a:pt x="267095" y="303311"/>
                </a:lnTo>
                <a:lnTo>
                  <a:pt x="276595" y="293343"/>
                </a:lnTo>
                <a:lnTo>
                  <a:pt x="285312" y="282562"/>
                </a:lnTo>
                <a:lnTo>
                  <a:pt x="293195" y="271023"/>
                </a:lnTo>
                <a:lnTo>
                  <a:pt x="300193" y="258781"/>
                </a:lnTo>
                <a:lnTo>
                  <a:pt x="306255" y="245892"/>
                </a:lnTo>
                <a:lnTo>
                  <a:pt x="311330" y="232411"/>
                </a:lnTo>
                <a:lnTo>
                  <a:pt x="315366" y="218394"/>
                </a:lnTo>
                <a:lnTo>
                  <a:pt x="318312" y="203896"/>
                </a:lnTo>
                <a:lnTo>
                  <a:pt x="320117" y="188973"/>
                </a:lnTo>
                <a:lnTo>
                  <a:pt x="320730" y="173680"/>
                </a:lnTo>
                <a:lnTo>
                  <a:pt x="320498" y="164254"/>
                </a:lnTo>
                <a:lnTo>
                  <a:pt x="319147" y="149181"/>
                </a:lnTo>
                <a:lnTo>
                  <a:pt x="316636" y="134512"/>
                </a:lnTo>
                <a:lnTo>
                  <a:pt x="313015" y="120303"/>
                </a:lnTo>
                <a:lnTo>
                  <a:pt x="308335" y="106609"/>
                </a:lnTo>
                <a:lnTo>
                  <a:pt x="302649" y="93485"/>
                </a:lnTo>
                <a:lnTo>
                  <a:pt x="296006" y="80986"/>
                </a:lnTo>
                <a:lnTo>
                  <a:pt x="288459" y="69169"/>
                </a:lnTo>
                <a:lnTo>
                  <a:pt x="280058" y="58089"/>
                </a:lnTo>
                <a:lnTo>
                  <a:pt x="270854" y="47800"/>
                </a:lnTo>
                <a:lnTo>
                  <a:pt x="260900" y="38359"/>
                </a:lnTo>
                <a:lnTo>
                  <a:pt x="250245" y="29822"/>
                </a:lnTo>
                <a:lnTo>
                  <a:pt x="238942" y="22242"/>
                </a:lnTo>
                <a:lnTo>
                  <a:pt x="227041" y="15677"/>
                </a:lnTo>
                <a:lnTo>
                  <a:pt x="214594" y="10181"/>
                </a:lnTo>
                <a:lnTo>
                  <a:pt x="201651" y="5810"/>
                </a:lnTo>
                <a:lnTo>
                  <a:pt x="188265" y="2619"/>
                </a:lnTo>
                <a:lnTo>
                  <a:pt x="174486" y="664"/>
                </a:lnTo>
                <a:lnTo>
                  <a:pt x="160365" y="0"/>
                </a:lnTo>
                <a:lnTo>
                  <a:pt x="151662" y="251"/>
                </a:lnTo>
                <a:lnTo>
                  <a:pt x="137745" y="1714"/>
                </a:lnTo>
                <a:lnTo>
                  <a:pt x="124200" y="4434"/>
                </a:lnTo>
                <a:lnTo>
                  <a:pt x="111080" y="8356"/>
                </a:lnTo>
                <a:lnTo>
                  <a:pt x="98436" y="13424"/>
                </a:lnTo>
                <a:lnTo>
                  <a:pt x="86318" y="19583"/>
                </a:lnTo>
                <a:lnTo>
                  <a:pt x="74777" y="26777"/>
                </a:lnTo>
                <a:lnTo>
                  <a:pt x="63866" y="34951"/>
                </a:lnTo>
                <a:lnTo>
                  <a:pt x="53635" y="44049"/>
                </a:lnTo>
                <a:lnTo>
                  <a:pt x="44136" y="54017"/>
                </a:lnTo>
                <a:lnTo>
                  <a:pt x="35419" y="64798"/>
                </a:lnTo>
                <a:lnTo>
                  <a:pt x="27535" y="76337"/>
                </a:lnTo>
                <a:lnTo>
                  <a:pt x="20537" y="88579"/>
                </a:lnTo>
                <a:lnTo>
                  <a:pt x="14475" y="101468"/>
                </a:lnTo>
                <a:lnTo>
                  <a:pt x="9400" y="114948"/>
                </a:lnTo>
                <a:lnTo>
                  <a:pt x="5364" y="128965"/>
                </a:lnTo>
                <a:lnTo>
                  <a:pt x="2418" y="143463"/>
                </a:lnTo>
                <a:lnTo>
                  <a:pt x="613" y="158386"/>
                </a:lnTo>
                <a:lnTo>
                  <a:pt x="0" y="173680"/>
                </a:lnTo>
                <a:close/>
              </a:path>
            </a:pathLst>
          </a:custGeom>
          <a:solidFill>
            <a:srgbClr val="AAC56C"/>
          </a:solidFill>
          <a:ln w="28575">
            <a:solidFill>
              <a:srgbClr val="83984F"/>
            </a:solidFill>
          </a:ln>
        </p:spPr>
        <p:txBody>
          <a:bodyPr wrap="square" lIns="0" tIns="0" rIns="0" bIns="0" rtlCol="0">
            <a:noAutofit/>
          </a:bodyPr>
          <a:lstStyle/>
          <a:p>
            <a:endParaRPr/>
          </a:p>
        </p:txBody>
      </p:sp>
      <p:sp>
        <p:nvSpPr>
          <p:cNvPr id="97" name="object 62"/>
          <p:cNvSpPr/>
          <p:nvPr/>
        </p:nvSpPr>
        <p:spPr>
          <a:xfrm>
            <a:off x="5850962" y="3493881"/>
            <a:ext cx="347472" cy="347472"/>
          </a:xfrm>
          <a:custGeom>
            <a:avLst/>
            <a:gdLst/>
            <a:ahLst/>
            <a:cxnLst/>
            <a:rect l="l" t="t" r="r" b="b"/>
            <a:pathLst>
              <a:path w="320729"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6" y="149182"/>
                </a:lnTo>
                <a:lnTo>
                  <a:pt x="320497" y="164254"/>
                </a:lnTo>
                <a:lnTo>
                  <a:pt x="320729"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6"/>
                </a:lnTo>
                <a:lnTo>
                  <a:pt x="0" y="173681"/>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98" name="object 60"/>
          <p:cNvSpPr/>
          <p:nvPr/>
        </p:nvSpPr>
        <p:spPr>
          <a:xfrm>
            <a:off x="4975263" y="4571028"/>
            <a:ext cx="347472" cy="347472"/>
          </a:xfrm>
          <a:custGeom>
            <a:avLst/>
            <a:gdLst/>
            <a:ahLst/>
            <a:cxnLst/>
            <a:rect l="l" t="t" r="r" b="b"/>
            <a:pathLst>
              <a:path w="320729"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8"/>
                </a:lnTo>
                <a:lnTo>
                  <a:pt x="288458" y="69169"/>
                </a:lnTo>
                <a:lnTo>
                  <a:pt x="296005" y="80986"/>
                </a:lnTo>
                <a:lnTo>
                  <a:pt x="302648" y="93485"/>
                </a:lnTo>
                <a:lnTo>
                  <a:pt x="308334" y="106609"/>
                </a:lnTo>
                <a:lnTo>
                  <a:pt x="313014" y="120303"/>
                </a:lnTo>
                <a:lnTo>
                  <a:pt x="316635" y="134513"/>
                </a:lnTo>
                <a:lnTo>
                  <a:pt x="319146" y="149182"/>
                </a:lnTo>
                <a:lnTo>
                  <a:pt x="320497" y="164254"/>
                </a:lnTo>
                <a:lnTo>
                  <a:pt x="320729"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1"/>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99" name="object 58"/>
          <p:cNvSpPr/>
          <p:nvPr/>
        </p:nvSpPr>
        <p:spPr>
          <a:xfrm>
            <a:off x="9037462" y="2045434"/>
            <a:ext cx="347472" cy="347472"/>
          </a:xfrm>
          <a:custGeom>
            <a:avLst/>
            <a:gdLst/>
            <a:ahLst/>
            <a:cxnLst/>
            <a:rect l="l" t="t" r="r" b="b"/>
            <a:pathLst>
              <a:path w="320729"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4"/>
                </a:lnTo>
                <a:lnTo>
                  <a:pt x="308334" y="106609"/>
                </a:lnTo>
                <a:lnTo>
                  <a:pt x="313014" y="120303"/>
                </a:lnTo>
                <a:lnTo>
                  <a:pt x="316635" y="134512"/>
                </a:lnTo>
                <a:lnTo>
                  <a:pt x="319146" y="149181"/>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2"/>
                </a:lnTo>
                <a:lnTo>
                  <a:pt x="146243" y="346698"/>
                </a:lnTo>
                <a:lnTo>
                  <a:pt x="132464" y="344742"/>
                </a:lnTo>
                <a:lnTo>
                  <a:pt x="119078" y="341551"/>
                </a:lnTo>
                <a:lnTo>
                  <a:pt x="106136" y="337180"/>
                </a:lnTo>
                <a:lnTo>
                  <a:pt x="93688" y="331684"/>
                </a:lnTo>
                <a:lnTo>
                  <a:pt x="81788" y="325119"/>
                </a:lnTo>
                <a:lnTo>
                  <a:pt x="70484" y="317539"/>
                </a:lnTo>
                <a:lnTo>
                  <a:pt x="59830" y="309002"/>
                </a:lnTo>
                <a:lnTo>
                  <a:pt x="49875" y="299561"/>
                </a:lnTo>
                <a:lnTo>
                  <a:pt x="40672" y="289272"/>
                </a:lnTo>
                <a:lnTo>
                  <a:pt x="32271" y="278192"/>
                </a:lnTo>
                <a:lnTo>
                  <a:pt x="24724" y="266375"/>
                </a:lnTo>
                <a:lnTo>
                  <a:pt x="18081" y="253876"/>
                </a:lnTo>
                <a:lnTo>
                  <a:pt x="12395" y="240752"/>
                </a:lnTo>
                <a:lnTo>
                  <a:pt x="7715" y="227057"/>
                </a:lnTo>
                <a:lnTo>
                  <a:pt x="4094" y="212848"/>
                </a:lnTo>
                <a:lnTo>
                  <a:pt x="1582" y="198179"/>
                </a:lnTo>
                <a:lnTo>
                  <a:pt x="232" y="183106"/>
                </a:lnTo>
                <a:lnTo>
                  <a:pt x="0" y="173680"/>
                </a:lnTo>
                <a:close/>
              </a:path>
            </a:pathLst>
          </a:custGeom>
          <a:solidFill>
            <a:srgbClr val="FAA757"/>
          </a:solidFill>
          <a:ln w="28575">
            <a:solidFill>
              <a:srgbClr val="C1803F"/>
            </a:solidFill>
          </a:ln>
        </p:spPr>
        <p:txBody>
          <a:bodyPr wrap="square" lIns="0" tIns="0" rIns="0" bIns="0" rtlCol="0">
            <a:noAutofit/>
          </a:bodyPr>
          <a:lstStyle/>
          <a:p>
            <a:endParaRPr/>
          </a:p>
        </p:txBody>
      </p:sp>
      <p:sp>
        <p:nvSpPr>
          <p:cNvPr id="100" name="object 56"/>
          <p:cNvSpPr/>
          <p:nvPr/>
        </p:nvSpPr>
        <p:spPr>
          <a:xfrm>
            <a:off x="8077321" y="1961962"/>
            <a:ext cx="347472" cy="347472"/>
          </a:xfrm>
          <a:custGeom>
            <a:avLst/>
            <a:gdLst/>
            <a:ahLst/>
            <a:cxnLst/>
            <a:rect l="l" t="t" r="r" b="b"/>
            <a:pathLst>
              <a:path w="320729"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4"/>
                </a:lnTo>
                <a:lnTo>
                  <a:pt x="308334" y="106609"/>
                </a:lnTo>
                <a:lnTo>
                  <a:pt x="313014" y="120303"/>
                </a:lnTo>
                <a:lnTo>
                  <a:pt x="316635" y="134512"/>
                </a:lnTo>
                <a:lnTo>
                  <a:pt x="319146" y="149181"/>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2"/>
                </a:lnTo>
                <a:lnTo>
                  <a:pt x="146243" y="346697"/>
                </a:lnTo>
                <a:lnTo>
                  <a:pt x="132464" y="344742"/>
                </a:lnTo>
                <a:lnTo>
                  <a:pt x="119078" y="341551"/>
                </a:lnTo>
                <a:lnTo>
                  <a:pt x="106136" y="337180"/>
                </a:lnTo>
                <a:lnTo>
                  <a:pt x="93688" y="331684"/>
                </a:lnTo>
                <a:lnTo>
                  <a:pt x="81788" y="325119"/>
                </a:lnTo>
                <a:lnTo>
                  <a:pt x="70484" y="317539"/>
                </a:lnTo>
                <a:lnTo>
                  <a:pt x="59830" y="309002"/>
                </a:lnTo>
                <a:lnTo>
                  <a:pt x="49875" y="299561"/>
                </a:lnTo>
                <a:lnTo>
                  <a:pt x="40672" y="289272"/>
                </a:lnTo>
                <a:lnTo>
                  <a:pt x="32271" y="278192"/>
                </a:lnTo>
                <a:lnTo>
                  <a:pt x="24724" y="266375"/>
                </a:lnTo>
                <a:lnTo>
                  <a:pt x="18081" y="253876"/>
                </a:lnTo>
                <a:lnTo>
                  <a:pt x="12395" y="240752"/>
                </a:lnTo>
                <a:lnTo>
                  <a:pt x="7715" y="227057"/>
                </a:lnTo>
                <a:lnTo>
                  <a:pt x="4094" y="212848"/>
                </a:lnTo>
                <a:lnTo>
                  <a:pt x="1582" y="198179"/>
                </a:lnTo>
                <a:lnTo>
                  <a:pt x="232" y="183106"/>
                </a:lnTo>
                <a:lnTo>
                  <a:pt x="0" y="173680"/>
                </a:lnTo>
                <a:close/>
              </a:path>
            </a:pathLst>
          </a:custGeom>
          <a:solidFill>
            <a:srgbClr val="FAA757"/>
          </a:solidFill>
          <a:ln w="28575">
            <a:solidFill>
              <a:srgbClr val="C1803F"/>
            </a:solidFill>
          </a:ln>
        </p:spPr>
        <p:txBody>
          <a:bodyPr wrap="square" lIns="0" tIns="0" rIns="0" bIns="0" rtlCol="0">
            <a:noAutofit/>
          </a:bodyPr>
          <a:lstStyle/>
          <a:p>
            <a:endParaRPr/>
          </a:p>
        </p:txBody>
      </p:sp>
      <p:sp>
        <p:nvSpPr>
          <p:cNvPr id="101" name="object 54"/>
          <p:cNvSpPr/>
          <p:nvPr/>
        </p:nvSpPr>
        <p:spPr>
          <a:xfrm>
            <a:off x="8877097" y="2753913"/>
            <a:ext cx="347472" cy="347472"/>
          </a:xfrm>
          <a:custGeom>
            <a:avLst/>
            <a:gdLst/>
            <a:ahLst/>
            <a:cxnLst/>
            <a:rect l="l" t="t" r="r" b="b"/>
            <a:pathLst>
              <a:path w="320730"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4"/>
                </a:lnTo>
                <a:lnTo>
                  <a:pt x="308334" y="106609"/>
                </a:lnTo>
                <a:lnTo>
                  <a:pt x="313014" y="120303"/>
                </a:lnTo>
                <a:lnTo>
                  <a:pt x="316635" y="134512"/>
                </a:lnTo>
                <a:lnTo>
                  <a:pt x="319146" y="149181"/>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2"/>
                </a:lnTo>
                <a:lnTo>
                  <a:pt x="146243" y="346698"/>
                </a:lnTo>
                <a:lnTo>
                  <a:pt x="132464" y="344742"/>
                </a:lnTo>
                <a:lnTo>
                  <a:pt x="119078" y="341551"/>
                </a:lnTo>
                <a:lnTo>
                  <a:pt x="106136" y="337180"/>
                </a:lnTo>
                <a:lnTo>
                  <a:pt x="93688" y="331684"/>
                </a:lnTo>
                <a:lnTo>
                  <a:pt x="81788" y="325119"/>
                </a:lnTo>
                <a:lnTo>
                  <a:pt x="70484" y="317539"/>
                </a:lnTo>
                <a:lnTo>
                  <a:pt x="59830" y="309002"/>
                </a:lnTo>
                <a:lnTo>
                  <a:pt x="49875" y="299561"/>
                </a:lnTo>
                <a:lnTo>
                  <a:pt x="40672" y="289272"/>
                </a:lnTo>
                <a:lnTo>
                  <a:pt x="32271" y="278192"/>
                </a:lnTo>
                <a:lnTo>
                  <a:pt x="24724" y="266375"/>
                </a:lnTo>
                <a:lnTo>
                  <a:pt x="18081" y="253876"/>
                </a:lnTo>
                <a:lnTo>
                  <a:pt x="12395" y="240752"/>
                </a:lnTo>
                <a:lnTo>
                  <a:pt x="7715" y="227057"/>
                </a:lnTo>
                <a:lnTo>
                  <a:pt x="4094" y="212848"/>
                </a:lnTo>
                <a:lnTo>
                  <a:pt x="1582" y="198179"/>
                </a:lnTo>
                <a:lnTo>
                  <a:pt x="232" y="183106"/>
                </a:lnTo>
                <a:lnTo>
                  <a:pt x="0" y="173680"/>
                </a:lnTo>
                <a:close/>
              </a:path>
            </a:pathLst>
          </a:custGeom>
          <a:solidFill>
            <a:srgbClr val="FAA757"/>
          </a:solidFill>
          <a:ln w="28575">
            <a:solidFill>
              <a:srgbClr val="C1803F"/>
            </a:solidFill>
          </a:ln>
        </p:spPr>
        <p:txBody>
          <a:bodyPr wrap="square" lIns="0" tIns="0" rIns="0" bIns="0" rtlCol="0">
            <a:noAutofit/>
          </a:bodyPr>
          <a:lstStyle/>
          <a:p>
            <a:endParaRPr/>
          </a:p>
        </p:txBody>
      </p:sp>
      <p:sp>
        <p:nvSpPr>
          <p:cNvPr id="102" name="object 52"/>
          <p:cNvSpPr/>
          <p:nvPr/>
        </p:nvSpPr>
        <p:spPr>
          <a:xfrm>
            <a:off x="6220124" y="4120868"/>
            <a:ext cx="347472" cy="347472"/>
          </a:xfrm>
          <a:custGeom>
            <a:avLst/>
            <a:gdLst/>
            <a:ahLst/>
            <a:cxnLst/>
            <a:rect l="l" t="t" r="r" b="b"/>
            <a:pathLst>
              <a:path w="320730"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5"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1"/>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03" name="object 50"/>
          <p:cNvSpPr/>
          <p:nvPr/>
        </p:nvSpPr>
        <p:spPr>
          <a:xfrm>
            <a:off x="5965297" y="4612355"/>
            <a:ext cx="347472" cy="347472"/>
          </a:xfrm>
          <a:custGeom>
            <a:avLst/>
            <a:gdLst/>
            <a:ahLst/>
            <a:cxnLst/>
            <a:rect l="l" t="t" r="r" b="b"/>
            <a:pathLst>
              <a:path w="320730"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6"/>
                </a:lnTo>
                <a:lnTo>
                  <a:pt x="0" y="173681"/>
                </a:lnTo>
                <a:close/>
              </a:path>
            </a:pathLst>
          </a:custGeom>
          <a:solidFill>
            <a:srgbClr val="937AB1"/>
          </a:solidFill>
          <a:ln w="57150">
            <a:solidFill>
              <a:srgbClr val="AAC56C"/>
            </a:solidFill>
          </a:ln>
        </p:spPr>
        <p:txBody>
          <a:bodyPr wrap="square" lIns="0" tIns="0" rIns="0" bIns="0" rtlCol="0">
            <a:noAutofit/>
          </a:bodyPr>
          <a:lstStyle/>
          <a:p>
            <a:endParaRPr/>
          </a:p>
        </p:txBody>
      </p:sp>
      <p:sp>
        <p:nvSpPr>
          <p:cNvPr id="104" name="object 48"/>
          <p:cNvSpPr/>
          <p:nvPr/>
        </p:nvSpPr>
        <p:spPr>
          <a:xfrm>
            <a:off x="4654532" y="4049985"/>
            <a:ext cx="347472" cy="347472"/>
          </a:xfrm>
          <a:custGeom>
            <a:avLst/>
            <a:gdLst/>
            <a:ahLst/>
            <a:cxnLst/>
            <a:rect l="l" t="t" r="r" b="b"/>
            <a:pathLst>
              <a:path w="320729"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6" y="149182"/>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05" name="object 42"/>
          <p:cNvSpPr/>
          <p:nvPr/>
        </p:nvSpPr>
        <p:spPr>
          <a:xfrm>
            <a:off x="7272103" y="3311841"/>
            <a:ext cx="347472" cy="347472"/>
          </a:xfrm>
          <a:custGeom>
            <a:avLst/>
            <a:gdLst/>
            <a:ahLst/>
            <a:cxnLst/>
            <a:rect l="l" t="t" r="r" b="b"/>
            <a:pathLst>
              <a:path w="320730"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4" y="346697"/>
                </a:lnTo>
                <a:lnTo>
                  <a:pt x="132465" y="344742"/>
                </a:lnTo>
                <a:lnTo>
                  <a:pt x="119078" y="341551"/>
                </a:lnTo>
                <a:lnTo>
                  <a:pt x="106136" y="337180"/>
                </a:lnTo>
                <a:lnTo>
                  <a:pt x="93689" y="331684"/>
                </a:lnTo>
                <a:lnTo>
                  <a:pt x="81788" y="325119"/>
                </a:lnTo>
                <a:lnTo>
                  <a:pt x="70485" y="317539"/>
                </a:lnTo>
                <a:lnTo>
                  <a:pt x="59830" y="309001"/>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6"/>
                </a:lnTo>
                <a:lnTo>
                  <a:pt x="0" y="173680"/>
                </a:lnTo>
                <a:close/>
              </a:path>
            </a:pathLst>
          </a:custGeom>
          <a:solidFill>
            <a:srgbClr val="FAA757"/>
          </a:solidFill>
          <a:ln w="28575">
            <a:solidFill>
              <a:srgbClr val="C1803F"/>
            </a:solidFill>
          </a:ln>
        </p:spPr>
        <p:txBody>
          <a:bodyPr wrap="square" lIns="0" tIns="0" rIns="0" bIns="0" rtlCol="0">
            <a:noAutofit/>
          </a:bodyPr>
          <a:lstStyle/>
          <a:p>
            <a:endParaRPr/>
          </a:p>
        </p:txBody>
      </p:sp>
      <p:sp>
        <p:nvSpPr>
          <p:cNvPr id="106" name="object 44"/>
          <p:cNvSpPr/>
          <p:nvPr/>
        </p:nvSpPr>
        <p:spPr>
          <a:xfrm>
            <a:off x="7084113" y="2580232"/>
            <a:ext cx="347472" cy="347472"/>
          </a:xfrm>
          <a:custGeom>
            <a:avLst/>
            <a:gdLst/>
            <a:ahLst/>
            <a:cxnLst/>
            <a:rect l="l" t="t" r="r" b="b"/>
            <a:pathLst>
              <a:path w="320730"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2"/>
                </a:lnTo>
                <a:lnTo>
                  <a:pt x="146244" y="346698"/>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3"/>
                </a:lnTo>
                <a:lnTo>
                  <a:pt x="32271" y="278192"/>
                </a:lnTo>
                <a:lnTo>
                  <a:pt x="24724" y="266375"/>
                </a:lnTo>
                <a:lnTo>
                  <a:pt x="18081" y="253876"/>
                </a:lnTo>
                <a:lnTo>
                  <a:pt x="12395" y="240752"/>
                </a:lnTo>
                <a:lnTo>
                  <a:pt x="7715" y="227058"/>
                </a:lnTo>
                <a:lnTo>
                  <a:pt x="4094" y="212848"/>
                </a:lnTo>
                <a:lnTo>
                  <a:pt x="1583" y="198179"/>
                </a:lnTo>
                <a:lnTo>
                  <a:pt x="232" y="183107"/>
                </a:lnTo>
                <a:lnTo>
                  <a:pt x="0" y="173680"/>
                </a:lnTo>
                <a:close/>
              </a:path>
            </a:pathLst>
          </a:custGeom>
          <a:solidFill>
            <a:srgbClr val="FAA757"/>
          </a:solidFill>
          <a:ln w="28575">
            <a:solidFill>
              <a:srgbClr val="C1803F"/>
            </a:solidFill>
          </a:ln>
        </p:spPr>
        <p:txBody>
          <a:bodyPr wrap="square" lIns="0" tIns="0" rIns="0" bIns="0" rtlCol="0">
            <a:noAutofit/>
          </a:bodyPr>
          <a:lstStyle/>
          <a:p>
            <a:endParaRPr/>
          </a:p>
        </p:txBody>
      </p:sp>
      <p:sp>
        <p:nvSpPr>
          <p:cNvPr id="107" name="object 46"/>
          <p:cNvSpPr/>
          <p:nvPr/>
        </p:nvSpPr>
        <p:spPr>
          <a:xfrm>
            <a:off x="6945508" y="2964479"/>
            <a:ext cx="347472" cy="347472"/>
          </a:xfrm>
          <a:custGeom>
            <a:avLst/>
            <a:gdLst/>
            <a:ahLst/>
            <a:cxnLst/>
            <a:rect l="l" t="t" r="r" b="b"/>
            <a:pathLst>
              <a:path w="320730"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4"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30" y="342927"/>
                </a:lnTo>
                <a:lnTo>
                  <a:pt x="182985" y="345647"/>
                </a:lnTo>
                <a:lnTo>
                  <a:pt x="169068" y="347110"/>
                </a:lnTo>
                <a:lnTo>
                  <a:pt x="160365" y="347362"/>
                </a:lnTo>
                <a:lnTo>
                  <a:pt x="146244" y="346698"/>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3" y="198179"/>
                </a:lnTo>
                <a:lnTo>
                  <a:pt x="232" y="183107"/>
                </a:lnTo>
                <a:lnTo>
                  <a:pt x="0" y="173680"/>
                </a:lnTo>
                <a:close/>
              </a:path>
            </a:pathLst>
          </a:custGeom>
          <a:solidFill>
            <a:srgbClr val="FAA757"/>
          </a:solidFill>
          <a:ln w="28575">
            <a:solidFill>
              <a:srgbClr val="C1803F"/>
            </a:solidFill>
          </a:ln>
        </p:spPr>
        <p:txBody>
          <a:bodyPr wrap="square" lIns="0" tIns="0" rIns="0" bIns="0" rtlCol="0">
            <a:noAutofit/>
          </a:bodyPr>
          <a:lstStyle/>
          <a:p>
            <a:endParaRPr/>
          </a:p>
        </p:txBody>
      </p:sp>
      <p:sp>
        <p:nvSpPr>
          <p:cNvPr id="108" name="object 40"/>
          <p:cNvSpPr/>
          <p:nvPr/>
        </p:nvSpPr>
        <p:spPr>
          <a:xfrm>
            <a:off x="6737120" y="4921685"/>
            <a:ext cx="347472" cy="347472"/>
          </a:xfrm>
          <a:custGeom>
            <a:avLst/>
            <a:gdLst/>
            <a:ahLst/>
            <a:cxnLst/>
            <a:rect l="l" t="t" r="r" b="b"/>
            <a:pathLst>
              <a:path w="320729"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29"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1"/>
                </a:lnTo>
                <a:close/>
              </a:path>
            </a:pathLst>
          </a:custGeom>
          <a:solidFill>
            <a:srgbClr val="AAC56C"/>
          </a:solidFill>
          <a:ln w="28575">
            <a:solidFill>
              <a:srgbClr val="83984F"/>
            </a:solidFill>
          </a:ln>
        </p:spPr>
        <p:txBody>
          <a:bodyPr wrap="square" lIns="0" tIns="0" rIns="0" bIns="0" rtlCol="0">
            <a:noAutofit/>
          </a:bodyPr>
          <a:lstStyle/>
          <a:p>
            <a:endParaRPr/>
          </a:p>
        </p:txBody>
      </p:sp>
      <p:sp>
        <p:nvSpPr>
          <p:cNvPr id="109" name="object 38"/>
          <p:cNvSpPr/>
          <p:nvPr/>
        </p:nvSpPr>
        <p:spPr>
          <a:xfrm>
            <a:off x="8556365" y="2219115"/>
            <a:ext cx="347472" cy="347472"/>
          </a:xfrm>
          <a:custGeom>
            <a:avLst/>
            <a:gdLst/>
            <a:ahLst/>
            <a:cxnLst/>
            <a:rect l="l" t="t" r="r" b="b"/>
            <a:pathLst>
              <a:path w="320729"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4"/>
                </a:lnTo>
                <a:lnTo>
                  <a:pt x="308334" y="106609"/>
                </a:lnTo>
                <a:lnTo>
                  <a:pt x="313014" y="120303"/>
                </a:lnTo>
                <a:lnTo>
                  <a:pt x="316635" y="134512"/>
                </a:lnTo>
                <a:lnTo>
                  <a:pt x="319146" y="149181"/>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2"/>
                </a:lnTo>
                <a:lnTo>
                  <a:pt x="146243" y="346698"/>
                </a:lnTo>
                <a:lnTo>
                  <a:pt x="132464" y="344742"/>
                </a:lnTo>
                <a:lnTo>
                  <a:pt x="119078" y="341551"/>
                </a:lnTo>
                <a:lnTo>
                  <a:pt x="106136" y="337180"/>
                </a:lnTo>
                <a:lnTo>
                  <a:pt x="93688" y="331684"/>
                </a:lnTo>
                <a:lnTo>
                  <a:pt x="81788" y="325119"/>
                </a:lnTo>
                <a:lnTo>
                  <a:pt x="70484" y="317539"/>
                </a:lnTo>
                <a:lnTo>
                  <a:pt x="59830" y="309002"/>
                </a:lnTo>
                <a:lnTo>
                  <a:pt x="49875" y="299561"/>
                </a:lnTo>
                <a:lnTo>
                  <a:pt x="40672" y="289272"/>
                </a:lnTo>
                <a:lnTo>
                  <a:pt x="32271" y="278192"/>
                </a:lnTo>
                <a:lnTo>
                  <a:pt x="24724" y="266375"/>
                </a:lnTo>
                <a:lnTo>
                  <a:pt x="18081" y="253876"/>
                </a:lnTo>
                <a:lnTo>
                  <a:pt x="12395" y="240752"/>
                </a:lnTo>
                <a:lnTo>
                  <a:pt x="7715" y="227057"/>
                </a:lnTo>
                <a:lnTo>
                  <a:pt x="4094" y="212848"/>
                </a:lnTo>
                <a:lnTo>
                  <a:pt x="1582" y="198179"/>
                </a:lnTo>
                <a:lnTo>
                  <a:pt x="232" y="183106"/>
                </a:lnTo>
                <a:lnTo>
                  <a:pt x="0" y="173680"/>
                </a:lnTo>
                <a:close/>
              </a:path>
            </a:pathLst>
          </a:custGeom>
          <a:solidFill>
            <a:srgbClr val="FAA757"/>
          </a:solidFill>
          <a:ln w="28575">
            <a:solidFill>
              <a:srgbClr val="C1803F"/>
            </a:solidFill>
          </a:ln>
        </p:spPr>
        <p:txBody>
          <a:bodyPr wrap="square" lIns="0" tIns="0" rIns="0" bIns="0" rtlCol="0">
            <a:noAutofit/>
          </a:bodyPr>
          <a:lstStyle/>
          <a:p>
            <a:endParaRPr/>
          </a:p>
        </p:txBody>
      </p:sp>
      <p:sp>
        <p:nvSpPr>
          <p:cNvPr id="110" name="object 36"/>
          <p:cNvSpPr/>
          <p:nvPr/>
        </p:nvSpPr>
        <p:spPr>
          <a:xfrm>
            <a:off x="8909165" y="3402186"/>
            <a:ext cx="347472" cy="347472"/>
          </a:xfrm>
          <a:custGeom>
            <a:avLst/>
            <a:gdLst/>
            <a:ahLst/>
            <a:cxnLst/>
            <a:rect l="l" t="t" r="r" b="b"/>
            <a:pathLst>
              <a:path w="338701" h="347361">
                <a:moveTo>
                  <a:pt x="338701" y="173680"/>
                </a:moveTo>
                <a:lnTo>
                  <a:pt x="338086" y="158773"/>
                </a:lnTo>
                <a:lnTo>
                  <a:pt x="336274" y="144215"/>
                </a:lnTo>
                <a:lnTo>
                  <a:pt x="333315" y="130059"/>
                </a:lnTo>
                <a:lnTo>
                  <a:pt x="329260" y="116355"/>
                </a:lnTo>
                <a:lnTo>
                  <a:pt x="324157" y="103155"/>
                </a:lnTo>
                <a:lnTo>
                  <a:pt x="318058" y="90510"/>
                </a:lnTo>
                <a:lnTo>
                  <a:pt x="311012" y="78472"/>
                </a:lnTo>
                <a:lnTo>
                  <a:pt x="303069" y="67092"/>
                </a:lnTo>
                <a:lnTo>
                  <a:pt x="294280" y="56421"/>
                </a:lnTo>
                <a:lnTo>
                  <a:pt x="284694" y="46511"/>
                </a:lnTo>
                <a:lnTo>
                  <a:pt x="274362" y="37412"/>
                </a:lnTo>
                <a:lnTo>
                  <a:pt x="263333" y="29177"/>
                </a:lnTo>
                <a:lnTo>
                  <a:pt x="251657" y="21856"/>
                </a:lnTo>
                <a:lnTo>
                  <a:pt x="239385" y="15500"/>
                </a:lnTo>
                <a:lnTo>
                  <a:pt x="226566" y="10162"/>
                </a:lnTo>
                <a:lnTo>
                  <a:pt x="213252" y="5892"/>
                </a:lnTo>
                <a:lnTo>
                  <a:pt x="199490" y="2742"/>
                </a:lnTo>
                <a:lnTo>
                  <a:pt x="185333" y="763"/>
                </a:lnTo>
                <a:lnTo>
                  <a:pt x="170829" y="6"/>
                </a:lnTo>
                <a:lnTo>
                  <a:pt x="169350" y="0"/>
                </a:lnTo>
                <a:lnTo>
                  <a:pt x="154814" y="630"/>
                </a:lnTo>
                <a:lnTo>
                  <a:pt x="140620" y="2489"/>
                </a:lnTo>
                <a:lnTo>
                  <a:pt x="126816" y="5523"/>
                </a:lnTo>
                <a:lnTo>
                  <a:pt x="113454" y="9683"/>
                </a:lnTo>
                <a:lnTo>
                  <a:pt x="100583" y="14916"/>
                </a:lnTo>
                <a:lnTo>
                  <a:pt x="88254" y="21171"/>
                </a:lnTo>
                <a:lnTo>
                  <a:pt x="76516" y="28397"/>
                </a:lnTo>
                <a:lnTo>
                  <a:pt x="65420" y="36543"/>
                </a:lnTo>
                <a:lnTo>
                  <a:pt x="55015" y="45557"/>
                </a:lnTo>
                <a:lnTo>
                  <a:pt x="45351" y="55388"/>
                </a:lnTo>
                <a:lnTo>
                  <a:pt x="36479" y="65984"/>
                </a:lnTo>
                <a:lnTo>
                  <a:pt x="28449" y="77295"/>
                </a:lnTo>
                <a:lnTo>
                  <a:pt x="21311" y="89269"/>
                </a:lnTo>
                <a:lnTo>
                  <a:pt x="15114" y="101855"/>
                </a:lnTo>
                <a:lnTo>
                  <a:pt x="9909" y="115001"/>
                </a:lnTo>
                <a:lnTo>
                  <a:pt x="5745" y="128657"/>
                </a:lnTo>
                <a:lnTo>
                  <a:pt x="2674" y="142770"/>
                </a:lnTo>
                <a:lnTo>
                  <a:pt x="744" y="157289"/>
                </a:lnTo>
                <a:lnTo>
                  <a:pt x="6" y="172164"/>
                </a:lnTo>
                <a:lnTo>
                  <a:pt x="0" y="173680"/>
                </a:lnTo>
                <a:lnTo>
                  <a:pt x="615" y="188588"/>
                </a:lnTo>
                <a:lnTo>
                  <a:pt x="2427" y="203146"/>
                </a:lnTo>
                <a:lnTo>
                  <a:pt x="5386" y="217302"/>
                </a:lnTo>
                <a:lnTo>
                  <a:pt x="9441" y="231006"/>
                </a:lnTo>
                <a:lnTo>
                  <a:pt x="14544" y="244206"/>
                </a:lnTo>
                <a:lnTo>
                  <a:pt x="20643" y="256850"/>
                </a:lnTo>
                <a:lnTo>
                  <a:pt x="27689" y="268888"/>
                </a:lnTo>
                <a:lnTo>
                  <a:pt x="35631" y="280269"/>
                </a:lnTo>
                <a:lnTo>
                  <a:pt x="44421" y="290940"/>
                </a:lnTo>
                <a:lnTo>
                  <a:pt x="54007" y="300850"/>
                </a:lnTo>
                <a:lnTo>
                  <a:pt x="64339" y="309949"/>
                </a:lnTo>
                <a:lnTo>
                  <a:pt x="75368" y="318184"/>
                </a:lnTo>
                <a:lnTo>
                  <a:pt x="87044" y="325505"/>
                </a:lnTo>
                <a:lnTo>
                  <a:pt x="99316" y="331861"/>
                </a:lnTo>
                <a:lnTo>
                  <a:pt x="112134" y="337199"/>
                </a:lnTo>
                <a:lnTo>
                  <a:pt x="125449" y="341469"/>
                </a:lnTo>
                <a:lnTo>
                  <a:pt x="139210" y="344619"/>
                </a:lnTo>
                <a:lnTo>
                  <a:pt x="153368" y="346598"/>
                </a:lnTo>
                <a:lnTo>
                  <a:pt x="167872" y="347355"/>
                </a:lnTo>
                <a:lnTo>
                  <a:pt x="169350" y="347361"/>
                </a:lnTo>
                <a:lnTo>
                  <a:pt x="183886" y="346731"/>
                </a:lnTo>
                <a:lnTo>
                  <a:pt x="198081" y="344872"/>
                </a:lnTo>
                <a:lnTo>
                  <a:pt x="211885" y="341838"/>
                </a:lnTo>
                <a:lnTo>
                  <a:pt x="225247" y="337678"/>
                </a:lnTo>
                <a:lnTo>
                  <a:pt x="238117" y="332445"/>
                </a:lnTo>
                <a:lnTo>
                  <a:pt x="250447" y="326190"/>
                </a:lnTo>
                <a:lnTo>
                  <a:pt x="262185" y="318964"/>
                </a:lnTo>
                <a:lnTo>
                  <a:pt x="273281" y="310818"/>
                </a:lnTo>
                <a:lnTo>
                  <a:pt x="283686" y="301804"/>
                </a:lnTo>
                <a:lnTo>
                  <a:pt x="293349" y="291973"/>
                </a:lnTo>
                <a:lnTo>
                  <a:pt x="302221" y="281377"/>
                </a:lnTo>
                <a:lnTo>
                  <a:pt x="310251" y="270066"/>
                </a:lnTo>
                <a:lnTo>
                  <a:pt x="317390" y="258092"/>
                </a:lnTo>
                <a:lnTo>
                  <a:pt x="323587" y="245506"/>
                </a:lnTo>
                <a:lnTo>
                  <a:pt x="328792" y="232360"/>
                </a:lnTo>
                <a:lnTo>
                  <a:pt x="332956" y="218704"/>
                </a:lnTo>
                <a:lnTo>
                  <a:pt x="336027" y="204591"/>
                </a:lnTo>
                <a:lnTo>
                  <a:pt x="337957" y="190071"/>
                </a:lnTo>
                <a:lnTo>
                  <a:pt x="338695" y="175197"/>
                </a:lnTo>
                <a:lnTo>
                  <a:pt x="338701" y="173680"/>
                </a:lnTo>
                <a:close/>
              </a:path>
            </a:pathLst>
          </a:custGeom>
          <a:solidFill>
            <a:srgbClr val="FAA757"/>
          </a:solidFill>
          <a:ln w="28575">
            <a:solidFill>
              <a:schemeClr val="bg1">
                <a:lumMod val="85000"/>
              </a:schemeClr>
            </a:solidFill>
          </a:ln>
        </p:spPr>
        <p:txBody>
          <a:bodyPr wrap="square" lIns="0" tIns="0" rIns="0" bIns="0" rtlCol="0">
            <a:noAutofit/>
          </a:bodyPr>
          <a:lstStyle/>
          <a:p>
            <a:endParaRPr/>
          </a:p>
        </p:txBody>
      </p:sp>
      <p:sp>
        <p:nvSpPr>
          <p:cNvPr id="111" name="object 34"/>
          <p:cNvSpPr/>
          <p:nvPr/>
        </p:nvSpPr>
        <p:spPr>
          <a:xfrm>
            <a:off x="6562354" y="2483005"/>
            <a:ext cx="347472" cy="347472"/>
          </a:xfrm>
          <a:custGeom>
            <a:avLst/>
            <a:gdLst/>
            <a:ahLst/>
            <a:cxnLst/>
            <a:rect l="l" t="t" r="r" b="b"/>
            <a:pathLst>
              <a:path w="320729"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5" y="2619"/>
                </a:lnTo>
                <a:lnTo>
                  <a:pt x="201651" y="5810"/>
                </a:lnTo>
                <a:lnTo>
                  <a:pt x="214593" y="10181"/>
                </a:lnTo>
                <a:lnTo>
                  <a:pt x="227041" y="15677"/>
                </a:lnTo>
                <a:lnTo>
                  <a:pt x="238941" y="22242"/>
                </a:lnTo>
                <a:lnTo>
                  <a:pt x="250245" y="29822"/>
                </a:lnTo>
                <a:lnTo>
                  <a:pt x="260899" y="38359"/>
                </a:lnTo>
                <a:lnTo>
                  <a:pt x="270854"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2"/>
                </a:lnTo>
                <a:lnTo>
                  <a:pt x="146244" y="346698"/>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3" y="198179"/>
                </a:lnTo>
                <a:lnTo>
                  <a:pt x="232" y="183107"/>
                </a:lnTo>
                <a:lnTo>
                  <a:pt x="0" y="173680"/>
                </a:lnTo>
                <a:close/>
              </a:path>
            </a:pathLst>
          </a:custGeom>
          <a:solidFill>
            <a:srgbClr val="FAA757"/>
          </a:solidFill>
          <a:ln w="28575">
            <a:solidFill>
              <a:srgbClr val="C1803F"/>
            </a:solidFill>
          </a:ln>
        </p:spPr>
        <p:txBody>
          <a:bodyPr wrap="square" lIns="0" tIns="0" rIns="0" bIns="0" rtlCol="0">
            <a:noAutofit/>
          </a:bodyPr>
          <a:lstStyle/>
          <a:p>
            <a:endParaRPr/>
          </a:p>
        </p:txBody>
      </p:sp>
      <p:sp>
        <p:nvSpPr>
          <p:cNvPr id="112" name="object 32"/>
          <p:cNvSpPr/>
          <p:nvPr/>
        </p:nvSpPr>
        <p:spPr>
          <a:xfrm>
            <a:off x="8716732" y="1593274"/>
            <a:ext cx="347472" cy="347472"/>
          </a:xfrm>
          <a:custGeom>
            <a:avLst/>
            <a:gdLst/>
            <a:ahLst/>
            <a:cxnLst/>
            <a:rect l="l" t="t" r="r" b="b"/>
            <a:pathLst>
              <a:path w="320730"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4"/>
                </a:lnTo>
                <a:lnTo>
                  <a:pt x="308334" y="106609"/>
                </a:lnTo>
                <a:lnTo>
                  <a:pt x="313014" y="120303"/>
                </a:lnTo>
                <a:lnTo>
                  <a:pt x="316635" y="134512"/>
                </a:lnTo>
                <a:lnTo>
                  <a:pt x="319147" y="149181"/>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3"/>
                </a:lnTo>
                <a:lnTo>
                  <a:pt x="285311" y="282563"/>
                </a:lnTo>
                <a:lnTo>
                  <a:pt x="276594" y="293344"/>
                </a:lnTo>
                <a:lnTo>
                  <a:pt x="267094" y="303311"/>
                </a:lnTo>
                <a:lnTo>
                  <a:pt x="256863" y="312410"/>
                </a:lnTo>
                <a:lnTo>
                  <a:pt x="245952" y="320584"/>
                </a:lnTo>
                <a:lnTo>
                  <a:pt x="234412" y="327778"/>
                </a:lnTo>
                <a:lnTo>
                  <a:pt x="222294" y="333937"/>
                </a:lnTo>
                <a:lnTo>
                  <a:pt x="209649" y="339005"/>
                </a:lnTo>
                <a:lnTo>
                  <a:pt x="196530" y="342927"/>
                </a:lnTo>
                <a:lnTo>
                  <a:pt x="182985" y="345647"/>
                </a:lnTo>
                <a:lnTo>
                  <a:pt x="169068" y="347110"/>
                </a:lnTo>
                <a:lnTo>
                  <a:pt x="160364" y="347362"/>
                </a:lnTo>
                <a:lnTo>
                  <a:pt x="146243" y="346698"/>
                </a:lnTo>
                <a:lnTo>
                  <a:pt x="132464" y="344742"/>
                </a:lnTo>
                <a:lnTo>
                  <a:pt x="119078" y="341551"/>
                </a:lnTo>
                <a:lnTo>
                  <a:pt x="106136" y="337180"/>
                </a:lnTo>
                <a:lnTo>
                  <a:pt x="93688" y="331684"/>
                </a:lnTo>
                <a:lnTo>
                  <a:pt x="81788" y="325119"/>
                </a:lnTo>
                <a:lnTo>
                  <a:pt x="70484" y="317539"/>
                </a:lnTo>
                <a:lnTo>
                  <a:pt x="59830" y="309002"/>
                </a:lnTo>
                <a:lnTo>
                  <a:pt x="49875" y="299561"/>
                </a:lnTo>
                <a:lnTo>
                  <a:pt x="40672" y="289272"/>
                </a:lnTo>
                <a:lnTo>
                  <a:pt x="32271" y="278192"/>
                </a:lnTo>
                <a:lnTo>
                  <a:pt x="24724" y="266375"/>
                </a:lnTo>
                <a:lnTo>
                  <a:pt x="18081" y="253876"/>
                </a:lnTo>
                <a:lnTo>
                  <a:pt x="12395" y="240752"/>
                </a:lnTo>
                <a:lnTo>
                  <a:pt x="7715" y="227057"/>
                </a:lnTo>
                <a:lnTo>
                  <a:pt x="4094" y="212848"/>
                </a:lnTo>
                <a:lnTo>
                  <a:pt x="1582" y="198179"/>
                </a:lnTo>
                <a:lnTo>
                  <a:pt x="232" y="183106"/>
                </a:lnTo>
                <a:lnTo>
                  <a:pt x="0" y="173680"/>
                </a:lnTo>
                <a:close/>
              </a:path>
            </a:pathLst>
          </a:custGeom>
          <a:solidFill>
            <a:srgbClr val="FAA757"/>
          </a:solidFill>
          <a:ln w="28575">
            <a:solidFill>
              <a:srgbClr val="C1803F"/>
            </a:solidFill>
          </a:ln>
        </p:spPr>
        <p:txBody>
          <a:bodyPr wrap="square" lIns="0" tIns="0" rIns="0" bIns="0" rtlCol="0">
            <a:noAutofit/>
          </a:bodyPr>
          <a:lstStyle/>
          <a:p>
            <a:endParaRPr/>
          </a:p>
        </p:txBody>
      </p:sp>
      <p:sp>
        <p:nvSpPr>
          <p:cNvPr id="113" name="object 30"/>
          <p:cNvSpPr/>
          <p:nvPr/>
        </p:nvSpPr>
        <p:spPr>
          <a:xfrm>
            <a:off x="7725572" y="3169970"/>
            <a:ext cx="347472" cy="347472"/>
          </a:xfrm>
          <a:custGeom>
            <a:avLst/>
            <a:gdLst/>
            <a:ahLst/>
            <a:cxnLst/>
            <a:rect l="l" t="t" r="r" b="b"/>
            <a:pathLst>
              <a:path w="320729"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2"/>
                </a:lnTo>
                <a:lnTo>
                  <a:pt x="146244" y="346698"/>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3" y="198179"/>
                </a:lnTo>
                <a:lnTo>
                  <a:pt x="232" y="183107"/>
                </a:lnTo>
                <a:lnTo>
                  <a:pt x="0" y="173680"/>
                </a:lnTo>
                <a:close/>
              </a:path>
            </a:pathLst>
          </a:custGeom>
          <a:solidFill>
            <a:srgbClr val="FAA757"/>
          </a:solidFill>
          <a:ln w="28575">
            <a:solidFill>
              <a:srgbClr val="C1803F"/>
            </a:solidFill>
          </a:ln>
        </p:spPr>
        <p:txBody>
          <a:bodyPr wrap="square" lIns="0" tIns="0" rIns="0" bIns="0" rtlCol="0">
            <a:noAutofit/>
          </a:bodyPr>
          <a:lstStyle/>
          <a:p>
            <a:endParaRPr/>
          </a:p>
        </p:txBody>
      </p:sp>
      <p:sp>
        <p:nvSpPr>
          <p:cNvPr id="114" name="object 28"/>
          <p:cNvSpPr/>
          <p:nvPr/>
        </p:nvSpPr>
        <p:spPr>
          <a:xfrm>
            <a:off x="6401989" y="5328656"/>
            <a:ext cx="347472" cy="347472"/>
          </a:xfrm>
          <a:custGeom>
            <a:avLst/>
            <a:gdLst/>
            <a:ahLst/>
            <a:cxnLst/>
            <a:rect l="l" t="t" r="r" b="b"/>
            <a:pathLst>
              <a:path w="320730"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6"/>
                </a:lnTo>
                <a:lnTo>
                  <a:pt x="0" y="173680"/>
                </a:lnTo>
                <a:close/>
              </a:path>
            </a:pathLst>
          </a:custGeom>
          <a:solidFill>
            <a:srgbClr val="937AB1"/>
          </a:solidFill>
          <a:ln w="57150">
            <a:solidFill>
              <a:srgbClr val="AAC56C"/>
            </a:solidFill>
          </a:ln>
        </p:spPr>
        <p:txBody>
          <a:bodyPr wrap="square" lIns="0" tIns="0" rIns="0" bIns="0" rtlCol="0">
            <a:noAutofit/>
          </a:bodyPr>
          <a:lstStyle/>
          <a:p>
            <a:endParaRPr/>
          </a:p>
        </p:txBody>
      </p:sp>
      <p:sp>
        <p:nvSpPr>
          <p:cNvPr id="115" name="object 26"/>
          <p:cNvSpPr/>
          <p:nvPr/>
        </p:nvSpPr>
        <p:spPr>
          <a:xfrm>
            <a:off x="7105873" y="4521611"/>
            <a:ext cx="347472" cy="347472"/>
          </a:xfrm>
          <a:custGeom>
            <a:avLst/>
            <a:gdLst/>
            <a:ahLst/>
            <a:cxnLst/>
            <a:rect l="l" t="t" r="r" b="b"/>
            <a:pathLst>
              <a:path w="320730"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6"/>
                </a:lnTo>
                <a:lnTo>
                  <a:pt x="0" y="173681"/>
                </a:lnTo>
                <a:close/>
              </a:path>
            </a:pathLst>
          </a:custGeom>
          <a:solidFill>
            <a:srgbClr val="937AB1"/>
          </a:solidFill>
          <a:ln w="57150">
            <a:solidFill>
              <a:srgbClr val="AAC56C"/>
            </a:solidFill>
          </a:ln>
        </p:spPr>
        <p:txBody>
          <a:bodyPr wrap="square" lIns="0" tIns="0" rIns="0" bIns="0" rtlCol="0">
            <a:noAutofit/>
          </a:bodyPr>
          <a:lstStyle/>
          <a:p>
            <a:endParaRPr/>
          </a:p>
        </p:txBody>
      </p:sp>
      <p:sp>
        <p:nvSpPr>
          <p:cNvPr id="116" name="object 24"/>
          <p:cNvSpPr/>
          <p:nvPr/>
        </p:nvSpPr>
        <p:spPr>
          <a:xfrm>
            <a:off x="5052670" y="3517331"/>
            <a:ext cx="347472" cy="347472"/>
          </a:xfrm>
          <a:custGeom>
            <a:avLst/>
            <a:gdLst/>
            <a:ahLst/>
            <a:cxnLst/>
            <a:rect l="l" t="t" r="r" b="b"/>
            <a:pathLst>
              <a:path w="320730"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1"/>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17" name="object 22"/>
          <p:cNvSpPr/>
          <p:nvPr/>
        </p:nvSpPr>
        <p:spPr>
          <a:xfrm>
            <a:off x="4776845" y="5206506"/>
            <a:ext cx="347472" cy="347472"/>
          </a:xfrm>
          <a:custGeom>
            <a:avLst/>
            <a:gdLst/>
            <a:ahLst/>
            <a:cxnLst/>
            <a:rect l="l" t="t" r="r" b="b"/>
            <a:pathLst>
              <a:path w="320730"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18" name="object 20"/>
          <p:cNvSpPr/>
          <p:nvPr/>
        </p:nvSpPr>
        <p:spPr>
          <a:xfrm>
            <a:off x="5373401" y="4051297"/>
            <a:ext cx="347472" cy="347472"/>
          </a:xfrm>
          <a:custGeom>
            <a:avLst/>
            <a:gdLst/>
            <a:ahLst/>
            <a:cxnLst/>
            <a:rect l="l" t="t" r="r" b="b"/>
            <a:pathLst>
              <a:path w="320730"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2"/>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1"/>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19" name="object 18"/>
          <p:cNvSpPr/>
          <p:nvPr/>
        </p:nvSpPr>
        <p:spPr>
          <a:xfrm>
            <a:off x="8237687" y="2691052"/>
            <a:ext cx="347472" cy="347472"/>
          </a:xfrm>
          <a:custGeom>
            <a:avLst/>
            <a:gdLst/>
            <a:ahLst/>
            <a:cxnLst/>
            <a:rect l="l" t="t" r="r" b="b"/>
            <a:pathLst>
              <a:path w="320730"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4"/>
                </a:lnTo>
                <a:lnTo>
                  <a:pt x="308334" y="106609"/>
                </a:lnTo>
                <a:lnTo>
                  <a:pt x="313014" y="120303"/>
                </a:lnTo>
                <a:lnTo>
                  <a:pt x="316635" y="134512"/>
                </a:lnTo>
                <a:lnTo>
                  <a:pt x="319147" y="149181"/>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2"/>
                </a:lnTo>
                <a:lnTo>
                  <a:pt x="146243" y="346698"/>
                </a:lnTo>
                <a:lnTo>
                  <a:pt x="132464" y="344742"/>
                </a:lnTo>
                <a:lnTo>
                  <a:pt x="119078" y="341551"/>
                </a:lnTo>
                <a:lnTo>
                  <a:pt x="106136" y="337180"/>
                </a:lnTo>
                <a:lnTo>
                  <a:pt x="93688"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7"/>
                </a:lnTo>
                <a:lnTo>
                  <a:pt x="4094" y="212848"/>
                </a:lnTo>
                <a:lnTo>
                  <a:pt x="1582" y="198179"/>
                </a:lnTo>
                <a:lnTo>
                  <a:pt x="232" y="183106"/>
                </a:lnTo>
                <a:lnTo>
                  <a:pt x="0" y="173680"/>
                </a:lnTo>
                <a:close/>
              </a:path>
            </a:pathLst>
          </a:custGeom>
          <a:solidFill>
            <a:srgbClr val="FAA757"/>
          </a:solidFill>
          <a:ln w="28575">
            <a:solidFill>
              <a:srgbClr val="C1803F"/>
            </a:solidFill>
          </a:ln>
        </p:spPr>
        <p:txBody>
          <a:bodyPr wrap="square" lIns="0" tIns="0" rIns="0" bIns="0" rtlCol="0">
            <a:noAutofit/>
          </a:bodyPr>
          <a:lstStyle/>
          <a:p>
            <a:endParaRPr/>
          </a:p>
        </p:txBody>
      </p:sp>
      <p:sp>
        <p:nvSpPr>
          <p:cNvPr id="120" name="object 6"/>
          <p:cNvSpPr txBox="1"/>
          <p:nvPr/>
        </p:nvSpPr>
        <p:spPr>
          <a:xfrm>
            <a:off x="2856125" y="3759280"/>
            <a:ext cx="992822" cy="330200"/>
          </a:xfrm>
          <a:prstGeom prst="rect">
            <a:avLst/>
          </a:prstGeom>
        </p:spPr>
        <p:txBody>
          <a:bodyPr wrap="square" lIns="0" tIns="0" rIns="0" bIns="0" rtlCol="0">
            <a:noAutofit/>
          </a:bodyPr>
          <a:lstStyle/>
          <a:p>
            <a:pPr marL="12700">
              <a:lnSpc>
                <a:spcPts val="2600"/>
              </a:lnSpc>
              <a:spcBef>
                <a:spcPts val="130"/>
              </a:spcBef>
            </a:pPr>
            <a:r>
              <a:rPr sz="3600" baseline="2275" dirty="0">
                <a:solidFill>
                  <a:srgbClr val="7F7E7E"/>
                </a:solidFill>
                <a:cs typeface="Calibri"/>
              </a:rPr>
              <a:t>Income</a:t>
            </a:r>
            <a:endParaRPr sz="2400" dirty="0">
              <a:cs typeface="Calibri"/>
            </a:endParaRPr>
          </a:p>
        </p:txBody>
      </p:sp>
      <p:grpSp>
        <p:nvGrpSpPr>
          <p:cNvPr id="121" name="Group 120"/>
          <p:cNvGrpSpPr/>
          <p:nvPr/>
        </p:nvGrpSpPr>
        <p:grpSpPr>
          <a:xfrm>
            <a:off x="3907438" y="1888930"/>
            <a:ext cx="6303362" cy="4054670"/>
            <a:chOff x="2343901" y="1923700"/>
            <a:chExt cx="6303362" cy="4054670"/>
          </a:xfrm>
        </p:grpSpPr>
        <p:sp>
          <p:nvSpPr>
            <p:cNvPr id="122" name="object 67"/>
            <p:cNvSpPr/>
            <p:nvPr/>
          </p:nvSpPr>
          <p:spPr>
            <a:xfrm>
              <a:off x="2343901" y="1923700"/>
              <a:ext cx="0" cy="4054670"/>
            </a:xfrm>
            <a:custGeom>
              <a:avLst/>
              <a:gdLst/>
              <a:ahLst/>
              <a:cxnLst/>
              <a:rect l="l" t="t" r="r" b="b"/>
              <a:pathLst>
                <a:path h="4054670">
                  <a:moveTo>
                    <a:pt x="0" y="4054670"/>
                  </a:moveTo>
                  <a:lnTo>
                    <a:pt x="0" y="0"/>
                  </a:lnTo>
                </a:path>
              </a:pathLst>
            </a:custGeom>
            <a:ln w="25399">
              <a:solidFill>
                <a:srgbClr val="6094C9"/>
              </a:solidFill>
              <a:headEnd type="none"/>
              <a:tailEnd type="arrow"/>
            </a:ln>
            <a:effectLst>
              <a:outerShdw blurRad="50800" dist="38100" dir="5400000" algn="t" rotWithShape="0">
                <a:prstClr val="black">
                  <a:alpha val="40000"/>
                </a:prstClr>
              </a:outerShdw>
            </a:effectLst>
          </p:spPr>
          <p:txBody>
            <a:bodyPr wrap="square" lIns="0" tIns="0" rIns="0" bIns="0" rtlCol="0">
              <a:noAutofit/>
            </a:bodyPr>
            <a:lstStyle/>
            <a:p>
              <a:endParaRPr/>
            </a:p>
          </p:txBody>
        </p:sp>
        <p:sp>
          <p:nvSpPr>
            <p:cNvPr id="123" name="object 70"/>
            <p:cNvSpPr/>
            <p:nvPr/>
          </p:nvSpPr>
          <p:spPr>
            <a:xfrm>
              <a:off x="2343901" y="5978370"/>
              <a:ext cx="6303362" cy="0"/>
            </a:xfrm>
            <a:custGeom>
              <a:avLst/>
              <a:gdLst/>
              <a:ahLst/>
              <a:cxnLst/>
              <a:rect l="l" t="t" r="r" b="b"/>
              <a:pathLst>
                <a:path w="6303362">
                  <a:moveTo>
                    <a:pt x="0" y="0"/>
                  </a:moveTo>
                  <a:lnTo>
                    <a:pt x="6303362" y="0"/>
                  </a:lnTo>
                </a:path>
              </a:pathLst>
            </a:custGeom>
            <a:ln w="25399">
              <a:solidFill>
                <a:srgbClr val="6094C9"/>
              </a:solidFill>
              <a:headEnd type="none"/>
              <a:tailEnd type="arrow"/>
            </a:ln>
            <a:effectLst>
              <a:outerShdw blurRad="50800" dist="38100" algn="l" rotWithShape="0">
                <a:prstClr val="black">
                  <a:alpha val="40000"/>
                </a:prstClr>
              </a:outerShdw>
            </a:effectLst>
          </p:spPr>
          <p:txBody>
            <a:bodyPr wrap="square" lIns="0" tIns="0" rIns="0" bIns="0" rtlCol="0">
              <a:noAutofit/>
            </a:bodyPr>
            <a:lstStyle/>
            <a:p>
              <a:endParaRPr/>
            </a:p>
          </p:txBody>
        </p:sp>
      </p:gr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object 3"/>
          <p:cNvSpPr txBox="1"/>
          <p:nvPr/>
        </p:nvSpPr>
        <p:spPr>
          <a:xfrm>
            <a:off x="6950816" y="6116930"/>
            <a:ext cx="542241" cy="330200"/>
          </a:xfrm>
          <a:prstGeom prst="rect">
            <a:avLst/>
          </a:prstGeom>
        </p:spPr>
        <p:txBody>
          <a:bodyPr wrap="square" lIns="0" tIns="0" rIns="0" bIns="0" rtlCol="0">
            <a:noAutofit/>
          </a:bodyPr>
          <a:lstStyle/>
          <a:p>
            <a:pPr marL="12700">
              <a:lnSpc>
                <a:spcPts val="2600"/>
              </a:lnSpc>
              <a:spcBef>
                <a:spcPts val="130"/>
              </a:spcBef>
            </a:pPr>
            <a:r>
              <a:rPr sz="3600" baseline="2275" dirty="0">
                <a:solidFill>
                  <a:srgbClr val="7F7E7E"/>
                </a:solidFill>
                <a:latin typeface="Calibri"/>
                <a:cs typeface="Calibri"/>
              </a:rPr>
              <a:t>Age</a:t>
            </a:r>
            <a:endParaRPr sz="2400">
              <a:latin typeface="Calibri"/>
              <a:cs typeface="Calibri"/>
            </a:endParaRPr>
          </a:p>
        </p:txBody>
      </p:sp>
      <p:sp>
        <p:nvSpPr>
          <p:cNvPr id="85" name="object 66"/>
          <p:cNvSpPr/>
          <p:nvPr/>
        </p:nvSpPr>
        <p:spPr>
          <a:xfrm>
            <a:off x="5682805" y="4695348"/>
            <a:ext cx="1810252" cy="1760707"/>
          </a:xfrm>
          <a:custGeom>
            <a:avLst/>
            <a:gdLst/>
            <a:ahLst/>
            <a:cxnLst/>
            <a:rect l="l" t="t" r="r" b="b"/>
            <a:pathLst>
              <a:path w="1810252" h="1760707">
                <a:moveTo>
                  <a:pt x="0" y="880353"/>
                </a:moveTo>
                <a:lnTo>
                  <a:pt x="3000" y="952556"/>
                </a:lnTo>
                <a:lnTo>
                  <a:pt x="11846" y="1023151"/>
                </a:lnTo>
                <a:lnTo>
                  <a:pt x="26305" y="1091913"/>
                </a:lnTo>
                <a:lnTo>
                  <a:pt x="46143" y="1158614"/>
                </a:lnTo>
                <a:lnTo>
                  <a:pt x="71129" y="1223027"/>
                </a:lnTo>
                <a:lnTo>
                  <a:pt x="101028" y="1284927"/>
                </a:lnTo>
                <a:lnTo>
                  <a:pt x="135608" y="1344087"/>
                </a:lnTo>
                <a:lnTo>
                  <a:pt x="174636" y="1400279"/>
                </a:lnTo>
                <a:lnTo>
                  <a:pt x="217880" y="1453279"/>
                </a:lnTo>
                <a:lnTo>
                  <a:pt x="265105" y="1502858"/>
                </a:lnTo>
                <a:lnTo>
                  <a:pt x="316079" y="1548791"/>
                </a:lnTo>
                <a:lnTo>
                  <a:pt x="370570" y="1590850"/>
                </a:lnTo>
                <a:lnTo>
                  <a:pt x="428344" y="1628810"/>
                </a:lnTo>
                <a:lnTo>
                  <a:pt x="489168" y="1662444"/>
                </a:lnTo>
                <a:lnTo>
                  <a:pt x="552810" y="1691525"/>
                </a:lnTo>
                <a:lnTo>
                  <a:pt x="619036" y="1715826"/>
                </a:lnTo>
                <a:lnTo>
                  <a:pt x="687614" y="1735122"/>
                </a:lnTo>
                <a:lnTo>
                  <a:pt x="758310" y="1749185"/>
                </a:lnTo>
                <a:lnTo>
                  <a:pt x="830892" y="1757789"/>
                </a:lnTo>
                <a:lnTo>
                  <a:pt x="905126" y="1760707"/>
                </a:lnTo>
                <a:lnTo>
                  <a:pt x="979361" y="1757789"/>
                </a:lnTo>
                <a:lnTo>
                  <a:pt x="1051942" y="1749185"/>
                </a:lnTo>
                <a:lnTo>
                  <a:pt x="1122639" y="1735122"/>
                </a:lnTo>
                <a:lnTo>
                  <a:pt x="1191216" y="1715826"/>
                </a:lnTo>
                <a:lnTo>
                  <a:pt x="1257442" y="1691525"/>
                </a:lnTo>
                <a:lnTo>
                  <a:pt x="1321084" y="1662444"/>
                </a:lnTo>
                <a:lnTo>
                  <a:pt x="1381908" y="1628810"/>
                </a:lnTo>
                <a:lnTo>
                  <a:pt x="1439682" y="1590850"/>
                </a:lnTo>
                <a:lnTo>
                  <a:pt x="1494173" y="1548791"/>
                </a:lnTo>
                <a:lnTo>
                  <a:pt x="1545147" y="1502858"/>
                </a:lnTo>
                <a:lnTo>
                  <a:pt x="1592373" y="1453279"/>
                </a:lnTo>
                <a:lnTo>
                  <a:pt x="1635616" y="1400279"/>
                </a:lnTo>
                <a:lnTo>
                  <a:pt x="1674644" y="1344087"/>
                </a:lnTo>
                <a:lnTo>
                  <a:pt x="1709224" y="1284927"/>
                </a:lnTo>
                <a:lnTo>
                  <a:pt x="1739123" y="1223027"/>
                </a:lnTo>
                <a:lnTo>
                  <a:pt x="1764109" y="1158614"/>
                </a:lnTo>
                <a:lnTo>
                  <a:pt x="1783947" y="1091913"/>
                </a:lnTo>
                <a:lnTo>
                  <a:pt x="1798406" y="1023151"/>
                </a:lnTo>
                <a:lnTo>
                  <a:pt x="1807252" y="952556"/>
                </a:lnTo>
                <a:lnTo>
                  <a:pt x="1810252" y="880353"/>
                </a:lnTo>
                <a:lnTo>
                  <a:pt x="1807252" y="808151"/>
                </a:lnTo>
                <a:lnTo>
                  <a:pt x="1798406" y="737555"/>
                </a:lnTo>
                <a:lnTo>
                  <a:pt x="1783947" y="668794"/>
                </a:lnTo>
                <a:lnTo>
                  <a:pt x="1764109" y="602094"/>
                </a:lnTo>
                <a:lnTo>
                  <a:pt x="1739123" y="537680"/>
                </a:lnTo>
                <a:lnTo>
                  <a:pt x="1709224" y="475780"/>
                </a:lnTo>
                <a:lnTo>
                  <a:pt x="1674644" y="416621"/>
                </a:lnTo>
                <a:lnTo>
                  <a:pt x="1635616" y="360428"/>
                </a:lnTo>
                <a:lnTo>
                  <a:pt x="1592373" y="307429"/>
                </a:lnTo>
                <a:lnTo>
                  <a:pt x="1545147" y="257849"/>
                </a:lnTo>
                <a:lnTo>
                  <a:pt x="1494173" y="211917"/>
                </a:lnTo>
                <a:lnTo>
                  <a:pt x="1439682" y="169857"/>
                </a:lnTo>
                <a:lnTo>
                  <a:pt x="1381908" y="131897"/>
                </a:lnTo>
                <a:lnTo>
                  <a:pt x="1321084" y="98263"/>
                </a:lnTo>
                <a:lnTo>
                  <a:pt x="1257442" y="69182"/>
                </a:lnTo>
                <a:lnTo>
                  <a:pt x="1191216" y="44881"/>
                </a:lnTo>
                <a:lnTo>
                  <a:pt x="1122639" y="25585"/>
                </a:lnTo>
                <a:lnTo>
                  <a:pt x="1051942" y="11522"/>
                </a:lnTo>
                <a:lnTo>
                  <a:pt x="979361" y="2918"/>
                </a:lnTo>
                <a:lnTo>
                  <a:pt x="905126" y="0"/>
                </a:lnTo>
                <a:lnTo>
                  <a:pt x="830892" y="2918"/>
                </a:lnTo>
                <a:lnTo>
                  <a:pt x="758310" y="11522"/>
                </a:lnTo>
                <a:lnTo>
                  <a:pt x="687614" y="25585"/>
                </a:lnTo>
                <a:lnTo>
                  <a:pt x="619036" y="44881"/>
                </a:lnTo>
                <a:lnTo>
                  <a:pt x="552810" y="69182"/>
                </a:lnTo>
                <a:lnTo>
                  <a:pt x="489168" y="98263"/>
                </a:lnTo>
                <a:lnTo>
                  <a:pt x="428344" y="131897"/>
                </a:lnTo>
                <a:lnTo>
                  <a:pt x="370570" y="169857"/>
                </a:lnTo>
                <a:lnTo>
                  <a:pt x="316079" y="211917"/>
                </a:lnTo>
                <a:lnTo>
                  <a:pt x="265105" y="257849"/>
                </a:lnTo>
                <a:lnTo>
                  <a:pt x="217880" y="307429"/>
                </a:lnTo>
                <a:lnTo>
                  <a:pt x="174636" y="360428"/>
                </a:lnTo>
                <a:lnTo>
                  <a:pt x="135608" y="416621"/>
                </a:lnTo>
                <a:lnTo>
                  <a:pt x="101028" y="475780"/>
                </a:lnTo>
                <a:lnTo>
                  <a:pt x="71129" y="537680"/>
                </a:lnTo>
                <a:lnTo>
                  <a:pt x="46143" y="602094"/>
                </a:lnTo>
                <a:lnTo>
                  <a:pt x="26305" y="668794"/>
                </a:lnTo>
                <a:lnTo>
                  <a:pt x="11846" y="737555"/>
                </a:lnTo>
                <a:lnTo>
                  <a:pt x="3000" y="808151"/>
                </a:lnTo>
                <a:lnTo>
                  <a:pt x="0" y="880353"/>
                </a:lnTo>
                <a:close/>
              </a:path>
            </a:pathLst>
          </a:custGeom>
          <a:solidFill>
            <a:srgbClr val="83984F">
              <a:alpha val="50000"/>
            </a:srgbClr>
          </a:solidFill>
          <a:effectLst>
            <a:outerShdw blurRad="50800" dist="38100" dir="5400000" algn="t" rotWithShape="0">
              <a:prstClr val="black">
                <a:alpha val="40000"/>
              </a:prstClr>
            </a:outerShdw>
          </a:effectLst>
        </p:spPr>
        <p:txBody>
          <a:bodyPr wrap="square" lIns="0" tIns="0" rIns="0" bIns="0" rtlCol="0">
            <a:noAutofit/>
          </a:bodyPr>
          <a:lstStyle/>
          <a:p>
            <a:endParaRPr/>
          </a:p>
        </p:txBody>
      </p:sp>
      <p:sp>
        <p:nvSpPr>
          <p:cNvPr id="86" name="object 82"/>
          <p:cNvSpPr/>
          <p:nvPr/>
        </p:nvSpPr>
        <p:spPr>
          <a:xfrm>
            <a:off x="5938372" y="5487188"/>
            <a:ext cx="347472" cy="347472"/>
          </a:xfrm>
          <a:custGeom>
            <a:avLst/>
            <a:gdLst/>
            <a:ahLst/>
            <a:cxnLst/>
            <a:rect l="l" t="t" r="r" b="b"/>
            <a:pathLst>
              <a:path w="320729"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0"/>
                </a:lnTo>
                <a:close/>
              </a:path>
            </a:pathLst>
          </a:custGeom>
          <a:solidFill>
            <a:srgbClr val="937AB1"/>
          </a:solidFill>
          <a:ln w="57150">
            <a:solidFill>
              <a:srgbClr val="AAC56C"/>
            </a:solidFill>
          </a:ln>
        </p:spPr>
        <p:txBody>
          <a:bodyPr wrap="square" lIns="0" tIns="0" rIns="0" bIns="0" rtlCol="0">
            <a:noAutofit/>
          </a:bodyPr>
          <a:lstStyle/>
          <a:p>
            <a:endParaRPr/>
          </a:p>
        </p:txBody>
      </p:sp>
      <p:sp>
        <p:nvSpPr>
          <p:cNvPr id="87" name="object 84"/>
          <p:cNvSpPr/>
          <p:nvPr/>
        </p:nvSpPr>
        <p:spPr>
          <a:xfrm>
            <a:off x="6923747" y="5521291"/>
            <a:ext cx="347472" cy="347472"/>
          </a:xfrm>
          <a:custGeom>
            <a:avLst/>
            <a:gdLst/>
            <a:ahLst/>
            <a:cxnLst/>
            <a:rect l="l" t="t" r="r" b="b"/>
            <a:pathLst>
              <a:path w="320729"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6"/>
                </a:lnTo>
                <a:lnTo>
                  <a:pt x="0" y="173680"/>
                </a:lnTo>
                <a:close/>
              </a:path>
            </a:pathLst>
          </a:custGeom>
          <a:solidFill>
            <a:srgbClr val="AAC56C"/>
          </a:solidFill>
          <a:ln w="28575">
            <a:solidFill>
              <a:srgbClr val="83984F"/>
            </a:solidFill>
          </a:ln>
        </p:spPr>
        <p:txBody>
          <a:bodyPr wrap="square" lIns="0" tIns="0" rIns="0" bIns="0" rtlCol="0">
            <a:noAutofit/>
          </a:bodyPr>
          <a:lstStyle/>
          <a:p>
            <a:endParaRPr/>
          </a:p>
        </p:txBody>
      </p:sp>
      <p:sp>
        <p:nvSpPr>
          <p:cNvPr id="88" name="object 86"/>
          <p:cNvSpPr/>
          <p:nvPr/>
        </p:nvSpPr>
        <p:spPr>
          <a:xfrm>
            <a:off x="7775551" y="5502337"/>
            <a:ext cx="347472" cy="347472"/>
          </a:xfrm>
          <a:custGeom>
            <a:avLst/>
            <a:gdLst/>
            <a:ahLst/>
            <a:cxnLst/>
            <a:rect l="l" t="t" r="r" b="b"/>
            <a:pathLst>
              <a:path w="320729"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9"/>
                </a:lnTo>
                <a:lnTo>
                  <a:pt x="288458" y="69169"/>
                </a:lnTo>
                <a:lnTo>
                  <a:pt x="296005" y="80986"/>
                </a:lnTo>
                <a:lnTo>
                  <a:pt x="302647" y="93485"/>
                </a:lnTo>
                <a:lnTo>
                  <a:pt x="308334" y="106609"/>
                </a:lnTo>
                <a:lnTo>
                  <a:pt x="313014" y="120303"/>
                </a:lnTo>
                <a:lnTo>
                  <a:pt x="316635" y="134513"/>
                </a:lnTo>
                <a:lnTo>
                  <a:pt x="319146" y="149182"/>
                </a:lnTo>
                <a:lnTo>
                  <a:pt x="320497" y="164255"/>
                </a:lnTo>
                <a:lnTo>
                  <a:pt x="320729" y="173680"/>
                </a:lnTo>
                <a:lnTo>
                  <a:pt x="320116" y="188974"/>
                </a:lnTo>
                <a:lnTo>
                  <a:pt x="318311" y="203897"/>
                </a:lnTo>
                <a:lnTo>
                  <a:pt x="315364" y="218395"/>
                </a:lnTo>
                <a:lnTo>
                  <a:pt x="311328" y="232412"/>
                </a:lnTo>
                <a:lnTo>
                  <a:pt x="306254" y="245893"/>
                </a:lnTo>
                <a:lnTo>
                  <a:pt x="300192" y="258782"/>
                </a:lnTo>
                <a:lnTo>
                  <a:pt x="293194" y="271024"/>
                </a:lnTo>
                <a:lnTo>
                  <a:pt x="285310" y="282563"/>
                </a:lnTo>
                <a:lnTo>
                  <a:pt x="276593" y="293344"/>
                </a:lnTo>
                <a:lnTo>
                  <a:pt x="267094" y="303312"/>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6"/>
                </a:lnTo>
                <a:lnTo>
                  <a:pt x="0" y="173680"/>
                </a:lnTo>
                <a:close/>
              </a:path>
            </a:pathLst>
          </a:custGeom>
          <a:solidFill>
            <a:srgbClr val="AAC56C"/>
          </a:solidFill>
          <a:ln w="28575">
            <a:solidFill>
              <a:schemeClr val="bg1">
                <a:lumMod val="85000"/>
              </a:schemeClr>
            </a:solidFill>
          </a:ln>
        </p:spPr>
        <p:txBody>
          <a:bodyPr wrap="square" lIns="0" tIns="0" rIns="0" bIns="0" rtlCol="0">
            <a:noAutofit/>
          </a:bodyPr>
          <a:lstStyle/>
          <a:p>
            <a:endParaRPr/>
          </a:p>
        </p:txBody>
      </p:sp>
      <p:sp>
        <p:nvSpPr>
          <p:cNvPr id="89" name="object 74"/>
          <p:cNvSpPr/>
          <p:nvPr/>
        </p:nvSpPr>
        <p:spPr>
          <a:xfrm>
            <a:off x="4192469" y="5195209"/>
            <a:ext cx="347472" cy="347472"/>
          </a:xfrm>
          <a:custGeom>
            <a:avLst/>
            <a:gdLst/>
            <a:ahLst/>
            <a:cxnLst/>
            <a:rect l="l" t="t" r="r" b="b"/>
            <a:pathLst>
              <a:path w="320730"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90" name="object 72"/>
          <p:cNvSpPr/>
          <p:nvPr/>
        </p:nvSpPr>
        <p:spPr>
          <a:xfrm>
            <a:off x="7483366" y="2517371"/>
            <a:ext cx="347472" cy="347472"/>
          </a:xfrm>
          <a:custGeom>
            <a:avLst/>
            <a:gdLst/>
            <a:ahLst/>
            <a:cxnLst/>
            <a:rect l="l" t="t" r="r" b="b"/>
            <a:pathLst>
              <a:path w="320730"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30" y="342927"/>
                </a:lnTo>
                <a:lnTo>
                  <a:pt x="182985" y="345647"/>
                </a:lnTo>
                <a:lnTo>
                  <a:pt x="169068" y="347110"/>
                </a:lnTo>
                <a:lnTo>
                  <a:pt x="160364" y="347362"/>
                </a:lnTo>
                <a:lnTo>
                  <a:pt x="146244" y="346698"/>
                </a:lnTo>
                <a:lnTo>
                  <a:pt x="132465" y="344742"/>
                </a:lnTo>
                <a:lnTo>
                  <a:pt x="119078" y="341551"/>
                </a:lnTo>
                <a:lnTo>
                  <a:pt x="106136" y="337180"/>
                </a:lnTo>
                <a:lnTo>
                  <a:pt x="93689" y="331684"/>
                </a:lnTo>
                <a:lnTo>
                  <a:pt x="81788" y="325119"/>
                </a:lnTo>
                <a:lnTo>
                  <a:pt x="70485" y="317540"/>
                </a:lnTo>
                <a:lnTo>
                  <a:pt x="59830" y="309002"/>
                </a:lnTo>
                <a:lnTo>
                  <a:pt x="49876" y="299561"/>
                </a:lnTo>
                <a:lnTo>
                  <a:pt x="40672" y="289273"/>
                </a:lnTo>
                <a:lnTo>
                  <a:pt x="32271" y="278192"/>
                </a:lnTo>
                <a:lnTo>
                  <a:pt x="24724" y="266375"/>
                </a:lnTo>
                <a:lnTo>
                  <a:pt x="18081" y="253876"/>
                </a:lnTo>
                <a:lnTo>
                  <a:pt x="12395" y="240752"/>
                </a:lnTo>
                <a:lnTo>
                  <a:pt x="7715" y="227058"/>
                </a:lnTo>
                <a:lnTo>
                  <a:pt x="4094" y="212848"/>
                </a:lnTo>
                <a:lnTo>
                  <a:pt x="1583" y="198180"/>
                </a:lnTo>
                <a:lnTo>
                  <a:pt x="232" y="183107"/>
                </a:lnTo>
                <a:lnTo>
                  <a:pt x="0" y="173680"/>
                </a:lnTo>
                <a:close/>
              </a:path>
            </a:pathLst>
          </a:custGeom>
          <a:solidFill>
            <a:srgbClr val="FAA757"/>
          </a:solidFill>
          <a:ln w="28575">
            <a:solidFill>
              <a:srgbClr val="C1803F"/>
            </a:solidFill>
          </a:ln>
        </p:spPr>
        <p:txBody>
          <a:bodyPr wrap="square" lIns="0" tIns="0" rIns="0" bIns="0" rtlCol="0">
            <a:noAutofit/>
          </a:bodyPr>
          <a:lstStyle/>
          <a:p>
            <a:endParaRPr/>
          </a:p>
        </p:txBody>
      </p:sp>
      <p:sp>
        <p:nvSpPr>
          <p:cNvPr id="91" name="object 70"/>
          <p:cNvSpPr/>
          <p:nvPr/>
        </p:nvSpPr>
        <p:spPr>
          <a:xfrm>
            <a:off x="7084113" y="2135643"/>
            <a:ext cx="347472" cy="347472"/>
          </a:xfrm>
          <a:custGeom>
            <a:avLst/>
            <a:gdLst/>
            <a:ahLst/>
            <a:cxnLst/>
            <a:rect l="l" t="t" r="r" b="b"/>
            <a:pathLst>
              <a:path w="320730"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2"/>
                </a:lnTo>
                <a:lnTo>
                  <a:pt x="146244" y="346698"/>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3" y="198179"/>
                </a:lnTo>
                <a:lnTo>
                  <a:pt x="232" y="183107"/>
                </a:lnTo>
                <a:lnTo>
                  <a:pt x="0" y="173680"/>
                </a:lnTo>
                <a:close/>
              </a:path>
            </a:pathLst>
          </a:custGeom>
          <a:solidFill>
            <a:srgbClr val="FAA757"/>
          </a:solidFill>
          <a:ln w="28575">
            <a:solidFill>
              <a:srgbClr val="C1803F"/>
            </a:solidFill>
          </a:ln>
        </p:spPr>
        <p:txBody>
          <a:bodyPr wrap="square" lIns="0" tIns="0" rIns="0" bIns="0" rtlCol="0">
            <a:noAutofit/>
          </a:bodyPr>
          <a:lstStyle/>
          <a:p>
            <a:endParaRPr/>
          </a:p>
        </p:txBody>
      </p:sp>
      <p:sp>
        <p:nvSpPr>
          <p:cNvPr id="92" name="object 68"/>
          <p:cNvSpPr/>
          <p:nvPr/>
        </p:nvSpPr>
        <p:spPr>
          <a:xfrm>
            <a:off x="6672028" y="1723114"/>
            <a:ext cx="347472" cy="347472"/>
          </a:xfrm>
          <a:custGeom>
            <a:avLst/>
            <a:gdLst/>
            <a:ahLst/>
            <a:cxnLst/>
            <a:rect l="l" t="t" r="r" b="b"/>
            <a:pathLst>
              <a:path w="320729"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2"/>
                </a:lnTo>
                <a:lnTo>
                  <a:pt x="146244" y="346698"/>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3"/>
                </a:lnTo>
                <a:lnTo>
                  <a:pt x="32271" y="278192"/>
                </a:lnTo>
                <a:lnTo>
                  <a:pt x="24724" y="266375"/>
                </a:lnTo>
                <a:lnTo>
                  <a:pt x="18081" y="253876"/>
                </a:lnTo>
                <a:lnTo>
                  <a:pt x="12395" y="240752"/>
                </a:lnTo>
                <a:lnTo>
                  <a:pt x="7715" y="227058"/>
                </a:lnTo>
                <a:lnTo>
                  <a:pt x="4094" y="212848"/>
                </a:lnTo>
                <a:lnTo>
                  <a:pt x="1583" y="198179"/>
                </a:lnTo>
                <a:lnTo>
                  <a:pt x="232" y="183107"/>
                </a:lnTo>
                <a:lnTo>
                  <a:pt x="0" y="173680"/>
                </a:lnTo>
                <a:close/>
              </a:path>
            </a:pathLst>
          </a:custGeom>
          <a:solidFill>
            <a:srgbClr val="FAA757"/>
          </a:solidFill>
          <a:ln w="28575">
            <a:solidFill>
              <a:schemeClr val="bg1">
                <a:lumMod val="85000"/>
              </a:schemeClr>
            </a:solidFill>
          </a:ln>
        </p:spPr>
        <p:txBody>
          <a:bodyPr wrap="square" lIns="0" tIns="0" rIns="0" bIns="0" rtlCol="0">
            <a:noAutofit/>
          </a:bodyPr>
          <a:lstStyle/>
          <a:p>
            <a:endParaRPr/>
          </a:p>
        </p:txBody>
      </p:sp>
      <p:sp>
        <p:nvSpPr>
          <p:cNvPr id="93" name="object 66"/>
          <p:cNvSpPr/>
          <p:nvPr/>
        </p:nvSpPr>
        <p:spPr>
          <a:xfrm>
            <a:off x="8396003" y="3412181"/>
            <a:ext cx="347472" cy="347472"/>
          </a:xfrm>
          <a:custGeom>
            <a:avLst/>
            <a:gdLst/>
            <a:ahLst/>
            <a:cxnLst/>
            <a:rect l="l" t="t" r="r" b="b"/>
            <a:pathLst>
              <a:path w="320730"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4"/>
                </a:lnTo>
                <a:lnTo>
                  <a:pt x="308334" y="106609"/>
                </a:lnTo>
                <a:lnTo>
                  <a:pt x="313014" y="120303"/>
                </a:lnTo>
                <a:lnTo>
                  <a:pt x="316635" y="134512"/>
                </a:lnTo>
                <a:lnTo>
                  <a:pt x="319147" y="149181"/>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3" y="346697"/>
                </a:lnTo>
                <a:lnTo>
                  <a:pt x="132464" y="344742"/>
                </a:lnTo>
                <a:lnTo>
                  <a:pt x="119078" y="341551"/>
                </a:lnTo>
                <a:lnTo>
                  <a:pt x="106136" y="337180"/>
                </a:lnTo>
                <a:lnTo>
                  <a:pt x="93688" y="331684"/>
                </a:lnTo>
                <a:lnTo>
                  <a:pt x="81788" y="325119"/>
                </a:lnTo>
                <a:lnTo>
                  <a:pt x="70484" y="317539"/>
                </a:lnTo>
                <a:lnTo>
                  <a:pt x="59830" y="309001"/>
                </a:lnTo>
                <a:lnTo>
                  <a:pt x="49875" y="299561"/>
                </a:lnTo>
                <a:lnTo>
                  <a:pt x="40672" y="289272"/>
                </a:lnTo>
                <a:lnTo>
                  <a:pt x="32271" y="278192"/>
                </a:lnTo>
                <a:lnTo>
                  <a:pt x="24724" y="266375"/>
                </a:lnTo>
                <a:lnTo>
                  <a:pt x="18081" y="253876"/>
                </a:lnTo>
                <a:lnTo>
                  <a:pt x="12395" y="240752"/>
                </a:lnTo>
                <a:lnTo>
                  <a:pt x="7715" y="227057"/>
                </a:lnTo>
                <a:lnTo>
                  <a:pt x="4094" y="212848"/>
                </a:lnTo>
                <a:lnTo>
                  <a:pt x="1582" y="198179"/>
                </a:lnTo>
                <a:lnTo>
                  <a:pt x="232" y="183106"/>
                </a:lnTo>
                <a:lnTo>
                  <a:pt x="0" y="173680"/>
                </a:lnTo>
                <a:close/>
              </a:path>
            </a:pathLst>
          </a:custGeom>
          <a:solidFill>
            <a:srgbClr val="FAA757"/>
          </a:solidFill>
          <a:ln w="28575">
            <a:solidFill>
              <a:srgbClr val="C1803F"/>
            </a:solidFill>
          </a:ln>
        </p:spPr>
        <p:txBody>
          <a:bodyPr wrap="square" lIns="0" tIns="0" rIns="0" bIns="0" rtlCol="0">
            <a:noAutofit/>
          </a:bodyPr>
          <a:lstStyle/>
          <a:p>
            <a:endParaRPr/>
          </a:p>
        </p:txBody>
      </p:sp>
      <p:sp>
        <p:nvSpPr>
          <p:cNvPr id="94" name="object 63"/>
          <p:cNvSpPr/>
          <p:nvPr/>
        </p:nvSpPr>
        <p:spPr>
          <a:xfrm>
            <a:off x="7404842" y="5021529"/>
            <a:ext cx="347472" cy="347472"/>
          </a:xfrm>
          <a:custGeom>
            <a:avLst/>
            <a:gdLst/>
            <a:ahLst/>
            <a:cxnLst/>
            <a:rect l="l" t="t" r="r" b="b"/>
            <a:pathLst>
              <a:path w="320730" h="347361">
                <a:moveTo>
                  <a:pt x="0" y="173680"/>
                </a:moveTo>
                <a:lnTo>
                  <a:pt x="232" y="183106"/>
                </a:lnTo>
                <a:lnTo>
                  <a:pt x="1583" y="198179"/>
                </a:lnTo>
                <a:lnTo>
                  <a:pt x="4094" y="212848"/>
                </a:lnTo>
                <a:lnTo>
                  <a:pt x="7715" y="227058"/>
                </a:lnTo>
                <a:lnTo>
                  <a:pt x="12395" y="240752"/>
                </a:lnTo>
                <a:lnTo>
                  <a:pt x="18082" y="253876"/>
                </a:lnTo>
                <a:lnTo>
                  <a:pt x="24724" y="266375"/>
                </a:lnTo>
                <a:lnTo>
                  <a:pt x="32272" y="278192"/>
                </a:lnTo>
                <a:lnTo>
                  <a:pt x="40673" y="289272"/>
                </a:lnTo>
                <a:lnTo>
                  <a:pt x="49876" y="299561"/>
                </a:lnTo>
                <a:lnTo>
                  <a:pt x="59830" y="309001"/>
                </a:lnTo>
                <a:lnTo>
                  <a:pt x="70485" y="317539"/>
                </a:lnTo>
                <a:lnTo>
                  <a:pt x="81788" y="325118"/>
                </a:lnTo>
                <a:lnTo>
                  <a:pt x="93689" y="331684"/>
                </a:lnTo>
                <a:lnTo>
                  <a:pt x="106136" y="337180"/>
                </a:lnTo>
                <a:lnTo>
                  <a:pt x="119079" y="341551"/>
                </a:lnTo>
                <a:lnTo>
                  <a:pt x="132465" y="344742"/>
                </a:lnTo>
                <a:lnTo>
                  <a:pt x="146244" y="346697"/>
                </a:lnTo>
                <a:lnTo>
                  <a:pt x="160365" y="347361"/>
                </a:lnTo>
                <a:lnTo>
                  <a:pt x="169069" y="347110"/>
                </a:lnTo>
                <a:lnTo>
                  <a:pt x="182986" y="345646"/>
                </a:lnTo>
                <a:lnTo>
                  <a:pt x="196530" y="342926"/>
                </a:lnTo>
                <a:lnTo>
                  <a:pt x="209650" y="339004"/>
                </a:lnTo>
                <a:lnTo>
                  <a:pt x="222295" y="333936"/>
                </a:lnTo>
                <a:lnTo>
                  <a:pt x="234413" y="327778"/>
                </a:lnTo>
                <a:lnTo>
                  <a:pt x="245953" y="320583"/>
                </a:lnTo>
                <a:lnTo>
                  <a:pt x="256864" y="312409"/>
                </a:lnTo>
                <a:lnTo>
                  <a:pt x="267095" y="303311"/>
                </a:lnTo>
                <a:lnTo>
                  <a:pt x="276595" y="293343"/>
                </a:lnTo>
                <a:lnTo>
                  <a:pt x="285312" y="282562"/>
                </a:lnTo>
                <a:lnTo>
                  <a:pt x="293195" y="271023"/>
                </a:lnTo>
                <a:lnTo>
                  <a:pt x="300193" y="258781"/>
                </a:lnTo>
                <a:lnTo>
                  <a:pt x="306255" y="245892"/>
                </a:lnTo>
                <a:lnTo>
                  <a:pt x="311330" y="232411"/>
                </a:lnTo>
                <a:lnTo>
                  <a:pt x="315366" y="218394"/>
                </a:lnTo>
                <a:lnTo>
                  <a:pt x="318312" y="203896"/>
                </a:lnTo>
                <a:lnTo>
                  <a:pt x="320117" y="188973"/>
                </a:lnTo>
                <a:lnTo>
                  <a:pt x="320730" y="173680"/>
                </a:lnTo>
                <a:lnTo>
                  <a:pt x="320498" y="164254"/>
                </a:lnTo>
                <a:lnTo>
                  <a:pt x="319147" y="149181"/>
                </a:lnTo>
                <a:lnTo>
                  <a:pt x="316636" y="134512"/>
                </a:lnTo>
                <a:lnTo>
                  <a:pt x="313015" y="120303"/>
                </a:lnTo>
                <a:lnTo>
                  <a:pt x="308335" y="106609"/>
                </a:lnTo>
                <a:lnTo>
                  <a:pt x="302649" y="93485"/>
                </a:lnTo>
                <a:lnTo>
                  <a:pt x="296006" y="80986"/>
                </a:lnTo>
                <a:lnTo>
                  <a:pt x="288459" y="69169"/>
                </a:lnTo>
                <a:lnTo>
                  <a:pt x="280058" y="58089"/>
                </a:lnTo>
                <a:lnTo>
                  <a:pt x="270854" y="47800"/>
                </a:lnTo>
                <a:lnTo>
                  <a:pt x="260900" y="38359"/>
                </a:lnTo>
                <a:lnTo>
                  <a:pt x="250245" y="29822"/>
                </a:lnTo>
                <a:lnTo>
                  <a:pt x="238942" y="22242"/>
                </a:lnTo>
                <a:lnTo>
                  <a:pt x="227041" y="15677"/>
                </a:lnTo>
                <a:lnTo>
                  <a:pt x="214594" y="10181"/>
                </a:lnTo>
                <a:lnTo>
                  <a:pt x="201651" y="5810"/>
                </a:lnTo>
                <a:lnTo>
                  <a:pt x="188265" y="2619"/>
                </a:lnTo>
                <a:lnTo>
                  <a:pt x="174486" y="664"/>
                </a:lnTo>
                <a:lnTo>
                  <a:pt x="160365" y="0"/>
                </a:lnTo>
                <a:lnTo>
                  <a:pt x="151662" y="251"/>
                </a:lnTo>
                <a:lnTo>
                  <a:pt x="137745" y="1714"/>
                </a:lnTo>
                <a:lnTo>
                  <a:pt x="124200" y="4434"/>
                </a:lnTo>
                <a:lnTo>
                  <a:pt x="111080" y="8356"/>
                </a:lnTo>
                <a:lnTo>
                  <a:pt x="98436" y="13424"/>
                </a:lnTo>
                <a:lnTo>
                  <a:pt x="86318" y="19583"/>
                </a:lnTo>
                <a:lnTo>
                  <a:pt x="74777" y="26777"/>
                </a:lnTo>
                <a:lnTo>
                  <a:pt x="63866" y="34951"/>
                </a:lnTo>
                <a:lnTo>
                  <a:pt x="53635" y="44049"/>
                </a:lnTo>
                <a:lnTo>
                  <a:pt x="44136" y="54017"/>
                </a:lnTo>
                <a:lnTo>
                  <a:pt x="35419" y="64798"/>
                </a:lnTo>
                <a:lnTo>
                  <a:pt x="27535" y="76337"/>
                </a:lnTo>
                <a:lnTo>
                  <a:pt x="20537" y="88579"/>
                </a:lnTo>
                <a:lnTo>
                  <a:pt x="14475" y="101468"/>
                </a:lnTo>
                <a:lnTo>
                  <a:pt x="9400" y="114948"/>
                </a:lnTo>
                <a:lnTo>
                  <a:pt x="5364" y="128965"/>
                </a:lnTo>
                <a:lnTo>
                  <a:pt x="2418" y="143463"/>
                </a:lnTo>
                <a:lnTo>
                  <a:pt x="613" y="158386"/>
                </a:lnTo>
                <a:lnTo>
                  <a:pt x="0" y="173680"/>
                </a:lnTo>
                <a:close/>
              </a:path>
            </a:pathLst>
          </a:custGeom>
          <a:solidFill>
            <a:srgbClr val="AAC56C"/>
          </a:solidFill>
          <a:ln w="28575">
            <a:solidFill>
              <a:srgbClr val="83984F"/>
            </a:solidFill>
          </a:ln>
        </p:spPr>
        <p:txBody>
          <a:bodyPr wrap="square" lIns="0" tIns="0" rIns="0" bIns="0" rtlCol="0">
            <a:noAutofit/>
          </a:bodyPr>
          <a:lstStyle/>
          <a:p>
            <a:endParaRPr/>
          </a:p>
        </p:txBody>
      </p:sp>
      <p:sp>
        <p:nvSpPr>
          <p:cNvPr id="95" name="object 62"/>
          <p:cNvSpPr/>
          <p:nvPr/>
        </p:nvSpPr>
        <p:spPr>
          <a:xfrm>
            <a:off x="5850962" y="3493881"/>
            <a:ext cx="347472" cy="347472"/>
          </a:xfrm>
          <a:custGeom>
            <a:avLst/>
            <a:gdLst/>
            <a:ahLst/>
            <a:cxnLst/>
            <a:rect l="l" t="t" r="r" b="b"/>
            <a:pathLst>
              <a:path w="320729"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6" y="149182"/>
                </a:lnTo>
                <a:lnTo>
                  <a:pt x="320497" y="164254"/>
                </a:lnTo>
                <a:lnTo>
                  <a:pt x="320729"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6"/>
                </a:lnTo>
                <a:lnTo>
                  <a:pt x="0" y="173681"/>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96" name="object 60"/>
          <p:cNvSpPr/>
          <p:nvPr/>
        </p:nvSpPr>
        <p:spPr>
          <a:xfrm>
            <a:off x="4975263" y="4571028"/>
            <a:ext cx="347472" cy="347472"/>
          </a:xfrm>
          <a:custGeom>
            <a:avLst/>
            <a:gdLst/>
            <a:ahLst/>
            <a:cxnLst/>
            <a:rect l="l" t="t" r="r" b="b"/>
            <a:pathLst>
              <a:path w="320729"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8"/>
                </a:lnTo>
                <a:lnTo>
                  <a:pt x="288458" y="69169"/>
                </a:lnTo>
                <a:lnTo>
                  <a:pt x="296005" y="80986"/>
                </a:lnTo>
                <a:lnTo>
                  <a:pt x="302648" y="93485"/>
                </a:lnTo>
                <a:lnTo>
                  <a:pt x="308334" y="106609"/>
                </a:lnTo>
                <a:lnTo>
                  <a:pt x="313014" y="120303"/>
                </a:lnTo>
                <a:lnTo>
                  <a:pt x="316635" y="134513"/>
                </a:lnTo>
                <a:lnTo>
                  <a:pt x="319146" y="149182"/>
                </a:lnTo>
                <a:lnTo>
                  <a:pt x="320497" y="164254"/>
                </a:lnTo>
                <a:lnTo>
                  <a:pt x="320729"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1"/>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97" name="object 58"/>
          <p:cNvSpPr/>
          <p:nvPr/>
        </p:nvSpPr>
        <p:spPr>
          <a:xfrm>
            <a:off x="9037462" y="2045434"/>
            <a:ext cx="347472" cy="347472"/>
          </a:xfrm>
          <a:custGeom>
            <a:avLst/>
            <a:gdLst/>
            <a:ahLst/>
            <a:cxnLst/>
            <a:rect l="l" t="t" r="r" b="b"/>
            <a:pathLst>
              <a:path w="320729"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4"/>
                </a:lnTo>
                <a:lnTo>
                  <a:pt x="308334" y="106609"/>
                </a:lnTo>
                <a:lnTo>
                  <a:pt x="313014" y="120303"/>
                </a:lnTo>
                <a:lnTo>
                  <a:pt x="316635" y="134512"/>
                </a:lnTo>
                <a:lnTo>
                  <a:pt x="319146" y="149181"/>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2"/>
                </a:lnTo>
                <a:lnTo>
                  <a:pt x="146243" y="346698"/>
                </a:lnTo>
                <a:lnTo>
                  <a:pt x="132464" y="344742"/>
                </a:lnTo>
                <a:lnTo>
                  <a:pt x="119078" y="341551"/>
                </a:lnTo>
                <a:lnTo>
                  <a:pt x="106136" y="337180"/>
                </a:lnTo>
                <a:lnTo>
                  <a:pt x="93688" y="331684"/>
                </a:lnTo>
                <a:lnTo>
                  <a:pt x="81788" y="325119"/>
                </a:lnTo>
                <a:lnTo>
                  <a:pt x="70484" y="317539"/>
                </a:lnTo>
                <a:lnTo>
                  <a:pt x="59830" y="309002"/>
                </a:lnTo>
                <a:lnTo>
                  <a:pt x="49875" y="299561"/>
                </a:lnTo>
                <a:lnTo>
                  <a:pt x="40672" y="289272"/>
                </a:lnTo>
                <a:lnTo>
                  <a:pt x="32271" y="278192"/>
                </a:lnTo>
                <a:lnTo>
                  <a:pt x="24724" y="266375"/>
                </a:lnTo>
                <a:lnTo>
                  <a:pt x="18081" y="253876"/>
                </a:lnTo>
                <a:lnTo>
                  <a:pt x="12395" y="240752"/>
                </a:lnTo>
                <a:lnTo>
                  <a:pt x="7715" y="227057"/>
                </a:lnTo>
                <a:lnTo>
                  <a:pt x="4094" y="212848"/>
                </a:lnTo>
                <a:lnTo>
                  <a:pt x="1582" y="198179"/>
                </a:lnTo>
                <a:lnTo>
                  <a:pt x="232" y="183106"/>
                </a:lnTo>
                <a:lnTo>
                  <a:pt x="0" y="173680"/>
                </a:lnTo>
                <a:close/>
              </a:path>
            </a:pathLst>
          </a:custGeom>
          <a:solidFill>
            <a:srgbClr val="FAA757"/>
          </a:solidFill>
          <a:ln w="28575">
            <a:solidFill>
              <a:srgbClr val="C1803F"/>
            </a:solidFill>
          </a:ln>
        </p:spPr>
        <p:txBody>
          <a:bodyPr wrap="square" lIns="0" tIns="0" rIns="0" bIns="0" rtlCol="0">
            <a:noAutofit/>
          </a:bodyPr>
          <a:lstStyle/>
          <a:p>
            <a:endParaRPr/>
          </a:p>
        </p:txBody>
      </p:sp>
      <p:sp>
        <p:nvSpPr>
          <p:cNvPr id="98" name="object 56"/>
          <p:cNvSpPr/>
          <p:nvPr/>
        </p:nvSpPr>
        <p:spPr>
          <a:xfrm>
            <a:off x="8077321" y="1961962"/>
            <a:ext cx="347472" cy="347472"/>
          </a:xfrm>
          <a:custGeom>
            <a:avLst/>
            <a:gdLst/>
            <a:ahLst/>
            <a:cxnLst/>
            <a:rect l="l" t="t" r="r" b="b"/>
            <a:pathLst>
              <a:path w="320729"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4"/>
                </a:lnTo>
                <a:lnTo>
                  <a:pt x="308334" y="106609"/>
                </a:lnTo>
                <a:lnTo>
                  <a:pt x="313014" y="120303"/>
                </a:lnTo>
                <a:lnTo>
                  <a:pt x="316635" y="134512"/>
                </a:lnTo>
                <a:lnTo>
                  <a:pt x="319146" y="149181"/>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2"/>
                </a:lnTo>
                <a:lnTo>
                  <a:pt x="146243" y="346697"/>
                </a:lnTo>
                <a:lnTo>
                  <a:pt x="132464" y="344742"/>
                </a:lnTo>
                <a:lnTo>
                  <a:pt x="119078" y="341551"/>
                </a:lnTo>
                <a:lnTo>
                  <a:pt x="106136" y="337180"/>
                </a:lnTo>
                <a:lnTo>
                  <a:pt x="93688" y="331684"/>
                </a:lnTo>
                <a:lnTo>
                  <a:pt x="81788" y="325119"/>
                </a:lnTo>
                <a:lnTo>
                  <a:pt x="70484" y="317539"/>
                </a:lnTo>
                <a:lnTo>
                  <a:pt x="59830" y="309002"/>
                </a:lnTo>
                <a:lnTo>
                  <a:pt x="49875" y="299561"/>
                </a:lnTo>
                <a:lnTo>
                  <a:pt x="40672" y="289272"/>
                </a:lnTo>
                <a:lnTo>
                  <a:pt x="32271" y="278192"/>
                </a:lnTo>
                <a:lnTo>
                  <a:pt x="24724" y="266375"/>
                </a:lnTo>
                <a:lnTo>
                  <a:pt x="18081" y="253876"/>
                </a:lnTo>
                <a:lnTo>
                  <a:pt x="12395" y="240752"/>
                </a:lnTo>
                <a:lnTo>
                  <a:pt x="7715" y="227057"/>
                </a:lnTo>
                <a:lnTo>
                  <a:pt x="4094" y="212848"/>
                </a:lnTo>
                <a:lnTo>
                  <a:pt x="1582" y="198179"/>
                </a:lnTo>
                <a:lnTo>
                  <a:pt x="232" y="183106"/>
                </a:lnTo>
                <a:lnTo>
                  <a:pt x="0" y="173680"/>
                </a:lnTo>
                <a:close/>
              </a:path>
            </a:pathLst>
          </a:custGeom>
          <a:solidFill>
            <a:srgbClr val="FAA757"/>
          </a:solidFill>
          <a:ln w="28575">
            <a:solidFill>
              <a:srgbClr val="C1803F"/>
            </a:solidFill>
          </a:ln>
        </p:spPr>
        <p:txBody>
          <a:bodyPr wrap="square" lIns="0" tIns="0" rIns="0" bIns="0" rtlCol="0">
            <a:noAutofit/>
          </a:bodyPr>
          <a:lstStyle/>
          <a:p>
            <a:endParaRPr/>
          </a:p>
        </p:txBody>
      </p:sp>
      <p:sp>
        <p:nvSpPr>
          <p:cNvPr id="99" name="object 54"/>
          <p:cNvSpPr/>
          <p:nvPr/>
        </p:nvSpPr>
        <p:spPr>
          <a:xfrm>
            <a:off x="8877097" y="2753913"/>
            <a:ext cx="347472" cy="347472"/>
          </a:xfrm>
          <a:custGeom>
            <a:avLst/>
            <a:gdLst/>
            <a:ahLst/>
            <a:cxnLst/>
            <a:rect l="l" t="t" r="r" b="b"/>
            <a:pathLst>
              <a:path w="320730"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4"/>
                </a:lnTo>
                <a:lnTo>
                  <a:pt x="308334" y="106609"/>
                </a:lnTo>
                <a:lnTo>
                  <a:pt x="313014" y="120303"/>
                </a:lnTo>
                <a:lnTo>
                  <a:pt x="316635" y="134512"/>
                </a:lnTo>
                <a:lnTo>
                  <a:pt x="319146" y="149181"/>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2"/>
                </a:lnTo>
                <a:lnTo>
                  <a:pt x="146243" y="346698"/>
                </a:lnTo>
                <a:lnTo>
                  <a:pt x="132464" y="344742"/>
                </a:lnTo>
                <a:lnTo>
                  <a:pt x="119078" y="341551"/>
                </a:lnTo>
                <a:lnTo>
                  <a:pt x="106136" y="337180"/>
                </a:lnTo>
                <a:lnTo>
                  <a:pt x="93688" y="331684"/>
                </a:lnTo>
                <a:lnTo>
                  <a:pt x="81788" y="325119"/>
                </a:lnTo>
                <a:lnTo>
                  <a:pt x="70484" y="317539"/>
                </a:lnTo>
                <a:lnTo>
                  <a:pt x="59830" y="309002"/>
                </a:lnTo>
                <a:lnTo>
                  <a:pt x="49875" y="299561"/>
                </a:lnTo>
                <a:lnTo>
                  <a:pt x="40672" y="289272"/>
                </a:lnTo>
                <a:lnTo>
                  <a:pt x="32271" y="278192"/>
                </a:lnTo>
                <a:lnTo>
                  <a:pt x="24724" y="266375"/>
                </a:lnTo>
                <a:lnTo>
                  <a:pt x="18081" y="253876"/>
                </a:lnTo>
                <a:lnTo>
                  <a:pt x="12395" y="240752"/>
                </a:lnTo>
                <a:lnTo>
                  <a:pt x="7715" y="227057"/>
                </a:lnTo>
                <a:lnTo>
                  <a:pt x="4094" y="212848"/>
                </a:lnTo>
                <a:lnTo>
                  <a:pt x="1582" y="198179"/>
                </a:lnTo>
                <a:lnTo>
                  <a:pt x="232" y="183106"/>
                </a:lnTo>
                <a:lnTo>
                  <a:pt x="0" y="173680"/>
                </a:lnTo>
                <a:close/>
              </a:path>
            </a:pathLst>
          </a:custGeom>
          <a:solidFill>
            <a:srgbClr val="FAA757"/>
          </a:solidFill>
          <a:ln w="28575">
            <a:solidFill>
              <a:srgbClr val="C1803F"/>
            </a:solidFill>
          </a:ln>
        </p:spPr>
        <p:txBody>
          <a:bodyPr wrap="square" lIns="0" tIns="0" rIns="0" bIns="0" rtlCol="0">
            <a:noAutofit/>
          </a:bodyPr>
          <a:lstStyle/>
          <a:p>
            <a:endParaRPr/>
          </a:p>
        </p:txBody>
      </p:sp>
      <p:sp>
        <p:nvSpPr>
          <p:cNvPr id="100" name="object 52"/>
          <p:cNvSpPr/>
          <p:nvPr/>
        </p:nvSpPr>
        <p:spPr>
          <a:xfrm>
            <a:off x="6220124" y="4120868"/>
            <a:ext cx="347472" cy="347472"/>
          </a:xfrm>
          <a:custGeom>
            <a:avLst/>
            <a:gdLst/>
            <a:ahLst/>
            <a:cxnLst/>
            <a:rect l="l" t="t" r="r" b="b"/>
            <a:pathLst>
              <a:path w="320730"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5"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1"/>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01" name="object 50"/>
          <p:cNvSpPr/>
          <p:nvPr/>
        </p:nvSpPr>
        <p:spPr>
          <a:xfrm>
            <a:off x="5965297" y="4612355"/>
            <a:ext cx="347472" cy="347472"/>
          </a:xfrm>
          <a:custGeom>
            <a:avLst/>
            <a:gdLst/>
            <a:ahLst/>
            <a:cxnLst/>
            <a:rect l="l" t="t" r="r" b="b"/>
            <a:pathLst>
              <a:path w="320730"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6"/>
                </a:lnTo>
                <a:lnTo>
                  <a:pt x="0" y="173681"/>
                </a:lnTo>
                <a:close/>
              </a:path>
            </a:pathLst>
          </a:custGeom>
          <a:solidFill>
            <a:srgbClr val="937AB1"/>
          </a:solidFill>
          <a:ln w="57150">
            <a:solidFill>
              <a:srgbClr val="AAC56C"/>
            </a:solidFill>
          </a:ln>
        </p:spPr>
        <p:txBody>
          <a:bodyPr wrap="square" lIns="0" tIns="0" rIns="0" bIns="0" rtlCol="0">
            <a:noAutofit/>
          </a:bodyPr>
          <a:lstStyle/>
          <a:p>
            <a:endParaRPr/>
          </a:p>
        </p:txBody>
      </p:sp>
      <p:sp>
        <p:nvSpPr>
          <p:cNvPr id="102" name="object 48"/>
          <p:cNvSpPr/>
          <p:nvPr/>
        </p:nvSpPr>
        <p:spPr>
          <a:xfrm>
            <a:off x="4654532" y="4049985"/>
            <a:ext cx="347472" cy="347472"/>
          </a:xfrm>
          <a:custGeom>
            <a:avLst/>
            <a:gdLst/>
            <a:ahLst/>
            <a:cxnLst/>
            <a:rect l="l" t="t" r="r" b="b"/>
            <a:pathLst>
              <a:path w="320729"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6" y="149182"/>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03" name="object 42"/>
          <p:cNvSpPr/>
          <p:nvPr/>
        </p:nvSpPr>
        <p:spPr>
          <a:xfrm>
            <a:off x="7272103" y="3311841"/>
            <a:ext cx="347472" cy="347472"/>
          </a:xfrm>
          <a:custGeom>
            <a:avLst/>
            <a:gdLst/>
            <a:ahLst/>
            <a:cxnLst/>
            <a:rect l="l" t="t" r="r" b="b"/>
            <a:pathLst>
              <a:path w="320730"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4" y="346697"/>
                </a:lnTo>
                <a:lnTo>
                  <a:pt x="132465" y="344742"/>
                </a:lnTo>
                <a:lnTo>
                  <a:pt x="119078" y="341551"/>
                </a:lnTo>
                <a:lnTo>
                  <a:pt x="106136" y="337180"/>
                </a:lnTo>
                <a:lnTo>
                  <a:pt x="93689" y="331684"/>
                </a:lnTo>
                <a:lnTo>
                  <a:pt x="81788" y="325119"/>
                </a:lnTo>
                <a:lnTo>
                  <a:pt x="70485" y="317539"/>
                </a:lnTo>
                <a:lnTo>
                  <a:pt x="59830" y="309001"/>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6"/>
                </a:lnTo>
                <a:lnTo>
                  <a:pt x="0" y="173680"/>
                </a:lnTo>
                <a:close/>
              </a:path>
            </a:pathLst>
          </a:custGeom>
          <a:solidFill>
            <a:srgbClr val="FAA757"/>
          </a:solidFill>
          <a:ln w="28575">
            <a:solidFill>
              <a:srgbClr val="C1803F"/>
            </a:solidFill>
          </a:ln>
        </p:spPr>
        <p:txBody>
          <a:bodyPr wrap="square" lIns="0" tIns="0" rIns="0" bIns="0" rtlCol="0">
            <a:noAutofit/>
          </a:bodyPr>
          <a:lstStyle/>
          <a:p>
            <a:endParaRPr/>
          </a:p>
        </p:txBody>
      </p:sp>
      <p:sp>
        <p:nvSpPr>
          <p:cNvPr id="104" name="object 44"/>
          <p:cNvSpPr/>
          <p:nvPr/>
        </p:nvSpPr>
        <p:spPr>
          <a:xfrm>
            <a:off x="7084113" y="2580232"/>
            <a:ext cx="347472" cy="347472"/>
          </a:xfrm>
          <a:custGeom>
            <a:avLst/>
            <a:gdLst/>
            <a:ahLst/>
            <a:cxnLst/>
            <a:rect l="l" t="t" r="r" b="b"/>
            <a:pathLst>
              <a:path w="320730"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2"/>
                </a:lnTo>
                <a:lnTo>
                  <a:pt x="146244" y="346698"/>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3"/>
                </a:lnTo>
                <a:lnTo>
                  <a:pt x="32271" y="278192"/>
                </a:lnTo>
                <a:lnTo>
                  <a:pt x="24724" y="266375"/>
                </a:lnTo>
                <a:lnTo>
                  <a:pt x="18081" y="253876"/>
                </a:lnTo>
                <a:lnTo>
                  <a:pt x="12395" y="240752"/>
                </a:lnTo>
                <a:lnTo>
                  <a:pt x="7715" y="227058"/>
                </a:lnTo>
                <a:lnTo>
                  <a:pt x="4094" y="212848"/>
                </a:lnTo>
                <a:lnTo>
                  <a:pt x="1583" y="198179"/>
                </a:lnTo>
                <a:lnTo>
                  <a:pt x="232" y="183107"/>
                </a:lnTo>
                <a:lnTo>
                  <a:pt x="0" y="173680"/>
                </a:lnTo>
                <a:close/>
              </a:path>
            </a:pathLst>
          </a:custGeom>
          <a:solidFill>
            <a:srgbClr val="FAA757"/>
          </a:solidFill>
          <a:ln w="28575">
            <a:solidFill>
              <a:srgbClr val="C1803F"/>
            </a:solidFill>
          </a:ln>
        </p:spPr>
        <p:txBody>
          <a:bodyPr wrap="square" lIns="0" tIns="0" rIns="0" bIns="0" rtlCol="0">
            <a:noAutofit/>
          </a:bodyPr>
          <a:lstStyle/>
          <a:p>
            <a:endParaRPr/>
          </a:p>
        </p:txBody>
      </p:sp>
      <p:sp>
        <p:nvSpPr>
          <p:cNvPr id="105" name="object 46"/>
          <p:cNvSpPr/>
          <p:nvPr/>
        </p:nvSpPr>
        <p:spPr>
          <a:xfrm>
            <a:off x="6945508" y="2964479"/>
            <a:ext cx="347472" cy="347472"/>
          </a:xfrm>
          <a:custGeom>
            <a:avLst/>
            <a:gdLst/>
            <a:ahLst/>
            <a:cxnLst/>
            <a:rect l="l" t="t" r="r" b="b"/>
            <a:pathLst>
              <a:path w="320730"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4"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30" y="342927"/>
                </a:lnTo>
                <a:lnTo>
                  <a:pt x="182985" y="345647"/>
                </a:lnTo>
                <a:lnTo>
                  <a:pt x="169068" y="347110"/>
                </a:lnTo>
                <a:lnTo>
                  <a:pt x="160365" y="347362"/>
                </a:lnTo>
                <a:lnTo>
                  <a:pt x="146244" y="346698"/>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3" y="198179"/>
                </a:lnTo>
                <a:lnTo>
                  <a:pt x="232" y="183107"/>
                </a:lnTo>
                <a:lnTo>
                  <a:pt x="0" y="173680"/>
                </a:lnTo>
                <a:close/>
              </a:path>
            </a:pathLst>
          </a:custGeom>
          <a:solidFill>
            <a:srgbClr val="FAA757"/>
          </a:solidFill>
          <a:ln w="28575">
            <a:solidFill>
              <a:srgbClr val="C1803F"/>
            </a:solidFill>
          </a:ln>
        </p:spPr>
        <p:txBody>
          <a:bodyPr wrap="square" lIns="0" tIns="0" rIns="0" bIns="0" rtlCol="0">
            <a:noAutofit/>
          </a:bodyPr>
          <a:lstStyle/>
          <a:p>
            <a:endParaRPr/>
          </a:p>
        </p:txBody>
      </p:sp>
      <p:sp>
        <p:nvSpPr>
          <p:cNvPr id="106" name="object 40"/>
          <p:cNvSpPr/>
          <p:nvPr/>
        </p:nvSpPr>
        <p:spPr>
          <a:xfrm>
            <a:off x="6737120" y="4921685"/>
            <a:ext cx="347472" cy="347472"/>
          </a:xfrm>
          <a:custGeom>
            <a:avLst/>
            <a:gdLst/>
            <a:ahLst/>
            <a:cxnLst/>
            <a:rect l="l" t="t" r="r" b="b"/>
            <a:pathLst>
              <a:path w="320729"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29"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1"/>
                </a:lnTo>
                <a:close/>
              </a:path>
            </a:pathLst>
          </a:custGeom>
          <a:solidFill>
            <a:srgbClr val="AAC56C"/>
          </a:solidFill>
          <a:ln w="28575">
            <a:solidFill>
              <a:srgbClr val="83984F"/>
            </a:solidFill>
          </a:ln>
        </p:spPr>
        <p:txBody>
          <a:bodyPr wrap="square" lIns="0" tIns="0" rIns="0" bIns="0" rtlCol="0">
            <a:noAutofit/>
          </a:bodyPr>
          <a:lstStyle/>
          <a:p>
            <a:endParaRPr/>
          </a:p>
        </p:txBody>
      </p:sp>
      <p:sp>
        <p:nvSpPr>
          <p:cNvPr id="107" name="object 38"/>
          <p:cNvSpPr/>
          <p:nvPr/>
        </p:nvSpPr>
        <p:spPr>
          <a:xfrm>
            <a:off x="8556365" y="2219115"/>
            <a:ext cx="347472" cy="347472"/>
          </a:xfrm>
          <a:custGeom>
            <a:avLst/>
            <a:gdLst/>
            <a:ahLst/>
            <a:cxnLst/>
            <a:rect l="l" t="t" r="r" b="b"/>
            <a:pathLst>
              <a:path w="320729"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4"/>
                </a:lnTo>
                <a:lnTo>
                  <a:pt x="308334" y="106609"/>
                </a:lnTo>
                <a:lnTo>
                  <a:pt x="313014" y="120303"/>
                </a:lnTo>
                <a:lnTo>
                  <a:pt x="316635" y="134512"/>
                </a:lnTo>
                <a:lnTo>
                  <a:pt x="319146" y="149181"/>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2"/>
                </a:lnTo>
                <a:lnTo>
                  <a:pt x="146243" y="346698"/>
                </a:lnTo>
                <a:lnTo>
                  <a:pt x="132464" y="344742"/>
                </a:lnTo>
                <a:lnTo>
                  <a:pt x="119078" y="341551"/>
                </a:lnTo>
                <a:lnTo>
                  <a:pt x="106136" y="337180"/>
                </a:lnTo>
                <a:lnTo>
                  <a:pt x="93688" y="331684"/>
                </a:lnTo>
                <a:lnTo>
                  <a:pt x="81788" y="325119"/>
                </a:lnTo>
                <a:lnTo>
                  <a:pt x="70484" y="317539"/>
                </a:lnTo>
                <a:lnTo>
                  <a:pt x="59830" y="309002"/>
                </a:lnTo>
                <a:lnTo>
                  <a:pt x="49875" y="299561"/>
                </a:lnTo>
                <a:lnTo>
                  <a:pt x="40672" y="289272"/>
                </a:lnTo>
                <a:lnTo>
                  <a:pt x="32271" y="278192"/>
                </a:lnTo>
                <a:lnTo>
                  <a:pt x="24724" y="266375"/>
                </a:lnTo>
                <a:lnTo>
                  <a:pt x="18081" y="253876"/>
                </a:lnTo>
                <a:lnTo>
                  <a:pt x="12395" y="240752"/>
                </a:lnTo>
                <a:lnTo>
                  <a:pt x="7715" y="227057"/>
                </a:lnTo>
                <a:lnTo>
                  <a:pt x="4094" y="212848"/>
                </a:lnTo>
                <a:lnTo>
                  <a:pt x="1582" y="198179"/>
                </a:lnTo>
                <a:lnTo>
                  <a:pt x="232" y="183106"/>
                </a:lnTo>
                <a:lnTo>
                  <a:pt x="0" y="173680"/>
                </a:lnTo>
                <a:close/>
              </a:path>
            </a:pathLst>
          </a:custGeom>
          <a:solidFill>
            <a:srgbClr val="FAA757"/>
          </a:solidFill>
          <a:ln w="28575">
            <a:solidFill>
              <a:srgbClr val="C1803F"/>
            </a:solidFill>
          </a:ln>
        </p:spPr>
        <p:txBody>
          <a:bodyPr wrap="square" lIns="0" tIns="0" rIns="0" bIns="0" rtlCol="0">
            <a:noAutofit/>
          </a:bodyPr>
          <a:lstStyle/>
          <a:p>
            <a:endParaRPr/>
          </a:p>
        </p:txBody>
      </p:sp>
      <p:sp>
        <p:nvSpPr>
          <p:cNvPr id="108" name="object 36"/>
          <p:cNvSpPr/>
          <p:nvPr/>
        </p:nvSpPr>
        <p:spPr>
          <a:xfrm>
            <a:off x="8909165" y="3402186"/>
            <a:ext cx="347472" cy="347472"/>
          </a:xfrm>
          <a:custGeom>
            <a:avLst/>
            <a:gdLst/>
            <a:ahLst/>
            <a:cxnLst/>
            <a:rect l="l" t="t" r="r" b="b"/>
            <a:pathLst>
              <a:path w="338701" h="347361">
                <a:moveTo>
                  <a:pt x="338701" y="173680"/>
                </a:moveTo>
                <a:lnTo>
                  <a:pt x="338086" y="158773"/>
                </a:lnTo>
                <a:lnTo>
                  <a:pt x="336274" y="144215"/>
                </a:lnTo>
                <a:lnTo>
                  <a:pt x="333315" y="130059"/>
                </a:lnTo>
                <a:lnTo>
                  <a:pt x="329260" y="116355"/>
                </a:lnTo>
                <a:lnTo>
                  <a:pt x="324157" y="103155"/>
                </a:lnTo>
                <a:lnTo>
                  <a:pt x="318058" y="90510"/>
                </a:lnTo>
                <a:lnTo>
                  <a:pt x="311012" y="78472"/>
                </a:lnTo>
                <a:lnTo>
                  <a:pt x="303069" y="67092"/>
                </a:lnTo>
                <a:lnTo>
                  <a:pt x="294280" y="56421"/>
                </a:lnTo>
                <a:lnTo>
                  <a:pt x="284694" y="46511"/>
                </a:lnTo>
                <a:lnTo>
                  <a:pt x="274362" y="37412"/>
                </a:lnTo>
                <a:lnTo>
                  <a:pt x="263333" y="29177"/>
                </a:lnTo>
                <a:lnTo>
                  <a:pt x="251657" y="21856"/>
                </a:lnTo>
                <a:lnTo>
                  <a:pt x="239385" y="15500"/>
                </a:lnTo>
                <a:lnTo>
                  <a:pt x="226566" y="10162"/>
                </a:lnTo>
                <a:lnTo>
                  <a:pt x="213252" y="5892"/>
                </a:lnTo>
                <a:lnTo>
                  <a:pt x="199490" y="2742"/>
                </a:lnTo>
                <a:lnTo>
                  <a:pt x="185333" y="763"/>
                </a:lnTo>
                <a:lnTo>
                  <a:pt x="170829" y="6"/>
                </a:lnTo>
                <a:lnTo>
                  <a:pt x="169350" y="0"/>
                </a:lnTo>
                <a:lnTo>
                  <a:pt x="154814" y="630"/>
                </a:lnTo>
                <a:lnTo>
                  <a:pt x="140620" y="2489"/>
                </a:lnTo>
                <a:lnTo>
                  <a:pt x="126816" y="5523"/>
                </a:lnTo>
                <a:lnTo>
                  <a:pt x="113454" y="9683"/>
                </a:lnTo>
                <a:lnTo>
                  <a:pt x="100583" y="14916"/>
                </a:lnTo>
                <a:lnTo>
                  <a:pt x="88254" y="21171"/>
                </a:lnTo>
                <a:lnTo>
                  <a:pt x="76516" y="28397"/>
                </a:lnTo>
                <a:lnTo>
                  <a:pt x="65420" y="36543"/>
                </a:lnTo>
                <a:lnTo>
                  <a:pt x="55015" y="45557"/>
                </a:lnTo>
                <a:lnTo>
                  <a:pt x="45351" y="55388"/>
                </a:lnTo>
                <a:lnTo>
                  <a:pt x="36479" y="65984"/>
                </a:lnTo>
                <a:lnTo>
                  <a:pt x="28449" y="77295"/>
                </a:lnTo>
                <a:lnTo>
                  <a:pt x="21311" y="89269"/>
                </a:lnTo>
                <a:lnTo>
                  <a:pt x="15114" y="101855"/>
                </a:lnTo>
                <a:lnTo>
                  <a:pt x="9909" y="115001"/>
                </a:lnTo>
                <a:lnTo>
                  <a:pt x="5745" y="128657"/>
                </a:lnTo>
                <a:lnTo>
                  <a:pt x="2674" y="142770"/>
                </a:lnTo>
                <a:lnTo>
                  <a:pt x="744" y="157289"/>
                </a:lnTo>
                <a:lnTo>
                  <a:pt x="6" y="172164"/>
                </a:lnTo>
                <a:lnTo>
                  <a:pt x="0" y="173680"/>
                </a:lnTo>
                <a:lnTo>
                  <a:pt x="615" y="188588"/>
                </a:lnTo>
                <a:lnTo>
                  <a:pt x="2427" y="203146"/>
                </a:lnTo>
                <a:lnTo>
                  <a:pt x="5386" y="217302"/>
                </a:lnTo>
                <a:lnTo>
                  <a:pt x="9441" y="231006"/>
                </a:lnTo>
                <a:lnTo>
                  <a:pt x="14544" y="244206"/>
                </a:lnTo>
                <a:lnTo>
                  <a:pt x="20643" y="256850"/>
                </a:lnTo>
                <a:lnTo>
                  <a:pt x="27689" y="268888"/>
                </a:lnTo>
                <a:lnTo>
                  <a:pt x="35631" y="280269"/>
                </a:lnTo>
                <a:lnTo>
                  <a:pt x="44421" y="290940"/>
                </a:lnTo>
                <a:lnTo>
                  <a:pt x="54007" y="300850"/>
                </a:lnTo>
                <a:lnTo>
                  <a:pt x="64339" y="309949"/>
                </a:lnTo>
                <a:lnTo>
                  <a:pt x="75368" y="318184"/>
                </a:lnTo>
                <a:lnTo>
                  <a:pt x="87044" y="325505"/>
                </a:lnTo>
                <a:lnTo>
                  <a:pt x="99316" y="331861"/>
                </a:lnTo>
                <a:lnTo>
                  <a:pt x="112134" y="337199"/>
                </a:lnTo>
                <a:lnTo>
                  <a:pt x="125449" y="341469"/>
                </a:lnTo>
                <a:lnTo>
                  <a:pt x="139210" y="344619"/>
                </a:lnTo>
                <a:lnTo>
                  <a:pt x="153368" y="346598"/>
                </a:lnTo>
                <a:lnTo>
                  <a:pt x="167872" y="347355"/>
                </a:lnTo>
                <a:lnTo>
                  <a:pt x="169350" y="347361"/>
                </a:lnTo>
                <a:lnTo>
                  <a:pt x="183886" y="346731"/>
                </a:lnTo>
                <a:lnTo>
                  <a:pt x="198081" y="344872"/>
                </a:lnTo>
                <a:lnTo>
                  <a:pt x="211885" y="341838"/>
                </a:lnTo>
                <a:lnTo>
                  <a:pt x="225247" y="337678"/>
                </a:lnTo>
                <a:lnTo>
                  <a:pt x="238117" y="332445"/>
                </a:lnTo>
                <a:lnTo>
                  <a:pt x="250447" y="326190"/>
                </a:lnTo>
                <a:lnTo>
                  <a:pt x="262185" y="318964"/>
                </a:lnTo>
                <a:lnTo>
                  <a:pt x="273281" y="310818"/>
                </a:lnTo>
                <a:lnTo>
                  <a:pt x="283686" y="301804"/>
                </a:lnTo>
                <a:lnTo>
                  <a:pt x="293349" y="291973"/>
                </a:lnTo>
                <a:lnTo>
                  <a:pt x="302221" y="281377"/>
                </a:lnTo>
                <a:lnTo>
                  <a:pt x="310251" y="270066"/>
                </a:lnTo>
                <a:lnTo>
                  <a:pt x="317390" y="258092"/>
                </a:lnTo>
                <a:lnTo>
                  <a:pt x="323587" y="245506"/>
                </a:lnTo>
                <a:lnTo>
                  <a:pt x="328792" y="232360"/>
                </a:lnTo>
                <a:lnTo>
                  <a:pt x="332956" y="218704"/>
                </a:lnTo>
                <a:lnTo>
                  <a:pt x="336027" y="204591"/>
                </a:lnTo>
                <a:lnTo>
                  <a:pt x="337957" y="190071"/>
                </a:lnTo>
                <a:lnTo>
                  <a:pt x="338695" y="175197"/>
                </a:lnTo>
                <a:lnTo>
                  <a:pt x="338701" y="173680"/>
                </a:lnTo>
                <a:close/>
              </a:path>
            </a:pathLst>
          </a:custGeom>
          <a:solidFill>
            <a:srgbClr val="FAA757"/>
          </a:solidFill>
          <a:ln w="28575">
            <a:solidFill>
              <a:schemeClr val="bg1">
                <a:lumMod val="85000"/>
              </a:schemeClr>
            </a:solidFill>
          </a:ln>
        </p:spPr>
        <p:txBody>
          <a:bodyPr wrap="square" lIns="0" tIns="0" rIns="0" bIns="0" rtlCol="0">
            <a:noAutofit/>
          </a:bodyPr>
          <a:lstStyle/>
          <a:p>
            <a:endParaRPr/>
          </a:p>
        </p:txBody>
      </p:sp>
      <p:sp>
        <p:nvSpPr>
          <p:cNvPr id="109" name="object 34"/>
          <p:cNvSpPr/>
          <p:nvPr/>
        </p:nvSpPr>
        <p:spPr>
          <a:xfrm>
            <a:off x="6562354" y="2483005"/>
            <a:ext cx="347472" cy="347472"/>
          </a:xfrm>
          <a:custGeom>
            <a:avLst/>
            <a:gdLst/>
            <a:ahLst/>
            <a:cxnLst/>
            <a:rect l="l" t="t" r="r" b="b"/>
            <a:pathLst>
              <a:path w="320729"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5" y="2619"/>
                </a:lnTo>
                <a:lnTo>
                  <a:pt x="201651" y="5810"/>
                </a:lnTo>
                <a:lnTo>
                  <a:pt x="214593" y="10181"/>
                </a:lnTo>
                <a:lnTo>
                  <a:pt x="227041" y="15677"/>
                </a:lnTo>
                <a:lnTo>
                  <a:pt x="238941" y="22242"/>
                </a:lnTo>
                <a:lnTo>
                  <a:pt x="250245" y="29822"/>
                </a:lnTo>
                <a:lnTo>
                  <a:pt x="260899" y="38359"/>
                </a:lnTo>
                <a:lnTo>
                  <a:pt x="270854"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2"/>
                </a:lnTo>
                <a:lnTo>
                  <a:pt x="146244" y="346698"/>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3" y="198179"/>
                </a:lnTo>
                <a:lnTo>
                  <a:pt x="232" y="183107"/>
                </a:lnTo>
                <a:lnTo>
                  <a:pt x="0" y="173680"/>
                </a:lnTo>
                <a:close/>
              </a:path>
            </a:pathLst>
          </a:custGeom>
          <a:solidFill>
            <a:srgbClr val="FAA757"/>
          </a:solidFill>
          <a:ln w="28575">
            <a:solidFill>
              <a:srgbClr val="C1803F"/>
            </a:solidFill>
          </a:ln>
        </p:spPr>
        <p:txBody>
          <a:bodyPr wrap="square" lIns="0" tIns="0" rIns="0" bIns="0" rtlCol="0">
            <a:noAutofit/>
          </a:bodyPr>
          <a:lstStyle/>
          <a:p>
            <a:endParaRPr/>
          </a:p>
        </p:txBody>
      </p:sp>
      <p:sp>
        <p:nvSpPr>
          <p:cNvPr id="110" name="object 32"/>
          <p:cNvSpPr/>
          <p:nvPr/>
        </p:nvSpPr>
        <p:spPr>
          <a:xfrm>
            <a:off x="8716732" y="1593274"/>
            <a:ext cx="347472" cy="347472"/>
          </a:xfrm>
          <a:custGeom>
            <a:avLst/>
            <a:gdLst/>
            <a:ahLst/>
            <a:cxnLst/>
            <a:rect l="l" t="t" r="r" b="b"/>
            <a:pathLst>
              <a:path w="320730"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4"/>
                </a:lnTo>
                <a:lnTo>
                  <a:pt x="308334" y="106609"/>
                </a:lnTo>
                <a:lnTo>
                  <a:pt x="313014" y="120303"/>
                </a:lnTo>
                <a:lnTo>
                  <a:pt x="316635" y="134512"/>
                </a:lnTo>
                <a:lnTo>
                  <a:pt x="319147" y="149181"/>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3"/>
                </a:lnTo>
                <a:lnTo>
                  <a:pt x="285311" y="282563"/>
                </a:lnTo>
                <a:lnTo>
                  <a:pt x="276594" y="293344"/>
                </a:lnTo>
                <a:lnTo>
                  <a:pt x="267094" y="303311"/>
                </a:lnTo>
                <a:lnTo>
                  <a:pt x="256863" y="312410"/>
                </a:lnTo>
                <a:lnTo>
                  <a:pt x="245952" y="320584"/>
                </a:lnTo>
                <a:lnTo>
                  <a:pt x="234412" y="327778"/>
                </a:lnTo>
                <a:lnTo>
                  <a:pt x="222294" y="333937"/>
                </a:lnTo>
                <a:lnTo>
                  <a:pt x="209649" y="339005"/>
                </a:lnTo>
                <a:lnTo>
                  <a:pt x="196530" y="342927"/>
                </a:lnTo>
                <a:lnTo>
                  <a:pt x="182985" y="345647"/>
                </a:lnTo>
                <a:lnTo>
                  <a:pt x="169068" y="347110"/>
                </a:lnTo>
                <a:lnTo>
                  <a:pt x="160364" y="347362"/>
                </a:lnTo>
                <a:lnTo>
                  <a:pt x="146243" y="346698"/>
                </a:lnTo>
                <a:lnTo>
                  <a:pt x="132464" y="344742"/>
                </a:lnTo>
                <a:lnTo>
                  <a:pt x="119078" y="341551"/>
                </a:lnTo>
                <a:lnTo>
                  <a:pt x="106136" y="337180"/>
                </a:lnTo>
                <a:lnTo>
                  <a:pt x="93688" y="331684"/>
                </a:lnTo>
                <a:lnTo>
                  <a:pt x="81788" y="325119"/>
                </a:lnTo>
                <a:lnTo>
                  <a:pt x="70484" y="317539"/>
                </a:lnTo>
                <a:lnTo>
                  <a:pt x="59830" y="309002"/>
                </a:lnTo>
                <a:lnTo>
                  <a:pt x="49875" y="299561"/>
                </a:lnTo>
                <a:lnTo>
                  <a:pt x="40672" y="289272"/>
                </a:lnTo>
                <a:lnTo>
                  <a:pt x="32271" y="278192"/>
                </a:lnTo>
                <a:lnTo>
                  <a:pt x="24724" y="266375"/>
                </a:lnTo>
                <a:lnTo>
                  <a:pt x="18081" y="253876"/>
                </a:lnTo>
                <a:lnTo>
                  <a:pt x="12395" y="240752"/>
                </a:lnTo>
                <a:lnTo>
                  <a:pt x="7715" y="227057"/>
                </a:lnTo>
                <a:lnTo>
                  <a:pt x="4094" y="212848"/>
                </a:lnTo>
                <a:lnTo>
                  <a:pt x="1582" y="198179"/>
                </a:lnTo>
                <a:lnTo>
                  <a:pt x="232" y="183106"/>
                </a:lnTo>
                <a:lnTo>
                  <a:pt x="0" y="173680"/>
                </a:lnTo>
                <a:close/>
              </a:path>
            </a:pathLst>
          </a:custGeom>
          <a:solidFill>
            <a:srgbClr val="FAA757"/>
          </a:solidFill>
          <a:ln w="28575">
            <a:solidFill>
              <a:srgbClr val="C1803F"/>
            </a:solidFill>
          </a:ln>
        </p:spPr>
        <p:txBody>
          <a:bodyPr wrap="square" lIns="0" tIns="0" rIns="0" bIns="0" rtlCol="0">
            <a:noAutofit/>
          </a:bodyPr>
          <a:lstStyle/>
          <a:p>
            <a:endParaRPr/>
          </a:p>
        </p:txBody>
      </p:sp>
      <p:sp>
        <p:nvSpPr>
          <p:cNvPr id="111" name="object 30"/>
          <p:cNvSpPr/>
          <p:nvPr/>
        </p:nvSpPr>
        <p:spPr>
          <a:xfrm>
            <a:off x="7725572" y="3169970"/>
            <a:ext cx="347472" cy="347472"/>
          </a:xfrm>
          <a:custGeom>
            <a:avLst/>
            <a:gdLst/>
            <a:ahLst/>
            <a:cxnLst/>
            <a:rect l="l" t="t" r="r" b="b"/>
            <a:pathLst>
              <a:path w="320729"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2"/>
                </a:lnTo>
                <a:lnTo>
                  <a:pt x="146244" y="346698"/>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3" y="198179"/>
                </a:lnTo>
                <a:lnTo>
                  <a:pt x="232" y="183107"/>
                </a:lnTo>
                <a:lnTo>
                  <a:pt x="0" y="173680"/>
                </a:lnTo>
                <a:close/>
              </a:path>
            </a:pathLst>
          </a:custGeom>
          <a:solidFill>
            <a:srgbClr val="FAA757"/>
          </a:solidFill>
          <a:ln w="28575">
            <a:solidFill>
              <a:srgbClr val="C1803F"/>
            </a:solidFill>
          </a:ln>
        </p:spPr>
        <p:txBody>
          <a:bodyPr wrap="square" lIns="0" tIns="0" rIns="0" bIns="0" rtlCol="0">
            <a:noAutofit/>
          </a:bodyPr>
          <a:lstStyle/>
          <a:p>
            <a:endParaRPr/>
          </a:p>
        </p:txBody>
      </p:sp>
      <p:sp>
        <p:nvSpPr>
          <p:cNvPr id="112" name="object 28"/>
          <p:cNvSpPr/>
          <p:nvPr/>
        </p:nvSpPr>
        <p:spPr>
          <a:xfrm>
            <a:off x="6401989" y="5328656"/>
            <a:ext cx="347472" cy="347472"/>
          </a:xfrm>
          <a:custGeom>
            <a:avLst/>
            <a:gdLst/>
            <a:ahLst/>
            <a:cxnLst/>
            <a:rect l="l" t="t" r="r" b="b"/>
            <a:pathLst>
              <a:path w="320730"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6"/>
                </a:lnTo>
                <a:lnTo>
                  <a:pt x="0" y="173680"/>
                </a:lnTo>
                <a:close/>
              </a:path>
            </a:pathLst>
          </a:custGeom>
          <a:solidFill>
            <a:srgbClr val="937AB1"/>
          </a:solidFill>
          <a:ln w="57150">
            <a:solidFill>
              <a:srgbClr val="AAC56C"/>
            </a:solidFill>
          </a:ln>
        </p:spPr>
        <p:txBody>
          <a:bodyPr wrap="square" lIns="0" tIns="0" rIns="0" bIns="0" rtlCol="0">
            <a:noAutofit/>
          </a:bodyPr>
          <a:lstStyle/>
          <a:p>
            <a:endParaRPr/>
          </a:p>
        </p:txBody>
      </p:sp>
      <p:sp>
        <p:nvSpPr>
          <p:cNvPr id="113" name="object 26"/>
          <p:cNvSpPr/>
          <p:nvPr/>
        </p:nvSpPr>
        <p:spPr>
          <a:xfrm>
            <a:off x="7105873" y="4521611"/>
            <a:ext cx="347472" cy="347472"/>
          </a:xfrm>
          <a:custGeom>
            <a:avLst/>
            <a:gdLst/>
            <a:ahLst/>
            <a:cxnLst/>
            <a:rect l="l" t="t" r="r" b="b"/>
            <a:pathLst>
              <a:path w="320730"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6"/>
                </a:lnTo>
                <a:lnTo>
                  <a:pt x="0" y="173681"/>
                </a:lnTo>
                <a:close/>
              </a:path>
            </a:pathLst>
          </a:custGeom>
          <a:solidFill>
            <a:srgbClr val="937AB1"/>
          </a:solidFill>
          <a:ln w="57150">
            <a:solidFill>
              <a:srgbClr val="AAC56C"/>
            </a:solidFill>
          </a:ln>
        </p:spPr>
        <p:txBody>
          <a:bodyPr wrap="square" lIns="0" tIns="0" rIns="0" bIns="0" rtlCol="0">
            <a:noAutofit/>
          </a:bodyPr>
          <a:lstStyle/>
          <a:p>
            <a:endParaRPr/>
          </a:p>
        </p:txBody>
      </p:sp>
      <p:sp>
        <p:nvSpPr>
          <p:cNvPr id="114" name="object 24"/>
          <p:cNvSpPr/>
          <p:nvPr/>
        </p:nvSpPr>
        <p:spPr>
          <a:xfrm>
            <a:off x="5052670" y="3517331"/>
            <a:ext cx="347472" cy="347472"/>
          </a:xfrm>
          <a:custGeom>
            <a:avLst/>
            <a:gdLst/>
            <a:ahLst/>
            <a:cxnLst/>
            <a:rect l="l" t="t" r="r" b="b"/>
            <a:pathLst>
              <a:path w="320730"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1"/>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15" name="object 22"/>
          <p:cNvSpPr/>
          <p:nvPr/>
        </p:nvSpPr>
        <p:spPr>
          <a:xfrm>
            <a:off x="4776845" y="5206506"/>
            <a:ext cx="347472" cy="347472"/>
          </a:xfrm>
          <a:custGeom>
            <a:avLst/>
            <a:gdLst/>
            <a:ahLst/>
            <a:cxnLst/>
            <a:rect l="l" t="t" r="r" b="b"/>
            <a:pathLst>
              <a:path w="320730"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16" name="object 20"/>
          <p:cNvSpPr/>
          <p:nvPr/>
        </p:nvSpPr>
        <p:spPr>
          <a:xfrm>
            <a:off x="5373401" y="4051297"/>
            <a:ext cx="347472" cy="347472"/>
          </a:xfrm>
          <a:custGeom>
            <a:avLst/>
            <a:gdLst/>
            <a:ahLst/>
            <a:cxnLst/>
            <a:rect l="l" t="t" r="r" b="b"/>
            <a:pathLst>
              <a:path w="320730"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2"/>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1"/>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17" name="object 18"/>
          <p:cNvSpPr/>
          <p:nvPr/>
        </p:nvSpPr>
        <p:spPr>
          <a:xfrm>
            <a:off x="8237687" y="2691052"/>
            <a:ext cx="347472" cy="347472"/>
          </a:xfrm>
          <a:custGeom>
            <a:avLst/>
            <a:gdLst/>
            <a:ahLst/>
            <a:cxnLst/>
            <a:rect l="l" t="t" r="r" b="b"/>
            <a:pathLst>
              <a:path w="320730"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4"/>
                </a:lnTo>
                <a:lnTo>
                  <a:pt x="308334" y="106609"/>
                </a:lnTo>
                <a:lnTo>
                  <a:pt x="313014" y="120303"/>
                </a:lnTo>
                <a:lnTo>
                  <a:pt x="316635" y="134512"/>
                </a:lnTo>
                <a:lnTo>
                  <a:pt x="319147" y="149181"/>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2"/>
                </a:lnTo>
                <a:lnTo>
                  <a:pt x="146243" y="346698"/>
                </a:lnTo>
                <a:lnTo>
                  <a:pt x="132464" y="344742"/>
                </a:lnTo>
                <a:lnTo>
                  <a:pt x="119078" y="341551"/>
                </a:lnTo>
                <a:lnTo>
                  <a:pt x="106136" y="337180"/>
                </a:lnTo>
                <a:lnTo>
                  <a:pt x="93688"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7"/>
                </a:lnTo>
                <a:lnTo>
                  <a:pt x="4094" y="212848"/>
                </a:lnTo>
                <a:lnTo>
                  <a:pt x="1582" y="198179"/>
                </a:lnTo>
                <a:lnTo>
                  <a:pt x="232" y="183106"/>
                </a:lnTo>
                <a:lnTo>
                  <a:pt x="0" y="173680"/>
                </a:lnTo>
                <a:close/>
              </a:path>
            </a:pathLst>
          </a:custGeom>
          <a:solidFill>
            <a:srgbClr val="FAA757"/>
          </a:solidFill>
          <a:ln w="28575">
            <a:solidFill>
              <a:srgbClr val="C1803F"/>
            </a:solidFill>
          </a:ln>
        </p:spPr>
        <p:txBody>
          <a:bodyPr wrap="square" lIns="0" tIns="0" rIns="0" bIns="0" rtlCol="0">
            <a:noAutofit/>
          </a:bodyPr>
          <a:lstStyle/>
          <a:p>
            <a:endParaRPr/>
          </a:p>
        </p:txBody>
      </p:sp>
      <p:sp>
        <p:nvSpPr>
          <p:cNvPr id="118" name="object 6"/>
          <p:cNvSpPr txBox="1"/>
          <p:nvPr/>
        </p:nvSpPr>
        <p:spPr>
          <a:xfrm>
            <a:off x="2856125" y="3759280"/>
            <a:ext cx="992822" cy="330200"/>
          </a:xfrm>
          <a:prstGeom prst="rect">
            <a:avLst/>
          </a:prstGeom>
        </p:spPr>
        <p:txBody>
          <a:bodyPr wrap="square" lIns="0" tIns="0" rIns="0" bIns="0" rtlCol="0">
            <a:noAutofit/>
          </a:bodyPr>
          <a:lstStyle/>
          <a:p>
            <a:pPr marL="12700">
              <a:lnSpc>
                <a:spcPts val="2600"/>
              </a:lnSpc>
              <a:spcBef>
                <a:spcPts val="130"/>
              </a:spcBef>
            </a:pPr>
            <a:r>
              <a:rPr sz="3600" baseline="2275" dirty="0">
                <a:solidFill>
                  <a:srgbClr val="7F7E7E"/>
                </a:solidFill>
                <a:cs typeface="Calibri"/>
              </a:rPr>
              <a:t>Income</a:t>
            </a:r>
            <a:endParaRPr sz="2400" dirty="0">
              <a:cs typeface="Calibri"/>
            </a:endParaRPr>
          </a:p>
        </p:txBody>
      </p:sp>
      <p:grpSp>
        <p:nvGrpSpPr>
          <p:cNvPr id="119" name="Group 118"/>
          <p:cNvGrpSpPr/>
          <p:nvPr/>
        </p:nvGrpSpPr>
        <p:grpSpPr>
          <a:xfrm>
            <a:off x="3907438" y="1888930"/>
            <a:ext cx="6303362" cy="4054670"/>
            <a:chOff x="2343901" y="1923700"/>
            <a:chExt cx="6303362" cy="4054670"/>
          </a:xfrm>
        </p:grpSpPr>
        <p:sp>
          <p:nvSpPr>
            <p:cNvPr id="120" name="object 67"/>
            <p:cNvSpPr/>
            <p:nvPr/>
          </p:nvSpPr>
          <p:spPr>
            <a:xfrm>
              <a:off x="2343901" y="1923700"/>
              <a:ext cx="0" cy="4054670"/>
            </a:xfrm>
            <a:custGeom>
              <a:avLst/>
              <a:gdLst/>
              <a:ahLst/>
              <a:cxnLst/>
              <a:rect l="l" t="t" r="r" b="b"/>
              <a:pathLst>
                <a:path h="4054670">
                  <a:moveTo>
                    <a:pt x="0" y="4054670"/>
                  </a:moveTo>
                  <a:lnTo>
                    <a:pt x="0" y="0"/>
                  </a:lnTo>
                </a:path>
              </a:pathLst>
            </a:custGeom>
            <a:ln w="25399">
              <a:solidFill>
                <a:srgbClr val="6094C9"/>
              </a:solidFill>
              <a:headEnd type="none"/>
              <a:tailEnd type="arrow"/>
            </a:ln>
            <a:effectLst>
              <a:outerShdw blurRad="50800" dist="38100" dir="5400000" algn="t" rotWithShape="0">
                <a:prstClr val="black">
                  <a:alpha val="40000"/>
                </a:prstClr>
              </a:outerShdw>
            </a:effectLst>
          </p:spPr>
          <p:txBody>
            <a:bodyPr wrap="square" lIns="0" tIns="0" rIns="0" bIns="0" rtlCol="0">
              <a:noAutofit/>
            </a:bodyPr>
            <a:lstStyle/>
            <a:p>
              <a:endParaRPr/>
            </a:p>
          </p:txBody>
        </p:sp>
        <p:sp>
          <p:nvSpPr>
            <p:cNvPr id="121" name="object 70"/>
            <p:cNvSpPr/>
            <p:nvPr/>
          </p:nvSpPr>
          <p:spPr>
            <a:xfrm>
              <a:off x="2343901" y="5978370"/>
              <a:ext cx="6303362" cy="0"/>
            </a:xfrm>
            <a:custGeom>
              <a:avLst/>
              <a:gdLst/>
              <a:ahLst/>
              <a:cxnLst/>
              <a:rect l="l" t="t" r="r" b="b"/>
              <a:pathLst>
                <a:path w="6303362">
                  <a:moveTo>
                    <a:pt x="0" y="0"/>
                  </a:moveTo>
                  <a:lnTo>
                    <a:pt x="6303362" y="0"/>
                  </a:lnTo>
                </a:path>
              </a:pathLst>
            </a:custGeom>
            <a:ln w="25399">
              <a:solidFill>
                <a:srgbClr val="6094C9"/>
              </a:solidFill>
              <a:headEnd type="none"/>
              <a:tailEnd type="arrow"/>
            </a:ln>
            <a:effectLst>
              <a:outerShdw blurRad="50800" dist="38100" algn="l" rotWithShape="0">
                <a:prstClr val="black">
                  <a:alpha val="40000"/>
                </a:prstClr>
              </a:outerShdw>
            </a:effectLst>
          </p:spPr>
          <p:txBody>
            <a:bodyPr wrap="square" lIns="0" tIns="0" rIns="0" bIns="0" rtlCol="0">
              <a:noAutofit/>
            </a:bodyPr>
            <a:lstStyle/>
            <a:p>
              <a:endParaRPr/>
            </a:p>
          </p:txBody>
        </p:sp>
      </p:grpSp>
      <p:sp>
        <p:nvSpPr>
          <p:cNvPr id="122" name="object 15"/>
          <p:cNvSpPr txBox="1"/>
          <p:nvPr/>
        </p:nvSpPr>
        <p:spPr>
          <a:xfrm>
            <a:off x="1873883" y="365536"/>
            <a:ext cx="1351013" cy="520700"/>
          </a:xfrm>
          <a:prstGeom prst="rect">
            <a:avLst/>
          </a:prstGeom>
        </p:spPr>
        <p:txBody>
          <a:bodyPr wrap="square" lIns="0" tIns="0" rIns="0" bIns="0" rtlCol="0">
            <a:noAutofit/>
          </a:bodyPr>
          <a:lstStyle/>
          <a:p>
            <a:pPr marL="12700">
              <a:lnSpc>
                <a:spcPts val="1985"/>
              </a:lnSpc>
              <a:spcBef>
                <a:spcPts val="99"/>
              </a:spcBef>
            </a:pPr>
            <a:r>
              <a:rPr sz="2700" baseline="3034" dirty="0">
                <a:solidFill>
                  <a:srgbClr val="215867"/>
                </a:solidFill>
                <a:latin typeface="+mj-lt"/>
                <a:cs typeface="Calibri"/>
              </a:rPr>
              <a:t>epsilon = 1.75</a:t>
            </a:r>
            <a:endParaRPr>
              <a:latin typeface="+mj-lt"/>
              <a:cs typeface="Calibri"/>
            </a:endParaRPr>
          </a:p>
          <a:p>
            <a:pPr marL="12700" marR="34289">
              <a:lnSpc>
                <a:spcPts val="2100"/>
              </a:lnSpc>
              <a:spcBef>
                <a:spcPts val="5"/>
              </a:spcBef>
            </a:pPr>
            <a:r>
              <a:rPr sz="2700" baseline="1517" dirty="0">
                <a:solidFill>
                  <a:srgbClr val="215867"/>
                </a:solidFill>
                <a:latin typeface="+mj-lt"/>
                <a:cs typeface="Calibri"/>
              </a:rPr>
              <a:t>n_clu = 3</a:t>
            </a:r>
            <a:endParaRPr>
              <a:latin typeface="+mj-lt"/>
              <a:cs typeface="Calibri"/>
            </a:endParaRPr>
          </a:p>
        </p:txBody>
      </p:sp>
      <p:sp>
        <p:nvSpPr>
          <p:cNvPr id="123" name="object 5"/>
          <p:cNvSpPr txBox="1"/>
          <p:nvPr/>
        </p:nvSpPr>
        <p:spPr>
          <a:xfrm>
            <a:off x="3625916" y="365537"/>
            <a:ext cx="6889684" cy="807913"/>
          </a:xfrm>
          <a:prstGeom prst="rect">
            <a:avLst/>
          </a:prstGeom>
        </p:spPr>
        <p:txBody>
          <a:bodyPr wrap="square" lIns="0" tIns="0" rIns="0" bIns="0" rtlCol="0">
            <a:spAutoFit/>
          </a:bodyPr>
          <a:lstStyle/>
          <a:p>
            <a:pPr marL="12700" marR="41909">
              <a:lnSpc>
                <a:spcPts val="3454"/>
              </a:lnSpc>
              <a:spcBef>
                <a:spcPts val="172"/>
              </a:spcBef>
            </a:pPr>
            <a:r>
              <a:rPr sz="4800" baseline="2560" dirty="0">
                <a:solidFill>
                  <a:srgbClr val="4E81BC"/>
                </a:solidFill>
                <a:latin typeface="+mj-lt"/>
                <a:cs typeface="Calibri"/>
              </a:rPr>
              <a:t>DBSC</a:t>
            </a:r>
            <a:r>
              <a:rPr sz="4800" spc="-4" baseline="2560" dirty="0">
                <a:solidFill>
                  <a:srgbClr val="4E81BC"/>
                </a:solidFill>
                <a:latin typeface="+mj-lt"/>
                <a:cs typeface="Calibri"/>
              </a:rPr>
              <a:t>A</a:t>
            </a:r>
            <a:r>
              <a:rPr sz="4800" baseline="2560" dirty="0">
                <a:solidFill>
                  <a:srgbClr val="4E81BC"/>
                </a:solidFill>
                <a:latin typeface="+mj-lt"/>
                <a:cs typeface="Calibri"/>
              </a:rPr>
              <a:t>N</a:t>
            </a:r>
            <a:endParaRPr sz="3200" dirty="0">
              <a:latin typeface="+mj-lt"/>
              <a:cs typeface="Calibri"/>
            </a:endParaRPr>
          </a:p>
          <a:p>
            <a:pPr marL="12700">
              <a:lnSpc>
                <a:spcPts val="2770"/>
              </a:lnSpc>
            </a:pPr>
            <a:r>
              <a:rPr lang="en-US" sz="3200" baseline="1137" dirty="0">
                <a:solidFill>
                  <a:srgbClr val="7F7E7E"/>
                </a:solidFill>
                <a:cs typeface="Calibri"/>
              </a:rPr>
              <a:t>Keep adding neighbors within </a:t>
            </a:r>
            <a:r>
              <a:rPr lang="en-US" sz="3200" i="1" baseline="1137" dirty="0">
                <a:solidFill>
                  <a:srgbClr val="7F7E7E"/>
                </a:solidFill>
                <a:cs typeface="Calibri"/>
              </a:rPr>
              <a:t>epsilon </a:t>
            </a:r>
            <a:r>
              <a:rPr lang="en-US" sz="3200" baseline="1137" dirty="0">
                <a:solidFill>
                  <a:srgbClr val="7F7E7E"/>
                </a:solidFill>
                <a:cs typeface="Calibri"/>
              </a:rPr>
              <a:t>as chain reaction</a:t>
            </a:r>
            <a:endParaRPr lang="en-US" sz="3200" i="1" baseline="1137" dirty="0">
              <a:solidFill>
                <a:srgbClr val="7F7E7E"/>
              </a:solidFill>
              <a:cs typeface="Calibri"/>
            </a:endParaRPr>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object 3"/>
          <p:cNvSpPr txBox="1"/>
          <p:nvPr/>
        </p:nvSpPr>
        <p:spPr>
          <a:xfrm>
            <a:off x="6950816" y="6116930"/>
            <a:ext cx="542241" cy="330200"/>
          </a:xfrm>
          <a:prstGeom prst="rect">
            <a:avLst/>
          </a:prstGeom>
        </p:spPr>
        <p:txBody>
          <a:bodyPr wrap="square" lIns="0" tIns="0" rIns="0" bIns="0" rtlCol="0">
            <a:noAutofit/>
          </a:bodyPr>
          <a:lstStyle/>
          <a:p>
            <a:pPr marL="12700">
              <a:lnSpc>
                <a:spcPts val="2600"/>
              </a:lnSpc>
              <a:spcBef>
                <a:spcPts val="130"/>
              </a:spcBef>
            </a:pPr>
            <a:r>
              <a:rPr sz="3600" baseline="2275" dirty="0">
                <a:solidFill>
                  <a:srgbClr val="7F7E7E"/>
                </a:solidFill>
                <a:latin typeface="Calibri"/>
                <a:cs typeface="Calibri"/>
              </a:rPr>
              <a:t>Age</a:t>
            </a:r>
            <a:endParaRPr sz="2400">
              <a:latin typeface="Calibri"/>
              <a:cs typeface="Calibri"/>
            </a:endParaRPr>
          </a:p>
        </p:txBody>
      </p:sp>
      <p:sp>
        <p:nvSpPr>
          <p:cNvPr id="85" name="object 66"/>
          <p:cNvSpPr/>
          <p:nvPr/>
        </p:nvSpPr>
        <p:spPr>
          <a:xfrm>
            <a:off x="6352723" y="3793272"/>
            <a:ext cx="1810252" cy="1760707"/>
          </a:xfrm>
          <a:custGeom>
            <a:avLst/>
            <a:gdLst/>
            <a:ahLst/>
            <a:cxnLst/>
            <a:rect l="l" t="t" r="r" b="b"/>
            <a:pathLst>
              <a:path w="1810252" h="1760707">
                <a:moveTo>
                  <a:pt x="0" y="880353"/>
                </a:moveTo>
                <a:lnTo>
                  <a:pt x="3000" y="952556"/>
                </a:lnTo>
                <a:lnTo>
                  <a:pt x="11846" y="1023151"/>
                </a:lnTo>
                <a:lnTo>
                  <a:pt x="26305" y="1091913"/>
                </a:lnTo>
                <a:lnTo>
                  <a:pt x="46143" y="1158614"/>
                </a:lnTo>
                <a:lnTo>
                  <a:pt x="71129" y="1223027"/>
                </a:lnTo>
                <a:lnTo>
                  <a:pt x="101028" y="1284927"/>
                </a:lnTo>
                <a:lnTo>
                  <a:pt x="135608" y="1344087"/>
                </a:lnTo>
                <a:lnTo>
                  <a:pt x="174636" y="1400279"/>
                </a:lnTo>
                <a:lnTo>
                  <a:pt x="217880" y="1453279"/>
                </a:lnTo>
                <a:lnTo>
                  <a:pt x="265105" y="1502858"/>
                </a:lnTo>
                <a:lnTo>
                  <a:pt x="316079" y="1548791"/>
                </a:lnTo>
                <a:lnTo>
                  <a:pt x="370570" y="1590850"/>
                </a:lnTo>
                <a:lnTo>
                  <a:pt x="428344" y="1628810"/>
                </a:lnTo>
                <a:lnTo>
                  <a:pt x="489168" y="1662444"/>
                </a:lnTo>
                <a:lnTo>
                  <a:pt x="552810" y="1691525"/>
                </a:lnTo>
                <a:lnTo>
                  <a:pt x="619036" y="1715826"/>
                </a:lnTo>
                <a:lnTo>
                  <a:pt x="687614" y="1735122"/>
                </a:lnTo>
                <a:lnTo>
                  <a:pt x="758310" y="1749185"/>
                </a:lnTo>
                <a:lnTo>
                  <a:pt x="830892" y="1757789"/>
                </a:lnTo>
                <a:lnTo>
                  <a:pt x="905126" y="1760707"/>
                </a:lnTo>
                <a:lnTo>
                  <a:pt x="979361" y="1757789"/>
                </a:lnTo>
                <a:lnTo>
                  <a:pt x="1051942" y="1749185"/>
                </a:lnTo>
                <a:lnTo>
                  <a:pt x="1122639" y="1735122"/>
                </a:lnTo>
                <a:lnTo>
                  <a:pt x="1191216" y="1715826"/>
                </a:lnTo>
                <a:lnTo>
                  <a:pt x="1257442" y="1691525"/>
                </a:lnTo>
                <a:lnTo>
                  <a:pt x="1321084" y="1662444"/>
                </a:lnTo>
                <a:lnTo>
                  <a:pt x="1381908" y="1628810"/>
                </a:lnTo>
                <a:lnTo>
                  <a:pt x="1439682" y="1590850"/>
                </a:lnTo>
                <a:lnTo>
                  <a:pt x="1494173" y="1548791"/>
                </a:lnTo>
                <a:lnTo>
                  <a:pt x="1545147" y="1502858"/>
                </a:lnTo>
                <a:lnTo>
                  <a:pt x="1592373" y="1453279"/>
                </a:lnTo>
                <a:lnTo>
                  <a:pt x="1635616" y="1400279"/>
                </a:lnTo>
                <a:lnTo>
                  <a:pt x="1674644" y="1344087"/>
                </a:lnTo>
                <a:lnTo>
                  <a:pt x="1709224" y="1284927"/>
                </a:lnTo>
                <a:lnTo>
                  <a:pt x="1739123" y="1223027"/>
                </a:lnTo>
                <a:lnTo>
                  <a:pt x="1764109" y="1158614"/>
                </a:lnTo>
                <a:lnTo>
                  <a:pt x="1783947" y="1091913"/>
                </a:lnTo>
                <a:lnTo>
                  <a:pt x="1798406" y="1023151"/>
                </a:lnTo>
                <a:lnTo>
                  <a:pt x="1807252" y="952556"/>
                </a:lnTo>
                <a:lnTo>
                  <a:pt x="1810252" y="880353"/>
                </a:lnTo>
                <a:lnTo>
                  <a:pt x="1807252" y="808151"/>
                </a:lnTo>
                <a:lnTo>
                  <a:pt x="1798406" y="737555"/>
                </a:lnTo>
                <a:lnTo>
                  <a:pt x="1783947" y="668794"/>
                </a:lnTo>
                <a:lnTo>
                  <a:pt x="1764109" y="602094"/>
                </a:lnTo>
                <a:lnTo>
                  <a:pt x="1739123" y="537680"/>
                </a:lnTo>
                <a:lnTo>
                  <a:pt x="1709224" y="475780"/>
                </a:lnTo>
                <a:lnTo>
                  <a:pt x="1674644" y="416621"/>
                </a:lnTo>
                <a:lnTo>
                  <a:pt x="1635616" y="360428"/>
                </a:lnTo>
                <a:lnTo>
                  <a:pt x="1592373" y="307429"/>
                </a:lnTo>
                <a:lnTo>
                  <a:pt x="1545147" y="257849"/>
                </a:lnTo>
                <a:lnTo>
                  <a:pt x="1494173" y="211917"/>
                </a:lnTo>
                <a:lnTo>
                  <a:pt x="1439682" y="169857"/>
                </a:lnTo>
                <a:lnTo>
                  <a:pt x="1381908" y="131897"/>
                </a:lnTo>
                <a:lnTo>
                  <a:pt x="1321084" y="98263"/>
                </a:lnTo>
                <a:lnTo>
                  <a:pt x="1257442" y="69182"/>
                </a:lnTo>
                <a:lnTo>
                  <a:pt x="1191216" y="44881"/>
                </a:lnTo>
                <a:lnTo>
                  <a:pt x="1122639" y="25585"/>
                </a:lnTo>
                <a:lnTo>
                  <a:pt x="1051942" y="11522"/>
                </a:lnTo>
                <a:lnTo>
                  <a:pt x="979361" y="2918"/>
                </a:lnTo>
                <a:lnTo>
                  <a:pt x="905126" y="0"/>
                </a:lnTo>
                <a:lnTo>
                  <a:pt x="830892" y="2918"/>
                </a:lnTo>
                <a:lnTo>
                  <a:pt x="758310" y="11522"/>
                </a:lnTo>
                <a:lnTo>
                  <a:pt x="687614" y="25585"/>
                </a:lnTo>
                <a:lnTo>
                  <a:pt x="619036" y="44881"/>
                </a:lnTo>
                <a:lnTo>
                  <a:pt x="552810" y="69182"/>
                </a:lnTo>
                <a:lnTo>
                  <a:pt x="489168" y="98263"/>
                </a:lnTo>
                <a:lnTo>
                  <a:pt x="428344" y="131897"/>
                </a:lnTo>
                <a:lnTo>
                  <a:pt x="370570" y="169857"/>
                </a:lnTo>
                <a:lnTo>
                  <a:pt x="316079" y="211917"/>
                </a:lnTo>
                <a:lnTo>
                  <a:pt x="265105" y="257849"/>
                </a:lnTo>
                <a:lnTo>
                  <a:pt x="217880" y="307429"/>
                </a:lnTo>
                <a:lnTo>
                  <a:pt x="174636" y="360428"/>
                </a:lnTo>
                <a:lnTo>
                  <a:pt x="135608" y="416621"/>
                </a:lnTo>
                <a:lnTo>
                  <a:pt x="101028" y="475780"/>
                </a:lnTo>
                <a:lnTo>
                  <a:pt x="71129" y="537680"/>
                </a:lnTo>
                <a:lnTo>
                  <a:pt x="46143" y="602094"/>
                </a:lnTo>
                <a:lnTo>
                  <a:pt x="26305" y="668794"/>
                </a:lnTo>
                <a:lnTo>
                  <a:pt x="11846" y="737555"/>
                </a:lnTo>
                <a:lnTo>
                  <a:pt x="3000" y="808151"/>
                </a:lnTo>
                <a:lnTo>
                  <a:pt x="0" y="880353"/>
                </a:lnTo>
                <a:close/>
              </a:path>
            </a:pathLst>
          </a:custGeom>
          <a:solidFill>
            <a:srgbClr val="83984F">
              <a:alpha val="50000"/>
            </a:srgbClr>
          </a:solidFill>
          <a:effectLst>
            <a:outerShdw blurRad="50800" dist="38100" dir="5400000" algn="t" rotWithShape="0">
              <a:prstClr val="black">
                <a:alpha val="40000"/>
              </a:prstClr>
            </a:outerShdw>
          </a:effectLst>
        </p:spPr>
        <p:txBody>
          <a:bodyPr wrap="square" lIns="0" tIns="0" rIns="0" bIns="0" rtlCol="0">
            <a:noAutofit/>
          </a:bodyPr>
          <a:lstStyle/>
          <a:p>
            <a:endParaRPr/>
          </a:p>
        </p:txBody>
      </p:sp>
      <p:sp>
        <p:nvSpPr>
          <p:cNvPr id="86" name="object 82"/>
          <p:cNvSpPr/>
          <p:nvPr/>
        </p:nvSpPr>
        <p:spPr>
          <a:xfrm>
            <a:off x="5938372" y="5487188"/>
            <a:ext cx="347472" cy="347472"/>
          </a:xfrm>
          <a:custGeom>
            <a:avLst/>
            <a:gdLst/>
            <a:ahLst/>
            <a:cxnLst/>
            <a:rect l="l" t="t" r="r" b="b"/>
            <a:pathLst>
              <a:path w="320729"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0"/>
                </a:lnTo>
                <a:close/>
              </a:path>
            </a:pathLst>
          </a:custGeom>
          <a:solidFill>
            <a:srgbClr val="937AB1"/>
          </a:solidFill>
          <a:ln w="57150">
            <a:solidFill>
              <a:srgbClr val="AAC56C"/>
            </a:solidFill>
          </a:ln>
        </p:spPr>
        <p:txBody>
          <a:bodyPr wrap="square" lIns="0" tIns="0" rIns="0" bIns="0" rtlCol="0">
            <a:noAutofit/>
          </a:bodyPr>
          <a:lstStyle/>
          <a:p>
            <a:endParaRPr/>
          </a:p>
        </p:txBody>
      </p:sp>
      <p:sp>
        <p:nvSpPr>
          <p:cNvPr id="87" name="object 84"/>
          <p:cNvSpPr/>
          <p:nvPr/>
        </p:nvSpPr>
        <p:spPr>
          <a:xfrm>
            <a:off x="6923747" y="5521291"/>
            <a:ext cx="347472" cy="347472"/>
          </a:xfrm>
          <a:custGeom>
            <a:avLst/>
            <a:gdLst/>
            <a:ahLst/>
            <a:cxnLst/>
            <a:rect l="l" t="t" r="r" b="b"/>
            <a:pathLst>
              <a:path w="320729"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6"/>
                </a:lnTo>
                <a:lnTo>
                  <a:pt x="0" y="173680"/>
                </a:lnTo>
                <a:close/>
              </a:path>
            </a:pathLst>
          </a:custGeom>
          <a:solidFill>
            <a:srgbClr val="AAC56C"/>
          </a:solidFill>
          <a:ln w="28575">
            <a:solidFill>
              <a:srgbClr val="83984F"/>
            </a:solidFill>
          </a:ln>
        </p:spPr>
        <p:txBody>
          <a:bodyPr wrap="square" lIns="0" tIns="0" rIns="0" bIns="0" rtlCol="0">
            <a:noAutofit/>
          </a:bodyPr>
          <a:lstStyle/>
          <a:p>
            <a:endParaRPr/>
          </a:p>
        </p:txBody>
      </p:sp>
      <p:sp>
        <p:nvSpPr>
          <p:cNvPr id="88" name="object 86"/>
          <p:cNvSpPr/>
          <p:nvPr/>
        </p:nvSpPr>
        <p:spPr>
          <a:xfrm>
            <a:off x="7775551" y="5502337"/>
            <a:ext cx="347472" cy="347472"/>
          </a:xfrm>
          <a:custGeom>
            <a:avLst/>
            <a:gdLst/>
            <a:ahLst/>
            <a:cxnLst/>
            <a:rect l="l" t="t" r="r" b="b"/>
            <a:pathLst>
              <a:path w="320729"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9"/>
                </a:lnTo>
                <a:lnTo>
                  <a:pt x="288458" y="69169"/>
                </a:lnTo>
                <a:lnTo>
                  <a:pt x="296005" y="80986"/>
                </a:lnTo>
                <a:lnTo>
                  <a:pt x="302647" y="93485"/>
                </a:lnTo>
                <a:lnTo>
                  <a:pt x="308334" y="106609"/>
                </a:lnTo>
                <a:lnTo>
                  <a:pt x="313014" y="120303"/>
                </a:lnTo>
                <a:lnTo>
                  <a:pt x="316635" y="134513"/>
                </a:lnTo>
                <a:lnTo>
                  <a:pt x="319146" y="149182"/>
                </a:lnTo>
                <a:lnTo>
                  <a:pt x="320497" y="164255"/>
                </a:lnTo>
                <a:lnTo>
                  <a:pt x="320729" y="173680"/>
                </a:lnTo>
                <a:lnTo>
                  <a:pt x="320116" y="188974"/>
                </a:lnTo>
                <a:lnTo>
                  <a:pt x="318311" y="203897"/>
                </a:lnTo>
                <a:lnTo>
                  <a:pt x="315364" y="218395"/>
                </a:lnTo>
                <a:lnTo>
                  <a:pt x="311328" y="232412"/>
                </a:lnTo>
                <a:lnTo>
                  <a:pt x="306254" y="245893"/>
                </a:lnTo>
                <a:lnTo>
                  <a:pt x="300192" y="258782"/>
                </a:lnTo>
                <a:lnTo>
                  <a:pt x="293194" y="271024"/>
                </a:lnTo>
                <a:lnTo>
                  <a:pt x="285310" y="282563"/>
                </a:lnTo>
                <a:lnTo>
                  <a:pt x="276593" y="293344"/>
                </a:lnTo>
                <a:lnTo>
                  <a:pt x="267094" y="303312"/>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6"/>
                </a:lnTo>
                <a:lnTo>
                  <a:pt x="0" y="173680"/>
                </a:lnTo>
                <a:close/>
              </a:path>
            </a:pathLst>
          </a:custGeom>
          <a:solidFill>
            <a:srgbClr val="AAC56C"/>
          </a:solidFill>
          <a:ln w="28575">
            <a:solidFill>
              <a:schemeClr val="bg1">
                <a:lumMod val="85000"/>
              </a:schemeClr>
            </a:solidFill>
          </a:ln>
        </p:spPr>
        <p:txBody>
          <a:bodyPr wrap="square" lIns="0" tIns="0" rIns="0" bIns="0" rtlCol="0">
            <a:noAutofit/>
          </a:bodyPr>
          <a:lstStyle/>
          <a:p>
            <a:endParaRPr/>
          </a:p>
        </p:txBody>
      </p:sp>
      <p:sp>
        <p:nvSpPr>
          <p:cNvPr id="89" name="object 74"/>
          <p:cNvSpPr/>
          <p:nvPr/>
        </p:nvSpPr>
        <p:spPr>
          <a:xfrm>
            <a:off x="4192469" y="5195209"/>
            <a:ext cx="347472" cy="347472"/>
          </a:xfrm>
          <a:custGeom>
            <a:avLst/>
            <a:gdLst/>
            <a:ahLst/>
            <a:cxnLst/>
            <a:rect l="l" t="t" r="r" b="b"/>
            <a:pathLst>
              <a:path w="320730"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90" name="object 72"/>
          <p:cNvSpPr/>
          <p:nvPr/>
        </p:nvSpPr>
        <p:spPr>
          <a:xfrm>
            <a:off x="7483366" y="2517371"/>
            <a:ext cx="347472" cy="347472"/>
          </a:xfrm>
          <a:custGeom>
            <a:avLst/>
            <a:gdLst/>
            <a:ahLst/>
            <a:cxnLst/>
            <a:rect l="l" t="t" r="r" b="b"/>
            <a:pathLst>
              <a:path w="320730"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30" y="342927"/>
                </a:lnTo>
                <a:lnTo>
                  <a:pt x="182985" y="345647"/>
                </a:lnTo>
                <a:lnTo>
                  <a:pt x="169068" y="347110"/>
                </a:lnTo>
                <a:lnTo>
                  <a:pt x="160364" y="347362"/>
                </a:lnTo>
                <a:lnTo>
                  <a:pt x="146244" y="346698"/>
                </a:lnTo>
                <a:lnTo>
                  <a:pt x="132465" y="344742"/>
                </a:lnTo>
                <a:lnTo>
                  <a:pt x="119078" y="341551"/>
                </a:lnTo>
                <a:lnTo>
                  <a:pt x="106136" y="337180"/>
                </a:lnTo>
                <a:lnTo>
                  <a:pt x="93689" y="331684"/>
                </a:lnTo>
                <a:lnTo>
                  <a:pt x="81788" y="325119"/>
                </a:lnTo>
                <a:lnTo>
                  <a:pt x="70485" y="317540"/>
                </a:lnTo>
                <a:lnTo>
                  <a:pt x="59830" y="309002"/>
                </a:lnTo>
                <a:lnTo>
                  <a:pt x="49876" y="299561"/>
                </a:lnTo>
                <a:lnTo>
                  <a:pt x="40672" y="289273"/>
                </a:lnTo>
                <a:lnTo>
                  <a:pt x="32271" y="278192"/>
                </a:lnTo>
                <a:lnTo>
                  <a:pt x="24724" y="266375"/>
                </a:lnTo>
                <a:lnTo>
                  <a:pt x="18081" y="253876"/>
                </a:lnTo>
                <a:lnTo>
                  <a:pt x="12395" y="240752"/>
                </a:lnTo>
                <a:lnTo>
                  <a:pt x="7715" y="227058"/>
                </a:lnTo>
                <a:lnTo>
                  <a:pt x="4094" y="212848"/>
                </a:lnTo>
                <a:lnTo>
                  <a:pt x="1583" y="198180"/>
                </a:lnTo>
                <a:lnTo>
                  <a:pt x="232" y="183107"/>
                </a:lnTo>
                <a:lnTo>
                  <a:pt x="0" y="173680"/>
                </a:lnTo>
                <a:close/>
              </a:path>
            </a:pathLst>
          </a:custGeom>
          <a:solidFill>
            <a:srgbClr val="FAA757"/>
          </a:solidFill>
          <a:ln w="28575">
            <a:solidFill>
              <a:srgbClr val="C1803F"/>
            </a:solidFill>
          </a:ln>
        </p:spPr>
        <p:txBody>
          <a:bodyPr wrap="square" lIns="0" tIns="0" rIns="0" bIns="0" rtlCol="0">
            <a:noAutofit/>
          </a:bodyPr>
          <a:lstStyle/>
          <a:p>
            <a:endParaRPr/>
          </a:p>
        </p:txBody>
      </p:sp>
      <p:sp>
        <p:nvSpPr>
          <p:cNvPr id="91" name="object 70"/>
          <p:cNvSpPr/>
          <p:nvPr/>
        </p:nvSpPr>
        <p:spPr>
          <a:xfrm>
            <a:off x="7084113" y="2135643"/>
            <a:ext cx="347472" cy="347472"/>
          </a:xfrm>
          <a:custGeom>
            <a:avLst/>
            <a:gdLst/>
            <a:ahLst/>
            <a:cxnLst/>
            <a:rect l="l" t="t" r="r" b="b"/>
            <a:pathLst>
              <a:path w="320730"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2"/>
                </a:lnTo>
                <a:lnTo>
                  <a:pt x="146244" y="346698"/>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3" y="198179"/>
                </a:lnTo>
                <a:lnTo>
                  <a:pt x="232" y="183107"/>
                </a:lnTo>
                <a:lnTo>
                  <a:pt x="0" y="173680"/>
                </a:lnTo>
                <a:close/>
              </a:path>
            </a:pathLst>
          </a:custGeom>
          <a:solidFill>
            <a:srgbClr val="FAA757"/>
          </a:solidFill>
          <a:ln w="28575">
            <a:solidFill>
              <a:srgbClr val="C1803F"/>
            </a:solidFill>
          </a:ln>
        </p:spPr>
        <p:txBody>
          <a:bodyPr wrap="square" lIns="0" tIns="0" rIns="0" bIns="0" rtlCol="0">
            <a:noAutofit/>
          </a:bodyPr>
          <a:lstStyle/>
          <a:p>
            <a:endParaRPr/>
          </a:p>
        </p:txBody>
      </p:sp>
      <p:sp>
        <p:nvSpPr>
          <p:cNvPr id="92" name="object 68"/>
          <p:cNvSpPr/>
          <p:nvPr/>
        </p:nvSpPr>
        <p:spPr>
          <a:xfrm>
            <a:off x="6672028" y="1723114"/>
            <a:ext cx="347472" cy="347472"/>
          </a:xfrm>
          <a:custGeom>
            <a:avLst/>
            <a:gdLst/>
            <a:ahLst/>
            <a:cxnLst/>
            <a:rect l="l" t="t" r="r" b="b"/>
            <a:pathLst>
              <a:path w="320729"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2"/>
                </a:lnTo>
                <a:lnTo>
                  <a:pt x="146244" y="346698"/>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3"/>
                </a:lnTo>
                <a:lnTo>
                  <a:pt x="32271" y="278192"/>
                </a:lnTo>
                <a:lnTo>
                  <a:pt x="24724" y="266375"/>
                </a:lnTo>
                <a:lnTo>
                  <a:pt x="18081" y="253876"/>
                </a:lnTo>
                <a:lnTo>
                  <a:pt x="12395" y="240752"/>
                </a:lnTo>
                <a:lnTo>
                  <a:pt x="7715" y="227058"/>
                </a:lnTo>
                <a:lnTo>
                  <a:pt x="4094" y="212848"/>
                </a:lnTo>
                <a:lnTo>
                  <a:pt x="1583" y="198179"/>
                </a:lnTo>
                <a:lnTo>
                  <a:pt x="232" y="183107"/>
                </a:lnTo>
                <a:lnTo>
                  <a:pt x="0" y="173680"/>
                </a:lnTo>
                <a:close/>
              </a:path>
            </a:pathLst>
          </a:custGeom>
          <a:solidFill>
            <a:srgbClr val="FAA757"/>
          </a:solidFill>
          <a:ln w="28575">
            <a:solidFill>
              <a:schemeClr val="bg1">
                <a:lumMod val="85000"/>
              </a:schemeClr>
            </a:solidFill>
          </a:ln>
        </p:spPr>
        <p:txBody>
          <a:bodyPr wrap="square" lIns="0" tIns="0" rIns="0" bIns="0" rtlCol="0">
            <a:noAutofit/>
          </a:bodyPr>
          <a:lstStyle/>
          <a:p>
            <a:endParaRPr/>
          </a:p>
        </p:txBody>
      </p:sp>
      <p:sp>
        <p:nvSpPr>
          <p:cNvPr id="93" name="object 66"/>
          <p:cNvSpPr/>
          <p:nvPr/>
        </p:nvSpPr>
        <p:spPr>
          <a:xfrm>
            <a:off x="8396003" y="3412181"/>
            <a:ext cx="347472" cy="347472"/>
          </a:xfrm>
          <a:custGeom>
            <a:avLst/>
            <a:gdLst/>
            <a:ahLst/>
            <a:cxnLst/>
            <a:rect l="l" t="t" r="r" b="b"/>
            <a:pathLst>
              <a:path w="320730"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4"/>
                </a:lnTo>
                <a:lnTo>
                  <a:pt x="308334" y="106609"/>
                </a:lnTo>
                <a:lnTo>
                  <a:pt x="313014" y="120303"/>
                </a:lnTo>
                <a:lnTo>
                  <a:pt x="316635" y="134512"/>
                </a:lnTo>
                <a:lnTo>
                  <a:pt x="319147" y="149181"/>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3" y="346697"/>
                </a:lnTo>
                <a:lnTo>
                  <a:pt x="132464" y="344742"/>
                </a:lnTo>
                <a:lnTo>
                  <a:pt x="119078" y="341551"/>
                </a:lnTo>
                <a:lnTo>
                  <a:pt x="106136" y="337180"/>
                </a:lnTo>
                <a:lnTo>
                  <a:pt x="93688" y="331684"/>
                </a:lnTo>
                <a:lnTo>
                  <a:pt x="81788" y="325119"/>
                </a:lnTo>
                <a:lnTo>
                  <a:pt x="70484" y="317539"/>
                </a:lnTo>
                <a:lnTo>
                  <a:pt x="59830" y="309001"/>
                </a:lnTo>
                <a:lnTo>
                  <a:pt x="49875" y="299561"/>
                </a:lnTo>
                <a:lnTo>
                  <a:pt x="40672" y="289272"/>
                </a:lnTo>
                <a:lnTo>
                  <a:pt x="32271" y="278192"/>
                </a:lnTo>
                <a:lnTo>
                  <a:pt x="24724" y="266375"/>
                </a:lnTo>
                <a:lnTo>
                  <a:pt x="18081" y="253876"/>
                </a:lnTo>
                <a:lnTo>
                  <a:pt x="12395" y="240752"/>
                </a:lnTo>
                <a:lnTo>
                  <a:pt x="7715" y="227057"/>
                </a:lnTo>
                <a:lnTo>
                  <a:pt x="4094" y="212848"/>
                </a:lnTo>
                <a:lnTo>
                  <a:pt x="1582" y="198179"/>
                </a:lnTo>
                <a:lnTo>
                  <a:pt x="232" y="183106"/>
                </a:lnTo>
                <a:lnTo>
                  <a:pt x="0" y="173680"/>
                </a:lnTo>
                <a:close/>
              </a:path>
            </a:pathLst>
          </a:custGeom>
          <a:solidFill>
            <a:srgbClr val="FAA757"/>
          </a:solidFill>
          <a:ln w="28575">
            <a:solidFill>
              <a:srgbClr val="C1803F"/>
            </a:solidFill>
          </a:ln>
        </p:spPr>
        <p:txBody>
          <a:bodyPr wrap="square" lIns="0" tIns="0" rIns="0" bIns="0" rtlCol="0">
            <a:noAutofit/>
          </a:bodyPr>
          <a:lstStyle/>
          <a:p>
            <a:endParaRPr/>
          </a:p>
        </p:txBody>
      </p:sp>
      <p:sp>
        <p:nvSpPr>
          <p:cNvPr id="94" name="object 63"/>
          <p:cNvSpPr/>
          <p:nvPr/>
        </p:nvSpPr>
        <p:spPr>
          <a:xfrm>
            <a:off x="7404842" y="5021529"/>
            <a:ext cx="347472" cy="347472"/>
          </a:xfrm>
          <a:custGeom>
            <a:avLst/>
            <a:gdLst/>
            <a:ahLst/>
            <a:cxnLst/>
            <a:rect l="l" t="t" r="r" b="b"/>
            <a:pathLst>
              <a:path w="320730" h="347361">
                <a:moveTo>
                  <a:pt x="0" y="173680"/>
                </a:moveTo>
                <a:lnTo>
                  <a:pt x="232" y="183106"/>
                </a:lnTo>
                <a:lnTo>
                  <a:pt x="1583" y="198179"/>
                </a:lnTo>
                <a:lnTo>
                  <a:pt x="4094" y="212848"/>
                </a:lnTo>
                <a:lnTo>
                  <a:pt x="7715" y="227058"/>
                </a:lnTo>
                <a:lnTo>
                  <a:pt x="12395" y="240752"/>
                </a:lnTo>
                <a:lnTo>
                  <a:pt x="18082" y="253876"/>
                </a:lnTo>
                <a:lnTo>
                  <a:pt x="24724" y="266375"/>
                </a:lnTo>
                <a:lnTo>
                  <a:pt x="32272" y="278192"/>
                </a:lnTo>
                <a:lnTo>
                  <a:pt x="40673" y="289272"/>
                </a:lnTo>
                <a:lnTo>
                  <a:pt x="49876" y="299561"/>
                </a:lnTo>
                <a:lnTo>
                  <a:pt x="59830" y="309001"/>
                </a:lnTo>
                <a:lnTo>
                  <a:pt x="70485" y="317539"/>
                </a:lnTo>
                <a:lnTo>
                  <a:pt x="81788" y="325118"/>
                </a:lnTo>
                <a:lnTo>
                  <a:pt x="93689" y="331684"/>
                </a:lnTo>
                <a:lnTo>
                  <a:pt x="106136" y="337180"/>
                </a:lnTo>
                <a:lnTo>
                  <a:pt x="119079" y="341551"/>
                </a:lnTo>
                <a:lnTo>
                  <a:pt x="132465" y="344742"/>
                </a:lnTo>
                <a:lnTo>
                  <a:pt x="146244" y="346697"/>
                </a:lnTo>
                <a:lnTo>
                  <a:pt x="160365" y="347361"/>
                </a:lnTo>
                <a:lnTo>
                  <a:pt x="169069" y="347110"/>
                </a:lnTo>
                <a:lnTo>
                  <a:pt x="182986" y="345646"/>
                </a:lnTo>
                <a:lnTo>
                  <a:pt x="196530" y="342926"/>
                </a:lnTo>
                <a:lnTo>
                  <a:pt x="209650" y="339004"/>
                </a:lnTo>
                <a:lnTo>
                  <a:pt x="222295" y="333936"/>
                </a:lnTo>
                <a:lnTo>
                  <a:pt x="234413" y="327778"/>
                </a:lnTo>
                <a:lnTo>
                  <a:pt x="245953" y="320583"/>
                </a:lnTo>
                <a:lnTo>
                  <a:pt x="256864" y="312409"/>
                </a:lnTo>
                <a:lnTo>
                  <a:pt x="267095" y="303311"/>
                </a:lnTo>
                <a:lnTo>
                  <a:pt x="276595" y="293343"/>
                </a:lnTo>
                <a:lnTo>
                  <a:pt x="285312" y="282562"/>
                </a:lnTo>
                <a:lnTo>
                  <a:pt x="293195" y="271023"/>
                </a:lnTo>
                <a:lnTo>
                  <a:pt x="300193" y="258781"/>
                </a:lnTo>
                <a:lnTo>
                  <a:pt x="306255" y="245892"/>
                </a:lnTo>
                <a:lnTo>
                  <a:pt x="311330" y="232411"/>
                </a:lnTo>
                <a:lnTo>
                  <a:pt x="315366" y="218394"/>
                </a:lnTo>
                <a:lnTo>
                  <a:pt x="318312" y="203896"/>
                </a:lnTo>
                <a:lnTo>
                  <a:pt x="320117" y="188973"/>
                </a:lnTo>
                <a:lnTo>
                  <a:pt x="320730" y="173680"/>
                </a:lnTo>
                <a:lnTo>
                  <a:pt x="320498" y="164254"/>
                </a:lnTo>
                <a:lnTo>
                  <a:pt x="319147" y="149181"/>
                </a:lnTo>
                <a:lnTo>
                  <a:pt x="316636" y="134512"/>
                </a:lnTo>
                <a:lnTo>
                  <a:pt x="313015" y="120303"/>
                </a:lnTo>
                <a:lnTo>
                  <a:pt x="308335" y="106609"/>
                </a:lnTo>
                <a:lnTo>
                  <a:pt x="302649" y="93485"/>
                </a:lnTo>
                <a:lnTo>
                  <a:pt x="296006" y="80986"/>
                </a:lnTo>
                <a:lnTo>
                  <a:pt x="288459" y="69169"/>
                </a:lnTo>
                <a:lnTo>
                  <a:pt x="280058" y="58089"/>
                </a:lnTo>
                <a:lnTo>
                  <a:pt x="270854" y="47800"/>
                </a:lnTo>
                <a:lnTo>
                  <a:pt x="260900" y="38359"/>
                </a:lnTo>
                <a:lnTo>
                  <a:pt x="250245" y="29822"/>
                </a:lnTo>
                <a:lnTo>
                  <a:pt x="238942" y="22242"/>
                </a:lnTo>
                <a:lnTo>
                  <a:pt x="227041" y="15677"/>
                </a:lnTo>
                <a:lnTo>
                  <a:pt x="214594" y="10181"/>
                </a:lnTo>
                <a:lnTo>
                  <a:pt x="201651" y="5810"/>
                </a:lnTo>
                <a:lnTo>
                  <a:pt x="188265" y="2619"/>
                </a:lnTo>
                <a:lnTo>
                  <a:pt x="174486" y="664"/>
                </a:lnTo>
                <a:lnTo>
                  <a:pt x="160365" y="0"/>
                </a:lnTo>
                <a:lnTo>
                  <a:pt x="151662" y="251"/>
                </a:lnTo>
                <a:lnTo>
                  <a:pt x="137745" y="1714"/>
                </a:lnTo>
                <a:lnTo>
                  <a:pt x="124200" y="4434"/>
                </a:lnTo>
                <a:lnTo>
                  <a:pt x="111080" y="8356"/>
                </a:lnTo>
                <a:lnTo>
                  <a:pt x="98436" y="13424"/>
                </a:lnTo>
                <a:lnTo>
                  <a:pt x="86318" y="19583"/>
                </a:lnTo>
                <a:lnTo>
                  <a:pt x="74777" y="26777"/>
                </a:lnTo>
                <a:lnTo>
                  <a:pt x="63866" y="34951"/>
                </a:lnTo>
                <a:lnTo>
                  <a:pt x="53635" y="44049"/>
                </a:lnTo>
                <a:lnTo>
                  <a:pt x="44136" y="54017"/>
                </a:lnTo>
                <a:lnTo>
                  <a:pt x="35419" y="64798"/>
                </a:lnTo>
                <a:lnTo>
                  <a:pt x="27535" y="76337"/>
                </a:lnTo>
                <a:lnTo>
                  <a:pt x="20537" y="88579"/>
                </a:lnTo>
                <a:lnTo>
                  <a:pt x="14475" y="101468"/>
                </a:lnTo>
                <a:lnTo>
                  <a:pt x="9400" y="114948"/>
                </a:lnTo>
                <a:lnTo>
                  <a:pt x="5364" y="128965"/>
                </a:lnTo>
                <a:lnTo>
                  <a:pt x="2418" y="143463"/>
                </a:lnTo>
                <a:lnTo>
                  <a:pt x="613" y="158386"/>
                </a:lnTo>
                <a:lnTo>
                  <a:pt x="0" y="173680"/>
                </a:lnTo>
                <a:close/>
              </a:path>
            </a:pathLst>
          </a:custGeom>
          <a:solidFill>
            <a:srgbClr val="AAC56C"/>
          </a:solidFill>
          <a:ln w="28575">
            <a:solidFill>
              <a:srgbClr val="83984F"/>
            </a:solidFill>
          </a:ln>
        </p:spPr>
        <p:txBody>
          <a:bodyPr wrap="square" lIns="0" tIns="0" rIns="0" bIns="0" rtlCol="0">
            <a:noAutofit/>
          </a:bodyPr>
          <a:lstStyle/>
          <a:p>
            <a:endParaRPr/>
          </a:p>
        </p:txBody>
      </p:sp>
      <p:sp>
        <p:nvSpPr>
          <p:cNvPr id="95" name="object 62"/>
          <p:cNvSpPr/>
          <p:nvPr/>
        </p:nvSpPr>
        <p:spPr>
          <a:xfrm>
            <a:off x="5850962" y="3493881"/>
            <a:ext cx="347472" cy="347472"/>
          </a:xfrm>
          <a:custGeom>
            <a:avLst/>
            <a:gdLst/>
            <a:ahLst/>
            <a:cxnLst/>
            <a:rect l="l" t="t" r="r" b="b"/>
            <a:pathLst>
              <a:path w="320729"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6" y="149182"/>
                </a:lnTo>
                <a:lnTo>
                  <a:pt x="320497" y="164254"/>
                </a:lnTo>
                <a:lnTo>
                  <a:pt x="320729"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6"/>
                </a:lnTo>
                <a:lnTo>
                  <a:pt x="0" y="173681"/>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96" name="object 60"/>
          <p:cNvSpPr/>
          <p:nvPr/>
        </p:nvSpPr>
        <p:spPr>
          <a:xfrm>
            <a:off x="4975263" y="4571028"/>
            <a:ext cx="347472" cy="347472"/>
          </a:xfrm>
          <a:custGeom>
            <a:avLst/>
            <a:gdLst/>
            <a:ahLst/>
            <a:cxnLst/>
            <a:rect l="l" t="t" r="r" b="b"/>
            <a:pathLst>
              <a:path w="320729"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8"/>
                </a:lnTo>
                <a:lnTo>
                  <a:pt x="288458" y="69169"/>
                </a:lnTo>
                <a:lnTo>
                  <a:pt x="296005" y="80986"/>
                </a:lnTo>
                <a:lnTo>
                  <a:pt x="302648" y="93485"/>
                </a:lnTo>
                <a:lnTo>
                  <a:pt x="308334" y="106609"/>
                </a:lnTo>
                <a:lnTo>
                  <a:pt x="313014" y="120303"/>
                </a:lnTo>
                <a:lnTo>
                  <a:pt x="316635" y="134513"/>
                </a:lnTo>
                <a:lnTo>
                  <a:pt x="319146" y="149182"/>
                </a:lnTo>
                <a:lnTo>
                  <a:pt x="320497" y="164254"/>
                </a:lnTo>
                <a:lnTo>
                  <a:pt x="320729"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1"/>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97" name="object 58"/>
          <p:cNvSpPr/>
          <p:nvPr/>
        </p:nvSpPr>
        <p:spPr>
          <a:xfrm>
            <a:off x="9037462" y="2045434"/>
            <a:ext cx="347472" cy="347472"/>
          </a:xfrm>
          <a:custGeom>
            <a:avLst/>
            <a:gdLst/>
            <a:ahLst/>
            <a:cxnLst/>
            <a:rect l="l" t="t" r="r" b="b"/>
            <a:pathLst>
              <a:path w="320729"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4"/>
                </a:lnTo>
                <a:lnTo>
                  <a:pt x="308334" y="106609"/>
                </a:lnTo>
                <a:lnTo>
                  <a:pt x="313014" y="120303"/>
                </a:lnTo>
                <a:lnTo>
                  <a:pt x="316635" y="134512"/>
                </a:lnTo>
                <a:lnTo>
                  <a:pt x="319146" y="149181"/>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2"/>
                </a:lnTo>
                <a:lnTo>
                  <a:pt x="146243" y="346698"/>
                </a:lnTo>
                <a:lnTo>
                  <a:pt x="132464" y="344742"/>
                </a:lnTo>
                <a:lnTo>
                  <a:pt x="119078" y="341551"/>
                </a:lnTo>
                <a:lnTo>
                  <a:pt x="106136" y="337180"/>
                </a:lnTo>
                <a:lnTo>
                  <a:pt x="93688" y="331684"/>
                </a:lnTo>
                <a:lnTo>
                  <a:pt x="81788" y="325119"/>
                </a:lnTo>
                <a:lnTo>
                  <a:pt x="70484" y="317539"/>
                </a:lnTo>
                <a:lnTo>
                  <a:pt x="59830" y="309002"/>
                </a:lnTo>
                <a:lnTo>
                  <a:pt x="49875" y="299561"/>
                </a:lnTo>
                <a:lnTo>
                  <a:pt x="40672" y="289272"/>
                </a:lnTo>
                <a:lnTo>
                  <a:pt x="32271" y="278192"/>
                </a:lnTo>
                <a:lnTo>
                  <a:pt x="24724" y="266375"/>
                </a:lnTo>
                <a:lnTo>
                  <a:pt x="18081" y="253876"/>
                </a:lnTo>
                <a:lnTo>
                  <a:pt x="12395" y="240752"/>
                </a:lnTo>
                <a:lnTo>
                  <a:pt x="7715" y="227057"/>
                </a:lnTo>
                <a:lnTo>
                  <a:pt x="4094" y="212848"/>
                </a:lnTo>
                <a:lnTo>
                  <a:pt x="1582" y="198179"/>
                </a:lnTo>
                <a:lnTo>
                  <a:pt x="232" y="183106"/>
                </a:lnTo>
                <a:lnTo>
                  <a:pt x="0" y="173680"/>
                </a:lnTo>
                <a:close/>
              </a:path>
            </a:pathLst>
          </a:custGeom>
          <a:solidFill>
            <a:srgbClr val="FAA757"/>
          </a:solidFill>
          <a:ln w="28575">
            <a:solidFill>
              <a:srgbClr val="C1803F"/>
            </a:solidFill>
          </a:ln>
        </p:spPr>
        <p:txBody>
          <a:bodyPr wrap="square" lIns="0" tIns="0" rIns="0" bIns="0" rtlCol="0">
            <a:noAutofit/>
          </a:bodyPr>
          <a:lstStyle/>
          <a:p>
            <a:endParaRPr/>
          </a:p>
        </p:txBody>
      </p:sp>
      <p:sp>
        <p:nvSpPr>
          <p:cNvPr id="98" name="object 56"/>
          <p:cNvSpPr/>
          <p:nvPr/>
        </p:nvSpPr>
        <p:spPr>
          <a:xfrm>
            <a:off x="8077321" y="1961962"/>
            <a:ext cx="347472" cy="347472"/>
          </a:xfrm>
          <a:custGeom>
            <a:avLst/>
            <a:gdLst/>
            <a:ahLst/>
            <a:cxnLst/>
            <a:rect l="l" t="t" r="r" b="b"/>
            <a:pathLst>
              <a:path w="320729"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4"/>
                </a:lnTo>
                <a:lnTo>
                  <a:pt x="308334" y="106609"/>
                </a:lnTo>
                <a:lnTo>
                  <a:pt x="313014" y="120303"/>
                </a:lnTo>
                <a:lnTo>
                  <a:pt x="316635" y="134512"/>
                </a:lnTo>
                <a:lnTo>
                  <a:pt x="319146" y="149181"/>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2"/>
                </a:lnTo>
                <a:lnTo>
                  <a:pt x="146243" y="346697"/>
                </a:lnTo>
                <a:lnTo>
                  <a:pt x="132464" y="344742"/>
                </a:lnTo>
                <a:lnTo>
                  <a:pt x="119078" y="341551"/>
                </a:lnTo>
                <a:lnTo>
                  <a:pt x="106136" y="337180"/>
                </a:lnTo>
                <a:lnTo>
                  <a:pt x="93688" y="331684"/>
                </a:lnTo>
                <a:lnTo>
                  <a:pt x="81788" y="325119"/>
                </a:lnTo>
                <a:lnTo>
                  <a:pt x="70484" y="317539"/>
                </a:lnTo>
                <a:lnTo>
                  <a:pt x="59830" y="309002"/>
                </a:lnTo>
                <a:lnTo>
                  <a:pt x="49875" y="299561"/>
                </a:lnTo>
                <a:lnTo>
                  <a:pt x="40672" y="289272"/>
                </a:lnTo>
                <a:lnTo>
                  <a:pt x="32271" y="278192"/>
                </a:lnTo>
                <a:lnTo>
                  <a:pt x="24724" y="266375"/>
                </a:lnTo>
                <a:lnTo>
                  <a:pt x="18081" y="253876"/>
                </a:lnTo>
                <a:lnTo>
                  <a:pt x="12395" y="240752"/>
                </a:lnTo>
                <a:lnTo>
                  <a:pt x="7715" y="227057"/>
                </a:lnTo>
                <a:lnTo>
                  <a:pt x="4094" y="212848"/>
                </a:lnTo>
                <a:lnTo>
                  <a:pt x="1582" y="198179"/>
                </a:lnTo>
                <a:lnTo>
                  <a:pt x="232" y="183106"/>
                </a:lnTo>
                <a:lnTo>
                  <a:pt x="0" y="173680"/>
                </a:lnTo>
                <a:close/>
              </a:path>
            </a:pathLst>
          </a:custGeom>
          <a:solidFill>
            <a:srgbClr val="FAA757"/>
          </a:solidFill>
          <a:ln w="28575">
            <a:solidFill>
              <a:srgbClr val="C1803F"/>
            </a:solidFill>
          </a:ln>
        </p:spPr>
        <p:txBody>
          <a:bodyPr wrap="square" lIns="0" tIns="0" rIns="0" bIns="0" rtlCol="0">
            <a:noAutofit/>
          </a:bodyPr>
          <a:lstStyle/>
          <a:p>
            <a:endParaRPr/>
          </a:p>
        </p:txBody>
      </p:sp>
      <p:sp>
        <p:nvSpPr>
          <p:cNvPr id="99" name="object 54"/>
          <p:cNvSpPr/>
          <p:nvPr/>
        </p:nvSpPr>
        <p:spPr>
          <a:xfrm>
            <a:off x="8877097" y="2753913"/>
            <a:ext cx="347472" cy="347472"/>
          </a:xfrm>
          <a:custGeom>
            <a:avLst/>
            <a:gdLst/>
            <a:ahLst/>
            <a:cxnLst/>
            <a:rect l="l" t="t" r="r" b="b"/>
            <a:pathLst>
              <a:path w="320730"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4"/>
                </a:lnTo>
                <a:lnTo>
                  <a:pt x="308334" y="106609"/>
                </a:lnTo>
                <a:lnTo>
                  <a:pt x="313014" y="120303"/>
                </a:lnTo>
                <a:lnTo>
                  <a:pt x="316635" y="134512"/>
                </a:lnTo>
                <a:lnTo>
                  <a:pt x="319146" y="149181"/>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2"/>
                </a:lnTo>
                <a:lnTo>
                  <a:pt x="146243" y="346698"/>
                </a:lnTo>
                <a:lnTo>
                  <a:pt x="132464" y="344742"/>
                </a:lnTo>
                <a:lnTo>
                  <a:pt x="119078" y="341551"/>
                </a:lnTo>
                <a:lnTo>
                  <a:pt x="106136" y="337180"/>
                </a:lnTo>
                <a:lnTo>
                  <a:pt x="93688" y="331684"/>
                </a:lnTo>
                <a:lnTo>
                  <a:pt x="81788" y="325119"/>
                </a:lnTo>
                <a:lnTo>
                  <a:pt x="70484" y="317539"/>
                </a:lnTo>
                <a:lnTo>
                  <a:pt x="59830" y="309002"/>
                </a:lnTo>
                <a:lnTo>
                  <a:pt x="49875" y="299561"/>
                </a:lnTo>
                <a:lnTo>
                  <a:pt x="40672" y="289272"/>
                </a:lnTo>
                <a:lnTo>
                  <a:pt x="32271" y="278192"/>
                </a:lnTo>
                <a:lnTo>
                  <a:pt x="24724" y="266375"/>
                </a:lnTo>
                <a:lnTo>
                  <a:pt x="18081" y="253876"/>
                </a:lnTo>
                <a:lnTo>
                  <a:pt x="12395" y="240752"/>
                </a:lnTo>
                <a:lnTo>
                  <a:pt x="7715" y="227057"/>
                </a:lnTo>
                <a:lnTo>
                  <a:pt x="4094" y="212848"/>
                </a:lnTo>
                <a:lnTo>
                  <a:pt x="1582" y="198179"/>
                </a:lnTo>
                <a:lnTo>
                  <a:pt x="232" y="183106"/>
                </a:lnTo>
                <a:lnTo>
                  <a:pt x="0" y="173680"/>
                </a:lnTo>
                <a:close/>
              </a:path>
            </a:pathLst>
          </a:custGeom>
          <a:solidFill>
            <a:srgbClr val="FAA757"/>
          </a:solidFill>
          <a:ln w="28575">
            <a:solidFill>
              <a:srgbClr val="C1803F"/>
            </a:solidFill>
          </a:ln>
        </p:spPr>
        <p:txBody>
          <a:bodyPr wrap="square" lIns="0" tIns="0" rIns="0" bIns="0" rtlCol="0">
            <a:noAutofit/>
          </a:bodyPr>
          <a:lstStyle/>
          <a:p>
            <a:endParaRPr/>
          </a:p>
        </p:txBody>
      </p:sp>
      <p:sp>
        <p:nvSpPr>
          <p:cNvPr id="100" name="object 52"/>
          <p:cNvSpPr/>
          <p:nvPr/>
        </p:nvSpPr>
        <p:spPr>
          <a:xfrm>
            <a:off x="6220124" y="4120868"/>
            <a:ext cx="347472" cy="347472"/>
          </a:xfrm>
          <a:custGeom>
            <a:avLst/>
            <a:gdLst/>
            <a:ahLst/>
            <a:cxnLst/>
            <a:rect l="l" t="t" r="r" b="b"/>
            <a:pathLst>
              <a:path w="320730"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5"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1"/>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01" name="object 50"/>
          <p:cNvSpPr/>
          <p:nvPr/>
        </p:nvSpPr>
        <p:spPr>
          <a:xfrm>
            <a:off x="5965297" y="4612355"/>
            <a:ext cx="347472" cy="347472"/>
          </a:xfrm>
          <a:custGeom>
            <a:avLst/>
            <a:gdLst/>
            <a:ahLst/>
            <a:cxnLst/>
            <a:rect l="l" t="t" r="r" b="b"/>
            <a:pathLst>
              <a:path w="320730"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6"/>
                </a:lnTo>
                <a:lnTo>
                  <a:pt x="0" y="173681"/>
                </a:lnTo>
                <a:close/>
              </a:path>
            </a:pathLst>
          </a:custGeom>
          <a:solidFill>
            <a:srgbClr val="937AB1"/>
          </a:solidFill>
          <a:ln w="57150">
            <a:solidFill>
              <a:srgbClr val="AAC56C"/>
            </a:solidFill>
          </a:ln>
        </p:spPr>
        <p:txBody>
          <a:bodyPr wrap="square" lIns="0" tIns="0" rIns="0" bIns="0" rtlCol="0">
            <a:noAutofit/>
          </a:bodyPr>
          <a:lstStyle/>
          <a:p>
            <a:endParaRPr/>
          </a:p>
        </p:txBody>
      </p:sp>
      <p:sp>
        <p:nvSpPr>
          <p:cNvPr id="102" name="object 48"/>
          <p:cNvSpPr/>
          <p:nvPr/>
        </p:nvSpPr>
        <p:spPr>
          <a:xfrm>
            <a:off x="4654532" y="4049985"/>
            <a:ext cx="347472" cy="347472"/>
          </a:xfrm>
          <a:custGeom>
            <a:avLst/>
            <a:gdLst/>
            <a:ahLst/>
            <a:cxnLst/>
            <a:rect l="l" t="t" r="r" b="b"/>
            <a:pathLst>
              <a:path w="320729"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6" y="149182"/>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03" name="object 42"/>
          <p:cNvSpPr/>
          <p:nvPr/>
        </p:nvSpPr>
        <p:spPr>
          <a:xfrm>
            <a:off x="7272103" y="3311841"/>
            <a:ext cx="347472" cy="347472"/>
          </a:xfrm>
          <a:custGeom>
            <a:avLst/>
            <a:gdLst/>
            <a:ahLst/>
            <a:cxnLst/>
            <a:rect l="l" t="t" r="r" b="b"/>
            <a:pathLst>
              <a:path w="320730"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4" y="346697"/>
                </a:lnTo>
                <a:lnTo>
                  <a:pt x="132465" y="344742"/>
                </a:lnTo>
                <a:lnTo>
                  <a:pt x="119078" y="341551"/>
                </a:lnTo>
                <a:lnTo>
                  <a:pt x="106136" y="337180"/>
                </a:lnTo>
                <a:lnTo>
                  <a:pt x="93689" y="331684"/>
                </a:lnTo>
                <a:lnTo>
                  <a:pt x="81788" y="325119"/>
                </a:lnTo>
                <a:lnTo>
                  <a:pt x="70485" y="317539"/>
                </a:lnTo>
                <a:lnTo>
                  <a:pt x="59830" y="309001"/>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6"/>
                </a:lnTo>
                <a:lnTo>
                  <a:pt x="0" y="173680"/>
                </a:lnTo>
                <a:close/>
              </a:path>
            </a:pathLst>
          </a:custGeom>
          <a:solidFill>
            <a:srgbClr val="FAA757"/>
          </a:solidFill>
          <a:ln w="28575">
            <a:solidFill>
              <a:srgbClr val="C1803F"/>
            </a:solidFill>
          </a:ln>
        </p:spPr>
        <p:txBody>
          <a:bodyPr wrap="square" lIns="0" tIns="0" rIns="0" bIns="0" rtlCol="0">
            <a:noAutofit/>
          </a:bodyPr>
          <a:lstStyle/>
          <a:p>
            <a:endParaRPr/>
          </a:p>
        </p:txBody>
      </p:sp>
      <p:sp>
        <p:nvSpPr>
          <p:cNvPr id="104" name="object 44"/>
          <p:cNvSpPr/>
          <p:nvPr/>
        </p:nvSpPr>
        <p:spPr>
          <a:xfrm>
            <a:off x="7084113" y="2580232"/>
            <a:ext cx="347472" cy="347472"/>
          </a:xfrm>
          <a:custGeom>
            <a:avLst/>
            <a:gdLst/>
            <a:ahLst/>
            <a:cxnLst/>
            <a:rect l="l" t="t" r="r" b="b"/>
            <a:pathLst>
              <a:path w="320730"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2"/>
                </a:lnTo>
                <a:lnTo>
                  <a:pt x="146244" y="346698"/>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3"/>
                </a:lnTo>
                <a:lnTo>
                  <a:pt x="32271" y="278192"/>
                </a:lnTo>
                <a:lnTo>
                  <a:pt x="24724" y="266375"/>
                </a:lnTo>
                <a:lnTo>
                  <a:pt x="18081" y="253876"/>
                </a:lnTo>
                <a:lnTo>
                  <a:pt x="12395" y="240752"/>
                </a:lnTo>
                <a:lnTo>
                  <a:pt x="7715" y="227058"/>
                </a:lnTo>
                <a:lnTo>
                  <a:pt x="4094" y="212848"/>
                </a:lnTo>
                <a:lnTo>
                  <a:pt x="1583" y="198179"/>
                </a:lnTo>
                <a:lnTo>
                  <a:pt x="232" y="183107"/>
                </a:lnTo>
                <a:lnTo>
                  <a:pt x="0" y="173680"/>
                </a:lnTo>
                <a:close/>
              </a:path>
            </a:pathLst>
          </a:custGeom>
          <a:solidFill>
            <a:srgbClr val="FAA757"/>
          </a:solidFill>
          <a:ln w="28575">
            <a:solidFill>
              <a:srgbClr val="C1803F"/>
            </a:solidFill>
          </a:ln>
        </p:spPr>
        <p:txBody>
          <a:bodyPr wrap="square" lIns="0" tIns="0" rIns="0" bIns="0" rtlCol="0">
            <a:noAutofit/>
          </a:bodyPr>
          <a:lstStyle/>
          <a:p>
            <a:endParaRPr/>
          </a:p>
        </p:txBody>
      </p:sp>
      <p:sp>
        <p:nvSpPr>
          <p:cNvPr id="105" name="object 46"/>
          <p:cNvSpPr/>
          <p:nvPr/>
        </p:nvSpPr>
        <p:spPr>
          <a:xfrm>
            <a:off x="6945508" y="2964479"/>
            <a:ext cx="347472" cy="347472"/>
          </a:xfrm>
          <a:custGeom>
            <a:avLst/>
            <a:gdLst/>
            <a:ahLst/>
            <a:cxnLst/>
            <a:rect l="l" t="t" r="r" b="b"/>
            <a:pathLst>
              <a:path w="320730"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4"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30" y="342927"/>
                </a:lnTo>
                <a:lnTo>
                  <a:pt x="182985" y="345647"/>
                </a:lnTo>
                <a:lnTo>
                  <a:pt x="169068" y="347110"/>
                </a:lnTo>
                <a:lnTo>
                  <a:pt x="160365" y="347362"/>
                </a:lnTo>
                <a:lnTo>
                  <a:pt x="146244" y="346698"/>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3" y="198179"/>
                </a:lnTo>
                <a:lnTo>
                  <a:pt x="232" y="183107"/>
                </a:lnTo>
                <a:lnTo>
                  <a:pt x="0" y="173680"/>
                </a:lnTo>
                <a:close/>
              </a:path>
            </a:pathLst>
          </a:custGeom>
          <a:solidFill>
            <a:srgbClr val="FAA757"/>
          </a:solidFill>
          <a:ln w="28575">
            <a:solidFill>
              <a:srgbClr val="C1803F"/>
            </a:solidFill>
          </a:ln>
        </p:spPr>
        <p:txBody>
          <a:bodyPr wrap="square" lIns="0" tIns="0" rIns="0" bIns="0" rtlCol="0">
            <a:noAutofit/>
          </a:bodyPr>
          <a:lstStyle/>
          <a:p>
            <a:endParaRPr/>
          </a:p>
        </p:txBody>
      </p:sp>
      <p:sp>
        <p:nvSpPr>
          <p:cNvPr id="106" name="object 40"/>
          <p:cNvSpPr/>
          <p:nvPr/>
        </p:nvSpPr>
        <p:spPr>
          <a:xfrm>
            <a:off x="6737120" y="4921685"/>
            <a:ext cx="347472" cy="347472"/>
          </a:xfrm>
          <a:custGeom>
            <a:avLst/>
            <a:gdLst/>
            <a:ahLst/>
            <a:cxnLst/>
            <a:rect l="l" t="t" r="r" b="b"/>
            <a:pathLst>
              <a:path w="320729"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29"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1"/>
                </a:lnTo>
                <a:close/>
              </a:path>
            </a:pathLst>
          </a:custGeom>
          <a:solidFill>
            <a:srgbClr val="AAC56C"/>
          </a:solidFill>
          <a:ln w="28575">
            <a:solidFill>
              <a:srgbClr val="83984F"/>
            </a:solidFill>
          </a:ln>
        </p:spPr>
        <p:txBody>
          <a:bodyPr wrap="square" lIns="0" tIns="0" rIns="0" bIns="0" rtlCol="0">
            <a:noAutofit/>
          </a:bodyPr>
          <a:lstStyle/>
          <a:p>
            <a:endParaRPr/>
          </a:p>
        </p:txBody>
      </p:sp>
      <p:sp>
        <p:nvSpPr>
          <p:cNvPr id="107" name="object 38"/>
          <p:cNvSpPr/>
          <p:nvPr/>
        </p:nvSpPr>
        <p:spPr>
          <a:xfrm>
            <a:off x="8556365" y="2219115"/>
            <a:ext cx="347472" cy="347472"/>
          </a:xfrm>
          <a:custGeom>
            <a:avLst/>
            <a:gdLst/>
            <a:ahLst/>
            <a:cxnLst/>
            <a:rect l="l" t="t" r="r" b="b"/>
            <a:pathLst>
              <a:path w="320729"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4"/>
                </a:lnTo>
                <a:lnTo>
                  <a:pt x="308334" y="106609"/>
                </a:lnTo>
                <a:lnTo>
                  <a:pt x="313014" y="120303"/>
                </a:lnTo>
                <a:lnTo>
                  <a:pt x="316635" y="134512"/>
                </a:lnTo>
                <a:lnTo>
                  <a:pt x="319146" y="149181"/>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2"/>
                </a:lnTo>
                <a:lnTo>
                  <a:pt x="146243" y="346698"/>
                </a:lnTo>
                <a:lnTo>
                  <a:pt x="132464" y="344742"/>
                </a:lnTo>
                <a:lnTo>
                  <a:pt x="119078" y="341551"/>
                </a:lnTo>
                <a:lnTo>
                  <a:pt x="106136" y="337180"/>
                </a:lnTo>
                <a:lnTo>
                  <a:pt x="93688" y="331684"/>
                </a:lnTo>
                <a:lnTo>
                  <a:pt x="81788" y="325119"/>
                </a:lnTo>
                <a:lnTo>
                  <a:pt x="70484" y="317539"/>
                </a:lnTo>
                <a:lnTo>
                  <a:pt x="59830" y="309002"/>
                </a:lnTo>
                <a:lnTo>
                  <a:pt x="49875" y="299561"/>
                </a:lnTo>
                <a:lnTo>
                  <a:pt x="40672" y="289272"/>
                </a:lnTo>
                <a:lnTo>
                  <a:pt x="32271" y="278192"/>
                </a:lnTo>
                <a:lnTo>
                  <a:pt x="24724" y="266375"/>
                </a:lnTo>
                <a:lnTo>
                  <a:pt x="18081" y="253876"/>
                </a:lnTo>
                <a:lnTo>
                  <a:pt x="12395" y="240752"/>
                </a:lnTo>
                <a:lnTo>
                  <a:pt x="7715" y="227057"/>
                </a:lnTo>
                <a:lnTo>
                  <a:pt x="4094" y="212848"/>
                </a:lnTo>
                <a:lnTo>
                  <a:pt x="1582" y="198179"/>
                </a:lnTo>
                <a:lnTo>
                  <a:pt x="232" y="183106"/>
                </a:lnTo>
                <a:lnTo>
                  <a:pt x="0" y="173680"/>
                </a:lnTo>
                <a:close/>
              </a:path>
            </a:pathLst>
          </a:custGeom>
          <a:solidFill>
            <a:srgbClr val="FAA757"/>
          </a:solidFill>
          <a:ln w="28575">
            <a:solidFill>
              <a:srgbClr val="C1803F"/>
            </a:solidFill>
          </a:ln>
        </p:spPr>
        <p:txBody>
          <a:bodyPr wrap="square" lIns="0" tIns="0" rIns="0" bIns="0" rtlCol="0">
            <a:noAutofit/>
          </a:bodyPr>
          <a:lstStyle/>
          <a:p>
            <a:endParaRPr/>
          </a:p>
        </p:txBody>
      </p:sp>
      <p:sp>
        <p:nvSpPr>
          <p:cNvPr id="108" name="object 36"/>
          <p:cNvSpPr/>
          <p:nvPr/>
        </p:nvSpPr>
        <p:spPr>
          <a:xfrm>
            <a:off x="8909165" y="3402186"/>
            <a:ext cx="347472" cy="347472"/>
          </a:xfrm>
          <a:custGeom>
            <a:avLst/>
            <a:gdLst/>
            <a:ahLst/>
            <a:cxnLst/>
            <a:rect l="l" t="t" r="r" b="b"/>
            <a:pathLst>
              <a:path w="338701" h="347361">
                <a:moveTo>
                  <a:pt x="338701" y="173680"/>
                </a:moveTo>
                <a:lnTo>
                  <a:pt x="338086" y="158773"/>
                </a:lnTo>
                <a:lnTo>
                  <a:pt x="336274" y="144215"/>
                </a:lnTo>
                <a:lnTo>
                  <a:pt x="333315" y="130059"/>
                </a:lnTo>
                <a:lnTo>
                  <a:pt x="329260" y="116355"/>
                </a:lnTo>
                <a:lnTo>
                  <a:pt x="324157" y="103155"/>
                </a:lnTo>
                <a:lnTo>
                  <a:pt x="318058" y="90510"/>
                </a:lnTo>
                <a:lnTo>
                  <a:pt x="311012" y="78472"/>
                </a:lnTo>
                <a:lnTo>
                  <a:pt x="303069" y="67092"/>
                </a:lnTo>
                <a:lnTo>
                  <a:pt x="294280" y="56421"/>
                </a:lnTo>
                <a:lnTo>
                  <a:pt x="284694" y="46511"/>
                </a:lnTo>
                <a:lnTo>
                  <a:pt x="274362" y="37412"/>
                </a:lnTo>
                <a:lnTo>
                  <a:pt x="263333" y="29177"/>
                </a:lnTo>
                <a:lnTo>
                  <a:pt x="251657" y="21856"/>
                </a:lnTo>
                <a:lnTo>
                  <a:pt x="239385" y="15500"/>
                </a:lnTo>
                <a:lnTo>
                  <a:pt x="226566" y="10162"/>
                </a:lnTo>
                <a:lnTo>
                  <a:pt x="213252" y="5892"/>
                </a:lnTo>
                <a:lnTo>
                  <a:pt x="199490" y="2742"/>
                </a:lnTo>
                <a:lnTo>
                  <a:pt x="185333" y="763"/>
                </a:lnTo>
                <a:lnTo>
                  <a:pt x="170829" y="6"/>
                </a:lnTo>
                <a:lnTo>
                  <a:pt x="169350" y="0"/>
                </a:lnTo>
                <a:lnTo>
                  <a:pt x="154814" y="630"/>
                </a:lnTo>
                <a:lnTo>
                  <a:pt x="140620" y="2489"/>
                </a:lnTo>
                <a:lnTo>
                  <a:pt x="126816" y="5523"/>
                </a:lnTo>
                <a:lnTo>
                  <a:pt x="113454" y="9683"/>
                </a:lnTo>
                <a:lnTo>
                  <a:pt x="100583" y="14916"/>
                </a:lnTo>
                <a:lnTo>
                  <a:pt x="88254" y="21171"/>
                </a:lnTo>
                <a:lnTo>
                  <a:pt x="76516" y="28397"/>
                </a:lnTo>
                <a:lnTo>
                  <a:pt x="65420" y="36543"/>
                </a:lnTo>
                <a:lnTo>
                  <a:pt x="55015" y="45557"/>
                </a:lnTo>
                <a:lnTo>
                  <a:pt x="45351" y="55388"/>
                </a:lnTo>
                <a:lnTo>
                  <a:pt x="36479" y="65984"/>
                </a:lnTo>
                <a:lnTo>
                  <a:pt x="28449" y="77295"/>
                </a:lnTo>
                <a:lnTo>
                  <a:pt x="21311" y="89269"/>
                </a:lnTo>
                <a:lnTo>
                  <a:pt x="15114" y="101855"/>
                </a:lnTo>
                <a:lnTo>
                  <a:pt x="9909" y="115001"/>
                </a:lnTo>
                <a:lnTo>
                  <a:pt x="5745" y="128657"/>
                </a:lnTo>
                <a:lnTo>
                  <a:pt x="2674" y="142770"/>
                </a:lnTo>
                <a:lnTo>
                  <a:pt x="744" y="157289"/>
                </a:lnTo>
                <a:lnTo>
                  <a:pt x="6" y="172164"/>
                </a:lnTo>
                <a:lnTo>
                  <a:pt x="0" y="173680"/>
                </a:lnTo>
                <a:lnTo>
                  <a:pt x="615" y="188588"/>
                </a:lnTo>
                <a:lnTo>
                  <a:pt x="2427" y="203146"/>
                </a:lnTo>
                <a:lnTo>
                  <a:pt x="5386" y="217302"/>
                </a:lnTo>
                <a:lnTo>
                  <a:pt x="9441" y="231006"/>
                </a:lnTo>
                <a:lnTo>
                  <a:pt x="14544" y="244206"/>
                </a:lnTo>
                <a:lnTo>
                  <a:pt x="20643" y="256850"/>
                </a:lnTo>
                <a:lnTo>
                  <a:pt x="27689" y="268888"/>
                </a:lnTo>
                <a:lnTo>
                  <a:pt x="35631" y="280269"/>
                </a:lnTo>
                <a:lnTo>
                  <a:pt x="44421" y="290940"/>
                </a:lnTo>
                <a:lnTo>
                  <a:pt x="54007" y="300850"/>
                </a:lnTo>
                <a:lnTo>
                  <a:pt x="64339" y="309949"/>
                </a:lnTo>
                <a:lnTo>
                  <a:pt x="75368" y="318184"/>
                </a:lnTo>
                <a:lnTo>
                  <a:pt x="87044" y="325505"/>
                </a:lnTo>
                <a:lnTo>
                  <a:pt x="99316" y="331861"/>
                </a:lnTo>
                <a:lnTo>
                  <a:pt x="112134" y="337199"/>
                </a:lnTo>
                <a:lnTo>
                  <a:pt x="125449" y="341469"/>
                </a:lnTo>
                <a:lnTo>
                  <a:pt x="139210" y="344619"/>
                </a:lnTo>
                <a:lnTo>
                  <a:pt x="153368" y="346598"/>
                </a:lnTo>
                <a:lnTo>
                  <a:pt x="167872" y="347355"/>
                </a:lnTo>
                <a:lnTo>
                  <a:pt x="169350" y="347361"/>
                </a:lnTo>
                <a:lnTo>
                  <a:pt x="183886" y="346731"/>
                </a:lnTo>
                <a:lnTo>
                  <a:pt x="198081" y="344872"/>
                </a:lnTo>
                <a:lnTo>
                  <a:pt x="211885" y="341838"/>
                </a:lnTo>
                <a:lnTo>
                  <a:pt x="225247" y="337678"/>
                </a:lnTo>
                <a:lnTo>
                  <a:pt x="238117" y="332445"/>
                </a:lnTo>
                <a:lnTo>
                  <a:pt x="250447" y="326190"/>
                </a:lnTo>
                <a:lnTo>
                  <a:pt x="262185" y="318964"/>
                </a:lnTo>
                <a:lnTo>
                  <a:pt x="273281" y="310818"/>
                </a:lnTo>
                <a:lnTo>
                  <a:pt x="283686" y="301804"/>
                </a:lnTo>
                <a:lnTo>
                  <a:pt x="293349" y="291973"/>
                </a:lnTo>
                <a:lnTo>
                  <a:pt x="302221" y="281377"/>
                </a:lnTo>
                <a:lnTo>
                  <a:pt x="310251" y="270066"/>
                </a:lnTo>
                <a:lnTo>
                  <a:pt x="317390" y="258092"/>
                </a:lnTo>
                <a:lnTo>
                  <a:pt x="323587" y="245506"/>
                </a:lnTo>
                <a:lnTo>
                  <a:pt x="328792" y="232360"/>
                </a:lnTo>
                <a:lnTo>
                  <a:pt x="332956" y="218704"/>
                </a:lnTo>
                <a:lnTo>
                  <a:pt x="336027" y="204591"/>
                </a:lnTo>
                <a:lnTo>
                  <a:pt x="337957" y="190071"/>
                </a:lnTo>
                <a:lnTo>
                  <a:pt x="338695" y="175197"/>
                </a:lnTo>
                <a:lnTo>
                  <a:pt x="338701" y="173680"/>
                </a:lnTo>
                <a:close/>
              </a:path>
            </a:pathLst>
          </a:custGeom>
          <a:solidFill>
            <a:srgbClr val="FAA757"/>
          </a:solidFill>
          <a:ln w="28575">
            <a:solidFill>
              <a:schemeClr val="bg1">
                <a:lumMod val="85000"/>
              </a:schemeClr>
            </a:solidFill>
          </a:ln>
        </p:spPr>
        <p:txBody>
          <a:bodyPr wrap="square" lIns="0" tIns="0" rIns="0" bIns="0" rtlCol="0">
            <a:noAutofit/>
          </a:bodyPr>
          <a:lstStyle/>
          <a:p>
            <a:endParaRPr/>
          </a:p>
        </p:txBody>
      </p:sp>
      <p:sp>
        <p:nvSpPr>
          <p:cNvPr id="109" name="object 34"/>
          <p:cNvSpPr/>
          <p:nvPr/>
        </p:nvSpPr>
        <p:spPr>
          <a:xfrm>
            <a:off x="6562354" y="2483005"/>
            <a:ext cx="347472" cy="347472"/>
          </a:xfrm>
          <a:custGeom>
            <a:avLst/>
            <a:gdLst/>
            <a:ahLst/>
            <a:cxnLst/>
            <a:rect l="l" t="t" r="r" b="b"/>
            <a:pathLst>
              <a:path w="320729"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5" y="2619"/>
                </a:lnTo>
                <a:lnTo>
                  <a:pt x="201651" y="5810"/>
                </a:lnTo>
                <a:lnTo>
                  <a:pt x="214593" y="10181"/>
                </a:lnTo>
                <a:lnTo>
                  <a:pt x="227041" y="15677"/>
                </a:lnTo>
                <a:lnTo>
                  <a:pt x="238941" y="22242"/>
                </a:lnTo>
                <a:lnTo>
                  <a:pt x="250245" y="29822"/>
                </a:lnTo>
                <a:lnTo>
                  <a:pt x="260899" y="38359"/>
                </a:lnTo>
                <a:lnTo>
                  <a:pt x="270854"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2"/>
                </a:lnTo>
                <a:lnTo>
                  <a:pt x="146244" y="346698"/>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3" y="198179"/>
                </a:lnTo>
                <a:lnTo>
                  <a:pt x="232" y="183107"/>
                </a:lnTo>
                <a:lnTo>
                  <a:pt x="0" y="173680"/>
                </a:lnTo>
                <a:close/>
              </a:path>
            </a:pathLst>
          </a:custGeom>
          <a:solidFill>
            <a:srgbClr val="FAA757"/>
          </a:solidFill>
          <a:ln w="28575">
            <a:solidFill>
              <a:srgbClr val="C1803F"/>
            </a:solidFill>
          </a:ln>
        </p:spPr>
        <p:txBody>
          <a:bodyPr wrap="square" lIns="0" tIns="0" rIns="0" bIns="0" rtlCol="0">
            <a:noAutofit/>
          </a:bodyPr>
          <a:lstStyle/>
          <a:p>
            <a:endParaRPr/>
          </a:p>
        </p:txBody>
      </p:sp>
      <p:sp>
        <p:nvSpPr>
          <p:cNvPr id="110" name="object 32"/>
          <p:cNvSpPr/>
          <p:nvPr/>
        </p:nvSpPr>
        <p:spPr>
          <a:xfrm>
            <a:off x="8716732" y="1593274"/>
            <a:ext cx="347472" cy="347472"/>
          </a:xfrm>
          <a:custGeom>
            <a:avLst/>
            <a:gdLst/>
            <a:ahLst/>
            <a:cxnLst/>
            <a:rect l="l" t="t" r="r" b="b"/>
            <a:pathLst>
              <a:path w="320730"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4"/>
                </a:lnTo>
                <a:lnTo>
                  <a:pt x="308334" y="106609"/>
                </a:lnTo>
                <a:lnTo>
                  <a:pt x="313014" y="120303"/>
                </a:lnTo>
                <a:lnTo>
                  <a:pt x="316635" y="134512"/>
                </a:lnTo>
                <a:lnTo>
                  <a:pt x="319147" y="149181"/>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3"/>
                </a:lnTo>
                <a:lnTo>
                  <a:pt x="285311" y="282563"/>
                </a:lnTo>
                <a:lnTo>
                  <a:pt x="276594" y="293344"/>
                </a:lnTo>
                <a:lnTo>
                  <a:pt x="267094" y="303311"/>
                </a:lnTo>
                <a:lnTo>
                  <a:pt x="256863" y="312410"/>
                </a:lnTo>
                <a:lnTo>
                  <a:pt x="245952" y="320584"/>
                </a:lnTo>
                <a:lnTo>
                  <a:pt x="234412" y="327778"/>
                </a:lnTo>
                <a:lnTo>
                  <a:pt x="222294" y="333937"/>
                </a:lnTo>
                <a:lnTo>
                  <a:pt x="209649" y="339005"/>
                </a:lnTo>
                <a:lnTo>
                  <a:pt x="196530" y="342927"/>
                </a:lnTo>
                <a:lnTo>
                  <a:pt x="182985" y="345647"/>
                </a:lnTo>
                <a:lnTo>
                  <a:pt x="169068" y="347110"/>
                </a:lnTo>
                <a:lnTo>
                  <a:pt x="160364" y="347362"/>
                </a:lnTo>
                <a:lnTo>
                  <a:pt x="146243" y="346698"/>
                </a:lnTo>
                <a:lnTo>
                  <a:pt x="132464" y="344742"/>
                </a:lnTo>
                <a:lnTo>
                  <a:pt x="119078" y="341551"/>
                </a:lnTo>
                <a:lnTo>
                  <a:pt x="106136" y="337180"/>
                </a:lnTo>
                <a:lnTo>
                  <a:pt x="93688" y="331684"/>
                </a:lnTo>
                <a:lnTo>
                  <a:pt x="81788" y="325119"/>
                </a:lnTo>
                <a:lnTo>
                  <a:pt x="70484" y="317539"/>
                </a:lnTo>
                <a:lnTo>
                  <a:pt x="59830" y="309002"/>
                </a:lnTo>
                <a:lnTo>
                  <a:pt x="49875" y="299561"/>
                </a:lnTo>
                <a:lnTo>
                  <a:pt x="40672" y="289272"/>
                </a:lnTo>
                <a:lnTo>
                  <a:pt x="32271" y="278192"/>
                </a:lnTo>
                <a:lnTo>
                  <a:pt x="24724" y="266375"/>
                </a:lnTo>
                <a:lnTo>
                  <a:pt x="18081" y="253876"/>
                </a:lnTo>
                <a:lnTo>
                  <a:pt x="12395" y="240752"/>
                </a:lnTo>
                <a:lnTo>
                  <a:pt x="7715" y="227057"/>
                </a:lnTo>
                <a:lnTo>
                  <a:pt x="4094" y="212848"/>
                </a:lnTo>
                <a:lnTo>
                  <a:pt x="1582" y="198179"/>
                </a:lnTo>
                <a:lnTo>
                  <a:pt x="232" y="183106"/>
                </a:lnTo>
                <a:lnTo>
                  <a:pt x="0" y="173680"/>
                </a:lnTo>
                <a:close/>
              </a:path>
            </a:pathLst>
          </a:custGeom>
          <a:solidFill>
            <a:srgbClr val="FAA757"/>
          </a:solidFill>
          <a:ln w="28575">
            <a:solidFill>
              <a:srgbClr val="C1803F"/>
            </a:solidFill>
          </a:ln>
        </p:spPr>
        <p:txBody>
          <a:bodyPr wrap="square" lIns="0" tIns="0" rIns="0" bIns="0" rtlCol="0">
            <a:noAutofit/>
          </a:bodyPr>
          <a:lstStyle/>
          <a:p>
            <a:endParaRPr/>
          </a:p>
        </p:txBody>
      </p:sp>
      <p:sp>
        <p:nvSpPr>
          <p:cNvPr id="111" name="object 30"/>
          <p:cNvSpPr/>
          <p:nvPr/>
        </p:nvSpPr>
        <p:spPr>
          <a:xfrm>
            <a:off x="7725572" y="3169970"/>
            <a:ext cx="347472" cy="347472"/>
          </a:xfrm>
          <a:custGeom>
            <a:avLst/>
            <a:gdLst/>
            <a:ahLst/>
            <a:cxnLst/>
            <a:rect l="l" t="t" r="r" b="b"/>
            <a:pathLst>
              <a:path w="320729"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2"/>
                </a:lnTo>
                <a:lnTo>
                  <a:pt x="146244" y="346698"/>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3" y="198179"/>
                </a:lnTo>
                <a:lnTo>
                  <a:pt x="232" y="183107"/>
                </a:lnTo>
                <a:lnTo>
                  <a:pt x="0" y="173680"/>
                </a:lnTo>
                <a:close/>
              </a:path>
            </a:pathLst>
          </a:custGeom>
          <a:solidFill>
            <a:srgbClr val="FAA757"/>
          </a:solidFill>
          <a:ln w="28575">
            <a:solidFill>
              <a:srgbClr val="C1803F"/>
            </a:solidFill>
          </a:ln>
        </p:spPr>
        <p:txBody>
          <a:bodyPr wrap="square" lIns="0" tIns="0" rIns="0" bIns="0" rtlCol="0">
            <a:noAutofit/>
          </a:bodyPr>
          <a:lstStyle/>
          <a:p>
            <a:endParaRPr/>
          </a:p>
        </p:txBody>
      </p:sp>
      <p:sp>
        <p:nvSpPr>
          <p:cNvPr id="112" name="object 28"/>
          <p:cNvSpPr/>
          <p:nvPr/>
        </p:nvSpPr>
        <p:spPr>
          <a:xfrm>
            <a:off x="6401989" y="5328656"/>
            <a:ext cx="347472" cy="347472"/>
          </a:xfrm>
          <a:custGeom>
            <a:avLst/>
            <a:gdLst/>
            <a:ahLst/>
            <a:cxnLst/>
            <a:rect l="l" t="t" r="r" b="b"/>
            <a:pathLst>
              <a:path w="320730"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6"/>
                </a:lnTo>
                <a:lnTo>
                  <a:pt x="0" y="173680"/>
                </a:lnTo>
                <a:close/>
              </a:path>
            </a:pathLst>
          </a:custGeom>
          <a:solidFill>
            <a:srgbClr val="AAC56C"/>
          </a:solidFill>
          <a:ln w="28575">
            <a:solidFill>
              <a:srgbClr val="83984F"/>
            </a:solidFill>
          </a:ln>
        </p:spPr>
        <p:txBody>
          <a:bodyPr wrap="square" lIns="0" tIns="0" rIns="0" bIns="0" rtlCol="0">
            <a:noAutofit/>
          </a:bodyPr>
          <a:lstStyle/>
          <a:p>
            <a:endParaRPr/>
          </a:p>
        </p:txBody>
      </p:sp>
      <p:sp>
        <p:nvSpPr>
          <p:cNvPr id="113" name="object 26"/>
          <p:cNvSpPr/>
          <p:nvPr/>
        </p:nvSpPr>
        <p:spPr>
          <a:xfrm>
            <a:off x="7105873" y="4521611"/>
            <a:ext cx="347472" cy="347472"/>
          </a:xfrm>
          <a:custGeom>
            <a:avLst/>
            <a:gdLst/>
            <a:ahLst/>
            <a:cxnLst/>
            <a:rect l="l" t="t" r="r" b="b"/>
            <a:pathLst>
              <a:path w="320730"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6"/>
                </a:lnTo>
                <a:lnTo>
                  <a:pt x="0" y="173681"/>
                </a:lnTo>
                <a:close/>
              </a:path>
            </a:pathLst>
          </a:custGeom>
          <a:solidFill>
            <a:srgbClr val="AAC56C"/>
          </a:solidFill>
          <a:ln w="28575">
            <a:solidFill>
              <a:schemeClr val="bg1">
                <a:lumMod val="85000"/>
              </a:schemeClr>
            </a:solidFill>
          </a:ln>
        </p:spPr>
        <p:txBody>
          <a:bodyPr wrap="square" lIns="0" tIns="0" rIns="0" bIns="0" rtlCol="0">
            <a:noAutofit/>
          </a:bodyPr>
          <a:lstStyle/>
          <a:p>
            <a:endParaRPr/>
          </a:p>
        </p:txBody>
      </p:sp>
      <p:sp>
        <p:nvSpPr>
          <p:cNvPr id="114" name="object 24"/>
          <p:cNvSpPr/>
          <p:nvPr/>
        </p:nvSpPr>
        <p:spPr>
          <a:xfrm>
            <a:off x="5052670" y="3517331"/>
            <a:ext cx="347472" cy="347472"/>
          </a:xfrm>
          <a:custGeom>
            <a:avLst/>
            <a:gdLst/>
            <a:ahLst/>
            <a:cxnLst/>
            <a:rect l="l" t="t" r="r" b="b"/>
            <a:pathLst>
              <a:path w="320730"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1"/>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15" name="object 22"/>
          <p:cNvSpPr/>
          <p:nvPr/>
        </p:nvSpPr>
        <p:spPr>
          <a:xfrm>
            <a:off x="4776845" y="5206506"/>
            <a:ext cx="347472" cy="347472"/>
          </a:xfrm>
          <a:custGeom>
            <a:avLst/>
            <a:gdLst/>
            <a:ahLst/>
            <a:cxnLst/>
            <a:rect l="l" t="t" r="r" b="b"/>
            <a:pathLst>
              <a:path w="320730"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16" name="object 20"/>
          <p:cNvSpPr/>
          <p:nvPr/>
        </p:nvSpPr>
        <p:spPr>
          <a:xfrm>
            <a:off x="5373401" y="4051297"/>
            <a:ext cx="347472" cy="347472"/>
          </a:xfrm>
          <a:custGeom>
            <a:avLst/>
            <a:gdLst/>
            <a:ahLst/>
            <a:cxnLst/>
            <a:rect l="l" t="t" r="r" b="b"/>
            <a:pathLst>
              <a:path w="320730"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2"/>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1"/>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17" name="object 18"/>
          <p:cNvSpPr/>
          <p:nvPr/>
        </p:nvSpPr>
        <p:spPr>
          <a:xfrm>
            <a:off x="8237687" y="2691052"/>
            <a:ext cx="347472" cy="347472"/>
          </a:xfrm>
          <a:custGeom>
            <a:avLst/>
            <a:gdLst/>
            <a:ahLst/>
            <a:cxnLst/>
            <a:rect l="l" t="t" r="r" b="b"/>
            <a:pathLst>
              <a:path w="320730"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4"/>
                </a:lnTo>
                <a:lnTo>
                  <a:pt x="308334" y="106609"/>
                </a:lnTo>
                <a:lnTo>
                  <a:pt x="313014" y="120303"/>
                </a:lnTo>
                <a:lnTo>
                  <a:pt x="316635" y="134512"/>
                </a:lnTo>
                <a:lnTo>
                  <a:pt x="319147" y="149181"/>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2"/>
                </a:lnTo>
                <a:lnTo>
                  <a:pt x="146243" y="346698"/>
                </a:lnTo>
                <a:lnTo>
                  <a:pt x="132464" y="344742"/>
                </a:lnTo>
                <a:lnTo>
                  <a:pt x="119078" y="341551"/>
                </a:lnTo>
                <a:lnTo>
                  <a:pt x="106136" y="337180"/>
                </a:lnTo>
                <a:lnTo>
                  <a:pt x="93688"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7"/>
                </a:lnTo>
                <a:lnTo>
                  <a:pt x="4094" y="212848"/>
                </a:lnTo>
                <a:lnTo>
                  <a:pt x="1582" y="198179"/>
                </a:lnTo>
                <a:lnTo>
                  <a:pt x="232" y="183106"/>
                </a:lnTo>
                <a:lnTo>
                  <a:pt x="0" y="173680"/>
                </a:lnTo>
                <a:close/>
              </a:path>
            </a:pathLst>
          </a:custGeom>
          <a:solidFill>
            <a:srgbClr val="FAA757"/>
          </a:solidFill>
          <a:ln w="28575">
            <a:solidFill>
              <a:srgbClr val="C1803F"/>
            </a:solidFill>
          </a:ln>
        </p:spPr>
        <p:txBody>
          <a:bodyPr wrap="square" lIns="0" tIns="0" rIns="0" bIns="0" rtlCol="0">
            <a:noAutofit/>
          </a:bodyPr>
          <a:lstStyle/>
          <a:p>
            <a:endParaRPr/>
          </a:p>
        </p:txBody>
      </p:sp>
      <p:sp>
        <p:nvSpPr>
          <p:cNvPr id="118" name="object 6"/>
          <p:cNvSpPr txBox="1"/>
          <p:nvPr/>
        </p:nvSpPr>
        <p:spPr>
          <a:xfrm>
            <a:off x="2856125" y="3759280"/>
            <a:ext cx="992822" cy="330200"/>
          </a:xfrm>
          <a:prstGeom prst="rect">
            <a:avLst/>
          </a:prstGeom>
        </p:spPr>
        <p:txBody>
          <a:bodyPr wrap="square" lIns="0" tIns="0" rIns="0" bIns="0" rtlCol="0">
            <a:noAutofit/>
          </a:bodyPr>
          <a:lstStyle/>
          <a:p>
            <a:pPr marL="12700">
              <a:lnSpc>
                <a:spcPts val="2600"/>
              </a:lnSpc>
              <a:spcBef>
                <a:spcPts val="130"/>
              </a:spcBef>
            </a:pPr>
            <a:r>
              <a:rPr sz="3600" baseline="2275" dirty="0">
                <a:solidFill>
                  <a:srgbClr val="7F7E7E"/>
                </a:solidFill>
                <a:cs typeface="Calibri"/>
              </a:rPr>
              <a:t>Income</a:t>
            </a:r>
            <a:endParaRPr sz="2400" dirty="0">
              <a:cs typeface="Calibri"/>
            </a:endParaRPr>
          </a:p>
        </p:txBody>
      </p:sp>
      <p:grpSp>
        <p:nvGrpSpPr>
          <p:cNvPr id="119" name="Group 118"/>
          <p:cNvGrpSpPr/>
          <p:nvPr/>
        </p:nvGrpSpPr>
        <p:grpSpPr>
          <a:xfrm>
            <a:off x="3907438" y="1888930"/>
            <a:ext cx="6303362" cy="4054670"/>
            <a:chOff x="2343901" y="1923700"/>
            <a:chExt cx="6303362" cy="4054670"/>
          </a:xfrm>
        </p:grpSpPr>
        <p:sp>
          <p:nvSpPr>
            <p:cNvPr id="120" name="object 67"/>
            <p:cNvSpPr/>
            <p:nvPr/>
          </p:nvSpPr>
          <p:spPr>
            <a:xfrm>
              <a:off x="2343901" y="1923700"/>
              <a:ext cx="0" cy="4054670"/>
            </a:xfrm>
            <a:custGeom>
              <a:avLst/>
              <a:gdLst/>
              <a:ahLst/>
              <a:cxnLst/>
              <a:rect l="l" t="t" r="r" b="b"/>
              <a:pathLst>
                <a:path h="4054670">
                  <a:moveTo>
                    <a:pt x="0" y="4054670"/>
                  </a:moveTo>
                  <a:lnTo>
                    <a:pt x="0" y="0"/>
                  </a:lnTo>
                </a:path>
              </a:pathLst>
            </a:custGeom>
            <a:ln w="25399">
              <a:solidFill>
                <a:srgbClr val="6094C9"/>
              </a:solidFill>
              <a:headEnd type="none"/>
              <a:tailEnd type="arrow"/>
            </a:ln>
            <a:effectLst>
              <a:outerShdw blurRad="50800" dist="38100" dir="5400000" algn="t" rotWithShape="0">
                <a:prstClr val="black">
                  <a:alpha val="40000"/>
                </a:prstClr>
              </a:outerShdw>
            </a:effectLst>
          </p:spPr>
          <p:txBody>
            <a:bodyPr wrap="square" lIns="0" tIns="0" rIns="0" bIns="0" rtlCol="0">
              <a:noAutofit/>
            </a:bodyPr>
            <a:lstStyle/>
            <a:p>
              <a:endParaRPr/>
            </a:p>
          </p:txBody>
        </p:sp>
        <p:sp>
          <p:nvSpPr>
            <p:cNvPr id="121" name="object 70"/>
            <p:cNvSpPr/>
            <p:nvPr/>
          </p:nvSpPr>
          <p:spPr>
            <a:xfrm>
              <a:off x="2343901" y="5978370"/>
              <a:ext cx="6303362" cy="0"/>
            </a:xfrm>
            <a:custGeom>
              <a:avLst/>
              <a:gdLst/>
              <a:ahLst/>
              <a:cxnLst/>
              <a:rect l="l" t="t" r="r" b="b"/>
              <a:pathLst>
                <a:path w="6303362">
                  <a:moveTo>
                    <a:pt x="0" y="0"/>
                  </a:moveTo>
                  <a:lnTo>
                    <a:pt x="6303362" y="0"/>
                  </a:lnTo>
                </a:path>
              </a:pathLst>
            </a:custGeom>
            <a:ln w="25399">
              <a:solidFill>
                <a:srgbClr val="6094C9"/>
              </a:solidFill>
              <a:headEnd type="none"/>
              <a:tailEnd type="arrow"/>
            </a:ln>
            <a:effectLst>
              <a:outerShdw blurRad="50800" dist="38100" algn="l" rotWithShape="0">
                <a:prstClr val="black">
                  <a:alpha val="40000"/>
                </a:prstClr>
              </a:outerShdw>
            </a:effectLst>
          </p:spPr>
          <p:txBody>
            <a:bodyPr wrap="square" lIns="0" tIns="0" rIns="0" bIns="0" rtlCol="0">
              <a:noAutofit/>
            </a:bodyPr>
            <a:lstStyle/>
            <a:p>
              <a:endParaRPr/>
            </a:p>
          </p:txBody>
        </p:sp>
      </p:grpSp>
      <p:sp>
        <p:nvSpPr>
          <p:cNvPr id="122" name="object 15"/>
          <p:cNvSpPr txBox="1"/>
          <p:nvPr/>
        </p:nvSpPr>
        <p:spPr>
          <a:xfrm>
            <a:off x="1873883" y="365536"/>
            <a:ext cx="1351013" cy="520700"/>
          </a:xfrm>
          <a:prstGeom prst="rect">
            <a:avLst/>
          </a:prstGeom>
        </p:spPr>
        <p:txBody>
          <a:bodyPr wrap="square" lIns="0" tIns="0" rIns="0" bIns="0" rtlCol="0">
            <a:noAutofit/>
          </a:bodyPr>
          <a:lstStyle/>
          <a:p>
            <a:pPr marL="12700">
              <a:lnSpc>
                <a:spcPts val="1985"/>
              </a:lnSpc>
              <a:spcBef>
                <a:spcPts val="99"/>
              </a:spcBef>
            </a:pPr>
            <a:r>
              <a:rPr sz="2700" baseline="3034" dirty="0">
                <a:solidFill>
                  <a:srgbClr val="215867"/>
                </a:solidFill>
                <a:latin typeface="+mj-lt"/>
                <a:cs typeface="Calibri"/>
              </a:rPr>
              <a:t>epsilon = 1.75</a:t>
            </a:r>
            <a:endParaRPr>
              <a:latin typeface="+mj-lt"/>
              <a:cs typeface="Calibri"/>
            </a:endParaRPr>
          </a:p>
          <a:p>
            <a:pPr marL="12700" marR="34289">
              <a:lnSpc>
                <a:spcPts val="2100"/>
              </a:lnSpc>
              <a:spcBef>
                <a:spcPts val="5"/>
              </a:spcBef>
            </a:pPr>
            <a:r>
              <a:rPr sz="2700" baseline="1517" dirty="0">
                <a:solidFill>
                  <a:srgbClr val="215867"/>
                </a:solidFill>
                <a:latin typeface="+mj-lt"/>
                <a:cs typeface="Calibri"/>
              </a:rPr>
              <a:t>n_clu = 3</a:t>
            </a:r>
            <a:endParaRPr>
              <a:latin typeface="+mj-lt"/>
              <a:cs typeface="Calibri"/>
            </a:endParaRPr>
          </a:p>
        </p:txBody>
      </p:sp>
      <p:sp>
        <p:nvSpPr>
          <p:cNvPr id="123" name="object 5"/>
          <p:cNvSpPr txBox="1"/>
          <p:nvPr/>
        </p:nvSpPr>
        <p:spPr>
          <a:xfrm>
            <a:off x="3625916" y="365537"/>
            <a:ext cx="6889684" cy="807913"/>
          </a:xfrm>
          <a:prstGeom prst="rect">
            <a:avLst/>
          </a:prstGeom>
        </p:spPr>
        <p:txBody>
          <a:bodyPr wrap="square" lIns="0" tIns="0" rIns="0" bIns="0" rtlCol="0">
            <a:spAutoFit/>
          </a:bodyPr>
          <a:lstStyle/>
          <a:p>
            <a:pPr marL="12700" marR="41909">
              <a:lnSpc>
                <a:spcPts val="3454"/>
              </a:lnSpc>
              <a:spcBef>
                <a:spcPts val="172"/>
              </a:spcBef>
            </a:pPr>
            <a:r>
              <a:rPr sz="4800" baseline="2560" dirty="0">
                <a:solidFill>
                  <a:srgbClr val="4E81BC"/>
                </a:solidFill>
                <a:latin typeface="+mj-lt"/>
                <a:cs typeface="Calibri"/>
              </a:rPr>
              <a:t>DBSC</a:t>
            </a:r>
            <a:r>
              <a:rPr sz="4800" spc="-4" baseline="2560" dirty="0">
                <a:solidFill>
                  <a:srgbClr val="4E81BC"/>
                </a:solidFill>
                <a:latin typeface="+mj-lt"/>
                <a:cs typeface="Calibri"/>
              </a:rPr>
              <a:t>A</a:t>
            </a:r>
            <a:r>
              <a:rPr sz="4800" baseline="2560" dirty="0">
                <a:solidFill>
                  <a:srgbClr val="4E81BC"/>
                </a:solidFill>
                <a:latin typeface="+mj-lt"/>
                <a:cs typeface="Calibri"/>
              </a:rPr>
              <a:t>N</a:t>
            </a:r>
            <a:endParaRPr sz="3200" dirty="0">
              <a:latin typeface="+mj-lt"/>
              <a:cs typeface="Calibri"/>
            </a:endParaRPr>
          </a:p>
          <a:p>
            <a:pPr marL="12700">
              <a:lnSpc>
                <a:spcPts val="2770"/>
              </a:lnSpc>
            </a:pPr>
            <a:r>
              <a:rPr lang="en-US" sz="3200" baseline="1137" dirty="0">
                <a:solidFill>
                  <a:srgbClr val="7F7E7E"/>
                </a:solidFill>
                <a:cs typeface="Calibri"/>
              </a:rPr>
              <a:t>Keep adding neighbors within </a:t>
            </a:r>
            <a:r>
              <a:rPr lang="en-US" sz="3200" i="1" baseline="1137" dirty="0">
                <a:solidFill>
                  <a:srgbClr val="7F7E7E"/>
                </a:solidFill>
                <a:cs typeface="Calibri"/>
              </a:rPr>
              <a:t>epsilon </a:t>
            </a:r>
            <a:r>
              <a:rPr lang="en-US" sz="3200" baseline="1137" dirty="0">
                <a:solidFill>
                  <a:srgbClr val="7F7E7E"/>
                </a:solidFill>
                <a:cs typeface="Calibri"/>
              </a:rPr>
              <a:t>as chain reaction</a:t>
            </a:r>
            <a:endParaRPr lang="en-US" sz="3200" i="1" baseline="1137" dirty="0">
              <a:solidFill>
                <a:srgbClr val="7F7E7E"/>
              </a:solidFill>
              <a:cs typeface="Calibri"/>
            </a:endParaRPr>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439674F-7235-7C49-9C15-052CDCEE6D13}"/>
              </a:ext>
            </a:extLst>
          </p:cNvPr>
          <p:cNvSpPr>
            <a:spLocks noGrp="1"/>
          </p:cNvSpPr>
          <p:nvPr>
            <p:ph type="ctrTitle"/>
          </p:nvPr>
        </p:nvSpPr>
        <p:spPr/>
        <p:txBody>
          <a:bodyPr/>
          <a:lstStyle/>
          <a:p>
            <a:r>
              <a:rPr lang="en-US" dirty="0"/>
              <a:t>Hierarchical Agglomerative Clustering</a:t>
            </a:r>
          </a:p>
        </p:txBody>
      </p:sp>
    </p:spTree>
    <p:extLst>
      <p:ext uri="{BB962C8B-B14F-4D97-AF65-F5344CB8AC3E}">
        <p14:creationId xmlns:p14="http://schemas.microsoft.com/office/powerpoint/2010/main" val="1448124364"/>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object 3"/>
          <p:cNvSpPr txBox="1"/>
          <p:nvPr/>
        </p:nvSpPr>
        <p:spPr>
          <a:xfrm>
            <a:off x="6950816" y="6116930"/>
            <a:ext cx="542241" cy="330200"/>
          </a:xfrm>
          <a:prstGeom prst="rect">
            <a:avLst/>
          </a:prstGeom>
        </p:spPr>
        <p:txBody>
          <a:bodyPr wrap="square" lIns="0" tIns="0" rIns="0" bIns="0" rtlCol="0">
            <a:noAutofit/>
          </a:bodyPr>
          <a:lstStyle/>
          <a:p>
            <a:pPr marL="12700">
              <a:lnSpc>
                <a:spcPts val="2600"/>
              </a:lnSpc>
              <a:spcBef>
                <a:spcPts val="130"/>
              </a:spcBef>
            </a:pPr>
            <a:r>
              <a:rPr sz="3600" baseline="2275" dirty="0">
                <a:solidFill>
                  <a:srgbClr val="7F7E7E"/>
                </a:solidFill>
                <a:latin typeface="Calibri"/>
                <a:cs typeface="Calibri"/>
              </a:rPr>
              <a:t>Age</a:t>
            </a:r>
            <a:endParaRPr sz="2400">
              <a:latin typeface="Calibri"/>
              <a:cs typeface="Calibri"/>
            </a:endParaRPr>
          </a:p>
        </p:txBody>
      </p:sp>
      <p:sp>
        <p:nvSpPr>
          <p:cNvPr id="85" name="object 66"/>
          <p:cNvSpPr/>
          <p:nvPr/>
        </p:nvSpPr>
        <p:spPr>
          <a:xfrm>
            <a:off x="5261340" y="4686424"/>
            <a:ext cx="1810252" cy="1760707"/>
          </a:xfrm>
          <a:custGeom>
            <a:avLst/>
            <a:gdLst/>
            <a:ahLst/>
            <a:cxnLst/>
            <a:rect l="l" t="t" r="r" b="b"/>
            <a:pathLst>
              <a:path w="1810252" h="1760707">
                <a:moveTo>
                  <a:pt x="0" y="880353"/>
                </a:moveTo>
                <a:lnTo>
                  <a:pt x="3000" y="952556"/>
                </a:lnTo>
                <a:lnTo>
                  <a:pt x="11846" y="1023151"/>
                </a:lnTo>
                <a:lnTo>
                  <a:pt x="26305" y="1091913"/>
                </a:lnTo>
                <a:lnTo>
                  <a:pt x="46143" y="1158614"/>
                </a:lnTo>
                <a:lnTo>
                  <a:pt x="71129" y="1223027"/>
                </a:lnTo>
                <a:lnTo>
                  <a:pt x="101028" y="1284927"/>
                </a:lnTo>
                <a:lnTo>
                  <a:pt x="135608" y="1344087"/>
                </a:lnTo>
                <a:lnTo>
                  <a:pt x="174636" y="1400279"/>
                </a:lnTo>
                <a:lnTo>
                  <a:pt x="217880" y="1453279"/>
                </a:lnTo>
                <a:lnTo>
                  <a:pt x="265105" y="1502858"/>
                </a:lnTo>
                <a:lnTo>
                  <a:pt x="316079" y="1548791"/>
                </a:lnTo>
                <a:lnTo>
                  <a:pt x="370570" y="1590850"/>
                </a:lnTo>
                <a:lnTo>
                  <a:pt x="428344" y="1628810"/>
                </a:lnTo>
                <a:lnTo>
                  <a:pt x="489168" y="1662444"/>
                </a:lnTo>
                <a:lnTo>
                  <a:pt x="552810" y="1691525"/>
                </a:lnTo>
                <a:lnTo>
                  <a:pt x="619036" y="1715826"/>
                </a:lnTo>
                <a:lnTo>
                  <a:pt x="687614" y="1735122"/>
                </a:lnTo>
                <a:lnTo>
                  <a:pt x="758310" y="1749185"/>
                </a:lnTo>
                <a:lnTo>
                  <a:pt x="830892" y="1757789"/>
                </a:lnTo>
                <a:lnTo>
                  <a:pt x="905126" y="1760707"/>
                </a:lnTo>
                <a:lnTo>
                  <a:pt x="979361" y="1757789"/>
                </a:lnTo>
                <a:lnTo>
                  <a:pt x="1051942" y="1749185"/>
                </a:lnTo>
                <a:lnTo>
                  <a:pt x="1122639" y="1735122"/>
                </a:lnTo>
                <a:lnTo>
                  <a:pt x="1191216" y="1715826"/>
                </a:lnTo>
                <a:lnTo>
                  <a:pt x="1257442" y="1691525"/>
                </a:lnTo>
                <a:lnTo>
                  <a:pt x="1321084" y="1662444"/>
                </a:lnTo>
                <a:lnTo>
                  <a:pt x="1381908" y="1628810"/>
                </a:lnTo>
                <a:lnTo>
                  <a:pt x="1439682" y="1590850"/>
                </a:lnTo>
                <a:lnTo>
                  <a:pt x="1494173" y="1548791"/>
                </a:lnTo>
                <a:lnTo>
                  <a:pt x="1545147" y="1502858"/>
                </a:lnTo>
                <a:lnTo>
                  <a:pt x="1592373" y="1453279"/>
                </a:lnTo>
                <a:lnTo>
                  <a:pt x="1635616" y="1400279"/>
                </a:lnTo>
                <a:lnTo>
                  <a:pt x="1674644" y="1344087"/>
                </a:lnTo>
                <a:lnTo>
                  <a:pt x="1709224" y="1284927"/>
                </a:lnTo>
                <a:lnTo>
                  <a:pt x="1739123" y="1223027"/>
                </a:lnTo>
                <a:lnTo>
                  <a:pt x="1764109" y="1158614"/>
                </a:lnTo>
                <a:lnTo>
                  <a:pt x="1783947" y="1091913"/>
                </a:lnTo>
                <a:lnTo>
                  <a:pt x="1798406" y="1023151"/>
                </a:lnTo>
                <a:lnTo>
                  <a:pt x="1807252" y="952556"/>
                </a:lnTo>
                <a:lnTo>
                  <a:pt x="1810252" y="880353"/>
                </a:lnTo>
                <a:lnTo>
                  <a:pt x="1807252" y="808151"/>
                </a:lnTo>
                <a:lnTo>
                  <a:pt x="1798406" y="737555"/>
                </a:lnTo>
                <a:lnTo>
                  <a:pt x="1783947" y="668794"/>
                </a:lnTo>
                <a:lnTo>
                  <a:pt x="1764109" y="602094"/>
                </a:lnTo>
                <a:lnTo>
                  <a:pt x="1739123" y="537680"/>
                </a:lnTo>
                <a:lnTo>
                  <a:pt x="1709224" y="475780"/>
                </a:lnTo>
                <a:lnTo>
                  <a:pt x="1674644" y="416621"/>
                </a:lnTo>
                <a:lnTo>
                  <a:pt x="1635616" y="360428"/>
                </a:lnTo>
                <a:lnTo>
                  <a:pt x="1592373" y="307429"/>
                </a:lnTo>
                <a:lnTo>
                  <a:pt x="1545147" y="257849"/>
                </a:lnTo>
                <a:lnTo>
                  <a:pt x="1494173" y="211917"/>
                </a:lnTo>
                <a:lnTo>
                  <a:pt x="1439682" y="169857"/>
                </a:lnTo>
                <a:lnTo>
                  <a:pt x="1381908" y="131897"/>
                </a:lnTo>
                <a:lnTo>
                  <a:pt x="1321084" y="98263"/>
                </a:lnTo>
                <a:lnTo>
                  <a:pt x="1257442" y="69182"/>
                </a:lnTo>
                <a:lnTo>
                  <a:pt x="1191216" y="44881"/>
                </a:lnTo>
                <a:lnTo>
                  <a:pt x="1122639" y="25585"/>
                </a:lnTo>
                <a:lnTo>
                  <a:pt x="1051942" y="11522"/>
                </a:lnTo>
                <a:lnTo>
                  <a:pt x="979361" y="2918"/>
                </a:lnTo>
                <a:lnTo>
                  <a:pt x="905126" y="0"/>
                </a:lnTo>
                <a:lnTo>
                  <a:pt x="830892" y="2918"/>
                </a:lnTo>
                <a:lnTo>
                  <a:pt x="758310" y="11522"/>
                </a:lnTo>
                <a:lnTo>
                  <a:pt x="687614" y="25585"/>
                </a:lnTo>
                <a:lnTo>
                  <a:pt x="619036" y="44881"/>
                </a:lnTo>
                <a:lnTo>
                  <a:pt x="552810" y="69182"/>
                </a:lnTo>
                <a:lnTo>
                  <a:pt x="489168" y="98263"/>
                </a:lnTo>
                <a:lnTo>
                  <a:pt x="428344" y="131897"/>
                </a:lnTo>
                <a:lnTo>
                  <a:pt x="370570" y="169857"/>
                </a:lnTo>
                <a:lnTo>
                  <a:pt x="316079" y="211917"/>
                </a:lnTo>
                <a:lnTo>
                  <a:pt x="265105" y="257849"/>
                </a:lnTo>
                <a:lnTo>
                  <a:pt x="217880" y="307429"/>
                </a:lnTo>
                <a:lnTo>
                  <a:pt x="174636" y="360428"/>
                </a:lnTo>
                <a:lnTo>
                  <a:pt x="135608" y="416621"/>
                </a:lnTo>
                <a:lnTo>
                  <a:pt x="101028" y="475780"/>
                </a:lnTo>
                <a:lnTo>
                  <a:pt x="71129" y="537680"/>
                </a:lnTo>
                <a:lnTo>
                  <a:pt x="46143" y="602094"/>
                </a:lnTo>
                <a:lnTo>
                  <a:pt x="26305" y="668794"/>
                </a:lnTo>
                <a:lnTo>
                  <a:pt x="11846" y="737555"/>
                </a:lnTo>
                <a:lnTo>
                  <a:pt x="3000" y="808151"/>
                </a:lnTo>
                <a:lnTo>
                  <a:pt x="0" y="880353"/>
                </a:lnTo>
                <a:close/>
              </a:path>
            </a:pathLst>
          </a:custGeom>
          <a:solidFill>
            <a:srgbClr val="83984F">
              <a:alpha val="50000"/>
            </a:srgbClr>
          </a:solidFill>
          <a:effectLst>
            <a:outerShdw blurRad="50800" dist="38100" dir="5400000" algn="t" rotWithShape="0">
              <a:prstClr val="black">
                <a:alpha val="40000"/>
              </a:prstClr>
            </a:outerShdw>
          </a:effectLst>
        </p:spPr>
        <p:txBody>
          <a:bodyPr wrap="square" lIns="0" tIns="0" rIns="0" bIns="0" rtlCol="0">
            <a:noAutofit/>
          </a:bodyPr>
          <a:lstStyle/>
          <a:p>
            <a:endParaRPr/>
          </a:p>
        </p:txBody>
      </p:sp>
      <p:sp>
        <p:nvSpPr>
          <p:cNvPr id="86" name="object 82"/>
          <p:cNvSpPr/>
          <p:nvPr/>
        </p:nvSpPr>
        <p:spPr>
          <a:xfrm>
            <a:off x="5938372" y="5487188"/>
            <a:ext cx="347472" cy="347472"/>
          </a:xfrm>
          <a:custGeom>
            <a:avLst/>
            <a:gdLst/>
            <a:ahLst/>
            <a:cxnLst/>
            <a:rect l="l" t="t" r="r" b="b"/>
            <a:pathLst>
              <a:path w="320729"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0"/>
                </a:lnTo>
                <a:close/>
              </a:path>
            </a:pathLst>
          </a:custGeom>
          <a:solidFill>
            <a:srgbClr val="AAC56C"/>
          </a:solidFill>
          <a:ln w="28575">
            <a:solidFill>
              <a:schemeClr val="bg1">
                <a:lumMod val="85000"/>
              </a:schemeClr>
            </a:solidFill>
          </a:ln>
        </p:spPr>
        <p:txBody>
          <a:bodyPr wrap="square" lIns="0" tIns="0" rIns="0" bIns="0" rtlCol="0">
            <a:noAutofit/>
          </a:bodyPr>
          <a:lstStyle/>
          <a:p>
            <a:endParaRPr/>
          </a:p>
        </p:txBody>
      </p:sp>
      <p:sp>
        <p:nvSpPr>
          <p:cNvPr id="87" name="object 84"/>
          <p:cNvSpPr/>
          <p:nvPr/>
        </p:nvSpPr>
        <p:spPr>
          <a:xfrm>
            <a:off x="6923747" y="5521291"/>
            <a:ext cx="347472" cy="347472"/>
          </a:xfrm>
          <a:custGeom>
            <a:avLst/>
            <a:gdLst/>
            <a:ahLst/>
            <a:cxnLst/>
            <a:rect l="l" t="t" r="r" b="b"/>
            <a:pathLst>
              <a:path w="320729"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6"/>
                </a:lnTo>
                <a:lnTo>
                  <a:pt x="0" y="173680"/>
                </a:lnTo>
                <a:close/>
              </a:path>
            </a:pathLst>
          </a:custGeom>
          <a:solidFill>
            <a:srgbClr val="AAC56C"/>
          </a:solidFill>
          <a:ln w="28575">
            <a:solidFill>
              <a:srgbClr val="83984F"/>
            </a:solidFill>
          </a:ln>
        </p:spPr>
        <p:txBody>
          <a:bodyPr wrap="square" lIns="0" tIns="0" rIns="0" bIns="0" rtlCol="0">
            <a:noAutofit/>
          </a:bodyPr>
          <a:lstStyle/>
          <a:p>
            <a:endParaRPr/>
          </a:p>
        </p:txBody>
      </p:sp>
      <p:sp>
        <p:nvSpPr>
          <p:cNvPr id="88" name="object 86"/>
          <p:cNvSpPr/>
          <p:nvPr/>
        </p:nvSpPr>
        <p:spPr>
          <a:xfrm>
            <a:off x="7775551" y="5502337"/>
            <a:ext cx="347472" cy="347472"/>
          </a:xfrm>
          <a:custGeom>
            <a:avLst/>
            <a:gdLst/>
            <a:ahLst/>
            <a:cxnLst/>
            <a:rect l="l" t="t" r="r" b="b"/>
            <a:pathLst>
              <a:path w="320729"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9"/>
                </a:lnTo>
                <a:lnTo>
                  <a:pt x="288458" y="69169"/>
                </a:lnTo>
                <a:lnTo>
                  <a:pt x="296005" y="80986"/>
                </a:lnTo>
                <a:lnTo>
                  <a:pt x="302647" y="93485"/>
                </a:lnTo>
                <a:lnTo>
                  <a:pt x="308334" y="106609"/>
                </a:lnTo>
                <a:lnTo>
                  <a:pt x="313014" y="120303"/>
                </a:lnTo>
                <a:lnTo>
                  <a:pt x="316635" y="134513"/>
                </a:lnTo>
                <a:lnTo>
                  <a:pt x="319146" y="149182"/>
                </a:lnTo>
                <a:lnTo>
                  <a:pt x="320497" y="164255"/>
                </a:lnTo>
                <a:lnTo>
                  <a:pt x="320729" y="173680"/>
                </a:lnTo>
                <a:lnTo>
                  <a:pt x="320116" y="188974"/>
                </a:lnTo>
                <a:lnTo>
                  <a:pt x="318311" y="203897"/>
                </a:lnTo>
                <a:lnTo>
                  <a:pt x="315364" y="218395"/>
                </a:lnTo>
                <a:lnTo>
                  <a:pt x="311328" y="232412"/>
                </a:lnTo>
                <a:lnTo>
                  <a:pt x="306254" y="245893"/>
                </a:lnTo>
                <a:lnTo>
                  <a:pt x="300192" y="258782"/>
                </a:lnTo>
                <a:lnTo>
                  <a:pt x="293194" y="271024"/>
                </a:lnTo>
                <a:lnTo>
                  <a:pt x="285310" y="282563"/>
                </a:lnTo>
                <a:lnTo>
                  <a:pt x="276593" y="293344"/>
                </a:lnTo>
                <a:lnTo>
                  <a:pt x="267094" y="303312"/>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6"/>
                </a:lnTo>
                <a:lnTo>
                  <a:pt x="0" y="173680"/>
                </a:lnTo>
                <a:close/>
              </a:path>
            </a:pathLst>
          </a:custGeom>
          <a:solidFill>
            <a:srgbClr val="AAC56C"/>
          </a:solidFill>
          <a:ln w="28575">
            <a:solidFill>
              <a:schemeClr val="bg1">
                <a:lumMod val="85000"/>
              </a:schemeClr>
            </a:solidFill>
          </a:ln>
        </p:spPr>
        <p:txBody>
          <a:bodyPr wrap="square" lIns="0" tIns="0" rIns="0" bIns="0" rtlCol="0">
            <a:noAutofit/>
          </a:bodyPr>
          <a:lstStyle/>
          <a:p>
            <a:endParaRPr/>
          </a:p>
        </p:txBody>
      </p:sp>
      <p:sp>
        <p:nvSpPr>
          <p:cNvPr id="89" name="object 74"/>
          <p:cNvSpPr/>
          <p:nvPr/>
        </p:nvSpPr>
        <p:spPr>
          <a:xfrm>
            <a:off x="4192469" y="5195209"/>
            <a:ext cx="347472" cy="347472"/>
          </a:xfrm>
          <a:custGeom>
            <a:avLst/>
            <a:gdLst/>
            <a:ahLst/>
            <a:cxnLst/>
            <a:rect l="l" t="t" r="r" b="b"/>
            <a:pathLst>
              <a:path w="320730"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90" name="object 72"/>
          <p:cNvSpPr/>
          <p:nvPr/>
        </p:nvSpPr>
        <p:spPr>
          <a:xfrm>
            <a:off x="7483366" y="2517371"/>
            <a:ext cx="347472" cy="347472"/>
          </a:xfrm>
          <a:custGeom>
            <a:avLst/>
            <a:gdLst/>
            <a:ahLst/>
            <a:cxnLst/>
            <a:rect l="l" t="t" r="r" b="b"/>
            <a:pathLst>
              <a:path w="320730"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30" y="342927"/>
                </a:lnTo>
                <a:lnTo>
                  <a:pt x="182985" y="345647"/>
                </a:lnTo>
                <a:lnTo>
                  <a:pt x="169068" y="347110"/>
                </a:lnTo>
                <a:lnTo>
                  <a:pt x="160364" y="347362"/>
                </a:lnTo>
                <a:lnTo>
                  <a:pt x="146244" y="346698"/>
                </a:lnTo>
                <a:lnTo>
                  <a:pt x="132465" y="344742"/>
                </a:lnTo>
                <a:lnTo>
                  <a:pt x="119078" y="341551"/>
                </a:lnTo>
                <a:lnTo>
                  <a:pt x="106136" y="337180"/>
                </a:lnTo>
                <a:lnTo>
                  <a:pt x="93689" y="331684"/>
                </a:lnTo>
                <a:lnTo>
                  <a:pt x="81788" y="325119"/>
                </a:lnTo>
                <a:lnTo>
                  <a:pt x="70485" y="317540"/>
                </a:lnTo>
                <a:lnTo>
                  <a:pt x="59830" y="309002"/>
                </a:lnTo>
                <a:lnTo>
                  <a:pt x="49876" y="299561"/>
                </a:lnTo>
                <a:lnTo>
                  <a:pt x="40672" y="289273"/>
                </a:lnTo>
                <a:lnTo>
                  <a:pt x="32271" y="278192"/>
                </a:lnTo>
                <a:lnTo>
                  <a:pt x="24724" y="266375"/>
                </a:lnTo>
                <a:lnTo>
                  <a:pt x="18081" y="253876"/>
                </a:lnTo>
                <a:lnTo>
                  <a:pt x="12395" y="240752"/>
                </a:lnTo>
                <a:lnTo>
                  <a:pt x="7715" y="227058"/>
                </a:lnTo>
                <a:lnTo>
                  <a:pt x="4094" y="212848"/>
                </a:lnTo>
                <a:lnTo>
                  <a:pt x="1583" y="198180"/>
                </a:lnTo>
                <a:lnTo>
                  <a:pt x="232" y="183107"/>
                </a:lnTo>
                <a:lnTo>
                  <a:pt x="0" y="173680"/>
                </a:lnTo>
                <a:close/>
              </a:path>
            </a:pathLst>
          </a:custGeom>
          <a:solidFill>
            <a:srgbClr val="FAA757"/>
          </a:solidFill>
          <a:ln w="28575">
            <a:solidFill>
              <a:srgbClr val="C1803F"/>
            </a:solidFill>
          </a:ln>
        </p:spPr>
        <p:txBody>
          <a:bodyPr wrap="square" lIns="0" tIns="0" rIns="0" bIns="0" rtlCol="0">
            <a:noAutofit/>
          </a:bodyPr>
          <a:lstStyle/>
          <a:p>
            <a:endParaRPr/>
          </a:p>
        </p:txBody>
      </p:sp>
      <p:sp>
        <p:nvSpPr>
          <p:cNvPr id="91" name="object 70"/>
          <p:cNvSpPr/>
          <p:nvPr/>
        </p:nvSpPr>
        <p:spPr>
          <a:xfrm>
            <a:off x="7084113" y="2135643"/>
            <a:ext cx="347472" cy="347472"/>
          </a:xfrm>
          <a:custGeom>
            <a:avLst/>
            <a:gdLst/>
            <a:ahLst/>
            <a:cxnLst/>
            <a:rect l="l" t="t" r="r" b="b"/>
            <a:pathLst>
              <a:path w="320730"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2"/>
                </a:lnTo>
                <a:lnTo>
                  <a:pt x="146244" y="346698"/>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3" y="198179"/>
                </a:lnTo>
                <a:lnTo>
                  <a:pt x="232" y="183107"/>
                </a:lnTo>
                <a:lnTo>
                  <a:pt x="0" y="173680"/>
                </a:lnTo>
                <a:close/>
              </a:path>
            </a:pathLst>
          </a:custGeom>
          <a:solidFill>
            <a:srgbClr val="FAA757"/>
          </a:solidFill>
          <a:ln w="28575">
            <a:solidFill>
              <a:srgbClr val="C1803F"/>
            </a:solidFill>
          </a:ln>
        </p:spPr>
        <p:txBody>
          <a:bodyPr wrap="square" lIns="0" tIns="0" rIns="0" bIns="0" rtlCol="0">
            <a:noAutofit/>
          </a:bodyPr>
          <a:lstStyle/>
          <a:p>
            <a:endParaRPr/>
          </a:p>
        </p:txBody>
      </p:sp>
      <p:sp>
        <p:nvSpPr>
          <p:cNvPr id="92" name="object 68"/>
          <p:cNvSpPr/>
          <p:nvPr/>
        </p:nvSpPr>
        <p:spPr>
          <a:xfrm>
            <a:off x="6672028" y="1723114"/>
            <a:ext cx="347472" cy="347472"/>
          </a:xfrm>
          <a:custGeom>
            <a:avLst/>
            <a:gdLst/>
            <a:ahLst/>
            <a:cxnLst/>
            <a:rect l="l" t="t" r="r" b="b"/>
            <a:pathLst>
              <a:path w="320729"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2"/>
                </a:lnTo>
                <a:lnTo>
                  <a:pt x="146244" y="346698"/>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3"/>
                </a:lnTo>
                <a:lnTo>
                  <a:pt x="32271" y="278192"/>
                </a:lnTo>
                <a:lnTo>
                  <a:pt x="24724" y="266375"/>
                </a:lnTo>
                <a:lnTo>
                  <a:pt x="18081" y="253876"/>
                </a:lnTo>
                <a:lnTo>
                  <a:pt x="12395" y="240752"/>
                </a:lnTo>
                <a:lnTo>
                  <a:pt x="7715" y="227058"/>
                </a:lnTo>
                <a:lnTo>
                  <a:pt x="4094" y="212848"/>
                </a:lnTo>
                <a:lnTo>
                  <a:pt x="1583" y="198179"/>
                </a:lnTo>
                <a:lnTo>
                  <a:pt x="232" y="183107"/>
                </a:lnTo>
                <a:lnTo>
                  <a:pt x="0" y="173680"/>
                </a:lnTo>
                <a:close/>
              </a:path>
            </a:pathLst>
          </a:custGeom>
          <a:solidFill>
            <a:srgbClr val="FAA757"/>
          </a:solidFill>
          <a:ln w="28575">
            <a:solidFill>
              <a:schemeClr val="bg1">
                <a:lumMod val="85000"/>
              </a:schemeClr>
            </a:solidFill>
          </a:ln>
        </p:spPr>
        <p:txBody>
          <a:bodyPr wrap="square" lIns="0" tIns="0" rIns="0" bIns="0" rtlCol="0">
            <a:noAutofit/>
          </a:bodyPr>
          <a:lstStyle/>
          <a:p>
            <a:endParaRPr/>
          </a:p>
        </p:txBody>
      </p:sp>
      <p:sp>
        <p:nvSpPr>
          <p:cNvPr id="93" name="object 66"/>
          <p:cNvSpPr/>
          <p:nvPr/>
        </p:nvSpPr>
        <p:spPr>
          <a:xfrm>
            <a:off x="8396003" y="3412181"/>
            <a:ext cx="347472" cy="347472"/>
          </a:xfrm>
          <a:custGeom>
            <a:avLst/>
            <a:gdLst/>
            <a:ahLst/>
            <a:cxnLst/>
            <a:rect l="l" t="t" r="r" b="b"/>
            <a:pathLst>
              <a:path w="320730"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4"/>
                </a:lnTo>
                <a:lnTo>
                  <a:pt x="308334" y="106609"/>
                </a:lnTo>
                <a:lnTo>
                  <a:pt x="313014" y="120303"/>
                </a:lnTo>
                <a:lnTo>
                  <a:pt x="316635" y="134512"/>
                </a:lnTo>
                <a:lnTo>
                  <a:pt x="319147" y="149181"/>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3" y="346697"/>
                </a:lnTo>
                <a:lnTo>
                  <a:pt x="132464" y="344742"/>
                </a:lnTo>
                <a:lnTo>
                  <a:pt x="119078" y="341551"/>
                </a:lnTo>
                <a:lnTo>
                  <a:pt x="106136" y="337180"/>
                </a:lnTo>
                <a:lnTo>
                  <a:pt x="93688" y="331684"/>
                </a:lnTo>
                <a:lnTo>
                  <a:pt x="81788" y="325119"/>
                </a:lnTo>
                <a:lnTo>
                  <a:pt x="70484" y="317539"/>
                </a:lnTo>
                <a:lnTo>
                  <a:pt x="59830" y="309001"/>
                </a:lnTo>
                <a:lnTo>
                  <a:pt x="49875" y="299561"/>
                </a:lnTo>
                <a:lnTo>
                  <a:pt x="40672" y="289272"/>
                </a:lnTo>
                <a:lnTo>
                  <a:pt x="32271" y="278192"/>
                </a:lnTo>
                <a:lnTo>
                  <a:pt x="24724" y="266375"/>
                </a:lnTo>
                <a:lnTo>
                  <a:pt x="18081" y="253876"/>
                </a:lnTo>
                <a:lnTo>
                  <a:pt x="12395" y="240752"/>
                </a:lnTo>
                <a:lnTo>
                  <a:pt x="7715" y="227057"/>
                </a:lnTo>
                <a:lnTo>
                  <a:pt x="4094" y="212848"/>
                </a:lnTo>
                <a:lnTo>
                  <a:pt x="1582" y="198179"/>
                </a:lnTo>
                <a:lnTo>
                  <a:pt x="232" y="183106"/>
                </a:lnTo>
                <a:lnTo>
                  <a:pt x="0" y="173680"/>
                </a:lnTo>
                <a:close/>
              </a:path>
            </a:pathLst>
          </a:custGeom>
          <a:solidFill>
            <a:srgbClr val="FAA757"/>
          </a:solidFill>
          <a:ln w="28575">
            <a:solidFill>
              <a:srgbClr val="C1803F"/>
            </a:solidFill>
          </a:ln>
        </p:spPr>
        <p:txBody>
          <a:bodyPr wrap="square" lIns="0" tIns="0" rIns="0" bIns="0" rtlCol="0">
            <a:noAutofit/>
          </a:bodyPr>
          <a:lstStyle/>
          <a:p>
            <a:endParaRPr/>
          </a:p>
        </p:txBody>
      </p:sp>
      <p:sp>
        <p:nvSpPr>
          <p:cNvPr id="94" name="object 63"/>
          <p:cNvSpPr/>
          <p:nvPr/>
        </p:nvSpPr>
        <p:spPr>
          <a:xfrm>
            <a:off x="7404842" y="5021529"/>
            <a:ext cx="347472" cy="347472"/>
          </a:xfrm>
          <a:custGeom>
            <a:avLst/>
            <a:gdLst/>
            <a:ahLst/>
            <a:cxnLst/>
            <a:rect l="l" t="t" r="r" b="b"/>
            <a:pathLst>
              <a:path w="320730" h="347361">
                <a:moveTo>
                  <a:pt x="0" y="173680"/>
                </a:moveTo>
                <a:lnTo>
                  <a:pt x="232" y="183106"/>
                </a:lnTo>
                <a:lnTo>
                  <a:pt x="1583" y="198179"/>
                </a:lnTo>
                <a:lnTo>
                  <a:pt x="4094" y="212848"/>
                </a:lnTo>
                <a:lnTo>
                  <a:pt x="7715" y="227058"/>
                </a:lnTo>
                <a:lnTo>
                  <a:pt x="12395" y="240752"/>
                </a:lnTo>
                <a:lnTo>
                  <a:pt x="18082" y="253876"/>
                </a:lnTo>
                <a:lnTo>
                  <a:pt x="24724" y="266375"/>
                </a:lnTo>
                <a:lnTo>
                  <a:pt x="32272" y="278192"/>
                </a:lnTo>
                <a:lnTo>
                  <a:pt x="40673" y="289272"/>
                </a:lnTo>
                <a:lnTo>
                  <a:pt x="49876" y="299561"/>
                </a:lnTo>
                <a:lnTo>
                  <a:pt x="59830" y="309001"/>
                </a:lnTo>
                <a:lnTo>
                  <a:pt x="70485" y="317539"/>
                </a:lnTo>
                <a:lnTo>
                  <a:pt x="81788" y="325118"/>
                </a:lnTo>
                <a:lnTo>
                  <a:pt x="93689" y="331684"/>
                </a:lnTo>
                <a:lnTo>
                  <a:pt x="106136" y="337180"/>
                </a:lnTo>
                <a:lnTo>
                  <a:pt x="119079" y="341551"/>
                </a:lnTo>
                <a:lnTo>
                  <a:pt x="132465" y="344742"/>
                </a:lnTo>
                <a:lnTo>
                  <a:pt x="146244" y="346697"/>
                </a:lnTo>
                <a:lnTo>
                  <a:pt x="160365" y="347361"/>
                </a:lnTo>
                <a:lnTo>
                  <a:pt x="169069" y="347110"/>
                </a:lnTo>
                <a:lnTo>
                  <a:pt x="182986" y="345646"/>
                </a:lnTo>
                <a:lnTo>
                  <a:pt x="196530" y="342926"/>
                </a:lnTo>
                <a:lnTo>
                  <a:pt x="209650" y="339004"/>
                </a:lnTo>
                <a:lnTo>
                  <a:pt x="222295" y="333936"/>
                </a:lnTo>
                <a:lnTo>
                  <a:pt x="234413" y="327778"/>
                </a:lnTo>
                <a:lnTo>
                  <a:pt x="245953" y="320583"/>
                </a:lnTo>
                <a:lnTo>
                  <a:pt x="256864" y="312409"/>
                </a:lnTo>
                <a:lnTo>
                  <a:pt x="267095" y="303311"/>
                </a:lnTo>
                <a:lnTo>
                  <a:pt x="276595" y="293343"/>
                </a:lnTo>
                <a:lnTo>
                  <a:pt x="285312" y="282562"/>
                </a:lnTo>
                <a:lnTo>
                  <a:pt x="293195" y="271023"/>
                </a:lnTo>
                <a:lnTo>
                  <a:pt x="300193" y="258781"/>
                </a:lnTo>
                <a:lnTo>
                  <a:pt x="306255" y="245892"/>
                </a:lnTo>
                <a:lnTo>
                  <a:pt x="311330" y="232411"/>
                </a:lnTo>
                <a:lnTo>
                  <a:pt x="315366" y="218394"/>
                </a:lnTo>
                <a:lnTo>
                  <a:pt x="318312" y="203896"/>
                </a:lnTo>
                <a:lnTo>
                  <a:pt x="320117" y="188973"/>
                </a:lnTo>
                <a:lnTo>
                  <a:pt x="320730" y="173680"/>
                </a:lnTo>
                <a:lnTo>
                  <a:pt x="320498" y="164254"/>
                </a:lnTo>
                <a:lnTo>
                  <a:pt x="319147" y="149181"/>
                </a:lnTo>
                <a:lnTo>
                  <a:pt x="316636" y="134512"/>
                </a:lnTo>
                <a:lnTo>
                  <a:pt x="313015" y="120303"/>
                </a:lnTo>
                <a:lnTo>
                  <a:pt x="308335" y="106609"/>
                </a:lnTo>
                <a:lnTo>
                  <a:pt x="302649" y="93485"/>
                </a:lnTo>
                <a:lnTo>
                  <a:pt x="296006" y="80986"/>
                </a:lnTo>
                <a:lnTo>
                  <a:pt x="288459" y="69169"/>
                </a:lnTo>
                <a:lnTo>
                  <a:pt x="280058" y="58089"/>
                </a:lnTo>
                <a:lnTo>
                  <a:pt x="270854" y="47800"/>
                </a:lnTo>
                <a:lnTo>
                  <a:pt x="260900" y="38359"/>
                </a:lnTo>
                <a:lnTo>
                  <a:pt x="250245" y="29822"/>
                </a:lnTo>
                <a:lnTo>
                  <a:pt x="238942" y="22242"/>
                </a:lnTo>
                <a:lnTo>
                  <a:pt x="227041" y="15677"/>
                </a:lnTo>
                <a:lnTo>
                  <a:pt x="214594" y="10181"/>
                </a:lnTo>
                <a:lnTo>
                  <a:pt x="201651" y="5810"/>
                </a:lnTo>
                <a:lnTo>
                  <a:pt x="188265" y="2619"/>
                </a:lnTo>
                <a:lnTo>
                  <a:pt x="174486" y="664"/>
                </a:lnTo>
                <a:lnTo>
                  <a:pt x="160365" y="0"/>
                </a:lnTo>
                <a:lnTo>
                  <a:pt x="151662" y="251"/>
                </a:lnTo>
                <a:lnTo>
                  <a:pt x="137745" y="1714"/>
                </a:lnTo>
                <a:lnTo>
                  <a:pt x="124200" y="4434"/>
                </a:lnTo>
                <a:lnTo>
                  <a:pt x="111080" y="8356"/>
                </a:lnTo>
                <a:lnTo>
                  <a:pt x="98436" y="13424"/>
                </a:lnTo>
                <a:lnTo>
                  <a:pt x="86318" y="19583"/>
                </a:lnTo>
                <a:lnTo>
                  <a:pt x="74777" y="26777"/>
                </a:lnTo>
                <a:lnTo>
                  <a:pt x="63866" y="34951"/>
                </a:lnTo>
                <a:lnTo>
                  <a:pt x="53635" y="44049"/>
                </a:lnTo>
                <a:lnTo>
                  <a:pt x="44136" y="54017"/>
                </a:lnTo>
                <a:lnTo>
                  <a:pt x="35419" y="64798"/>
                </a:lnTo>
                <a:lnTo>
                  <a:pt x="27535" y="76337"/>
                </a:lnTo>
                <a:lnTo>
                  <a:pt x="20537" y="88579"/>
                </a:lnTo>
                <a:lnTo>
                  <a:pt x="14475" y="101468"/>
                </a:lnTo>
                <a:lnTo>
                  <a:pt x="9400" y="114948"/>
                </a:lnTo>
                <a:lnTo>
                  <a:pt x="5364" y="128965"/>
                </a:lnTo>
                <a:lnTo>
                  <a:pt x="2418" y="143463"/>
                </a:lnTo>
                <a:lnTo>
                  <a:pt x="613" y="158386"/>
                </a:lnTo>
                <a:lnTo>
                  <a:pt x="0" y="173680"/>
                </a:lnTo>
                <a:close/>
              </a:path>
            </a:pathLst>
          </a:custGeom>
          <a:solidFill>
            <a:srgbClr val="AAC56C"/>
          </a:solidFill>
          <a:ln w="28575">
            <a:solidFill>
              <a:srgbClr val="83984F"/>
            </a:solidFill>
          </a:ln>
        </p:spPr>
        <p:txBody>
          <a:bodyPr wrap="square" lIns="0" tIns="0" rIns="0" bIns="0" rtlCol="0">
            <a:noAutofit/>
          </a:bodyPr>
          <a:lstStyle/>
          <a:p>
            <a:endParaRPr/>
          </a:p>
        </p:txBody>
      </p:sp>
      <p:sp>
        <p:nvSpPr>
          <p:cNvPr id="95" name="object 62"/>
          <p:cNvSpPr/>
          <p:nvPr/>
        </p:nvSpPr>
        <p:spPr>
          <a:xfrm>
            <a:off x="5850962" y="3493881"/>
            <a:ext cx="347472" cy="347472"/>
          </a:xfrm>
          <a:custGeom>
            <a:avLst/>
            <a:gdLst/>
            <a:ahLst/>
            <a:cxnLst/>
            <a:rect l="l" t="t" r="r" b="b"/>
            <a:pathLst>
              <a:path w="320729"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6" y="149182"/>
                </a:lnTo>
                <a:lnTo>
                  <a:pt x="320497" y="164254"/>
                </a:lnTo>
                <a:lnTo>
                  <a:pt x="320729"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6"/>
                </a:lnTo>
                <a:lnTo>
                  <a:pt x="0" y="173681"/>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96" name="object 60"/>
          <p:cNvSpPr/>
          <p:nvPr/>
        </p:nvSpPr>
        <p:spPr>
          <a:xfrm>
            <a:off x="4975263" y="4571028"/>
            <a:ext cx="347472" cy="347472"/>
          </a:xfrm>
          <a:custGeom>
            <a:avLst/>
            <a:gdLst/>
            <a:ahLst/>
            <a:cxnLst/>
            <a:rect l="l" t="t" r="r" b="b"/>
            <a:pathLst>
              <a:path w="320729"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8"/>
                </a:lnTo>
                <a:lnTo>
                  <a:pt x="288458" y="69169"/>
                </a:lnTo>
                <a:lnTo>
                  <a:pt x="296005" y="80986"/>
                </a:lnTo>
                <a:lnTo>
                  <a:pt x="302648" y="93485"/>
                </a:lnTo>
                <a:lnTo>
                  <a:pt x="308334" y="106609"/>
                </a:lnTo>
                <a:lnTo>
                  <a:pt x="313014" y="120303"/>
                </a:lnTo>
                <a:lnTo>
                  <a:pt x="316635" y="134513"/>
                </a:lnTo>
                <a:lnTo>
                  <a:pt x="319146" y="149182"/>
                </a:lnTo>
                <a:lnTo>
                  <a:pt x="320497" y="164254"/>
                </a:lnTo>
                <a:lnTo>
                  <a:pt x="320729"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1"/>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97" name="object 58"/>
          <p:cNvSpPr/>
          <p:nvPr/>
        </p:nvSpPr>
        <p:spPr>
          <a:xfrm>
            <a:off x="9037462" y="2045434"/>
            <a:ext cx="347472" cy="347472"/>
          </a:xfrm>
          <a:custGeom>
            <a:avLst/>
            <a:gdLst/>
            <a:ahLst/>
            <a:cxnLst/>
            <a:rect l="l" t="t" r="r" b="b"/>
            <a:pathLst>
              <a:path w="320729"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4"/>
                </a:lnTo>
                <a:lnTo>
                  <a:pt x="308334" y="106609"/>
                </a:lnTo>
                <a:lnTo>
                  <a:pt x="313014" y="120303"/>
                </a:lnTo>
                <a:lnTo>
                  <a:pt x="316635" y="134512"/>
                </a:lnTo>
                <a:lnTo>
                  <a:pt x="319146" y="149181"/>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2"/>
                </a:lnTo>
                <a:lnTo>
                  <a:pt x="146243" y="346698"/>
                </a:lnTo>
                <a:lnTo>
                  <a:pt x="132464" y="344742"/>
                </a:lnTo>
                <a:lnTo>
                  <a:pt x="119078" y="341551"/>
                </a:lnTo>
                <a:lnTo>
                  <a:pt x="106136" y="337180"/>
                </a:lnTo>
                <a:lnTo>
                  <a:pt x="93688" y="331684"/>
                </a:lnTo>
                <a:lnTo>
                  <a:pt x="81788" y="325119"/>
                </a:lnTo>
                <a:lnTo>
                  <a:pt x="70484" y="317539"/>
                </a:lnTo>
                <a:lnTo>
                  <a:pt x="59830" y="309002"/>
                </a:lnTo>
                <a:lnTo>
                  <a:pt x="49875" y="299561"/>
                </a:lnTo>
                <a:lnTo>
                  <a:pt x="40672" y="289272"/>
                </a:lnTo>
                <a:lnTo>
                  <a:pt x="32271" y="278192"/>
                </a:lnTo>
                <a:lnTo>
                  <a:pt x="24724" y="266375"/>
                </a:lnTo>
                <a:lnTo>
                  <a:pt x="18081" y="253876"/>
                </a:lnTo>
                <a:lnTo>
                  <a:pt x="12395" y="240752"/>
                </a:lnTo>
                <a:lnTo>
                  <a:pt x="7715" y="227057"/>
                </a:lnTo>
                <a:lnTo>
                  <a:pt x="4094" y="212848"/>
                </a:lnTo>
                <a:lnTo>
                  <a:pt x="1582" y="198179"/>
                </a:lnTo>
                <a:lnTo>
                  <a:pt x="232" y="183106"/>
                </a:lnTo>
                <a:lnTo>
                  <a:pt x="0" y="173680"/>
                </a:lnTo>
                <a:close/>
              </a:path>
            </a:pathLst>
          </a:custGeom>
          <a:solidFill>
            <a:srgbClr val="FAA757"/>
          </a:solidFill>
          <a:ln w="28575">
            <a:solidFill>
              <a:srgbClr val="C1803F"/>
            </a:solidFill>
          </a:ln>
        </p:spPr>
        <p:txBody>
          <a:bodyPr wrap="square" lIns="0" tIns="0" rIns="0" bIns="0" rtlCol="0">
            <a:noAutofit/>
          </a:bodyPr>
          <a:lstStyle/>
          <a:p>
            <a:endParaRPr/>
          </a:p>
        </p:txBody>
      </p:sp>
      <p:sp>
        <p:nvSpPr>
          <p:cNvPr id="98" name="object 56"/>
          <p:cNvSpPr/>
          <p:nvPr/>
        </p:nvSpPr>
        <p:spPr>
          <a:xfrm>
            <a:off x="8077321" y="1961962"/>
            <a:ext cx="347472" cy="347472"/>
          </a:xfrm>
          <a:custGeom>
            <a:avLst/>
            <a:gdLst/>
            <a:ahLst/>
            <a:cxnLst/>
            <a:rect l="l" t="t" r="r" b="b"/>
            <a:pathLst>
              <a:path w="320729"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4"/>
                </a:lnTo>
                <a:lnTo>
                  <a:pt x="308334" y="106609"/>
                </a:lnTo>
                <a:lnTo>
                  <a:pt x="313014" y="120303"/>
                </a:lnTo>
                <a:lnTo>
                  <a:pt x="316635" y="134512"/>
                </a:lnTo>
                <a:lnTo>
                  <a:pt x="319146" y="149181"/>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2"/>
                </a:lnTo>
                <a:lnTo>
                  <a:pt x="146243" y="346697"/>
                </a:lnTo>
                <a:lnTo>
                  <a:pt x="132464" y="344742"/>
                </a:lnTo>
                <a:lnTo>
                  <a:pt x="119078" y="341551"/>
                </a:lnTo>
                <a:lnTo>
                  <a:pt x="106136" y="337180"/>
                </a:lnTo>
                <a:lnTo>
                  <a:pt x="93688" y="331684"/>
                </a:lnTo>
                <a:lnTo>
                  <a:pt x="81788" y="325119"/>
                </a:lnTo>
                <a:lnTo>
                  <a:pt x="70484" y="317539"/>
                </a:lnTo>
                <a:lnTo>
                  <a:pt x="59830" y="309002"/>
                </a:lnTo>
                <a:lnTo>
                  <a:pt x="49875" y="299561"/>
                </a:lnTo>
                <a:lnTo>
                  <a:pt x="40672" y="289272"/>
                </a:lnTo>
                <a:lnTo>
                  <a:pt x="32271" y="278192"/>
                </a:lnTo>
                <a:lnTo>
                  <a:pt x="24724" y="266375"/>
                </a:lnTo>
                <a:lnTo>
                  <a:pt x="18081" y="253876"/>
                </a:lnTo>
                <a:lnTo>
                  <a:pt x="12395" y="240752"/>
                </a:lnTo>
                <a:lnTo>
                  <a:pt x="7715" y="227057"/>
                </a:lnTo>
                <a:lnTo>
                  <a:pt x="4094" y="212848"/>
                </a:lnTo>
                <a:lnTo>
                  <a:pt x="1582" y="198179"/>
                </a:lnTo>
                <a:lnTo>
                  <a:pt x="232" y="183106"/>
                </a:lnTo>
                <a:lnTo>
                  <a:pt x="0" y="173680"/>
                </a:lnTo>
                <a:close/>
              </a:path>
            </a:pathLst>
          </a:custGeom>
          <a:solidFill>
            <a:srgbClr val="FAA757"/>
          </a:solidFill>
          <a:ln w="28575">
            <a:solidFill>
              <a:srgbClr val="C1803F"/>
            </a:solidFill>
          </a:ln>
        </p:spPr>
        <p:txBody>
          <a:bodyPr wrap="square" lIns="0" tIns="0" rIns="0" bIns="0" rtlCol="0">
            <a:noAutofit/>
          </a:bodyPr>
          <a:lstStyle/>
          <a:p>
            <a:endParaRPr/>
          </a:p>
        </p:txBody>
      </p:sp>
      <p:sp>
        <p:nvSpPr>
          <p:cNvPr id="99" name="object 54"/>
          <p:cNvSpPr/>
          <p:nvPr/>
        </p:nvSpPr>
        <p:spPr>
          <a:xfrm>
            <a:off x="8877097" y="2753913"/>
            <a:ext cx="347472" cy="347472"/>
          </a:xfrm>
          <a:custGeom>
            <a:avLst/>
            <a:gdLst/>
            <a:ahLst/>
            <a:cxnLst/>
            <a:rect l="l" t="t" r="r" b="b"/>
            <a:pathLst>
              <a:path w="320730"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4"/>
                </a:lnTo>
                <a:lnTo>
                  <a:pt x="308334" y="106609"/>
                </a:lnTo>
                <a:lnTo>
                  <a:pt x="313014" y="120303"/>
                </a:lnTo>
                <a:lnTo>
                  <a:pt x="316635" y="134512"/>
                </a:lnTo>
                <a:lnTo>
                  <a:pt x="319146" y="149181"/>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2"/>
                </a:lnTo>
                <a:lnTo>
                  <a:pt x="146243" y="346698"/>
                </a:lnTo>
                <a:lnTo>
                  <a:pt x="132464" y="344742"/>
                </a:lnTo>
                <a:lnTo>
                  <a:pt x="119078" y="341551"/>
                </a:lnTo>
                <a:lnTo>
                  <a:pt x="106136" y="337180"/>
                </a:lnTo>
                <a:lnTo>
                  <a:pt x="93688" y="331684"/>
                </a:lnTo>
                <a:lnTo>
                  <a:pt x="81788" y="325119"/>
                </a:lnTo>
                <a:lnTo>
                  <a:pt x="70484" y="317539"/>
                </a:lnTo>
                <a:lnTo>
                  <a:pt x="59830" y="309002"/>
                </a:lnTo>
                <a:lnTo>
                  <a:pt x="49875" y="299561"/>
                </a:lnTo>
                <a:lnTo>
                  <a:pt x="40672" y="289272"/>
                </a:lnTo>
                <a:lnTo>
                  <a:pt x="32271" y="278192"/>
                </a:lnTo>
                <a:lnTo>
                  <a:pt x="24724" y="266375"/>
                </a:lnTo>
                <a:lnTo>
                  <a:pt x="18081" y="253876"/>
                </a:lnTo>
                <a:lnTo>
                  <a:pt x="12395" y="240752"/>
                </a:lnTo>
                <a:lnTo>
                  <a:pt x="7715" y="227057"/>
                </a:lnTo>
                <a:lnTo>
                  <a:pt x="4094" y="212848"/>
                </a:lnTo>
                <a:lnTo>
                  <a:pt x="1582" y="198179"/>
                </a:lnTo>
                <a:lnTo>
                  <a:pt x="232" y="183106"/>
                </a:lnTo>
                <a:lnTo>
                  <a:pt x="0" y="173680"/>
                </a:lnTo>
                <a:close/>
              </a:path>
            </a:pathLst>
          </a:custGeom>
          <a:solidFill>
            <a:srgbClr val="FAA757"/>
          </a:solidFill>
          <a:ln w="28575">
            <a:solidFill>
              <a:srgbClr val="C1803F"/>
            </a:solidFill>
          </a:ln>
        </p:spPr>
        <p:txBody>
          <a:bodyPr wrap="square" lIns="0" tIns="0" rIns="0" bIns="0" rtlCol="0">
            <a:noAutofit/>
          </a:bodyPr>
          <a:lstStyle/>
          <a:p>
            <a:endParaRPr/>
          </a:p>
        </p:txBody>
      </p:sp>
      <p:sp>
        <p:nvSpPr>
          <p:cNvPr id="100" name="object 52"/>
          <p:cNvSpPr/>
          <p:nvPr/>
        </p:nvSpPr>
        <p:spPr>
          <a:xfrm>
            <a:off x="6220124" y="4120868"/>
            <a:ext cx="347472" cy="347472"/>
          </a:xfrm>
          <a:custGeom>
            <a:avLst/>
            <a:gdLst/>
            <a:ahLst/>
            <a:cxnLst/>
            <a:rect l="l" t="t" r="r" b="b"/>
            <a:pathLst>
              <a:path w="320730"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5"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1"/>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01" name="object 50"/>
          <p:cNvSpPr/>
          <p:nvPr/>
        </p:nvSpPr>
        <p:spPr>
          <a:xfrm>
            <a:off x="5965297" y="4612355"/>
            <a:ext cx="347472" cy="347472"/>
          </a:xfrm>
          <a:custGeom>
            <a:avLst/>
            <a:gdLst/>
            <a:ahLst/>
            <a:cxnLst/>
            <a:rect l="l" t="t" r="r" b="b"/>
            <a:pathLst>
              <a:path w="320730"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6"/>
                </a:lnTo>
                <a:lnTo>
                  <a:pt x="0" y="173681"/>
                </a:lnTo>
                <a:close/>
              </a:path>
            </a:pathLst>
          </a:custGeom>
          <a:solidFill>
            <a:srgbClr val="937AB1"/>
          </a:solidFill>
          <a:ln w="57150">
            <a:solidFill>
              <a:srgbClr val="AAC56C"/>
            </a:solidFill>
          </a:ln>
        </p:spPr>
        <p:txBody>
          <a:bodyPr wrap="square" lIns="0" tIns="0" rIns="0" bIns="0" rtlCol="0">
            <a:noAutofit/>
          </a:bodyPr>
          <a:lstStyle/>
          <a:p>
            <a:endParaRPr/>
          </a:p>
        </p:txBody>
      </p:sp>
      <p:sp>
        <p:nvSpPr>
          <p:cNvPr id="102" name="object 48"/>
          <p:cNvSpPr/>
          <p:nvPr/>
        </p:nvSpPr>
        <p:spPr>
          <a:xfrm>
            <a:off x="4654532" y="4049985"/>
            <a:ext cx="347472" cy="347472"/>
          </a:xfrm>
          <a:custGeom>
            <a:avLst/>
            <a:gdLst/>
            <a:ahLst/>
            <a:cxnLst/>
            <a:rect l="l" t="t" r="r" b="b"/>
            <a:pathLst>
              <a:path w="320729"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6" y="149182"/>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03" name="object 42"/>
          <p:cNvSpPr/>
          <p:nvPr/>
        </p:nvSpPr>
        <p:spPr>
          <a:xfrm>
            <a:off x="7272103" y="3311841"/>
            <a:ext cx="347472" cy="347472"/>
          </a:xfrm>
          <a:custGeom>
            <a:avLst/>
            <a:gdLst/>
            <a:ahLst/>
            <a:cxnLst/>
            <a:rect l="l" t="t" r="r" b="b"/>
            <a:pathLst>
              <a:path w="320730"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4" y="346697"/>
                </a:lnTo>
                <a:lnTo>
                  <a:pt x="132465" y="344742"/>
                </a:lnTo>
                <a:lnTo>
                  <a:pt x="119078" y="341551"/>
                </a:lnTo>
                <a:lnTo>
                  <a:pt x="106136" y="337180"/>
                </a:lnTo>
                <a:lnTo>
                  <a:pt x="93689" y="331684"/>
                </a:lnTo>
                <a:lnTo>
                  <a:pt x="81788" y="325119"/>
                </a:lnTo>
                <a:lnTo>
                  <a:pt x="70485" y="317539"/>
                </a:lnTo>
                <a:lnTo>
                  <a:pt x="59830" y="309001"/>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6"/>
                </a:lnTo>
                <a:lnTo>
                  <a:pt x="0" y="173680"/>
                </a:lnTo>
                <a:close/>
              </a:path>
            </a:pathLst>
          </a:custGeom>
          <a:solidFill>
            <a:srgbClr val="FAA757"/>
          </a:solidFill>
          <a:ln w="28575">
            <a:solidFill>
              <a:srgbClr val="C1803F"/>
            </a:solidFill>
          </a:ln>
        </p:spPr>
        <p:txBody>
          <a:bodyPr wrap="square" lIns="0" tIns="0" rIns="0" bIns="0" rtlCol="0">
            <a:noAutofit/>
          </a:bodyPr>
          <a:lstStyle/>
          <a:p>
            <a:endParaRPr/>
          </a:p>
        </p:txBody>
      </p:sp>
      <p:sp>
        <p:nvSpPr>
          <p:cNvPr id="104" name="object 44"/>
          <p:cNvSpPr/>
          <p:nvPr/>
        </p:nvSpPr>
        <p:spPr>
          <a:xfrm>
            <a:off x="7084113" y="2580232"/>
            <a:ext cx="347472" cy="347472"/>
          </a:xfrm>
          <a:custGeom>
            <a:avLst/>
            <a:gdLst/>
            <a:ahLst/>
            <a:cxnLst/>
            <a:rect l="l" t="t" r="r" b="b"/>
            <a:pathLst>
              <a:path w="320730"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2"/>
                </a:lnTo>
                <a:lnTo>
                  <a:pt x="146244" y="346698"/>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3"/>
                </a:lnTo>
                <a:lnTo>
                  <a:pt x="32271" y="278192"/>
                </a:lnTo>
                <a:lnTo>
                  <a:pt x="24724" y="266375"/>
                </a:lnTo>
                <a:lnTo>
                  <a:pt x="18081" y="253876"/>
                </a:lnTo>
                <a:lnTo>
                  <a:pt x="12395" y="240752"/>
                </a:lnTo>
                <a:lnTo>
                  <a:pt x="7715" y="227058"/>
                </a:lnTo>
                <a:lnTo>
                  <a:pt x="4094" y="212848"/>
                </a:lnTo>
                <a:lnTo>
                  <a:pt x="1583" y="198179"/>
                </a:lnTo>
                <a:lnTo>
                  <a:pt x="232" y="183107"/>
                </a:lnTo>
                <a:lnTo>
                  <a:pt x="0" y="173680"/>
                </a:lnTo>
                <a:close/>
              </a:path>
            </a:pathLst>
          </a:custGeom>
          <a:solidFill>
            <a:srgbClr val="FAA757"/>
          </a:solidFill>
          <a:ln w="28575">
            <a:solidFill>
              <a:srgbClr val="C1803F"/>
            </a:solidFill>
          </a:ln>
        </p:spPr>
        <p:txBody>
          <a:bodyPr wrap="square" lIns="0" tIns="0" rIns="0" bIns="0" rtlCol="0">
            <a:noAutofit/>
          </a:bodyPr>
          <a:lstStyle/>
          <a:p>
            <a:endParaRPr/>
          </a:p>
        </p:txBody>
      </p:sp>
      <p:sp>
        <p:nvSpPr>
          <p:cNvPr id="105" name="object 46"/>
          <p:cNvSpPr/>
          <p:nvPr/>
        </p:nvSpPr>
        <p:spPr>
          <a:xfrm>
            <a:off x="6945508" y="2964479"/>
            <a:ext cx="347472" cy="347472"/>
          </a:xfrm>
          <a:custGeom>
            <a:avLst/>
            <a:gdLst/>
            <a:ahLst/>
            <a:cxnLst/>
            <a:rect l="l" t="t" r="r" b="b"/>
            <a:pathLst>
              <a:path w="320730"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4"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30" y="342927"/>
                </a:lnTo>
                <a:lnTo>
                  <a:pt x="182985" y="345647"/>
                </a:lnTo>
                <a:lnTo>
                  <a:pt x="169068" y="347110"/>
                </a:lnTo>
                <a:lnTo>
                  <a:pt x="160365" y="347362"/>
                </a:lnTo>
                <a:lnTo>
                  <a:pt x="146244" y="346698"/>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3" y="198179"/>
                </a:lnTo>
                <a:lnTo>
                  <a:pt x="232" y="183107"/>
                </a:lnTo>
                <a:lnTo>
                  <a:pt x="0" y="173680"/>
                </a:lnTo>
                <a:close/>
              </a:path>
            </a:pathLst>
          </a:custGeom>
          <a:solidFill>
            <a:srgbClr val="FAA757"/>
          </a:solidFill>
          <a:ln w="28575">
            <a:solidFill>
              <a:srgbClr val="C1803F"/>
            </a:solidFill>
          </a:ln>
        </p:spPr>
        <p:txBody>
          <a:bodyPr wrap="square" lIns="0" tIns="0" rIns="0" bIns="0" rtlCol="0">
            <a:noAutofit/>
          </a:bodyPr>
          <a:lstStyle/>
          <a:p>
            <a:endParaRPr/>
          </a:p>
        </p:txBody>
      </p:sp>
      <p:sp>
        <p:nvSpPr>
          <p:cNvPr id="106" name="object 40"/>
          <p:cNvSpPr/>
          <p:nvPr/>
        </p:nvSpPr>
        <p:spPr>
          <a:xfrm>
            <a:off x="6737120" y="4921685"/>
            <a:ext cx="347472" cy="347472"/>
          </a:xfrm>
          <a:custGeom>
            <a:avLst/>
            <a:gdLst/>
            <a:ahLst/>
            <a:cxnLst/>
            <a:rect l="l" t="t" r="r" b="b"/>
            <a:pathLst>
              <a:path w="320729"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29"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1"/>
                </a:lnTo>
                <a:close/>
              </a:path>
            </a:pathLst>
          </a:custGeom>
          <a:solidFill>
            <a:srgbClr val="AAC56C"/>
          </a:solidFill>
          <a:ln w="28575">
            <a:solidFill>
              <a:srgbClr val="83984F"/>
            </a:solidFill>
          </a:ln>
        </p:spPr>
        <p:txBody>
          <a:bodyPr wrap="square" lIns="0" tIns="0" rIns="0" bIns="0" rtlCol="0">
            <a:noAutofit/>
          </a:bodyPr>
          <a:lstStyle/>
          <a:p>
            <a:endParaRPr/>
          </a:p>
        </p:txBody>
      </p:sp>
      <p:sp>
        <p:nvSpPr>
          <p:cNvPr id="107" name="object 38"/>
          <p:cNvSpPr/>
          <p:nvPr/>
        </p:nvSpPr>
        <p:spPr>
          <a:xfrm>
            <a:off x="8556365" y="2219115"/>
            <a:ext cx="347472" cy="347472"/>
          </a:xfrm>
          <a:custGeom>
            <a:avLst/>
            <a:gdLst/>
            <a:ahLst/>
            <a:cxnLst/>
            <a:rect l="l" t="t" r="r" b="b"/>
            <a:pathLst>
              <a:path w="320729"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4"/>
                </a:lnTo>
                <a:lnTo>
                  <a:pt x="308334" y="106609"/>
                </a:lnTo>
                <a:lnTo>
                  <a:pt x="313014" y="120303"/>
                </a:lnTo>
                <a:lnTo>
                  <a:pt x="316635" y="134512"/>
                </a:lnTo>
                <a:lnTo>
                  <a:pt x="319146" y="149181"/>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2"/>
                </a:lnTo>
                <a:lnTo>
                  <a:pt x="146243" y="346698"/>
                </a:lnTo>
                <a:lnTo>
                  <a:pt x="132464" y="344742"/>
                </a:lnTo>
                <a:lnTo>
                  <a:pt x="119078" y="341551"/>
                </a:lnTo>
                <a:lnTo>
                  <a:pt x="106136" y="337180"/>
                </a:lnTo>
                <a:lnTo>
                  <a:pt x="93688" y="331684"/>
                </a:lnTo>
                <a:lnTo>
                  <a:pt x="81788" y="325119"/>
                </a:lnTo>
                <a:lnTo>
                  <a:pt x="70484" y="317539"/>
                </a:lnTo>
                <a:lnTo>
                  <a:pt x="59830" y="309002"/>
                </a:lnTo>
                <a:lnTo>
                  <a:pt x="49875" y="299561"/>
                </a:lnTo>
                <a:lnTo>
                  <a:pt x="40672" y="289272"/>
                </a:lnTo>
                <a:lnTo>
                  <a:pt x="32271" y="278192"/>
                </a:lnTo>
                <a:lnTo>
                  <a:pt x="24724" y="266375"/>
                </a:lnTo>
                <a:lnTo>
                  <a:pt x="18081" y="253876"/>
                </a:lnTo>
                <a:lnTo>
                  <a:pt x="12395" y="240752"/>
                </a:lnTo>
                <a:lnTo>
                  <a:pt x="7715" y="227057"/>
                </a:lnTo>
                <a:lnTo>
                  <a:pt x="4094" y="212848"/>
                </a:lnTo>
                <a:lnTo>
                  <a:pt x="1582" y="198179"/>
                </a:lnTo>
                <a:lnTo>
                  <a:pt x="232" y="183106"/>
                </a:lnTo>
                <a:lnTo>
                  <a:pt x="0" y="173680"/>
                </a:lnTo>
                <a:close/>
              </a:path>
            </a:pathLst>
          </a:custGeom>
          <a:solidFill>
            <a:srgbClr val="FAA757"/>
          </a:solidFill>
          <a:ln w="28575">
            <a:solidFill>
              <a:srgbClr val="C1803F"/>
            </a:solidFill>
          </a:ln>
        </p:spPr>
        <p:txBody>
          <a:bodyPr wrap="square" lIns="0" tIns="0" rIns="0" bIns="0" rtlCol="0">
            <a:noAutofit/>
          </a:bodyPr>
          <a:lstStyle/>
          <a:p>
            <a:endParaRPr/>
          </a:p>
        </p:txBody>
      </p:sp>
      <p:sp>
        <p:nvSpPr>
          <p:cNvPr id="108" name="object 36"/>
          <p:cNvSpPr/>
          <p:nvPr/>
        </p:nvSpPr>
        <p:spPr>
          <a:xfrm>
            <a:off x="8909165" y="3402186"/>
            <a:ext cx="347472" cy="347472"/>
          </a:xfrm>
          <a:custGeom>
            <a:avLst/>
            <a:gdLst/>
            <a:ahLst/>
            <a:cxnLst/>
            <a:rect l="l" t="t" r="r" b="b"/>
            <a:pathLst>
              <a:path w="338701" h="347361">
                <a:moveTo>
                  <a:pt x="338701" y="173680"/>
                </a:moveTo>
                <a:lnTo>
                  <a:pt x="338086" y="158773"/>
                </a:lnTo>
                <a:lnTo>
                  <a:pt x="336274" y="144215"/>
                </a:lnTo>
                <a:lnTo>
                  <a:pt x="333315" y="130059"/>
                </a:lnTo>
                <a:lnTo>
                  <a:pt x="329260" y="116355"/>
                </a:lnTo>
                <a:lnTo>
                  <a:pt x="324157" y="103155"/>
                </a:lnTo>
                <a:lnTo>
                  <a:pt x="318058" y="90510"/>
                </a:lnTo>
                <a:lnTo>
                  <a:pt x="311012" y="78472"/>
                </a:lnTo>
                <a:lnTo>
                  <a:pt x="303069" y="67092"/>
                </a:lnTo>
                <a:lnTo>
                  <a:pt x="294280" y="56421"/>
                </a:lnTo>
                <a:lnTo>
                  <a:pt x="284694" y="46511"/>
                </a:lnTo>
                <a:lnTo>
                  <a:pt x="274362" y="37412"/>
                </a:lnTo>
                <a:lnTo>
                  <a:pt x="263333" y="29177"/>
                </a:lnTo>
                <a:lnTo>
                  <a:pt x="251657" y="21856"/>
                </a:lnTo>
                <a:lnTo>
                  <a:pt x="239385" y="15500"/>
                </a:lnTo>
                <a:lnTo>
                  <a:pt x="226566" y="10162"/>
                </a:lnTo>
                <a:lnTo>
                  <a:pt x="213252" y="5892"/>
                </a:lnTo>
                <a:lnTo>
                  <a:pt x="199490" y="2742"/>
                </a:lnTo>
                <a:lnTo>
                  <a:pt x="185333" y="763"/>
                </a:lnTo>
                <a:lnTo>
                  <a:pt x="170829" y="6"/>
                </a:lnTo>
                <a:lnTo>
                  <a:pt x="169350" y="0"/>
                </a:lnTo>
                <a:lnTo>
                  <a:pt x="154814" y="630"/>
                </a:lnTo>
                <a:lnTo>
                  <a:pt x="140620" y="2489"/>
                </a:lnTo>
                <a:lnTo>
                  <a:pt x="126816" y="5523"/>
                </a:lnTo>
                <a:lnTo>
                  <a:pt x="113454" y="9683"/>
                </a:lnTo>
                <a:lnTo>
                  <a:pt x="100583" y="14916"/>
                </a:lnTo>
                <a:lnTo>
                  <a:pt x="88254" y="21171"/>
                </a:lnTo>
                <a:lnTo>
                  <a:pt x="76516" y="28397"/>
                </a:lnTo>
                <a:lnTo>
                  <a:pt x="65420" y="36543"/>
                </a:lnTo>
                <a:lnTo>
                  <a:pt x="55015" y="45557"/>
                </a:lnTo>
                <a:lnTo>
                  <a:pt x="45351" y="55388"/>
                </a:lnTo>
                <a:lnTo>
                  <a:pt x="36479" y="65984"/>
                </a:lnTo>
                <a:lnTo>
                  <a:pt x="28449" y="77295"/>
                </a:lnTo>
                <a:lnTo>
                  <a:pt x="21311" y="89269"/>
                </a:lnTo>
                <a:lnTo>
                  <a:pt x="15114" y="101855"/>
                </a:lnTo>
                <a:lnTo>
                  <a:pt x="9909" y="115001"/>
                </a:lnTo>
                <a:lnTo>
                  <a:pt x="5745" y="128657"/>
                </a:lnTo>
                <a:lnTo>
                  <a:pt x="2674" y="142770"/>
                </a:lnTo>
                <a:lnTo>
                  <a:pt x="744" y="157289"/>
                </a:lnTo>
                <a:lnTo>
                  <a:pt x="6" y="172164"/>
                </a:lnTo>
                <a:lnTo>
                  <a:pt x="0" y="173680"/>
                </a:lnTo>
                <a:lnTo>
                  <a:pt x="615" y="188588"/>
                </a:lnTo>
                <a:lnTo>
                  <a:pt x="2427" y="203146"/>
                </a:lnTo>
                <a:lnTo>
                  <a:pt x="5386" y="217302"/>
                </a:lnTo>
                <a:lnTo>
                  <a:pt x="9441" y="231006"/>
                </a:lnTo>
                <a:lnTo>
                  <a:pt x="14544" y="244206"/>
                </a:lnTo>
                <a:lnTo>
                  <a:pt x="20643" y="256850"/>
                </a:lnTo>
                <a:lnTo>
                  <a:pt x="27689" y="268888"/>
                </a:lnTo>
                <a:lnTo>
                  <a:pt x="35631" y="280269"/>
                </a:lnTo>
                <a:lnTo>
                  <a:pt x="44421" y="290940"/>
                </a:lnTo>
                <a:lnTo>
                  <a:pt x="54007" y="300850"/>
                </a:lnTo>
                <a:lnTo>
                  <a:pt x="64339" y="309949"/>
                </a:lnTo>
                <a:lnTo>
                  <a:pt x="75368" y="318184"/>
                </a:lnTo>
                <a:lnTo>
                  <a:pt x="87044" y="325505"/>
                </a:lnTo>
                <a:lnTo>
                  <a:pt x="99316" y="331861"/>
                </a:lnTo>
                <a:lnTo>
                  <a:pt x="112134" y="337199"/>
                </a:lnTo>
                <a:lnTo>
                  <a:pt x="125449" y="341469"/>
                </a:lnTo>
                <a:lnTo>
                  <a:pt x="139210" y="344619"/>
                </a:lnTo>
                <a:lnTo>
                  <a:pt x="153368" y="346598"/>
                </a:lnTo>
                <a:lnTo>
                  <a:pt x="167872" y="347355"/>
                </a:lnTo>
                <a:lnTo>
                  <a:pt x="169350" y="347361"/>
                </a:lnTo>
                <a:lnTo>
                  <a:pt x="183886" y="346731"/>
                </a:lnTo>
                <a:lnTo>
                  <a:pt x="198081" y="344872"/>
                </a:lnTo>
                <a:lnTo>
                  <a:pt x="211885" y="341838"/>
                </a:lnTo>
                <a:lnTo>
                  <a:pt x="225247" y="337678"/>
                </a:lnTo>
                <a:lnTo>
                  <a:pt x="238117" y="332445"/>
                </a:lnTo>
                <a:lnTo>
                  <a:pt x="250447" y="326190"/>
                </a:lnTo>
                <a:lnTo>
                  <a:pt x="262185" y="318964"/>
                </a:lnTo>
                <a:lnTo>
                  <a:pt x="273281" y="310818"/>
                </a:lnTo>
                <a:lnTo>
                  <a:pt x="283686" y="301804"/>
                </a:lnTo>
                <a:lnTo>
                  <a:pt x="293349" y="291973"/>
                </a:lnTo>
                <a:lnTo>
                  <a:pt x="302221" y="281377"/>
                </a:lnTo>
                <a:lnTo>
                  <a:pt x="310251" y="270066"/>
                </a:lnTo>
                <a:lnTo>
                  <a:pt x="317390" y="258092"/>
                </a:lnTo>
                <a:lnTo>
                  <a:pt x="323587" y="245506"/>
                </a:lnTo>
                <a:lnTo>
                  <a:pt x="328792" y="232360"/>
                </a:lnTo>
                <a:lnTo>
                  <a:pt x="332956" y="218704"/>
                </a:lnTo>
                <a:lnTo>
                  <a:pt x="336027" y="204591"/>
                </a:lnTo>
                <a:lnTo>
                  <a:pt x="337957" y="190071"/>
                </a:lnTo>
                <a:lnTo>
                  <a:pt x="338695" y="175197"/>
                </a:lnTo>
                <a:lnTo>
                  <a:pt x="338701" y="173680"/>
                </a:lnTo>
                <a:close/>
              </a:path>
            </a:pathLst>
          </a:custGeom>
          <a:solidFill>
            <a:srgbClr val="FAA757"/>
          </a:solidFill>
          <a:ln w="28575">
            <a:solidFill>
              <a:schemeClr val="bg1">
                <a:lumMod val="85000"/>
              </a:schemeClr>
            </a:solidFill>
          </a:ln>
        </p:spPr>
        <p:txBody>
          <a:bodyPr wrap="square" lIns="0" tIns="0" rIns="0" bIns="0" rtlCol="0">
            <a:noAutofit/>
          </a:bodyPr>
          <a:lstStyle/>
          <a:p>
            <a:endParaRPr/>
          </a:p>
        </p:txBody>
      </p:sp>
      <p:sp>
        <p:nvSpPr>
          <p:cNvPr id="109" name="object 34"/>
          <p:cNvSpPr/>
          <p:nvPr/>
        </p:nvSpPr>
        <p:spPr>
          <a:xfrm>
            <a:off x="6562354" y="2483005"/>
            <a:ext cx="347472" cy="347472"/>
          </a:xfrm>
          <a:custGeom>
            <a:avLst/>
            <a:gdLst/>
            <a:ahLst/>
            <a:cxnLst/>
            <a:rect l="l" t="t" r="r" b="b"/>
            <a:pathLst>
              <a:path w="320729"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5" y="2619"/>
                </a:lnTo>
                <a:lnTo>
                  <a:pt x="201651" y="5810"/>
                </a:lnTo>
                <a:lnTo>
                  <a:pt x="214593" y="10181"/>
                </a:lnTo>
                <a:lnTo>
                  <a:pt x="227041" y="15677"/>
                </a:lnTo>
                <a:lnTo>
                  <a:pt x="238941" y="22242"/>
                </a:lnTo>
                <a:lnTo>
                  <a:pt x="250245" y="29822"/>
                </a:lnTo>
                <a:lnTo>
                  <a:pt x="260899" y="38359"/>
                </a:lnTo>
                <a:lnTo>
                  <a:pt x="270854"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2"/>
                </a:lnTo>
                <a:lnTo>
                  <a:pt x="146244" y="346698"/>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3" y="198179"/>
                </a:lnTo>
                <a:lnTo>
                  <a:pt x="232" y="183107"/>
                </a:lnTo>
                <a:lnTo>
                  <a:pt x="0" y="173680"/>
                </a:lnTo>
                <a:close/>
              </a:path>
            </a:pathLst>
          </a:custGeom>
          <a:solidFill>
            <a:srgbClr val="FAA757"/>
          </a:solidFill>
          <a:ln w="28575">
            <a:solidFill>
              <a:srgbClr val="C1803F"/>
            </a:solidFill>
          </a:ln>
        </p:spPr>
        <p:txBody>
          <a:bodyPr wrap="square" lIns="0" tIns="0" rIns="0" bIns="0" rtlCol="0">
            <a:noAutofit/>
          </a:bodyPr>
          <a:lstStyle/>
          <a:p>
            <a:endParaRPr/>
          </a:p>
        </p:txBody>
      </p:sp>
      <p:sp>
        <p:nvSpPr>
          <p:cNvPr id="110" name="object 32"/>
          <p:cNvSpPr/>
          <p:nvPr/>
        </p:nvSpPr>
        <p:spPr>
          <a:xfrm>
            <a:off x="8716732" y="1593274"/>
            <a:ext cx="347472" cy="347472"/>
          </a:xfrm>
          <a:custGeom>
            <a:avLst/>
            <a:gdLst/>
            <a:ahLst/>
            <a:cxnLst/>
            <a:rect l="l" t="t" r="r" b="b"/>
            <a:pathLst>
              <a:path w="320730"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4"/>
                </a:lnTo>
                <a:lnTo>
                  <a:pt x="308334" y="106609"/>
                </a:lnTo>
                <a:lnTo>
                  <a:pt x="313014" y="120303"/>
                </a:lnTo>
                <a:lnTo>
                  <a:pt x="316635" y="134512"/>
                </a:lnTo>
                <a:lnTo>
                  <a:pt x="319147" y="149181"/>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3"/>
                </a:lnTo>
                <a:lnTo>
                  <a:pt x="285311" y="282563"/>
                </a:lnTo>
                <a:lnTo>
                  <a:pt x="276594" y="293344"/>
                </a:lnTo>
                <a:lnTo>
                  <a:pt x="267094" y="303311"/>
                </a:lnTo>
                <a:lnTo>
                  <a:pt x="256863" y="312410"/>
                </a:lnTo>
                <a:lnTo>
                  <a:pt x="245952" y="320584"/>
                </a:lnTo>
                <a:lnTo>
                  <a:pt x="234412" y="327778"/>
                </a:lnTo>
                <a:lnTo>
                  <a:pt x="222294" y="333937"/>
                </a:lnTo>
                <a:lnTo>
                  <a:pt x="209649" y="339005"/>
                </a:lnTo>
                <a:lnTo>
                  <a:pt x="196530" y="342927"/>
                </a:lnTo>
                <a:lnTo>
                  <a:pt x="182985" y="345647"/>
                </a:lnTo>
                <a:lnTo>
                  <a:pt x="169068" y="347110"/>
                </a:lnTo>
                <a:lnTo>
                  <a:pt x="160364" y="347362"/>
                </a:lnTo>
                <a:lnTo>
                  <a:pt x="146243" y="346698"/>
                </a:lnTo>
                <a:lnTo>
                  <a:pt x="132464" y="344742"/>
                </a:lnTo>
                <a:lnTo>
                  <a:pt x="119078" y="341551"/>
                </a:lnTo>
                <a:lnTo>
                  <a:pt x="106136" y="337180"/>
                </a:lnTo>
                <a:lnTo>
                  <a:pt x="93688" y="331684"/>
                </a:lnTo>
                <a:lnTo>
                  <a:pt x="81788" y="325119"/>
                </a:lnTo>
                <a:lnTo>
                  <a:pt x="70484" y="317539"/>
                </a:lnTo>
                <a:lnTo>
                  <a:pt x="59830" y="309002"/>
                </a:lnTo>
                <a:lnTo>
                  <a:pt x="49875" y="299561"/>
                </a:lnTo>
                <a:lnTo>
                  <a:pt x="40672" y="289272"/>
                </a:lnTo>
                <a:lnTo>
                  <a:pt x="32271" y="278192"/>
                </a:lnTo>
                <a:lnTo>
                  <a:pt x="24724" y="266375"/>
                </a:lnTo>
                <a:lnTo>
                  <a:pt x="18081" y="253876"/>
                </a:lnTo>
                <a:lnTo>
                  <a:pt x="12395" y="240752"/>
                </a:lnTo>
                <a:lnTo>
                  <a:pt x="7715" y="227057"/>
                </a:lnTo>
                <a:lnTo>
                  <a:pt x="4094" y="212848"/>
                </a:lnTo>
                <a:lnTo>
                  <a:pt x="1582" y="198179"/>
                </a:lnTo>
                <a:lnTo>
                  <a:pt x="232" y="183106"/>
                </a:lnTo>
                <a:lnTo>
                  <a:pt x="0" y="173680"/>
                </a:lnTo>
                <a:close/>
              </a:path>
            </a:pathLst>
          </a:custGeom>
          <a:solidFill>
            <a:srgbClr val="FAA757"/>
          </a:solidFill>
          <a:ln w="28575">
            <a:solidFill>
              <a:srgbClr val="C1803F"/>
            </a:solidFill>
          </a:ln>
        </p:spPr>
        <p:txBody>
          <a:bodyPr wrap="square" lIns="0" tIns="0" rIns="0" bIns="0" rtlCol="0">
            <a:noAutofit/>
          </a:bodyPr>
          <a:lstStyle/>
          <a:p>
            <a:endParaRPr/>
          </a:p>
        </p:txBody>
      </p:sp>
      <p:sp>
        <p:nvSpPr>
          <p:cNvPr id="111" name="object 30"/>
          <p:cNvSpPr/>
          <p:nvPr/>
        </p:nvSpPr>
        <p:spPr>
          <a:xfrm>
            <a:off x="7725572" y="3169970"/>
            <a:ext cx="347472" cy="347472"/>
          </a:xfrm>
          <a:custGeom>
            <a:avLst/>
            <a:gdLst/>
            <a:ahLst/>
            <a:cxnLst/>
            <a:rect l="l" t="t" r="r" b="b"/>
            <a:pathLst>
              <a:path w="320729"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2"/>
                </a:lnTo>
                <a:lnTo>
                  <a:pt x="146244" y="346698"/>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3" y="198179"/>
                </a:lnTo>
                <a:lnTo>
                  <a:pt x="232" y="183107"/>
                </a:lnTo>
                <a:lnTo>
                  <a:pt x="0" y="173680"/>
                </a:lnTo>
                <a:close/>
              </a:path>
            </a:pathLst>
          </a:custGeom>
          <a:solidFill>
            <a:srgbClr val="FAA757"/>
          </a:solidFill>
          <a:ln w="28575">
            <a:solidFill>
              <a:srgbClr val="C1803F"/>
            </a:solidFill>
          </a:ln>
        </p:spPr>
        <p:txBody>
          <a:bodyPr wrap="square" lIns="0" tIns="0" rIns="0" bIns="0" rtlCol="0">
            <a:noAutofit/>
          </a:bodyPr>
          <a:lstStyle/>
          <a:p>
            <a:endParaRPr/>
          </a:p>
        </p:txBody>
      </p:sp>
      <p:sp>
        <p:nvSpPr>
          <p:cNvPr id="112" name="object 28"/>
          <p:cNvSpPr/>
          <p:nvPr/>
        </p:nvSpPr>
        <p:spPr>
          <a:xfrm>
            <a:off x="6401989" y="5328656"/>
            <a:ext cx="347472" cy="347472"/>
          </a:xfrm>
          <a:custGeom>
            <a:avLst/>
            <a:gdLst/>
            <a:ahLst/>
            <a:cxnLst/>
            <a:rect l="l" t="t" r="r" b="b"/>
            <a:pathLst>
              <a:path w="320730"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6"/>
                </a:lnTo>
                <a:lnTo>
                  <a:pt x="0" y="173680"/>
                </a:lnTo>
                <a:close/>
              </a:path>
            </a:pathLst>
          </a:custGeom>
          <a:solidFill>
            <a:srgbClr val="AAC56C"/>
          </a:solidFill>
          <a:ln w="28575">
            <a:solidFill>
              <a:srgbClr val="83984F"/>
            </a:solidFill>
          </a:ln>
        </p:spPr>
        <p:txBody>
          <a:bodyPr wrap="square" lIns="0" tIns="0" rIns="0" bIns="0" rtlCol="0">
            <a:noAutofit/>
          </a:bodyPr>
          <a:lstStyle/>
          <a:p>
            <a:endParaRPr/>
          </a:p>
        </p:txBody>
      </p:sp>
      <p:sp>
        <p:nvSpPr>
          <p:cNvPr id="113" name="object 26"/>
          <p:cNvSpPr/>
          <p:nvPr/>
        </p:nvSpPr>
        <p:spPr>
          <a:xfrm>
            <a:off x="7105873" y="4521611"/>
            <a:ext cx="347472" cy="347472"/>
          </a:xfrm>
          <a:custGeom>
            <a:avLst/>
            <a:gdLst/>
            <a:ahLst/>
            <a:cxnLst/>
            <a:rect l="l" t="t" r="r" b="b"/>
            <a:pathLst>
              <a:path w="320730"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6"/>
                </a:lnTo>
                <a:lnTo>
                  <a:pt x="0" y="173681"/>
                </a:lnTo>
                <a:close/>
              </a:path>
            </a:pathLst>
          </a:custGeom>
          <a:solidFill>
            <a:srgbClr val="AAC56C"/>
          </a:solidFill>
          <a:ln w="28575">
            <a:solidFill>
              <a:schemeClr val="bg1">
                <a:lumMod val="85000"/>
              </a:schemeClr>
            </a:solidFill>
          </a:ln>
        </p:spPr>
        <p:txBody>
          <a:bodyPr wrap="square" lIns="0" tIns="0" rIns="0" bIns="0" rtlCol="0">
            <a:noAutofit/>
          </a:bodyPr>
          <a:lstStyle/>
          <a:p>
            <a:endParaRPr/>
          </a:p>
        </p:txBody>
      </p:sp>
      <p:sp>
        <p:nvSpPr>
          <p:cNvPr id="114" name="object 24"/>
          <p:cNvSpPr/>
          <p:nvPr/>
        </p:nvSpPr>
        <p:spPr>
          <a:xfrm>
            <a:off x="5052670" y="3517331"/>
            <a:ext cx="347472" cy="347472"/>
          </a:xfrm>
          <a:custGeom>
            <a:avLst/>
            <a:gdLst/>
            <a:ahLst/>
            <a:cxnLst/>
            <a:rect l="l" t="t" r="r" b="b"/>
            <a:pathLst>
              <a:path w="320730"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1"/>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15" name="object 22"/>
          <p:cNvSpPr/>
          <p:nvPr/>
        </p:nvSpPr>
        <p:spPr>
          <a:xfrm>
            <a:off x="4776845" y="5206506"/>
            <a:ext cx="347472" cy="347472"/>
          </a:xfrm>
          <a:custGeom>
            <a:avLst/>
            <a:gdLst/>
            <a:ahLst/>
            <a:cxnLst/>
            <a:rect l="l" t="t" r="r" b="b"/>
            <a:pathLst>
              <a:path w="320730"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16" name="object 20"/>
          <p:cNvSpPr/>
          <p:nvPr/>
        </p:nvSpPr>
        <p:spPr>
          <a:xfrm>
            <a:off x="5373401" y="4051297"/>
            <a:ext cx="347472" cy="347472"/>
          </a:xfrm>
          <a:custGeom>
            <a:avLst/>
            <a:gdLst/>
            <a:ahLst/>
            <a:cxnLst/>
            <a:rect l="l" t="t" r="r" b="b"/>
            <a:pathLst>
              <a:path w="320730"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2"/>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1"/>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17" name="object 18"/>
          <p:cNvSpPr/>
          <p:nvPr/>
        </p:nvSpPr>
        <p:spPr>
          <a:xfrm>
            <a:off x="8237687" y="2691052"/>
            <a:ext cx="347472" cy="347472"/>
          </a:xfrm>
          <a:custGeom>
            <a:avLst/>
            <a:gdLst/>
            <a:ahLst/>
            <a:cxnLst/>
            <a:rect l="l" t="t" r="r" b="b"/>
            <a:pathLst>
              <a:path w="320730"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4"/>
                </a:lnTo>
                <a:lnTo>
                  <a:pt x="308334" y="106609"/>
                </a:lnTo>
                <a:lnTo>
                  <a:pt x="313014" y="120303"/>
                </a:lnTo>
                <a:lnTo>
                  <a:pt x="316635" y="134512"/>
                </a:lnTo>
                <a:lnTo>
                  <a:pt x="319147" y="149181"/>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2"/>
                </a:lnTo>
                <a:lnTo>
                  <a:pt x="146243" y="346698"/>
                </a:lnTo>
                <a:lnTo>
                  <a:pt x="132464" y="344742"/>
                </a:lnTo>
                <a:lnTo>
                  <a:pt x="119078" y="341551"/>
                </a:lnTo>
                <a:lnTo>
                  <a:pt x="106136" y="337180"/>
                </a:lnTo>
                <a:lnTo>
                  <a:pt x="93688"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7"/>
                </a:lnTo>
                <a:lnTo>
                  <a:pt x="4094" y="212848"/>
                </a:lnTo>
                <a:lnTo>
                  <a:pt x="1582" y="198179"/>
                </a:lnTo>
                <a:lnTo>
                  <a:pt x="232" y="183106"/>
                </a:lnTo>
                <a:lnTo>
                  <a:pt x="0" y="173680"/>
                </a:lnTo>
                <a:close/>
              </a:path>
            </a:pathLst>
          </a:custGeom>
          <a:solidFill>
            <a:srgbClr val="FAA757"/>
          </a:solidFill>
          <a:ln w="28575">
            <a:solidFill>
              <a:srgbClr val="C1803F"/>
            </a:solidFill>
          </a:ln>
        </p:spPr>
        <p:txBody>
          <a:bodyPr wrap="square" lIns="0" tIns="0" rIns="0" bIns="0" rtlCol="0">
            <a:noAutofit/>
          </a:bodyPr>
          <a:lstStyle/>
          <a:p>
            <a:endParaRPr/>
          </a:p>
        </p:txBody>
      </p:sp>
      <p:sp>
        <p:nvSpPr>
          <p:cNvPr id="118" name="object 6"/>
          <p:cNvSpPr txBox="1"/>
          <p:nvPr/>
        </p:nvSpPr>
        <p:spPr>
          <a:xfrm>
            <a:off x="2856125" y="3759280"/>
            <a:ext cx="992822" cy="330200"/>
          </a:xfrm>
          <a:prstGeom prst="rect">
            <a:avLst/>
          </a:prstGeom>
        </p:spPr>
        <p:txBody>
          <a:bodyPr wrap="square" lIns="0" tIns="0" rIns="0" bIns="0" rtlCol="0">
            <a:noAutofit/>
          </a:bodyPr>
          <a:lstStyle/>
          <a:p>
            <a:pPr marL="12700">
              <a:lnSpc>
                <a:spcPts val="2600"/>
              </a:lnSpc>
              <a:spcBef>
                <a:spcPts val="130"/>
              </a:spcBef>
            </a:pPr>
            <a:r>
              <a:rPr sz="3600" baseline="2275" dirty="0">
                <a:solidFill>
                  <a:srgbClr val="7F7E7E"/>
                </a:solidFill>
                <a:cs typeface="Calibri"/>
              </a:rPr>
              <a:t>Income</a:t>
            </a:r>
            <a:endParaRPr sz="2400" dirty="0">
              <a:cs typeface="Calibri"/>
            </a:endParaRPr>
          </a:p>
        </p:txBody>
      </p:sp>
      <p:grpSp>
        <p:nvGrpSpPr>
          <p:cNvPr id="119" name="Group 118"/>
          <p:cNvGrpSpPr/>
          <p:nvPr/>
        </p:nvGrpSpPr>
        <p:grpSpPr>
          <a:xfrm>
            <a:off x="3907438" y="1888930"/>
            <a:ext cx="6303362" cy="4054670"/>
            <a:chOff x="2343901" y="1923700"/>
            <a:chExt cx="6303362" cy="4054670"/>
          </a:xfrm>
        </p:grpSpPr>
        <p:sp>
          <p:nvSpPr>
            <p:cNvPr id="120" name="object 67"/>
            <p:cNvSpPr/>
            <p:nvPr/>
          </p:nvSpPr>
          <p:spPr>
            <a:xfrm>
              <a:off x="2343901" y="1923700"/>
              <a:ext cx="0" cy="4054670"/>
            </a:xfrm>
            <a:custGeom>
              <a:avLst/>
              <a:gdLst/>
              <a:ahLst/>
              <a:cxnLst/>
              <a:rect l="l" t="t" r="r" b="b"/>
              <a:pathLst>
                <a:path h="4054670">
                  <a:moveTo>
                    <a:pt x="0" y="4054670"/>
                  </a:moveTo>
                  <a:lnTo>
                    <a:pt x="0" y="0"/>
                  </a:lnTo>
                </a:path>
              </a:pathLst>
            </a:custGeom>
            <a:ln w="25399">
              <a:solidFill>
                <a:srgbClr val="6094C9"/>
              </a:solidFill>
              <a:headEnd type="none"/>
              <a:tailEnd type="arrow"/>
            </a:ln>
            <a:effectLst>
              <a:outerShdw blurRad="50800" dist="38100" dir="5400000" algn="t" rotWithShape="0">
                <a:prstClr val="black">
                  <a:alpha val="40000"/>
                </a:prstClr>
              </a:outerShdw>
            </a:effectLst>
          </p:spPr>
          <p:txBody>
            <a:bodyPr wrap="square" lIns="0" tIns="0" rIns="0" bIns="0" rtlCol="0">
              <a:noAutofit/>
            </a:bodyPr>
            <a:lstStyle/>
            <a:p>
              <a:endParaRPr/>
            </a:p>
          </p:txBody>
        </p:sp>
        <p:sp>
          <p:nvSpPr>
            <p:cNvPr id="121" name="object 70"/>
            <p:cNvSpPr/>
            <p:nvPr/>
          </p:nvSpPr>
          <p:spPr>
            <a:xfrm>
              <a:off x="2343901" y="5978370"/>
              <a:ext cx="6303362" cy="0"/>
            </a:xfrm>
            <a:custGeom>
              <a:avLst/>
              <a:gdLst/>
              <a:ahLst/>
              <a:cxnLst/>
              <a:rect l="l" t="t" r="r" b="b"/>
              <a:pathLst>
                <a:path w="6303362">
                  <a:moveTo>
                    <a:pt x="0" y="0"/>
                  </a:moveTo>
                  <a:lnTo>
                    <a:pt x="6303362" y="0"/>
                  </a:lnTo>
                </a:path>
              </a:pathLst>
            </a:custGeom>
            <a:ln w="25399">
              <a:solidFill>
                <a:srgbClr val="6094C9"/>
              </a:solidFill>
              <a:headEnd type="none"/>
              <a:tailEnd type="arrow"/>
            </a:ln>
            <a:effectLst>
              <a:outerShdw blurRad="50800" dist="38100" algn="l" rotWithShape="0">
                <a:prstClr val="black">
                  <a:alpha val="40000"/>
                </a:prstClr>
              </a:outerShdw>
            </a:effectLst>
          </p:spPr>
          <p:txBody>
            <a:bodyPr wrap="square" lIns="0" tIns="0" rIns="0" bIns="0" rtlCol="0">
              <a:noAutofit/>
            </a:bodyPr>
            <a:lstStyle/>
            <a:p>
              <a:endParaRPr/>
            </a:p>
          </p:txBody>
        </p:sp>
      </p:grpSp>
      <p:sp>
        <p:nvSpPr>
          <p:cNvPr id="122" name="object 15"/>
          <p:cNvSpPr txBox="1"/>
          <p:nvPr/>
        </p:nvSpPr>
        <p:spPr>
          <a:xfrm>
            <a:off x="1873883" y="365536"/>
            <a:ext cx="1351013" cy="520700"/>
          </a:xfrm>
          <a:prstGeom prst="rect">
            <a:avLst/>
          </a:prstGeom>
        </p:spPr>
        <p:txBody>
          <a:bodyPr wrap="square" lIns="0" tIns="0" rIns="0" bIns="0" rtlCol="0">
            <a:noAutofit/>
          </a:bodyPr>
          <a:lstStyle/>
          <a:p>
            <a:pPr marL="12700">
              <a:lnSpc>
                <a:spcPts val="1985"/>
              </a:lnSpc>
              <a:spcBef>
                <a:spcPts val="99"/>
              </a:spcBef>
            </a:pPr>
            <a:r>
              <a:rPr sz="2700" baseline="3034" dirty="0">
                <a:solidFill>
                  <a:srgbClr val="215867"/>
                </a:solidFill>
                <a:latin typeface="+mj-lt"/>
                <a:cs typeface="Calibri"/>
              </a:rPr>
              <a:t>epsilon = 1.75</a:t>
            </a:r>
            <a:endParaRPr>
              <a:latin typeface="+mj-lt"/>
              <a:cs typeface="Calibri"/>
            </a:endParaRPr>
          </a:p>
          <a:p>
            <a:pPr marL="12700" marR="34289">
              <a:lnSpc>
                <a:spcPts val="2100"/>
              </a:lnSpc>
              <a:spcBef>
                <a:spcPts val="5"/>
              </a:spcBef>
            </a:pPr>
            <a:r>
              <a:rPr sz="2700" baseline="1517" dirty="0">
                <a:solidFill>
                  <a:srgbClr val="215867"/>
                </a:solidFill>
                <a:latin typeface="+mj-lt"/>
                <a:cs typeface="Calibri"/>
              </a:rPr>
              <a:t>n_clu = 3</a:t>
            </a:r>
            <a:endParaRPr>
              <a:latin typeface="+mj-lt"/>
              <a:cs typeface="Calibri"/>
            </a:endParaRPr>
          </a:p>
        </p:txBody>
      </p:sp>
      <p:sp>
        <p:nvSpPr>
          <p:cNvPr id="123" name="object 5"/>
          <p:cNvSpPr txBox="1"/>
          <p:nvPr/>
        </p:nvSpPr>
        <p:spPr>
          <a:xfrm>
            <a:off x="3625916" y="365537"/>
            <a:ext cx="6889684" cy="807913"/>
          </a:xfrm>
          <a:prstGeom prst="rect">
            <a:avLst/>
          </a:prstGeom>
        </p:spPr>
        <p:txBody>
          <a:bodyPr wrap="square" lIns="0" tIns="0" rIns="0" bIns="0" rtlCol="0">
            <a:spAutoFit/>
          </a:bodyPr>
          <a:lstStyle/>
          <a:p>
            <a:pPr marL="12700" marR="41909">
              <a:lnSpc>
                <a:spcPts val="3454"/>
              </a:lnSpc>
              <a:spcBef>
                <a:spcPts val="172"/>
              </a:spcBef>
            </a:pPr>
            <a:r>
              <a:rPr sz="4800" baseline="2560" dirty="0">
                <a:solidFill>
                  <a:srgbClr val="4E81BC"/>
                </a:solidFill>
                <a:latin typeface="+mj-lt"/>
                <a:cs typeface="Calibri"/>
              </a:rPr>
              <a:t>DBSC</a:t>
            </a:r>
            <a:r>
              <a:rPr sz="4800" spc="-4" baseline="2560" dirty="0">
                <a:solidFill>
                  <a:srgbClr val="4E81BC"/>
                </a:solidFill>
                <a:latin typeface="+mj-lt"/>
                <a:cs typeface="Calibri"/>
              </a:rPr>
              <a:t>A</a:t>
            </a:r>
            <a:r>
              <a:rPr sz="4800" baseline="2560" dirty="0">
                <a:solidFill>
                  <a:srgbClr val="4E81BC"/>
                </a:solidFill>
                <a:latin typeface="+mj-lt"/>
                <a:cs typeface="Calibri"/>
              </a:rPr>
              <a:t>N</a:t>
            </a:r>
            <a:endParaRPr sz="3200" dirty="0">
              <a:latin typeface="+mj-lt"/>
              <a:cs typeface="Calibri"/>
            </a:endParaRPr>
          </a:p>
          <a:p>
            <a:pPr marL="12700">
              <a:lnSpc>
                <a:spcPts val="2770"/>
              </a:lnSpc>
            </a:pPr>
            <a:r>
              <a:rPr lang="en-US" sz="3200" baseline="1137" dirty="0">
                <a:solidFill>
                  <a:srgbClr val="7F7E7E"/>
                </a:solidFill>
                <a:cs typeface="Calibri"/>
              </a:rPr>
              <a:t>Keep adding neighbors within </a:t>
            </a:r>
            <a:r>
              <a:rPr lang="en-US" sz="3200" i="1" baseline="1137" dirty="0">
                <a:solidFill>
                  <a:srgbClr val="7F7E7E"/>
                </a:solidFill>
                <a:cs typeface="Calibri"/>
              </a:rPr>
              <a:t>epsilon </a:t>
            </a:r>
            <a:r>
              <a:rPr lang="en-US" sz="3200" baseline="1137" dirty="0">
                <a:solidFill>
                  <a:srgbClr val="7F7E7E"/>
                </a:solidFill>
                <a:cs typeface="Calibri"/>
              </a:rPr>
              <a:t>as chain reaction</a:t>
            </a:r>
            <a:endParaRPr lang="en-US" sz="3200" i="1" baseline="1137" dirty="0">
              <a:solidFill>
                <a:srgbClr val="7F7E7E"/>
              </a:solidFill>
              <a:cs typeface="Calibri"/>
            </a:endParaRPr>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object 3"/>
          <p:cNvSpPr txBox="1"/>
          <p:nvPr/>
        </p:nvSpPr>
        <p:spPr>
          <a:xfrm>
            <a:off x="6950816" y="6116930"/>
            <a:ext cx="542241" cy="330200"/>
          </a:xfrm>
          <a:prstGeom prst="rect">
            <a:avLst/>
          </a:prstGeom>
        </p:spPr>
        <p:txBody>
          <a:bodyPr wrap="square" lIns="0" tIns="0" rIns="0" bIns="0" rtlCol="0">
            <a:noAutofit/>
          </a:bodyPr>
          <a:lstStyle/>
          <a:p>
            <a:pPr marL="12700">
              <a:lnSpc>
                <a:spcPts val="2600"/>
              </a:lnSpc>
              <a:spcBef>
                <a:spcPts val="130"/>
              </a:spcBef>
            </a:pPr>
            <a:r>
              <a:rPr sz="3600" baseline="2275" dirty="0">
                <a:solidFill>
                  <a:srgbClr val="7F7E7E"/>
                </a:solidFill>
                <a:latin typeface="Calibri"/>
                <a:cs typeface="Calibri"/>
              </a:rPr>
              <a:t>Age</a:t>
            </a:r>
            <a:endParaRPr sz="2400">
              <a:latin typeface="Calibri"/>
              <a:cs typeface="Calibri"/>
            </a:endParaRPr>
          </a:p>
        </p:txBody>
      </p:sp>
      <p:sp>
        <p:nvSpPr>
          <p:cNvPr id="85" name="object 66"/>
          <p:cNvSpPr/>
          <p:nvPr/>
        </p:nvSpPr>
        <p:spPr>
          <a:xfrm>
            <a:off x="5199492" y="3935145"/>
            <a:ext cx="1810252" cy="1760707"/>
          </a:xfrm>
          <a:custGeom>
            <a:avLst/>
            <a:gdLst/>
            <a:ahLst/>
            <a:cxnLst/>
            <a:rect l="l" t="t" r="r" b="b"/>
            <a:pathLst>
              <a:path w="1810252" h="1760707">
                <a:moveTo>
                  <a:pt x="0" y="880353"/>
                </a:moveTo>
                <a:lnTo>
                  <a:pt x="3000" y="952556"/>
                </a:lnTo>
                <a:lnTo>
                  <a:pt x="11846" y="1023151"/>
                </a:lnTo>
                <a:lnTo>
                  <a:pt x="26305" y="1091913"/>
                </a:lnTo>
                <a:lnTo>
                  <a:pt x="46143" y="1158614"/>
                </a:lnTo>
                <a:lnTo>
                  <a:pt x="71129" y="1223027"/>
                </a:lnTo>
                <a:lnTo>
                  <a:pt x="101028" y="1284927"/>
                </a:lnTo>
                <a:lnTo>
                  <a:pt x="135608" y="1344087"/>
                </a:lnTo>
                <a:lnTo>
                  <a:pt x="174636" y="1400279"/>
                </a:lnTo>
                <a:lnTo>
                  <a:pt x="217880" y="1453279"/>
                </a:lnTo>
                <a:lnTo>
                  <a:pt x="265105" y="1502858"/>
                </a:lnTo>
                <a:lnTo>
                  <a:pt x="316079" y="1548791"/>
                </a:lnTo>
                <a:lnTo>
                  <a:pt x="370570" y="1590850"/>
                </a:lnTo>
                <a:lnTo>
                  <a:pt x="428344" y="1628810"/>
                </a:lnTo>
                <a:lnTo>
                  <a:pt x="489168" y="1662444"/>
                </a:lnTo>
                <a:lnTo>
                  <a:pt x="552810" y="1691525"/>
                </a:lnTo>
                <a:lnTo>
                  <a:pt x="619036" y="1715826"/>
                </a:lnTo>
                <a:lnTo>
                  <a:pt x="687614" y="1735122"/>
                </a:lnTo>
                <a:lnTo>
                  <a:pt x="758310" y="1749185"/>
                </a:lnTo>
                <a:lnTo>
                  <a:pt x="830892" y="1757789"/>
                </a:lnTo>
                <a:lnTo>
                  <a:pt x="905126" y="1760707"/>
                </a:lnTo>
                <a:lnTo>
                  <a:pt x="979361" y="1757789"/>
                </a:lnTo>
                <a:lnTo>
                  <a:pt x="1051942" y="1749185"/>
                </a:lnTo>
                <a:lnTo>
                  <a:pt x="1122639" y="1735122"/>
                </a:lnTo>
                <a:lnTo>
                  <a:pt x="1191216" y="1715826"/>
                </a:lnTo>
                <a:lnTo>
                  <a:pt x="1257442" y="1691525"/>
                </a:lnTo>
                <a:lnTo>
                  <a:pt x="1321084" y="1662444"/>
                </a:lnTo>
                <a:lnTo>
                  <a:pt x="1381908" y="1628810"/>
                </a:lnTo>
                <a:lnTo>
                  <a:pt x="1439682" y="1590850"/>
                </a:lnTo>
                <a:lnTo>
                  <a:pt x="1494173" y="1548791"/>
                </a:lnTo>
                <a:lnTo>
                  <a:pt x="1545147" y="1502858"/>
                </a:lnTo>
                <a:lnTo>
                  <a:pt x="1592373" y="1453279"/>
                </a:lnTo>
                <a:lnTo>
                  <a:pt x="1635616" y="1400279"/>
                </a:lnTo>
                <a:lnTo>
                  <a:pt x="1674644" y="1344087"/>
                </a:lnTo>
                <a:lnTo>
                  <a:pt x="1709224" y="1284927"/>
                </a:lnTo>
                <a:lnTo>
                  <a:pt x="1739123" y="1223027"/>
                </a:lnTo>
                <a:lnTo>
                  <a:pt x="1764109" y="1158614"/>
                </a:lnTo>
                <a:lnTo>
                  <a:pt x="1783947" y="1091913"/>
                </a:lnTo>
                <a:lnTo>
                  <a:pt x="1798406" y="1023151"/>
                </a:lnTo>
                <a:lnTo>
                  <a:pt x="1807252" y="952556"/>
                </a:lnTo>
                <a:lnTo>
                  <a:pt x="1810252" y="880353"/>
                </a:lnTo>
                <a:lnTo>
                  <a:pt x="1807252" y="808151"/>
                </a:lnTo>
                <a:lnTo>
                  <a:pt x="1798406" y="737555"/>
                </a:lnTo>
                <a:lnTo>
                  <a:pt x="1783947" y="668794"/>
                </a:lnTo>
                <a:lnTo>
                  <a:pt x="1764109" y="602094"/>
                </a:lnTo>
                <a:lnTo>
                  <a:pt x="1739123" y="537680"/>
                </a:lnTo>
                <a:lnTo>
                  <a:pt x="1709224" y="475780"/>
                </a:lnTo>
                <a:lnTo>
                  <a:pt x="1674644" y="416621"/>
                </a:lnTo>
                <a:lnTo>
                  <a:pt x="1635616" y="360428"/>
                </a:lnTo>
                <a:lnTo>
                  <a:pt x="1592373" y="307429"/>
                </a:lnTo>
                <a:lnTo>
                  <a:pt x="1545147" y="257849"/>
                </a:lnTo>
                <a:lnTo>
                  <a:pt x="1494173" y="211917"/>
                </a:lnTo>
                <a:lnTo>
                  <a:pt x="1439682" y="169857"/>
                </a:lnTo>
                <a:lnTo>
                  <a:pt x="1381908" y="131897"/>
                </a:lnTo>
                <a:lnTo>
                  <a:pt x="1321084" y="98263"/>
                </a:lnTo>
                <a:lnTo>
                  <a:pt x="1257442" y="69182"/>
                </a:lnTo>
                <a:lnTo>
                  <a:pt x="1191216" y="44881"/>
                </a:lnTo>
                <a:lnTo>
                  <a:pt x="1122639" y="25585"/>
                </a:lnTo>
                <a:lnTo>
                  <a:pt x="1051942" y="11522"/>
                </a:lnTo>
                <a:lnTo>
                  <a:pt x="979361" y="2918"/>
                </a:lnTo>
                <a:lnTo>
                  <a:pt x="905126" y="0"/>
                </a:lnTo>
                <a:lnTo>
                  <a:pt x="830892" y="2918"/>
                </a:lnTo>
                <a:lnTo>
                  <a:pt x="758310" y="11522"/>
                </a:lnTo>
                <a:lnTo>
                  <a:pt x="687614" y="25585"/>
                </a:lnTo>
                <a:lnTo>
                  <a:pt x="619036" y="44881"/>
                </a:lnTo>
                <a:lnTo>
                  <a:pt x="552810" y="69182"/>
                </a:lnTo>
                <a:lnTo>
                  <a:pt x="489168" y="98263"/>
                </a:lnTo>
                <a:lnTo>
                  <a:pt x="428344" y="131897"/>
                </a:lnTo>
                <a:lnTo>
                  <a:pt x="370570" y="169857"/>
                </a:lnTo>
                <a:lnTo>
                  <a:pt x="316079" y="211917"/>
                </a:lnTo>
                <a:lnTo>
                  <a:pt x="265105" y="257849"/>
                </a:lnTo>
                <a:lnTo>
                  <a:pt x="217880" y="307429"/>
                </a:lnTo>
                <a:lnTo>
                  <a:pt x="174636" y="360428"/>
                </a:lnTo>
                <a:lnTo>
                  <a:pt x="135608" y="416621"/>
                </a:lnTo>
                <a:lnTo>
                  <a:pt x="101028" y="475780"/>
                </a:lnTo>
                <a:lnTo>
                  <a:pt x="71129" y="537680"/>
                </a:lnTo>
                <a:lnTo>
                  <a:pt x="46143" y="602094"/>
                </a:lnTo>
                <a:lnTo>
                  <a:pt x="26305" y="668794"/>
                </a:lnTo>
                <a:lnTo>
                  <a:pt x="11846" y="737555"/>
                </a:lnTo>
                <a:lnTo>
                  <a:pt x="3000" y="808151"/>
                </a:lnTo>
                <a:lnTo>
                  <a:pt x="0" y="880353"/>
                </a:lnTo>
                <a:close/>
              </a:path>
            </a:pathLst>
          </a:custGeom>
          <a:solidFill>
            <a:srgbClr val="83984F">
              <a:alpha val="50000"/>
            </a:srgbClr>
          </a:solidFill>
          <a:effectLst>
            <a:outerShdw blurRad="50800" dist="38100" dir="5400000" algn="t" rotWithShape="0">
              <a:prstClr val="black">
                <a:alpha val="40000"/>
              </a:prstClr>
            </a:outerShdw>
          </a:effectLst>
        </p:spPr>
        <p:txBody>
          <a:bodyPr wrap="square" lIns="0" tIns="0" rIns="0" bIns="0" rtlCol="0">
            <a:noAutofit/>
          </a:bodyPr>
          <a:lstStyle/>
          <a:p>
            <a:endParaRPr/>
          </a:p>
        </p:txBody>
      </p:sp>
      <p:sp>
        <p:nvSpPr>
          <p:cNvPr id="86" name="object 82"/>
          <p:cNvSpPr/>
          <p:nvPr/>
        </p:nvSpPr>
        <p:spPr>
          <a:xfrm>
            <a:off x="5938372" y="5487188"/>
            <a:ext cx="347472" cy="347472"/>
          </a:xfrm>
          <a:custGeom>
            <a:avLst/>
            <a:gdLst/>
            <a:ahLst/>
            <a:cxnLst/>
            <a:rect l="l" t="t" r="r" b="b"/>
            <a:pathLst>
              <a:path w="320729"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0"/>
                </a:lnTo>
                <a:close/>
              </a:path>
            </a:pathLst>
          </a:custGeom>
          <a:solidFill>
            <a:srgbClr val="AAC56C"/>
          </a:solidFill>
          <a:ln w="28575">
            <a:solidFill>
              <a:schemeClr val="bg1">
                <a:lumMod val="85000"/>
              </a:schemeClr>
            </a:solidFill>
          </a:ln>
        </p:spPr>
        <p:txBody>
          <a:bodyPr wrap="square" lIns="0" tIns="0" rIns="0" bIns="0" rtlCol="0">
            <a:noAutofit/>
          </a:bodyPr>
          <a:lstStyle/>
          <a:p>
            <a:endParaRPr/>
          </a:p>
        </p:txBody>
      </p:sp>
      <p:sp>
        <p:nvSpPr>
          <p:cNvPr id="87" name="object 84"/>
          <p:cNvSpPr/>
          <p:nvPr/>
        </p:nvSpPr>
        <p:spPr>
          <a:xfrm>
            <a:off x="6923747" y="5521291"/>
            <a:ext cx="347472" cy="347472"/>
          </a:xfrm>
          <a:custGeom>
            <a:avLst/>
            <a:gdLst/>
            <a:ahLst/>
            <a:cxnLst/>
            <a:rect l="l" t="t" r="r" b="b"/>
            <a:pathLst>
              <a:path w="320729"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6"/>
                </a:lnTo>
                <a:lnTo>
                  <a:pt x="0" y="173680"/>
                </a:lnTo>
                <a:close/>
              </a:path>
            </a:pathLst>
          </a:custGeom>
          <a:solidFill>
            <a:srgbClr val="AAC56C"/>
          </a:solidFill>
          <a:ln w="28575">
            <a:solidFill>
              <a:srgbClr val="83984F"/>
            </a:solidFill>
          </a:ln>
        </p:spPr>
        <p:txBody>
          <a:bodyPr wrap="square" lIns="0" tIns="0" rIns="0" bIns="0" rtlCol="0">
            <a:noAutofit/>
          </a:bodyPr>
          <a:lstStyle/>
          <a:p>
            <a:endParaRPr/>
          </a:p>
        </p:txBody>
      </p:sp>
      <p:sp>
        <p:nvSpPr>
          <p:cNvPr id="88" name="object 86"/>
          <p:cNvSpPr/>
          <p:nvPr/>
        </p:nvSpPr>
        <p:spPr>
          <a:xfrm>
            <a:off x="7775551" y="5502337"/>
            <a:ext cx="347472" cy="347472"/>
          </a:xfrm>
          <a:custGeom>
            <a:avLst/>
            <a:gdLst/>
            <a:ahLst/>
            <a:cxnLst/>
            <a:rect l="l" t="t" r="r" b="b"/>
            <a:pathLst>
              <a:path w="320729"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9"/>
                </a:lnTo>
                <a:lnTo>
                  <a:pt x="288458" y="69169"/>
                </a:lnTo>
                <a:lnTo>
                  <a:pt x="296005" y="80986"/>
                </a:lnTo>
                <a:lnTo>
                  <a:pt x="302647" y="93485"/>
                </a:lnTo>
                <a:lnTo>
                  <a:pt x="308334" y="106609"/>
                </a:lnTo>
                <a:lnTo>
                  <a:pt x="313014" y="120303"/>
                </a:lnTo>
                <a:lnTo>
                  <a:pt x="316635" y="134513"/>
                </a:lnTo>
                <a:lnTo>
                  <a:pt x="319146" y="149182"/>
                </a:lnTo>
                <a:lnTo>
                  <a:pt x="320497" y="164255"/>
                </a:lnTo>
                <a:lnTo>
                  <a:pt x="320729" y="173680"/>
                </a:lnTo>
                <a:lnTo>
                  <a:pt x="320116" y="188974"/>
                </a:lnTo>
                <a:lnTo>
                  <a:pt x="318311" y="203897"/>
                </a:lnTo>
                <a:lnTo>
                  <a:pt x="315364" y="218395"/>
                </a:lnTo>
                <a:lnTo>
                  <a:pt x="311328" y="232412"/>
                </a:lnTo>
                <a:lnTo>
                  <a:pt x="306254" y="245893"/>
                </a:lnTo>
                <a:lnTo>
                  <a:pt x="300192" y="258782"/>
                </a:lnTo>
                <a:lnTo>
                  <a:pt x="293194" y="271024"/>
                </a:lnTo>
                <a:lnTo>
                  <a:pt x="285310" y="282563"/>
                </a:lnTo>
                <a:lnTo>
                  <a:pt x="276593" y="293344"/>
                </a:lnTo>
                <a:lnTo>
                  <a:pt x="267094" y="303312"/>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6"/>
                </a:lnTo>
                <a:lnTo>
                  <a:pt x="0" y="173680"/>
                </a:lnTo>
                <a:close/>
              </a:path>
            </a:pathLst>
          </a:custGeom>
          <a:solidFill>
            <a:srgbClr val="AAC56C"/>
          </a:solidFill>
          <a:ln w="28575">
            <a:solidFill>
              <a:schemeClr val="bg1">
                <a:lumMod val="85000"/>
              </a:schemeClr>
            </a:solidFill>
          </a:ln>
        </p:spPr>
        <p:txBody>
          <a:bodyPr wrap="square" lIns="0" tIns="0" rIns="0" bIns="0" rtlCol="0">
            <a:noAutofit/>
          </a:bodyPr>
          <a:lstStyle/>
          <a:p>
            <a:endParaRPr/>
          </a:p>
        </p:txBody>
      </p:sp>
      <p:sp>
        <p:nvSpPr>
          <p:cNvPr id="89" name="object 74"/>
          <p:cNvSpPr/>
          <p:nvPr/>
        </p:nvSpPr>
        <p:spPr>
          <a:xfrm>
            <a:off x="4192469" y="5195209"/>
            <a:ext cx="347472" cy="347472"/>
          </a:xfrm>
          <a:custGeom>
            <a:avLst/>
            <a:gdLst/>
            <a:ahLst/>
            <a:cxnLst/>
            <a:rect l="l" t="t" r="r" b="b"/>
            <a:pathLst>
              <a:path w="320730"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90" name="object 72"/>
          <p:cNvSpPr/>
          <p:nvPr/>
        </p:nvSpPr>
        <p:spPr>
          <a:xfrm>
            <a:off x="7483366" y="2517371"/>
            <a:ext cx="347472" cy="347472"/>
          </a:xfrm>
          <a:custGeom>
            <a:avLst/>
            <a:gdLst/>
            <a:ahLst/>
            <a:cxnLst/>
            <a:rect l="l" t="t" r="r" b="b"/>
            <a:pathLst>
              <a:path w="320730"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30" y="342927"/>
                </a:lnTo>
                <a:lnTo>
                  <a:pt x="182985" y="345647"/>
                </a:lnTo>
                <a:lnTo>
                  <a:pt x="169068" y="347110"/>
                </a:lnTo>
                <a:lnTo>
                  <a:pt x="160364" y="347362"/>
                </a:lnTo>
                <a:lnTo>
                  <a:pt x="146244" y="346698"/>
                </a:lnTo>
                <a:lnTo>
                  <a:pt x="132465" y="344742"/>
                </a:lnTo>
                <a:lnTo>
                  <a:pt x="119078" y="341551"/>
                </a:lnTo>
                <a:lnTo>
                  <a:pt x="106136" y="337180"/>
                </a:lnTo>
                <a:lnTo>
                  <a:pt x="93689" y="331684"/>
                </a:lnTo>
                <a:lnTo>
                  <a:pt x="81788" y="325119"/>
                </a:lnTo>
                <a:lnTo>
                  <a:pt x="70485" y="317540"/>
                </a:lnTo>
                <a:lnTo>
                  <a:pt x="59830" y="309002"/>
                </a:lnTo>
                <a:lnTo>
                  <a:pt x="49876" y="299561"/>
                </a:lnTo>
                <a:lnTo>
                  <a:pt x="40672" y="289273"/>
                </a:lnTo>
                <a:lnTo>
                  <a:pt x="32271" y="278192"/>
                </a:lnTo>
                <a:lnTo>
                  <a:pt x="24724" y="266375"/>
                </a:lnTo>
                <a:lnTo>
                  <a:pt x="18081" y="253876"/>
                </a:lnTo>
                <a:lnTo>
                  <a:pt x="12395" y="240752"/>
                </a:lnTo>
                <a:lnTo>
                  <a:pt x="7715" y="227058"/>
                </a:lnTo>
                <a:lnTo>
                  <a:pt x="4094" y="212848"/>
                </a:lnTo>
                <a:lnTo>
                  <a:pt x="1583" y="198180"/>
                </a:lnTo>
                <a:lnTo>
                  <a:pt x="232" y="183107"/>
                </a:lnTo>
                <a:lnTo>
                  <a:pt x="0" y="173680"/>
                </a:lnTo>
                <a:close/>
              </a:path>
            </a:pathLst>
          </a:custGeom>
          <a:solidFill>
            <a:srgbClr val="FAA757"/>
          </a:solidFill>
          <a:ln w="28575">
            <a:solidFill>
              <a:srgbClr val="C1803F"/>
            </a:solidFill>
          </a:ln>
        </p:spPr>
        <p:txBody>
          <a:bodyPr wrap="square" lIns="0" tIns="0" rIns="0" bIns="0" rtlCol="0">
            <a:noAutofit/>
          </a:bodyPr>
          <a:lstStyle/>
          <a:p>
            <a:endParaRPr/>
          </a:p>
        </p:txBody>
      </p:sp>
      <p:sp>
        <p:nvSpPr>
          <p:cNvPr id="91" name="object 70"/>
          <p:cNvSpPr/>
          <p:nvPr/>
        </p:nvSpPr>
        <p:spPr>
          <a:xfrm>
            <a:off x="7084113" y="2135643"/>
            <a:ext cx="347472" cy="347472"/>
          </a:xfrm>
          <a:custGeom>
            <a:avLst/>
            <a:gdLst/>
            <a:ahLst/>
            <a:cxnLst/>
            <a:rect l="l" t="t" r="r" b="b"/>
            <a:pathLst>
              <a:path w="320730"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2"/>
                </a:lnTo>
                <a:lnTo>
                  <a:pt x="146244" y="346698"/>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3" y="198179"/>
                </a:lnTo>
                <a:lnTo>
                  <a:pt x="232" y="183107"/>
                </a:lnTo>
                <a:lnTo>
                  <a:pt x="0" y="173680"/>
                </a:lnTo>
                <a:close/>
              </a:path>
            </a:pathLst>
          </a:custGeom>
          <a:solidFill>
            <a:srgbClr val="FAA757"/>
          </a:solidFill>
          <a:ln w="28575">
            <a:solidFill>
              <a:srgbClr val="C1803F"/>
            </a:solidFill>
          </a:ln>
        </p:spPr>
        <p:txBody>
          <a:bodyPr wrap="square" lIns="0" tIns="0" rIns="0" bIns="0" rtlCol="0">
            <a:noAutofit/>
          </a:bodyPr>
          <a:lstStyle/>
          <a:p>
            <a:endParaRPr/>
          </a:p>
        </p:txBody>
      </p:sp>
      <p:sp>
        <p:nvSpPr>
          <p:cNvPr id="92" name="object 68"/>
          <p:cNvSpPr/>
          <p:nvPr/>
        </p:nvSpPr>
        <p:spPr>
          <a:xfrm>
            <a:off x="6672028" y="1723114"/>
            <a:ext cx="347472" cy="347472"/>
          </a:xfrm>
          <a:custGeom>
            <a:avLst/>
            <a:gdLst/>
            <a:ahLst/>
            <a:cxnLst/>
            <a:rect l="l" t="t" r="r" b="b"/>
            <a:pathLst>
              <a:path w="320729"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2"/>
                </a:lnTo>
                <a:lnTo>
                  <a:pt x="146244" y="346698"/>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3"/>
                </a:lnTo>
                <a:lnTo>
                  <a:pt x="32271" y="278192"/>
                </a:lnTo>
                <a:lnTo>
                  <a:pt x="24724" y="266375"/>
                </a:lnTo>
                <a:lnTo>
                  <a:pt x="18081" y="253876"/>
                </a:lnTo>
                <a:lnTo>
                  <a:pt x="12395" y="240752"/>
                </a:lnTo>
                <a:lnTo>
                  <a:pt x="7715" y="227058"/>
                </a:lnTo>
                <a:lnTo>
                  <a:pt x="4094" y="212848"/>
                </a:lnTo>
                <a:lnTo>
                  <a:pt x="1583" y="198179"/>
                </a:lnTo>
                <a:lnTo>
                  <a:pt x="232" y="183107"/>
                </a:lnTo>
                <a:lnTo>
                  <a:pt x="0" y="173680"/>
                </a:lnTo>
                <a:close/>
              </a:path>
            </a:pathLst>
          </a:custGeom>
          <a:solidFill>
            <a:srgbClr val="FAA757"/>
          </a:solidFill>
          <a:ln w="28575">
            <a:solidFill>
              <a:schemeClr val="bg1">
                <a:lumMod val="85000"/>
              </a:schemeClr>
            </a:solidFill>
          </a:ln>
        </p:spPr>
        <p:txBody>
          <a:bodyPr wrap="square" lIns="0" tIns="0" rIns="0" bIns="0" rtlCol="0">
            <a:noAutofit/>
          </a:bodyPr>
          <a:lstStyle/>
          <a:p>
            <a:endParaRPr/>
          </a:p>
        </p:txBody>
      </p:sp>
      <p:sp>
        <p:nvSpPr>
          <p:cNvPr id="93" name="object 66"/>
          <p:cNvSpPr/>
          <p:nvPr/>
        </p:nvSpPr>
        <p:spPr>
          <a:xfrm>
            <a:off x="8396003" y="3412181"/>
            <a:ext cx="347472" cy="347472"/>
          </a:xfrm>
          <a:custGeom>
            <a:avLst/>
            <a:gdLst/>
            <a:ahLst/>
            <a:cxnLst/>
            <a:rect l="l" t="t" r="r" b="b"/>
            <a:pathLst>
              <a:path w="320730"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4"/>
                </a:lnTo>
                <a:lnTo>
                  <a:pt x="308334" y="106609"/>
                </a:lnTo>
                <a:lnTo>
                  <a:pt x="313014" y="120303"/>
                </a:lnTo>
                <a:lnTo>
                  <a:pt x="316635" y="134512"/>
                </a:lnTo>
                <a:lnTo>
                  <a:pt x="319147" y="149181"/>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3" y="346697"/>
                </a:lnTo>
                <a:lnTo>
                  <a:pt x="132464" y="344742"/>
                </a:lnTo>
                <a:lnTo>
                  <a:pt x="119078" y="341551"/>
                </a:lnTo>
                <a:lnTo>
                  <a:pt x="106136" y="337180"/>
                </a:lnTo>
                <a:lnTo>
                  <a:pt x="93688" y="331684"/>
                </a:lnTo>
                <a:lnTo>
                  <a:pt x="81788" y="325119"/>
                </a:lnTo>
                <a:lnTo>
                  <a:pt x="70484" y="317539"/>
                </a:lnTo>
                <a:lnTo>
                  <a:pt x="59830" y="309001"/>
                </a:lnTo>
                <a:lnTo>
                  <a:pt x="49875" y="299561"/>
                </a:lnTo>
                <a:lnTo>
                  <a:pt x="40672" y="289272"/>
                </a:lnTo>
                <a:lnTo>
                  <a:pt x="32271" y="278192"/>
                </a:lnTo>
                <a:lnTo>
                  <a:pt x="24724" y="266375"/>
                </a:lnTo>
                <a:lnTo>
                  <a:pt x="18081" y="253876"/>
                </a:lnTo>
                <a:lnTo>
                  <a:pt x="12395" y="240752"/>
                </a:lnTo>
                <a:lnTo>
                  <a:pt x="7715" y="227057"/>
                </a:lnTo>
                <a:lnTo>
                  <a:pt x="4094" y="212848"/>
                </a:lnTo>
                <a:lnTo>
                  <a:pt x="1582" y="198179"/>
                </a:lnTo>
                <a:lnTo>
                  <a:pt x="232" y="183106"/>
                </a:lnTo>
                <a:lnTo>
                  <a:pt x="0" y="173680"/>
                </a:lnTo>
                <a:close/>
              </a:path>
            </a:pathLst>
          </a:custGeom>
          <a:solidFill>
            <a:srgbClr val="FAA757"/>
          </a:solidFill>
          <a:ln w="28575">
            <a:solidFill>
              <a:srgbClr val="C1803F"/>
            </a:solidFill>
          </a:ln>
        </p:spPr>
        <p:txBody>
          <a:bodyPr wrap="square" lIns="0" tIns="0" rIns="0" bIns="0" rtlCol="0">
            <a:noAutofit/>
          </a:bodyPr>
          <a:lstStyle/>
          <a:p>
            <a:endParaRPr/>
          </a:p>
        </p:txBody>
      </p:sp>
      <p:sp>
        <p:nvSpPr>
          <p:cNvPr id="94" name="object 63"/>
          <p:cNvSpPr/>
          <p:nvPr/>
        </p:nvSpPr>
        <p:spPr>
          <a:xfrm>
            <a:off x="7404842" y="5021529"/>
            <a:ext cx="347472" cy="347472"/>
          </a:xfrm>
          <a:custGeom>
            <a:avLst/>
            <a:gdLst/>
            <a:ahLst/>
            <a:cxnLst/>
            <a:rect l="l" t="t" r="r" b="b"/>
            <a:pathLst>
              <a:path w="320730" h="347361">
                <a:moveTo>
                  <a:pt x="0" y="173680"/>
                </a:moveTo>
                <a:lnTo>
                  <a:pt x="232" y="183106"/>
                </a:lnTo>
                <a:lnTo>
                  <a:pt x="1583" y="198179"/>
                </a:lnTo>
                <a:lnTo>
                  <a:pt x="4094" y="212848"/>
                </a:lnTo>
                <a:lnTo>
                  <a:pt x="7715" y="227058"/>
                </a:lnTo>
                <a:lnTo>
                  <a:pt x="12395" y="240752"/>
                </a:lnTo>
                <a:lnTo>
                  <a:pt x="18082" y="253876"/>
                </a:lnTo>
                <a:lnTo>
                  <a:pt x="24724" y="266375"/>
                </a:lnTo>
                <a:lnTo>
                  <a:pt x="32272" y="278192"/>
                </a:lnTo>
                <a:lnTo>
                  <a:pt x="40673" y="289272"/>
                </a:lnTo>
                <a:lnTo>
                  <a:pt x="49876" y="299561"/>
                </a:lnTo>
                <a:lnTo>
                  <a:pt x="59830" y="309001"/>
                </a:lnTo>
                <a:lnTo>
                  <a:pt x="70485" y="317539"/>
                </a:lnTo>
                <a:lnTo>
                  <a:pt x="81788" y="325118"/>
                </a:lnTo>
                <a:lnTo>
                  <a:pt x="93689" y="331684"/>
                </a:lnTo>
                <a:lnTo>
                  <a:pt x="106136" y="337180"/>
                </a:lnTo>
                <a:lnTo>
                  <a:pt x="119079" y="341551"/>
                </a:lnTo>
                <a:lnTo>
                  <a:pt x="132465" y="344742"/>
                </a:lnTo>
                <a:lnTo>
                  <a:pt x="146244" y="346697"/>
                </a:lnTo>
                <a:lnTo>
                  <a:pt x="160365" y="347361"/>
                </a:lnTo>
                <a:lnTo>
                  <a:pt x="169069" y="347110"/>
                </a:lnTo>
                <a:lnTo>
                  <a:pt x="182986" y="345646"/>
                </a:lnTo>
                <a:lnTo>
                  <a:pt x="196530" y="342926"/>
                </a:lnTo>
                <a:lnTo>
                  <a:pt x="209650" y="339004"/>
                </a:lnTo>
                <a:lnTo>
                  <a:pt x="222295" y="333936"/>
                </a:lnTo>
                <a:lnTo>
                  <a:pt x="234413" y="327778"/>
                </a:lnTo>
                <a:lnTo>
                  <a:pt x="245953" y="320583"/>
                </a:lnTo>
                <a:lnTo>
                  <a:pt x="256864" y="312409"/>
                </a:lnTo>
                <a:lnTo>
                  <a:pt x="267095" y="303311"/>
                </a:lnTo>
                <a:lnTo>
                  <a:pt x="276595" y="293343"/>
                </a:lnTo>
                <a:lnTo>
                  <a:pt x="285312" y="282562"/>
                </a:lnTo>
                <a:lnTo>
                  <a:pt x="293195" y="271023"/>
                </a:lnTo>
                <a:lnTo>
                  <a:pt x="300193" y="258781"/>
                </a:lnTo>
                <a:lnTo>
                  <a:pt x="306255" y="245892"/>
                </a:lnTo>
                <a:lnTo>
                  <a:pt x="311330" y="232411"/>
                </a:lnTo>
                <a:lnTo>
                  <a:pt x="315366" y="218394"/>
                </a:lnTo>
                <a:lnTo>
                  <a:pt x="318312" y="203896"/>
                </a:lnTo>
                <a:lnTo>
                  <a:pt x="320117" y="188973"/>
                </a:lnTo>
                <a:lnTo>
                  <a:pt x="320730" y="173680"/>
                </a:lnTo>
                <a:lnTo>
                  <a:pt x="320498" y="164254"/>
                </a:lnTo>
                <a:lnTo>
                  <a:pt x="319147" y="149181"/>
                </a:lnTo>
                <a:lnTo>
                  <a:pt x="316636" y="134512"/>
                </a:lnTo>
                <a:lnTo>
                  <a:pt x="313015" y="120303"/>
                </a:lnTo>
                <a:lnTo>
                  <a:pt x="308335" y="106609"/>
                </a:lnTo>
                <a:lnTo>
                  <a:pt x="302649" y="93485"/>
                </a:lnTo>
                <a:lnTo>
                  <a:pt x="296006" y="80986"/>
                </a:lnTo>
                <a:lnTo>
                  <a:pt x="288459" y="69169"/>
                </a:lnTo>
                <a:lnTo>
                  <a:pt x="280058" y="58089"/>
                </a:lnTo>
                <a:lnTo>
                  <a:pt x="270854" y="47800"/>
                </a:lnTo>
                <a:lnTo>
                  <a:pt x="260900" y="38359"/>
                </a:lnTo>
                <a:lnTo>
                  <a:pt x="250245" y="29822"/>
                </a:lnTo>
                <a:lnTo>
                  <a:pt x="238942" y="22242"/>
                </a:lnTo>
                <a:lnTo>
                  <a:pt x="227041" y="15677"/>
                </a:lnTo>
                <a:lnTo>
                  <a:pt x="214594" y="10181"/>
                </a:lnTo>
                <a:lnTo>
                  <a:pt x="201651" y="5810"/>
                </a:lnTo>
                <a:lnTo>
                  <a:pt x="188265" y="2619"/>
                </a:lnTo>
                <a:lnTo>
                  <a:pt x="174486" y="664"/>
                </a:lnTo>
                <a:lnTo>
                  <a:pt x="160365" y="0"/>
                </a:lnTo>
                <a:lnTo>
                  <a:pt x="151662" y="251"/>
                </a:lnTo>
                <a:lnTo>
                  <a:pt x="137745" y="1714"/>
                </a:lnTo>
                <a:lnTo>
                  <a:pt x="124200" y="4434"/>
                </a:lnTo>
                <a:lnTo>
                  <a:pt x="111080" y="8356"/>
                </a:lnTo>
                <a:lnTo>
                  <a:pt x="98436" y="13424"/>
                </a:lnTo>
                <a:lnTo>
                  <a:pt x="86318" y="19583"/>
                </a:lnTo>
                <a:lnTo>
                  <a:pt x="74777" y="26777"/>
                </a:lnTo>
                <a:lnTo>
                  <a:pt x="63866" y="34951"/>
                </a:lnTo>
                <a:lnTo>
                  <a:pt x="53635" y="44049"/>
                </a:lnTo>
                <a:lnTo>
                  <a:pt x="44136" y="54017"/>
                </a:lnTo>
                <a:lnTo>
                  <a:pt x="35419" y="64798"/>
                </a:lnTo>
                <a:lnTo>
                  <a:pt x="27535" y="76337"/>
                </a:lnTo>
                <a:lnTo>
                  <a:pt x="20537" y="88579"/>
                </a:lnTo>
                <a:lnTo>
                  <a:pt x="14475" y="101468"/>
                </a:lnTo>
                <a:lnTo>
                  <a:pt x="9400" y="114948"/>
                </a:lnTo>
                <a:lnTo>
                  <a:pt x="5364" y="128965"/>
                </a:lnTo>
                <a:lnTo>
                  <a:pt x="2418" y="143463"/>
                </a:lnTo>
                <a:lnTo>
                  <a:pt x="613" y="158386"/>
                </a:lnTo>
                <a:lnTo>
                  <a:pt x="0" y="173680"/>
                </a:lnTo>
                <a:close/>
              </a:path>
            </a:pathLst>
          </a:custGeom>
          <a:solidFill>
            <a:srgbClr val="AAC56C"/>
          </a:solidFill>
          <a:ln w="28575">
            <a:solidFill>
              <a:srgbClr val="83984F"/>
            </a:solidFill>
          </a:ln>
        </p:spPr>
        <p:txBody>
          <a:bodyPr wrap="square" lIns="0" tIns="0" rIns="0" bIns="0" rtlCol="0">
            <a:noAutofit/>
          </a:bodyPr>
          <a:lstStyle/>
          <a:p>
            <a:endParaRPr/>
          </a:p>
        </p:txBody>
      </p:sp>
      <p:sp>
        <p:nvSpPr>
          <p:cNvPr id="95" name="object 62"/>
          <p:cNvSpPr/>
          <p:nvPr/>
        </p:nvSpPr>
        <p:spPr>
          <a:xfrm>
            <a:off x="5850962" y="3493881"/>
            <a:ext cx="347472" cy="347472"/>
          </a:xfrm>
          <a:custGeom>
            <a:avLst/>
            <a:gdLst/>
            <a:ahLst/>
            <a:cxnLst/>
            <a:rect l="l" t="t" r="r" b="b"/>
            <a:pathLst>
              <a:path w="320729"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6" y="149182"/>
                </a:lnTo>
                <a:lnTo>
                  <a:pt x="320497" y="164254"/>
                </a:lnTo>
                <a:lnTo>
                  <a:pt x="320729"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6"/>
                </a:lnTo>
                <a:lnTo>
                  <a:pt x="0" y="173681"/>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96" name="object 60"/>
          <p:cNvSpPr/>
          <p:nvPr/>
        </p:nvSpPr>
        <p:spPr>
          <a:xfrm>
            <a:off x="4975263" y="4571028"/>
            <a:ext cx="347472" cy="347472"/>
          </a:xfrm>
          <a:custGeom>
            <a:avLst/>
            <a:gdLst/>
            <a:ahLst/>
            <a:cxnLst/>
            <a:rect l="l" t="t" r="r" b="b"/>
            <a:pathLst>
              <a:path w="320729"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8"/>
                </a:lnTo>
                <a:lnTo>
                  <a:pt x="288458" y="69169"/>
                </a:lnTo>
                <a:lnTo>
                  <a:pt x="296005" y="80986"/>
                </a:lnTo>
                <a:lnTo>
                  <a:pt x="302648" y="93485"/>
                </a:lnTo>
                <a:lnTo>
                  <a:pt x="308334" y="106609"/>
                </a:lnTo>
                <a:lnTo>
                  <a:pt x="313014" y="120303"/>
                </a:lnTo>
                <a:lnTo>
                  <a:pt x="316635" y="134513"/>
                </a:lnTo>
                <a:lnTo>
                  <a:pt x="319146" y="149182"/>
                </a:lnTo>
                <a:lnTo>
                  <a:pt x="320497" y="164254"/>
                </a:lnTo>
                <a:lnTo>
                  <a:pt x="320729"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1"/>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97" name="object 58"/>
          <p:cNvSpPr/>
          <p:nvPr/>
        </p:nvSpPr>
        <p:spPr>
          <a:xfrm>
            <a:off x="9037462" y="2045434"/>
            <a:ext cx="347472" cy="347472"/>
          </a:xfrm>
          <a:custGeom>
            <a:avLst/>
            <a:gdLst/>
            <a:ahLst/>
            <a:cxnLst/>
            <a:rect l="l" t="t" r="r" b="b"/>
            <a:pathLst>
              <a:path w="320729"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4"/>
                </a:lnTo>
                <a:lnTo>
                  <a:pt x="308334" y="106609"/>
                </a:lnTo>
                <a:lnTo>
                  <a:pt x="313014" y="120303"/>
                </a:lnTo>
                <a:lnTo>
                  <a:pt x="316635" y="134512"/>
                </a:lnTo>
                <a:lnTo>
                  <a:pt x="319146" y="149181"/>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2"/>
                </a:lnTo>
                <a:lnTo>
                  <a:pt x="146243" y="346698"/>
                </a:lnTo>
                <a:lnTo>
                  <a:pt x="132464" y="344742"/>
                </a:lnTo>
                <a:lnTo>
                  <a:pt x="119078" y="341551"/>
                </a:lnTo>
                <a:lnTo>
                  <a:pt x="106136" y="337180"/>
                </a:lnTo>
                <a:lnTo>
                  <a:pt x="93688" y="331684"/>
                </a:lnTo>
                <a:lnTo>
                  <a:pt x="81788" y="325119"/>
                </a:lnTo>
                <a:lnTo>
                  <a:pt x="70484" y="317539"/>
                </a:lnTo>
                <a:lnTo>
                  <a:pt x="59830" y="309002"/>
                </a:lnTo>
                <a:lnTo>
                  <a:pt x="49875" y="299561"/>
                </a:lnTo>
                <a:lnTo>
                  <a:pt x="40672" y="289272"/>
                </a:lnTo>
                <a:lnTo>
                  <a:pt x="32271" y="278192"/>
                </a:lnTo>
                <a:lnTo>
                  <a:pt x="24724" y="266375"/>
                </a:lnTo>
                <a:lnTo>
                  <a:pt x="18081" y="253876"/>
                </a:lnTo>
                <a:lnTo>
                  <a:pt x="12395" y="240752"/>
                </a:lnTo>
                <a:lnTo>
                  <a:pt x="7715" y="227057"/>
                </a:lnTo>
                <a:lnTo>
                  <a:pt x="4094" y="212848"/>
                </a:lnTo>
                <a:lnTo>
                  <a:pt x="1582" y="198179"/>
                </a:lnTo>
                <a:lnTo>
                  <a:pt x="232" y="183106"/>
                </a:lnTo>
                <a:lnTo>
                  <a:pt x="0" y="173680"/>
                </a:lnTo>
                <a:close/>
              </a:path>
            </a:pathLst>
          </a:custGeom>
          <a:solidFill>
            <a:srgbClr val="FAA757"/>
          </a:solidFill>
          <a:ln w="28575">
            <a:solidFill>
              <a:srgbClr val="C1803F"/>
            </a:solidFill>
          </a:ln>
        </p:spPr>
        <p:txBody>
          <a:bodyPr wrap="square" lIns="0" tIns="0" rIns="0" bIns="0" rtlCol="0">
            <a:noAutofit/>
          </a:bodyPr>
          <a:lstStyle/>
          <a:p>
            <a:endParaRPr/>
          </a:p>
        </p:txBody>
      </p:sp>
      <p:sp>
        <p:nvSpPr>
          <p:cNvPr id="98" name="object 56"/>
          <p:cNvSpPr/>
          <p:nvPr/>
        </p:nvSpPr>
        <p:spPr>
          <a:xfrm>
            <a:off x="8077321" y="1961962"/>
            <a:ext cx="347472" cy="347472"/>
          </a:xfrm>
          <a:custGeom>
            <a:avLst/>
            <a:gdLst/>
            <a:ahLst/>
            <a:cxnLst/>
            <a:rect l="l" t="t" r="r" b="b"/>
            <a:pathLst>
              <a:path w="320729"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4"/>
                </a:lnTo>
                <a:lnTo>
                  <a:pt x="308334" y="106609"/>
                </a:lnTo>
                <a:lnTo>
                  <a:pt x="313014" y="120303"/>
                </a:lnTo>
                <a:lnTo>
                  <a:pt x="316635" y="134512"/>
                </a:lnTo>
                <a:lnTo>
                  <a:pt x="319146" y="149181"/>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2"/>
                </a:lnTo>
                <a:lnTo>
                  <a:pt x="146243" y="346697"/>
                </a:lnTo>
                <a:lnTo>
                  <a:pt x="132464" y="344742"/>
                </a:lnTo>
                <a:lnTo>
                  <a:pt x="119078" y="341551"/>
                </a:lnTo>
                <a:lnTo>
                  <a:pt x="106136" y="337180"/>
                </a:lnTo>
                <a:lnTo>
                  <a:pt x="93688" y="331684"/>
                </a:lnTo>
                <a:lnTo>
                  <a:pt x="81788" y="325119"/>
                </a:lnTo>
                <a:lnTo>
                  <a:pt x="70484" y="317539"/>
                </a:lnTo>
                <a:lnTo>
                  <a:pt x="59830" y="309002"/>
                </a:lnTo>
                <a:lnTo>
                  <a:pt x="49875" y="299561"/>
                </a:lnTo>
                <a:lnTo>
                  <a:pt x="40672" y="289272"/>
                </a:lnTo>
                <a:lnTo>
                  <a:pt x="32271" y="278192"/>
                </a:lnTo>
                <a:lnTo>
                  <a:pt x="24724" y="266375"/>
                </a:lnTo>
                <a:lnTo>
                  <a:pt x="18081" y="253876"/>
                </a:lnTo>
                <a:lnTo>
                  <a:pt x="12395" y="240752"/>
                </a:lnTo>
                <a:lnTo>
                  <a:pt x="7715" y="227057"/>
                </a:lnTo>
                <a:lnTo>
                  <a:pt x="4094" y="212848"/>
                </a:lnTo>
                <a:lnTo>
                  <a:pt x="1582" y="198179"/>
                </a:lnTo>
                <a:lnTo>
                  <a:pt x="232" y="183106"/>
                </a:lnTo>
                <a:lnTo>
                  <a:pt x="0" y="173680"/>
                </a:lnTo>
                <a:close/>
              </a:path>
            </a:pathLst>
          </a:custGeom>
          <a:solidFill>
            <a:srgbClr val="FAA757"/>
          </a:solidFill>
          <a:ln w="28575">
            <a:solidFill>
              <a:srgbClr val="C1803F"/>
            </a:solidFill>
          </a:ln>
        </p:spPr>
        <p:txBody>
          <a:bodyPr wrap="square" lIns="0" tIns="0" rIns="0" bIns="0" rtlCol="0">
            <a:noAutofit/>
          </a:bodyPr>
          <a:lstStyle/>
          <a:p>
            <a:endParaRPr/>
          </a:p>
        </p:txBody>
      </p:sp>
      <p:sp>
        <p:nvSpPr>
          <p:cNvPr id="99" name="object 54"/>
          <p:cNvSpPr/>
          <p:nvPr/>
        </p:nvSpPr>
        <p:spPr>
          <a:xfrm>
            <a:off x="8877097" y="2753913"/>
            <a:ext cx="347472" cy="347472"/>
          </a:xfrm>
          <a:custGeom>
            <a:avLst/>
            <a:gdLst/>
            <a:ahLst/>
            <a:cxnLst/>
            <a:rect l="l" t="t" r="r" b="b"/>
            <a:pathLst>
              <a:path w="320730"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4"/>
                </a:lnTo>
                <a:lnTo>
                  <a:pt x="308334" y="106609"/>
                </a:lnTo>
                <a:lnTo>
                  <a:pt x="313014" y="120303"/>
                </a:lnTo>
                <a:lnTo>
                  <a:pt x="316635" y="134512"/>
                </a:lnTo>
                <a:lnTo>
                  <a:pt x="319146" y="149181"/>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2"/>
                </a:lnTo>
                <a:lnTo>
                  <a:pt x="146243" y="346698"/>
                </a:lnTo>
                <a:lnTo>
                  <a:pt x="132464" y="344742"/>
                </a:lnTo>
                <a:lnTo>
                  <a:pt x="119078" y="341551"/>
                </a:lnTo>
                <a:lnTo>
                  <a:pt x="106136" y="337180"/>
                </a:lnTo>
                <a:lnTo>
                  <a:pt x="93688" y="331684"/>
                </a:lnTo>
                <a:lnTo>
                  <a:pt x="81788" y="325119"/>
                </a:lnTo>
                <a:lnTo>
                  <a:pt x="70484" y="317539"/>
                </a:lnTo>
                <a:lnTo>
                  <a:pt x="59830" y="309002"/>
                </a:lnTo>
                <a:lnTo>
                  <a:pt x="49875" y="299561"/>
                </a:lnTo>
                <a:lnTo>
                  <a:pt x="40672" y="289272"/>
                </a:lnTo>
                <a:lnTo>
                  <a:pt x="32271" y="278192"/>
                </a:lnTo>
                <a:lnTo>
                  <a:pt x="24724" y="266375"/>
                </a:lnTo>
                <a:lnTo>
                  <a:pt x="18081" y="253876"/>
                </a:lnTo>
                <a:lnTo>
                  <a:pt x="12395" y="240752"/>
                </a:lnTo>
                <a:lnTo>
                  <a:pt x="7715" y="227057"/>
                </a:lnTo>
                <a:lnTo>
                  <a:pt x="4094" y="212848"/>
                </a:lnTo>
                <a:lnTo>
                  <a:pt x="1582" y="198179"/>
                </a:lnTo>
                <a:lnTo>
                  <a:pt x="232" y="183106"/>
                </a:lnTo>
                <a:lnTo>
                  <a:pt x="0" y="173680"/>
                </a:lnTo>
                <a:close/>
              </a:path>
            </a:pathLst>
          </a:custGeom>
          <a:solidFill>
            <a:srgbClr val="FAA757"/>
          </a:solidFill>
          <a:ln w="28575">
            <a:solidFill>
              <a:srgbClr val="C1803F"/>
            </a:solidFill>
          </a:ln>
        </p:spPr>
        <p:txBody>
          <a:bodyPr wrap="square" lIns="0" tIns="0" rIns="0" bIns="0" rtlCol="0">
            <a:noAutofit/>
          </a:bodyPr>
          <a:lstStyle/>
          <a:p>
            <a:endParaRPr/>
          </a:p>
        </p:txBody>
      </p:sp>
      <p:sp>
        <p:nvSpPr>
          <p:cNvPr id="100" name="object 52"/>
          <p:cNvSpPr/>
          <p:nvPr/>
        </p:nvSpPr>
        <p:spPr>
          <a:xfrm>
            <a:off x="6220124" y="4120868"/>
            <a:ext cx="347472" cy="347472"/>
          </a:xfrm>
          <a:custGeom>
            <a:avLst/>
            <a:gdLst/>
            <a:ahLst/>
            <a:cxnLst/>
            <a:rect l="l" t="t" r="r" b="b"/>
            <a:pathLst>
              <a:path w="320730"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5"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1"/>
                </a:lnTo>
                <a:close/>
              </a:path>
            </a:pathLst>
          </a:custGeom>
          <a:solidFill>
            <a:srgbClr val="937AB1"/>
          </a:solidFill>
          <a:ln w="57150">
            <a:solidFill>
              <a:srgbClr val="AAC56C"/>
            </a:solidFill>
          </a:ln>
        </p:spPr>
        <p:txBody>
          <a:bodyPr wrap="square" lIns="0" tIns="0" rIns="0" bIns="0" rtlCol="0">
            <a:noAutofit/>
          </a:bodyPr>
          <a:lstStyle/>
          <a:p>
            <a:endParaRPr/>
          </a:p>
        </p:txBody>
      </p:sp>
      <p:sp>
        <p:nvSpPr>
          <p:cNvPr id="101" name="object 50"/>
          <p:cNvSpPr/>
          <p:nvPr/>
        </p:nvSpPr>
        <p:spPr>
          <a:xfrm>
            <a:off x="5965297" y="4612355"/>
            <a:ext cx="347472" cy="347472"/>
          </a:xfrm>
          <a:custGeom>
            <a:avLst/>
            <a:gdLst/>
            <a:ahLst/>
            <a:cxnLst/>
            <a:rect l="l" t="t" r="r" b="b"/>
            <a:pathLst>
              <a:path w="320730"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6"/>
                </a:lnTo>
                <a:lnTo>
                  <a:pt x="0" y="173681"/>
                </a:lnTo>
                <a:close/>
              </a:path>
            </a:pathLst>
          </a:custGeom>
          <a:solidFill>
            <a:srgbClr val="937AB1"/>
          </a:solidFill>
          <a:ln w="57150">
            <a:solidFill>
              <a:srgbClr val="AAC56C"/>
            </a:solidFill>
          </a:ln>
        </p:spPr>
        <p:txBody>
          <a:bodyPr wrap="square" lIns="0" tIns="0" rIns="0" bIns="0" rtlCol="0">
            <a:noAutofit/>
          </a:bodyPr>
          <a:lstStyle/>
          <a:p>
            <a:endParaRPr/>
          </a:p>
        </p:txBody>
      </p:sp>
      <p:sp>
        <p:nvSpPr>
          <p:cNvPr id="102" name="object 48"/>
          <p:cNvSpPr/>
          <p:nvPr/>
        </p:nvSpPr>
        <p:spPr>
          <a:xfrm>
            <a:off x="4654532" y="4049985"/>
            <a:ext cx="347472" cy="347472"/>
          </a:xfrm>
          <a:custGeom>
            <a:avLst/>
            <a:gdLst/>
            <a:ahLst/>
            <a:cxnLst/>
            <a:rect l="l" t="t" r="r" b="b"/>
            <a:pathLst>
              <a:path w="320729"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6" y="149182"/>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03" name="object 42"/>
          <p:cNvSpPr/>
          <p:nvPr/>
        </p:nvSpPr>
        <p:spPr>
          <a:xfrm>
            <a:off x="7272103" y="3311841"/>
            <a:ext cx="347472" cy="347472"/>
          </a:xfrm>
          <a:custGeom>
            <a:avLst/>
            <a:gdLst/>
            <a:ahLst/>
            <a:cxnLst/>
            <a:rect l="l" t="t" r="r" b="b"/>
            <a:pathLst>
              <a:path w="320730"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4" y="346697"/>
                </a:lnTo>
                <a:lnTo>
                  <a:pt x="132465" y="344742"/>
                </a:lnTo>
                <a:lnTo>
                  <a:pt x="119078" y="341551"/>
                </a:lnTo>
                <a:lnTo>
                  <a:pt x="106136" y="337180"/>
                </a:lnTo>
                <a:lnTo>
                  <a:pt x="93689" y="331684"/>
                </a:lnTo>
                <a:lnTo>
                  <a:pt x="81788" y="325119"/>
                </a:lnTo>
                <a:lnTo>
                  <a:pt x="70485" y="317539"/>
                </a:lnTo>
                <a:lnTo>
                  <a:pt x="59830" y="309001"/>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6"/>
                </a:lnTo>
                <a:lnTo>
                  <a:pt x="0" y="173680"/>
                </a:lnTo>
                <a:close/>
              </a:path>
            </a:pathLst>
          </a:custGeom>
          <a:solidFill>
            <a:srgbClr val="FAA757"/>
          </a:solidFill>
          <a:ln w="28575">
            <a:solidFill>
              <a:srgbClr val="C1803F"/>
            </a:solidFill>
          </a:ln>
        </p:spPr>
        <p:txBody>
          <a:bodyPr wrap="square" lIns="0" tIns="0" rIns="0" bIns="0" rtlCol="0">
            <a:noAutofit/>
          </a:bodyPr>
          <a:lstStyle/>
          <a:p>
            <a:endParaRPr/>
          </a:p>
        </p:txBody>
      </p:sp>
      <p:sp>
        <p:nvSpPr>
          <p:cNvPr id="104" name="object 44"/>
          <p:cNvSpPr/>
          <p:nvPr/>
        </p:nvSpPr>
        <p:spPr>
          <a:xfrm>
            <a:off x="7084113" y="2580232"/>
            <a:ext cx="347472" cy="347472"/>
          </a:xfrm>
          <a:custGeom>
            <a:avLst/>
            <a:gdLst/>
            <a:ahLst/>
            <a:cxnLst/>
            <a:rect l="l" t="t" r="r" b="b"/>
            <a:pathLst>
              <a:path w="320730"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2"/>
                </a:lnTo>
                <a:lnTo>
                  <a:pt x="146244" y="346698"/>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3"/>
                </a:lnTo>
                <a:lnTo>
                  <a:pt x="32271" y="278192"/>
                </a:lnTo>
                <a:lnTo>
                  <a:pt x="24724" y="266375"/>
                </a:lnTo>
                <a:lnTo>
                  <a:pt x="18081" y="253876"/>
                </a:lnTo>
                <a:lnTo>
                  <a:pt x="12395" y="240752"/>
                </a:lnTo>
                <a:lnTo>
                  <a:pt x="7715" y="227058"/>
                </a:lnTo>
                <a:lnTo>
                  <a:pt x="4094" y="212848"/>
                </a:lnTo>
                <a:lnTo>
                  <a:pt x="1583" y="198179"/>
                </a:lnTo>
                <a:lnTo>
                  <a:pt x="232" y="183107"/>
                </a:lnTo>
                <a:lnTo>
                  <a:pt x="0" y="173680"/>
                </a:lnTo>
                <a:close/>
              </a:path>
            </a:pathLst>
          </a:custGeom>
          <a:solidFill>
            <a:srgbClr val="FAA757"/>
          </a:solidFill>
          <a:ln w="28575">
            <a:solidFill>
              <a:srgbClr val="C1803F"/>
            </a:solidFill>
          </a:ln>
        </p:spPr>
        <p:txBody>
          <a:bodyPr wrap="square" lIns="0" tIns="0" rIns="0" bIns="0" rtlCol="0">
            <a:noAutofit/>
          </a:bodyPr>
          <a:lstStyle/>
          <a:p>
            <a:endParaRPr/>
          </a:p>
        </p:txBody>
      </p:sp>
      <p:sp>
        <p:nvSpPr>
          <p:cNvPr id="105" name="object 46"/>
          <p:cNvSpPr/>
          <p:nvPr/>
        </p:nvSpPr>
        <p:spPr>
          <a:xfrm>
            <a:off x="6945508" y="2964479"/>
            <a:ext cx="347472" cy="347472"/>
          </a:xfrm>
          <a:custGeom>
            <a:avLst/>
            <a:gdLst/>
            <a:ahLst/>
            <a:cxnLst/>
            <a:rect l="l" t="t" r="r" b="b"/>
            <a:pathLst>
              <a:path w="320730"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4"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30" y="342927"/>
                </a:lnTo>
                <a:lnTo>
                  <a:pt x="182985" y="345647"/>
                </a:lnTo>
                <a:lnTo>
                  <a:pt x="169068" y="347110"/>
                </a:lnTo>
                <a:lnTo>
                  <a:pt x="160365" y="347362"/>
                </a:lnTo>
                <a:lnTo>
                  <a:pt x="146244" y="346698"/>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3" y="198179"/>
                </a:lnTo>
                <a:lnTo>
                  <a:pt x="232" y="183107"/>
                </a:lnTo>
                <a:lnTo>
                  <a:pt x="0" y="173680"/>
                </a:lnTo>
                <a:close/>
              </a:path>
            </a:pathLst>
          </a:custGeom>
          <a:solidFill>
            <a:srgbClr val="FAA757"/>
          </a:solidFill>
          <a:ln w="28575">
            <a:solidFill>
              <a:srgbClr val="C1803F"/>
            </a:solidFill>
          </a:ln>
        </p:spPr>
        <p:txBody>
          <a:bodyPr wrap="square" lIns="0" tIns="0" rIns="0" bIns="0" rtlCol="0">
            <a:noAutofit/>
          </a:bodyPr>
          <a:lstStyle/>
          <a:p>
            <a:endParaRPr/>
          </a:p>
        </p:txBody>
      </p:sp>
      <p:sp>
        <p:nvSpPr>
          <p:cNvPr id="106" name="object 40"/>
          <p:cNvSpPr/>
          <p:nvPr/>
        </p:nvSpPr>
        <p:spPr>
          <a:xfrm>
            <a:off x="6737120" y="4921685"/>
            <a:ext cx="347472" cy="347472"/>
          </a:xfrm>
          <a:custGeom>
            <a:avLst/>
            <a:gdLst/>
            <a:ahLst/>
            <a:cxnLst/>
            <a:rect l="l" t="t" r="r" b="b"/>
            <a:pathLst>
              <a:path w="320729"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29"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1"/>
                </a:lnTo>
                <a:close/>
              </a:path>
            </a:pathLst>
          </a:custGeom>
          <a:solidFill>
            <a:srgbClr val="AAC56C"/>
          </a:solidFill>
          <a:ln w="28575">
            <a:solidFill>
              <a:srgbClr val="83984F"/>
            </a:solidFill>
          </a:ln>
        </p:spPr>
        <p:txBody>
          <a:bodyPr wrap="square" lIns="0" tIns="0" rIns="0" bIns="0" rtlCol="0">
            <a:noAutofit/>
          </a:bodyPr>
          <a:lstStyle/>
          <a:p>
            <a:endParaRPr/>
          </a:p>
        </p:txBody>
      </p:sp>
      <p:sp>
        <p:nvSpPr>
          <p:cNvPr id="107" name="object 38"/>
          <p:cNvSpPr/>
          <p:nvPr/>
        </p:nvSpPr>
        <p:spPr>
          <a:xfrm>
            <a:off x="8556365" y="2219115"/>
            <a:ext cx="347472" cy="347472"/>
          </a:xfrm>
          <a:custGeom>
            <a:avLst/>
            <a:gdLst/>
            <a:ahLst/>
            <a:cxnLst/>
            <a:rect l="l" t="t" r="r" b="b"/>
            <a:pathLst>
              <a:path w="320729"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4"/>
                </a:lnTo>
                <a:lnTo>
                  <a:pt x="308334" y="106609"/>
                </a:lnTo>
                <a:lnTo>
                  <a:pt x="313014" y="120303"/>
                </a:lnTo>
                <a:lnTo>
                  <a:pt x="316635" y="134512"/>
                </a:lnTo>
                <a:lnTo>
                  <a:pt x="319146" y="149181"/>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2"/>
                </a:lnTo>
                <a:lnTo>
                  <a:pt x="146243" y="346698"/>
                </a:lnTo>
                <a:lnTo>
                  <a:pt x="132464" y="344742"/>
                </a:lnTo>
                <a:lnTo>
                  <a:pt x="119078" y="341551"/>
                </a:lnTo>
                <a:lnTo>
                  <a:pt x="106136" y="337180"/>
                </a:lnTo>
                <a:lnTo>
                  <a:pt x="93688" y="331684"/>
                </a:lnTo>
                <a:lnTo>
                  <a:pt x="81788" y="325119"/>
                </a:lnTo>
                <a:lnTo>
                  <a:pt x="70484" y="317539"/>
                </a:lnTo>
                <a:lnTo>
                  <a:pt x="59830" y="309002"/>
                </a:lnTo>
                <a:lnTo>
                  <a:pt x="49875" y="299561"/>
                </a:lnTo>
                <a:lnTo>
                  <a:pt x="40672" y="289272"/>
                </a:lnTo>
                <a:lnTo>
                  <a:pt x="32271" y="278192"/>
                </a:lnTo>
                <a:lnTo>
                  <a:pt x="24724" y="266375"/>
                </a:lnTo>
                <a:lnTo>
                  <a:pt x="18081" y="253876"/>
                </a:lnTo>
                <a:lnTo>
                  <a:pt x="12395" y="240752"/>
                </a:lnTo>
                <a:lnTo>
                  <a:pt x="7715" y="227057"/>
                </a:lnTo>
                <a:lnTo>
                  <a:pt x="4094" y="212848"/>
                </a:lnTo>
                <a:lnTo>
                  <a:pt x="1582" y="198179"/>
                </a:lnTo>
                <a:lnTo>
                  <a:pt x="232" y="183106"/>
                </a:lnTo>
                <a:lnTo>
                  <a:pt x="0" y="173680"/>
                </a:lnTo>
                <a:close/>
              </a:path>
            </a:pathLst>
          </a:custGeom>
          <a:solidFill>
            <a:srgbClr val="FAA757"/>
          </a:solidFill>
          <a:ln w="28575">
            <a:solidFill>
              <a:srgbClr val="C1803F"/>
            </a:solidFill>
          </a:ln>
        </p:spPr>
        <p:txBody>
          <a:bodyPr wrap="square" lIns="0" tIns="0" rIns="0" bIns="0" rtlCol="0">
            <a:noAutofit/>
          </a:bodyPr>
          <a:lstStyle/>
          <a:p>
            <a:endParaRPr/>
          </a:p>
        </p:txBody>
      </p:sp>
      <p:sp>
        <p:nvSpPr>
          <p:cNvPr id="108" name="object 36"/>
          <p:cNvSpPr/>
          <p:nvPr/>
        </p:nvSpPr>
        <p:spPr>
          <a:xfrm>
            <a:off x="8909165" y="3402186"/>
            <a:ext cx="347472" cy="347472"/>
          </a:xfrm>
          <a:custGeom>
            <a:avLst/>
            <a:gdLst/>
            <a:ahLst/>
            <a:cxnLst/>
            <a:rect l="l" t="t" r="r" b="b"/>
            <a:pathLst>
              <a:path w="338701" h="347361">
                <a:moveTo>
                  <a:pt x="338701" y="173680"/>
                </a:moveTo>
                <a:lnTo>
                  <a:pt x="338086" y="158773"/>
                </a:lnTo>
                <a:lnTo>
                  <a:pt x="336274" y="144215"/>
                </a:lnTo>
                <a:lnTo>
                  <a:pt x="333315" y="130059"/>
                </a:lnTo>
                <a:lnTo>
                  <a:pt x="329260" y="116355"/>
                </a:lnTo>
                <a:lnTo>
                  <a:pt x="324157" y="103155"/>
                </a:lnTo>
                <a:lnTo>
                  <a:pt x="318058" y="90510"/>
                </a:lnTo>
                <a:lnTo>
                  <a:pt x="311012" y="78472"/>
                </a:lnTo>
                <a:lnTo>
                  <a:pt x="303069" y="67092"/>
                </a:lnTo>
                <a:lnTo>
                  <a:pt x="294280" y="56421"/>
                </a:lnTo>
                <a:lnTo>
                  <a:pt x="284694" y="46511"/>
                </a:lnTo>
                <a:lnTo>
                  <a:pt x="274362" y="37412"/>
                </a:lnTo>
                <a:lnTo>
                  <a:pt x="263333" y="29177"/>
                </a:lnTo>
                <a:lnTo>
                  <a:pt x="251657" y="21856"/>
                </a:lnTo>
                <a:lnTo>
                  <a:pt x="239385" y="15500"/>
                </a:lnTo>
                <a:lnTo>
                  <a:pt x="226566" y="10162"/>
                </a:lnTo>
                <a:lnTo>
                  <a:pt x="213252" y="5892"/>
                </a:lnTo>
                <a:lnTo>
                  <a:pt x="199490" y="2742"/>
                </a:lnTo>
                <a:lnTo>
                  <a:pt x="185333" y="763"/>
                </a:lnTo>
                <a:lnTo>
                  <a:pt x="170829" y="6"/>
                </a:lnTo>
                <a:lnTo>
                  <a:pt x="169350" y="0"/>
                </a:lnTo>
                <a:lnTo>
                  <a:pt x="154814" y="630"/>
                </a:lnTo>
                <a:lnTo>
                  <a:pt x="140620" y="2489"/>
                </a:lnTo>
                <a:lnTo>
                  <a:pt x="126816" y="5523"/>
                </a:lnTo>
                <a:lnTo>
                  <a:pt x="113454" y="9683"/>
                </a:lnTo>
                <a:lnTo>
                  <a:pt x="100583" y="14916"/>
                </a:lnTo>
                <a:lnTo>
                  <a:pt x="88254" y="21171"/>
                </a:lnTo>
                <a:lnTo>
                  <a:pt x="76516" y="28397"/>
                </a:lnTo>
                <a:lnTo>
                  <a:pt x="65420" y="36543"/>
                </a:lnTo>
                <a:lnTo>
                  <a:pt x="55015" y="45557"/>
                </a:lnTo>
                <a:lnTo>
                  <a:pt x="45351" y="55388"/>
                </a:lnTo>
                <a:lnTo>
                  <a:pt x="36479" y="65984"/>
                </a:lnTo>
                <a:lnTo>
                  <a:pt x="28449" y="77295"/>
                </a:lnTo>
                <a:lnTo>
                  <a:pt x="21311" y="89269"/>
                </a:lnTo>
                <a:lnTo>
                  <a:pt x="15114" y="101855"/>
                </a:lnTo>
                <a:lnTo>
                  <a:pt x="9909" y="115001"/>
                </a:lnTo>
                <a:lnTo>
                  <a:pt x="5745" y="128657"/>
                </a:lnTo>
                <a:lnTo>
                  <a:pt x="2674" y="142770"/>
                </a:lnTo>
                <a:lnTo>
                  <a:pt x="744" y="157289"/>
                </a:lnTo>
                <a:lnTo>
                  <a:pt x="6" y="172164"/>
                </a:lnTo>
                <a:lnTo>
                  <a:pt x="0" y="173680"/>
                </a:lnTo>
                <a:lnTo>
                  <a:pt x="615" y="188588"/>
                </a:lnTo>
                <a:lnTo>
                  <a:pt x="2427" y="203146"/>
                </a:lnTo>
                <a:lnTo>
                  <a:pt x="5386" y="217302"/>
                </a:lnTo>
                <a:lnTo>
                  <a:pt x="9441" y="231006"/>
                </a:lnTo>
                <a:lnTo>
                  <a:pt x="14544" y="244206"/>
                </a:lnTo>
                <a:lnTo>
                  <a:pt x="20643" y="256850"/>
                </a:lnTo>
                <a:lnTo>
                  <a:pt x="27689" y="268888"/>
                </a:lnTo>
                <a:lnTo>
                  <a:pt x="35631" y="280269"/>
                </a:lnTo>
                <a:lnTo>
                  <a:pt x="44421" y="290940"/>
                </a:lnTo>
                <a:lnTo>
                  <a:pt x="54007" y="300850"/>
                </a:lnTo>
                <a:lnTo>
                  <a:pt x="64339" y="309949"/>
                </a:lnTo>
                <a:lnTo>
                  <a:pt x="75368" y="318184"/>
                </a:lnTo>
                <a:lnTo>
                  <a:pt x="87044" y="325505"/>
                </a:lnTo>
                <a:lnTo>
                  <a:pt x="99316" y="331861"/>
                </a:lnTo>
                <a:lnTo>
                  <a:pt x="112134" y="337199"/>
                </a:lnTo>
                <a:lnTo>
                  <a:pt x="125449" y="341469"/>
                </a:lnTo>
                <a:lnTo>
                  <a:pt x="139210" y="344619"/>
                </a:lnTo>
                <a:lnTo>
                  <a:pt x="153368" y="346598"/>
                </a:lnTo>
                <a:lnTo>
                  <a:pt x="167872" y="347355"/>
                </a:lnTo>
                <a:lnTo>
                  <a:pt x="169350" y="347361"/>
                </a:lnTo>
                <a:lnTo>
                  <a:pt x="183886" y="346731"/>
                </a:lnTo>
                <a:lnTo>
                  <a:pt x="198081" y="344872"/>
                </a:lnTo>
                <a:lnTo>
                  <a:pt x="211885" y="341838"/>
                </a:lnTo>
                <a:lnTo>
                  <a:pt x="225247" y="337678"/>
                </a:lnTo>
                <a:lnTo>
                  <a:pt x="238117" y="332445"/>
                </a:lnTo>
                <a:lnTo>
                  <a:pt x="250447" y="326190"/>
                </a:lnTo>
                <a:lnTo>
                  <a:pt x="262185" y="318964"/>
                </a:lnTo>
                <a:lnTo>
                  <a:pt x="273281" y="310818"/>
                </a:lnTo>
                <a:lnTo>
                  <a:pt x="283686" y="301804"/>
                </a:lnTo>
                <a:lnTo>
                  <a:pt x="293349" y="291973"/>
                </a:lnTo>
                <a:lnTo>
                  <a:pt x="302221" y="281377"/>
                </a:lnTo>
                <a:lnTo>
                  <a:pt x="310251" y="270066"/>
                </a:lnTo>
                <a:lnTo>
                  <a:pt x="317390" y="258092"/>
                </a:lnTo>
                <a:lnTo>
                  <a:pt x="323587" y="245506"/>
                </a:lnTo>
                <a:lnTo>
                  <a:pt x="328792" y="232360"/>
                </a:lnTo>
                <a:lnTo>
                  <a:pt x="332956" y="218704"/>
                </a:lnTo>
                <a:lnTo>
                  <a:pt x="336027" y="204591"/>
                </a:lnTo>
                <a:lnTo>
                  <a:pt x="337957" y="190071"/>
                </a:lnTo>
                <a:lnTo>
                  <a:pt x="338695" y="175197"/>
                </a:lnTo>
                <a:lnTo>
                  <a:pt x="338701" y="173680"/>
                </a:lnTo>
                <a:close/>
              </a:path>
            </a:pathLst>
          </a:custGeom>
          <a:solidFill>
            <a:srgbClr val="FAA757"/>
          </a:solidFill>
          <a:ln w="28575">
            <a:solidFill>
              <a:schemeClr val="bg1">
                <a:lumMod val="85000"/>
              </a:schemeClr>
            </a:solidFill>
          </a:ln>
        </p:spPr>
        <p:txBody>
          <a:bodyPr wrap="square" lIns="0" tIns="0" rIns="0" bIns="0" rtlCol="0">
            <a:noAutofit/>
          </a:bodyPr>
          <a:lstStyle/>
          <a:p>
            <a:endParaRPr/>
          </a:p>
        </p:txBody>
      </p:sp>
      <p:sp>
        <p:nvSpPr>
          <p:cNvPr id="109" name="object 34"/>
          <p:cNvSpPr/>
          <p:nvPr/>
        </p:nvSpPr>
        <p:spPr>
          <a:xfrm>
            <a:off x="6562354" y="2483005"/>
            <a:ext cx="347472" cy="347472"/>
          </a:xfrm>
          <a:custGeom>
            <a:avLst/>
            <a:gdLst/>
            <a:ahLst/>
            <a:cxnLst/>
            <a:rect l="l" t="t" r="r" b="b"/>
            <a:pathLst>
              <a:path w="320729"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5" y="2619"/>
                </a:lnTo>
                <a:lnTo>
                  <a:pt x="201651" y="5810"/>
                </a:lnTo>
                <a:lnTo>
                  <a:pt x="214593" y="10181"/>
                </a:lnTo>
                <a:lnTo>
                  <a:pt x="227041" y="15677"/>
                </a:lnTo>
                <a:lnTo>
                  <a:pt x="238941" y="22242"/>
                </a:lnTo>
                <a:lnTo>
                  <a:pt x="250245" y="29822"/>
                </a:lnTo>
                <a:lnTo>
                  <a:pt x="260899" y="38359"/>
                </a:lnTo>
                <a:lnTo>
                  <a:pt x="270854"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2"/>
                </a:lnTo>
                <a:lnTo>
                  <a:pt x="146244" y="346698"/>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3" y="198179"/>
                </a:lnTo>
                <a:lnTo>
                  <a:pt x="232" y="183107"/>
                </a:lnTo>
                <a:lnTo>
                  <a:pt x="0" y="173680"/>
                </a:lnTo>
                <a:close/>
              </a:path>
            </a:pathLst>
          </a:custGeom>
          <a:solidFill>
            <a:srgbClr val="FAA757"/>
          </a:solidFill>
          <a:ln w="28575">
            <a:solidFill>
              <a:srgbClr val="C1803F"/>
            </a:solidFill>
          </a:ln>
        </p:spPr>
        <p:txBody>
          <a:bodyPr wrap="square" lIns="0" tIns="0" rIns="0" bIns="0" rtlCol="0">
            <a:noAutofit/>
          </a:bodyPr>
          <a:lstStyle/>
          <a:p>
            <a:endParaRPr/>
          </a:p>
        </p:txBody>
      </p:sp>
      <p:sp>
        <p:nvSpPr>
          <p:cNvPr id="110" name="object 32"/>
          <p:cNvSpPr/>
          <p:nvPr/>
        </p:nvSpPr>
        <p:spPr>
          <a:xfrm>
            <a:off x="8716732" y="1593274"/>
            <a:ext cx="347472" cy="347472"/>
          </a:xfrm>
          <a:custGeom>
            <a:avLst/>
            <a:gdLst/>
            <a:ahLst/>
            <a:cxnLst/>
            <a:rect l="l" t="t" r="r" b="b"/>
            <a:pathLst>
              <a:path w="320730"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4"/>
                </a:lnTo>
                <a:lnTo>
                  <a:pt x="308334" y="106609"/>
                </a:lnTo>
                <a:lnTo>
                  <a:pt x="313014" y="120303"/>
                </a:lnTo>
                <a:lnTo>
                  <a:pt x="316635" y="134512"/>
                </a:lnTo>
                <a:lnTo>
                  <a:pt x="319147" y="149181"/>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3"/>
                </a:lnTo>
                <a:lnTo>
                  <a:pt x="285311" y="282563"/>
                </a:lnTo>
                <a:lnTo>
                  <a:pt x="276594" y="293344"/>
                </a:lnTo>
                <a:lnTo>
                  <a:pt x="267094" y="303311"/>
                </a:lnTo>
                <a:lnTo>
                  <a:pt x="256863" y="312410"/>
                </a:lnTo>
                <a:lnTo>
                  <a:pt x="245952" y="320584"/>
                </a:lnTo>
                <a:lnTo>
                  <a:pt x="234412" y="327778"/>
                </a:lnTo>
                <a:lnTo>
                  <a:pt x="222294" y="333937"/>
                </a:lnTo>
                <a:lnTo>
                  <a:pt x="209649" y="339005"/>
                </a:lnTo>
                <a:lnTo>
                  <a:pt x="196530" y="342927"/>
                </a:lnTo>
                <a:lnTo>
                  <a:pt x="182985" y="345647"/>
                </a:lnTo>
                <a:lnTo>
                  <a:pt x="169068" y="347110"/>
                </a:lnTo>
                <a:lnTo>
                  <a:pt x="160364" y="347362"/>
                </a:lnTo>
                <a:lnTo>
                  <a:pt x="146243" y="346698"/>
                </a:lnTo>
                <a:lnTo>
                  <a:pt x="132464" y="344742"/>
                </a:lnTo>
                <a:lnTo>
                  <a:pt x="119078" y="341551"/>
                </a:lnTo>
                <a:lnTo>
                  <a:pt x="106136" y="337180"/>
                </a:lnTo>
                <a:lnTo>
                  <a:pt x="93688" y="331684"/>
                </a:lnTo>
                <a:lnTo>
                  <a:pt x="81788" y="325119"/>
                </a:lnTo>
                <a:lnTo>
                  <a:pt x="70484" y="317539"/>
                </a:lnTo>
                <a:lnTo>
                  <a:pt x="59830" y="309002"/>
                </a:lnTo>
                <a:lnTo>
                  <a:pt x="49875" y="299561"/>
                </a:lnTo>
                <a:lnTo>
                  <a:pt x="40672" y="289272"/>
                </a:lnTo>
                <a:lnTo>
                  <a:pt x="32271" y="278192"/>
                </a:lnTo>
                <a:lnTo>
                  <a:pt x="24724" y="266375"/>
                </a:lnTo>
                <a:lnTo>
                  <a:pt x="18081" y="253876"/>
                </a:lnTo>
                <a:lnTo>
                  <a:pt x="12395" y="240752"/>
                </a:lnTo>
                <a:lnTo>
                  <a:pt x="7715" y="227057"/>
                </a:lnTo>
                <a:lnTo>
                  <a:pt x="4094" y="212848"/>
                </a:lnTo>
                <a:lnTo>
                  <a:pt x="1582" y="198179"/>
                </a:lnTo>
                <a:lnTo>
                  <a:pt x="232" y="183106"/>
                </a:lnTo>
                <a:lnTo>
                  <a:pt x="0" y="173680"/>
                </a:lnTo>
                <a:close/>
              </a:path>
            </a:pathLst>
          </a:custGeom>
          <a:solidFill>
            <a:srgbClr val="FAA757"/>
          </a:solidFill>
          <a:ln w="28575">
            <a:solidFill>
              <a:srgbClr val="C1803F"/>
            </a:solidFill>
          </a:ln>
        </p:spPr>
        <p:txBody>
          <a:bodyPr wrap="square" lIns="0" tIns="0" rIns="0" bIns="0" rtlCol="0">
            <a:noAutofit/>
          </a:bodyPr>
          <a:lstStyle/>
          <a:p>
            <a:endParaRPr/>
          </a:p>
        </p:txBody>
      </p:sp>
      <p:sp>
        <p:nvSpPr>
          <p:cNvPr id="111" name="object 30"/>
          <p:cNvSpPr/>
          <p:nvPr/>
        </p:nvSpPr>
        <p:spPr>
          <a:xfrm>
            <a:off x="7725572" y="3169970"/>
            <a:ext cx="347472" cy="347472"/>
          </a:xfrm>
          <a:custGeom>
            <a:avLst/>
            <a:gdLst/>
            <a:ahLst/>
            <a:cxnLst/>
            <a:rect l="l" t="t" r="r" b="b"/>
            <a:pathLst>
              <a:path w="320729"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2"/>
                </a:lnTo>
                <a:lnTo>
                  <a:pt x="146244" y="346698"/>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3" y="198179"/>
                </a:lnTo>
                <a:lnTo>
                  <a:pt x="232" y="183107"/>
                </a:lnTo>
                <a:lnTo>
                  <a:pt x="0" y="173680"/>
                </a:lnTo>
                <a:close/>
              </a:path>
            </a:pathLst>
          </a:custGeom>
          <a:solidFill>
            <a:srgbClr val="FAA757"/>
          </a:solidFill>
          <a:ln w="28575">
            <a:solidFill>
              <a:srgbClr val="C1803F"/>
            </a:solidFill>
          </a:ln>
        </p:spPr>
        <p:txBody>
          <a:bodyPr wrap="square" lIns="0" tIns="0" rIns="0" bIns="0" rtlCol="0">
            <a:noAutofit/>
          </a:bodyPr>
          <a:lstStyle/>
          <a:p>
            <a:endParaRPr/>
          </a:p>
        </p:txBody>
      </p:sp>
      <p:sp>
        <p:nvSpPr>
          <p:cNvPr id="112" name="object 28"/>
          <p:cNvSpPr/>
          <p:nvPr/>
        </p:nvSpPr>
        <p:spPr>
          <a:xfrm>
            <a:off x="6401989" y="5328656"/>
            <a:ext cx="347472" cy="347472"/>
          </a:xfrm>
          <a:custGeom>
            <a:avLst/>
            <a:gdLst/>
            <a:ahLst/>
            <a:cxnLst/>
            <a:rect l="l" t="t" r="r" b="b"/>
            <a:pathLst>
              <a:path w="320730"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6"/>
                </a:lnTo>
                <a:lnTo>
                  <a:pt x="0" y="173680"/>
                </a:lnTo>
                <a:close/>
              </a:path>
            </a:pathLst>
          </a:custGeom>
          <a:solidFill>
            <a:srgbClr val="AAC56C"/>
          </a:solidFill>
          <a:ln w="28575">
            <a:solidFill>
              <a:srgbClr val="83984F"/>
            </a:solidFill>
          </a:ln>
        </p:spPr>
        <p:txBody>
          <a:bodyPr wrap="square" lIns="0" tIns="0" rIns="0" bIns="0" rtlCol="0">
            <a:noAutofit/>
          </a:bodyPr>
          <a:lstStyle/>
          <a:p>
            <a:endParaRPr/>
          </a:p>
        </p:txBody>
      </p:sp>
      <p:sp>
        <p:nvSpPr>
          <p:cNvPr id="113" name="object 26"/>
          <p:cNvSpPr/>
          <p:nvPr/>
        </p:nvSpPr>
        <p:spPr>
          <a:xfrm>
            <a:off x="7105873" y="4521611"/>
            <a:ext cx="347472" cy="347472"/>
          </a:xfrm>
          <a:custGeom>
            <a:avLst/>
            <a:gdLst/>
            <a:ahLst/>
            <a:cxnLst/>
            <a:rect l="l" t="t" r="r" b="b"/>
            <a:pathLst>
              <a:path w="320730"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6"/>
                </a:lnTo>
                <a:lnTo>
                  <a:pt x="0" y="173681"/>
                </a:lnTo>
                <a:close/>
              </a:path>
            </a:pathLst>
          </a:custGeom>
          <a:solidFill>
            <a:srgbClr val="AAC56C"/>
          </a:solidFill>
          <a:ln w="28575">
            <a:solidFill>
              <a:schemeClr val="bg1">
                <a:lumMod val="85000"/>
              </a:schemeClr>
            </a:solidFill>
          </a:ln>
        </p:spPr>
        <p:txBody>
          <a:bodyPr wrap="square" lIns="0" tIns="0" rIns="0" bIns="0" rtlCol="0">
            <a:noAutofit/>
          </a:bodyPr>
          <a:lstStyle/>
          <a:p>
            <a:endParaRPr/>
          </a:p>
        </p:txBody>
      </p:sp>
      <p:sp>
        <p:nvSpPr>
          <p:cNvPr id="114" name="object 24"/>
          <p:cNvSpPr/>
          <p:nvPr/>
        </p:nvSpPr>
        <p:spPr>
          <a:xfrm>
            <a:off x="5052670" y="3517331"/>
            <a:ext cx="347472" cy="347472"/>
          </a:xfrm>
          <a:custGeom>
            <a:avLst/>
            <a:gdLst/>
            <a:ahLst/>
            <a:cxnLst/>
            <a:rect l="l" t="t" r="r" b="b"/>
            <a:pathLst>
              <a:path w="320730"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1"/>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15" name="object 22"/>
          <p:cNvSpPr/>
          <p:nvPr/>
        </p:nvSpPr>
        <p:spPr>
          <a:xfrm>
            <a:off x="4776845" y="5206506"/>
            <a:ext cx="347472" cy="347472"/>
          </a:xfrm>
          <a:custGeom>
            <a:avLst/>
            <a:gdLst/>
            <a:ahLst/>
            <a:cxnLst/>
            <a:rect l="l" t="t" r="r" b="b"/>
            <a:pathLst>
              <a:path w="320730"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16" name="object 20"/>
          <p:cNvSpPr/>
          <p:nvPr/>
        </p:nvSpPr>
        <p:spPr>
          <a:xfrm>
            <a:off x="5373401" y="4051297"/>
            <a:ext cx="347472" cy="347472"/>
          </a:xfrm>
          <a:custGeom>
            <a:avLst/>
            <a:gdLst/>
            <a:ahLst/>
            <a:cxnLst/>
            <a:rect l="l" t="t" r="r" b="b"/>
            <a:pathLst>
              <a:path w="320730"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2"/>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1"/>
                </a:lnTo>
                <a:close/>
              </a:path>
            </a:pathLst>
          </a:custGeom>
          <a:solidFill>
            <a:srgbClr val="937AB1"/>
          </a:solidFill>
          <a:ln w="57150">
            <a:solidFill>
              <a:srgbClr val="AAC56C"/>
            </a:solidFill>
          </a:ln>
        </p:spPr>
        <p:txBody>
          <a:bodyPr wrap="square" lIns="0" tIns="0" rIns="0" bIns="0" rtlCol="0">
            <a:noAutofit/>
          </a:bodyPr>
          <a:lstStyle/>
          <a:p>
            <a:endParaRPr/>
          </a:p>
        </p:txBody>
      </p:sp>
      <p:sp>
        <p:nvSpPr>
          <p:cNvPr id="117" name="object 18"/>
          <p:cNvSpPr/>
          <p:nvPr/>
        </p:nvSpPr>
        <p:spPr>
          <a:xfrm>
            <a:off x="8237687" y="2691052"/>
            <a:ext cx="347472" cy="347472"/>
          </a:xfrm>
          <a:custGeom>
            <a:avLst/>
            <a:gdLst/>
            <a:ahLst/>
            <a:cxnLst/>
            <a:rect l="l" t="t" r="r" b="b"/>
            <a:pathLst>
              <a:path w="320730"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4"/>
                </a:lnTo>
                <a:lnTo>
                  <a:pt x="308334" y="106609"/>
                </a:lnTo>
                <a:lnTo>
                  <a:pt x="313014" y="120303"/>
                </a:lnTo>
                <a:lnTo>
                  <a:pt x="316635" y="134512"/>
                </a:lnTo>
                <a:lnTo>
                  <a:pt x="319147" y="149181"/>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2"/>
                </a:lnTo>
                <a:lnTo>
                  <a:pt x="146243" y="346698"/>
                </a:lnTo>
                <a:lnTo>
                  <a:pt x="132464" y="344742"/>
                </a:lnTo>
                <a:lnTo>
                  <a:pt x="119078" y="341551"/>
                </a:lnTo>
                <a:lnTo>
                  <a:pt x="106136" y="337180"/>
                </a:lnTo>
                <a:lnTo>
                  <a:pt x="93688"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7"/>
                </a:lnTo>
                <a:lnTo>
                  <a:pt x="4094" y="212848"/>
                </a:lnTo>
                <a:lnTo>
                  <a:pt x="1582" y="198179"/>
                </a:lnTo>
                <a:lnTo>
                  <a:pt x="232" y="183106"/>
                </a:lnTo>
                <a:lnTo>
                  <a:pt x="0" y="173680"/>
                </a:lnTo>
                <a:close/>
              </a:path>
            </a:pathLst>
          </a:custGeom>
          <a:solidFill>
            <a:srgbClr val="FAA757"/>
          </a:solidFill>
          <a:ln w="28575">
            <a:solidFill>
              <a:srgbClr val="C1803F"/>
            </a:solidFill>
          </a:ln>
        </p:spPr>
        <p:txBody>
          <a:bodyPr wrap="square" lIns="0" tIns="0" rIns="0" bIns="0" rtlCol="0">
            <a:noAutofit/>
          </a:bodyPr>
          <a:lstStyle/>
          <a:p>
            <a:endParaRPr/>
          </a:p>
        </p:txBody>
      </p:sp>
      <p:sp>
        <p:nvSpPr>
          <p:cNvPr id="118" name="object 6"/>
          <p:cNvSpPr txBox="1"/>
          <p:nvPr/>
        </p:nvSpPr>
        <p:spPr>
          <a:xfrm>
            <a:off x="2856125" y="3759280"/>
            <a:ext cx="992822" cy="330200"/>
          </a:xfrm>
          <a:prstGeom prst="rect">
            <a:avLst/>
          </a:prstGeom>
        </p:spPr>
        <p:txBody>
          <a:bodyPr wrap="square" lIns="0" tIns="0" rIns="0" bIns="0" rtlCol="0">
            <a:noAutofit/>
          </a:bodyPr>
          <a:lstStyle/>
          <a:p>
            <a:pPr marL="12700">
              <a:lnSpc>
                <a:spcPts val="2600"/>
              </a:lnSpc>
              <a:spcBef>
                <a:spcPts val="130"/>
              </a:spcBef>
            </a:pPr>
            <a:r>
              <a:rPr sz="3600" baseline="2275" dirty="0">
                <a:solidFill>
                  <a:srgbClr val="7F7E7E"/>
                </a:solidFill>
                <a:cs typeface="Calibri"/>
              </a:rPr>
              <a:t>Income</a:t>
            </a:r>
            <a:endParaRPr sz="2400" dirty="0">
              <a:cs typeface="Calibri"/>
            </a:endParaRPr>
          </a:p>
        </p:txBody>
      </p:sp>
      <p:grpSp>
        <p:nvGrpSpPr>
          <p:cNvPr id="119" name="Group 118"/>
          <p:cNvGrpSpPr/>
          <p:nvPr/>
        </p:nvGrpSpPr>
        <p:grpSpPr>
          <a:xfrm>
            <a:off x="3907438" y="1888930"/>
            <a:ext cx="6303362" cy="4054670"/>
            <a:chOff x="2343901" y="1923700"/>
            <a:chExt cx="6303362" cy="4054670"/>
          </a:xfrm>
        </p:grpSpPr>
        <p:sp>
          <p:nvSpPr>
            <p:cNvPr id="120" name="object 67"/>
            <p:cNvSpPr/>
            <p:nvPr/>
          </p:nvSpPr>
          <p:spPr>
            <a:xfrm>
              <a:off x="2343901" y="1923700"/>
              <a:ext cx="0" cy="4054670"/>
            </a:xfrm>
            <a:custGeom>
              <a:avLst/>
              <a:gdLst/>
              <a:ahLst/>
              <a:cxnLst/>
              <a:rect l="l" t="t" r="r" b="b"/>
              <a:pathLst>
                <a:path h="4054670">
                  <a:moveTo>
                    <a:pt x="0" y="4054670"/>
                  </a:moveTo>
                  <a:lnTo>
                    <a:pt x="0" y="0"/>
                  </a:lnTo>
                </a:path>
              </a:pathLst>
            </a:custGeom>
            <a:ln w="25399">
              <a:solidFill>
                <a:srgbClr val="6094C9"/>
              </a:solidFill>
              <a:headEnd type="none"/>
              <a:tailEnd type="arrow"/>
            </a:ln>
            <a:effectLst>
              <a:outerShdw blurRad="50800" dist="38100" dir="5400000" algn="t" rotWithShape="0">
                <a:prstClr val="black">
                  <a:alpha val="40000"/>
                </a:prstClr>
              </a:outerShdw>
            </a:effectLst>
          </p:spPr>
          <p:txBody>
            <a:bodyPr wrap="square" lIns="0" tIns="0" rIns="0" bIns="0" rtlCol="0">
              <a:noAutofit/>
            </a:bodyPr>
            <a:lstStyle/>
            <a:p>
              <a:endParaRPr/>
            </a:p>
          </p:txBody>
        </p:sp>
        <p:sp>
          <p:nvSpPr>
            <p:cNvPr id="121" name="object 70"/>
            <p:cNvSpPr/>
            <p:nvPr/>
          </p:nvSpPr>
          <p:spPr>
            <a:xfrm>
              <a:off x="2343901" y="5978370"/>
              <a:ext cx="6303362" cy="0"/>
            </a:xfrm>
            <a:custGeom>
              <a:avLst/>
              <a:gdLst/>
              <a:ahLst/>
              <a:cxnLst/>
              <a:rect l="l" t="t" r="r" b="b"/>
              <a:pathLst>
                <a:path w="6303362">
                  <a:moveTo>
                    <a:pt x="0" y="0"/>
                  </a:moveTo>
                  <a:lnTo>
                    <a:pt x="6303362" y="0"/>
                  </a:lnTo>
                </a:path>
              </a:pathLst>
            </a:custGeom>
            <a:ln w="25399">
              <a:solidFill>
                <a:srgbClr val="6094C9"/>
              </a:solidFill>
              <a:headEnd type="none"/>
              <a:tailEnd type="arrow"/>
            </a:ln>
            <a:effectLst>
              <a:outerShdw blurRad="50800" dist="38100" algn="l" rotWithShape="0">
                <a:prstClr val="black">
                  <a:alpha val="40000"/>
                </a:prstClr>
              </a:outerShdw>
            </a:effectLst>
          </p:spPr>
          <p:txBody>
            <a:bodyPr wrap="square" lIns="0" tIns="0" rIns="0" bIns="0" rtlCol="0">
              <a:noAutofit/>
            </a:bodyPr>
            <a:lstStyle/>
            <a:p>
              <a:endParaRPr/>
            </a:p>
          </p:txBody>
        </p:sp>
      </p:grpSp>
      <p:sp>
        <p:nvSpPr>
          <p:cNvPr id="122" name="object 15"/>
          <p:cNvSpPr txBox="1"/>
          <p:nvPr/>
        </p:nvSpPr>
        <p:spPr>
          <a:xfrm>
            <a:off x="1873883" y="365536"/>
            <a:ext cx="1351013" cy="520700"/>
          </a:xfrm>
          <a:prstGeom prst="rect">
            <a:avLst/>
          </a:prstGeom>
        </p:spPr>
        <p:txBody>
          <a:bodyPr wrap="square" lIns="0" tIns="0" rIns="0" bIns="0" rtlCol="0">
            <a:noAutofit/>
          </a:bodyPr>
          <a:lstStyle/>
          <a:p>
            <a:pPr marL="12700">
              <a:lnSpc>
                <a:spcPts val="1985"/>
              </a:lnSpc>
              <a:spcBef>
                <a:spcPts val="99"/>
              </a:spcBef>
            </a:pPr>
            <a:r>
              <a:rPr sz="2700" baseline="3034" dirty="0">
                <a:solidFill>
                  <a:srgbClr val="215867"/>
                </a:solidFill>
                <a:latin typeface="+mj-lt"/>
                <a:cs typeface="Calibri"/>
              </a:rPr>
              <a:t>epsilon = 1.75</a:t>
            </a:r>
            <a:endParaRPr>
              <a:latin typeface="+mj-lt"/>
              <a:cs typeface="Calibri"/>
            </a:endParaRPr>
          </a:p>
          <a:p>
            <a:pPr marL="12700" marR="34289">
              <a:lnSpc>
                <a:spcPts val="2100"/>
              </a:lnSpc>
              <a:spcBef>
                <a:spcPts val="5"/>
              </a:spcBef>
            </a:pPr>
            <a:r>
              <a:rPr sz="2700" baseline="1517" dirty="0">
                <a:solidFill>
                  <a:srgbClr val="215867"/>
                </a:solidFill>
                <a:latin typeface="+mj-lt"/>
                <a:cs typeface="Calibri"/>
              </a:rPr>
              <a:t>n_clu = 3</a:t>
            </a:r>
            <a:endParaRPr>
              <a:latin typeface="+mj-lt"/>
              <a:cs typeface="Calibri"/>
            </a:endParaRPr>
          </a:p>
        </p:txBody>
      </p:sp>
      <p:sp>
        <p:nvSpPr>
          <p:cNvPr id="123" name="object 5"/>
          <p:cNvSpPr txBox="1"/>
          <p:nvPr/>
        </p:nvSpPr>
        <p:spPr>
          <a:xfrm>
            <a:off x="3625916" y="365537"/>
            <a:ext cx="6889684" cy="807913"/>
          </a:xfrm>
          <a:prstGeom prst="rect">
            <a:avLst/>
          </a:prstGeom>
        </p:spPr>
        <p:txBody>
          <a:bodyPr wrap="square" lIns="0" tIns="0" rIns="0" bIns="0" rtlCol="0">
            <a:spAutoFit/>
          </a:bodyPr>
          <a:lstStyle/>
          <a:p>
            <a:pPr marL="12700" marR="41909">
              <a:lnSpc>
                <a:spcPts val="3454"/>
              </a:lnSpc>
              <a:spcBef>
                <a:spcPts val="172"/>
              </a:spcBef>
            </a:pPr>
            <a:r>
              <a:rPr sz="4800" baseline="2560" dirty="0">
                <a:solidFill>
                  <a:srgbClr val="4E81BC"/>
                </a:solidFill>
                <a:latin typeface="+mj-lt"/>
                <a:cs typeface="Calibri"/>
              </a:rPr>
              <a:t>DBSC</a:t>
            </a:r>
            <a:r>
              <a:rPr sz="4800" spc="-4" baseline="2560" dirty="0">
                <a:solidFill>
                  <a:srgbClr val="4E81BC"/>
                </a:solidFill>
                <a:latin typeface="+mj-lt"/>
                <a:cs typeface="Calibri"/>
              </a:rPr>
              <a:t>A</a:t>
            </a:r>
            <a:r>
              <a:rPr sz="4800" baseline="2560" dirty="0">
                <a:solidFill>
                  <a:srgbClr val="4E81BC"/>
                </a:solidFill>
                <a:latin typeface="+mj-lt"/>
                <a:cs typeface="Calibri"/>
              </a:rPr>
              <a:t>N</a:t>
            </a:r>
            <a:endParaRPr sz="3200" dirty="0">
              <a:latin typeface="+mj-lt"/>
              <a:cs typeface="Calibri"/>
            </a:endParaRPr>
          </a:p>
          <a:p>
            <a:pPr marL="12700">
              <a:lnSpc>
                <a:spcPts val="2770"/>
              </a:lnSpc>
            </a:pPr>
            <a:r>
              <a:rPr lang="en-US" sz="3200" baseline="1137" dirty="0">
                <a:solidFill>
                  <a:srgbClr val="7F7E7E"/>
                </a:solidFill>
                <a:cs typeface="Calibri"/>
              </a:rPr>
              <a:t>Keep adding neighbors within </a:t>
            </a:r>
            <a:r>
              <a:rPr lang="en-US" sz="3200" i="1" baseline="1137" dirty="0">
                <a:solidFill>
                  <a:srgbClr val="7F7E7E"/>
                </a:solidFill>
                <a:cs typeface="Calibri"/>
              </a:rPr>
              <a:t>epsilon </a:t>
            </a:r>
            <a:r>
              <a:rPr lang="en-US" sz="3200" baseline="1137" dirty="0">
                <a:solidFill>
                  <a:srgbClr val="7F7E7E"/>
                </a:solidFill>
                <a:cs typeface="Calibri"/>
              </a:rPr>
              <a:t>as chain reaction</a:t>
            </a:r>
            <a:endParaRPr lang="en-US" sz="3200" i="1" baseline="1137" dirty="0">
              <a:solidFill>
                <a:srgbClr val="7F7E7E"/>
              </a:solidFill>
              <a:cs typeface="Calibri"/>
            </a:endParaRPr>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object 3"/>
          <p:cNvSpPr txBox="1"/>
          <p:nvPr/>
        </p:nvSpPr>
        <p:spPr>
          <a:xfrm>
            <a:off x="6950816" y="6116930"/>
            <a:ext cx="542241" cy="330200"/>
          </a:xfrm>
          <a:prstGeom prst="rect">
            <a:avLst/>
          </a:prstGeom>
        </p:spPr>
        <p:txBody>
          <a:bodyPr wrap="square" lIns="0" tIns="0" rIns="0" bIns="0" rtlCol="0">
            <a:noAutofit/>
          </a:bodyPr>
          <a:lstStyle/>
          <a:p>
            <a:pPr marL="12700">
              <a:lnSpc>
                <a:spcPts val="2600"/>
              </a:lnSpc>
              <a:spcBef>
                <a:spcPts val="130"/>
              </a:spcBef>
            </a:pPr>
            <a:r>
              <a:rPr sz="3600" baseline="2275" dirty="0">
                <a:solidFill>
                  <a:srgbClr val="7F7E7E"/>
                </a:solidFill>
                <a:latin typeface="Calibri"/>
                <a:cs typeface="Calibri"/>
              </a:rPr>
              <a:t>Age</a:t>
            </a:r>
            <a:endParaRPr sz="2400">
              <a:latin typeface="Calibri"/>
              <a:cs typeface="Calibri"/>
            </a:endParaRPr>
          </a:p>
        </p:txBody>
      </p:sp>
      <p:sp>
        <p:nvSpPr>
          <p:cNvPr id="85" name="object 66"/>
          <p:cNvSpPr/>
          <p:nvPr/>
        </p:nvSpPr>
        <p:spPr>
          <a:xfrm>
            <a:off x="5428732" y="3389206"/>
            <a:ext cx="1810252" cy="1760707"/>
          </a:xfrm>
          <a:custGeom>
            <a:avLst/>
            <a:gdLst/>
            <a:ahLst/>
            <a:cxnLst/>
            <a:rect l="l" t="t" r="r" b="b"/>
            <a:pathLst>
              <a:path w="1810252" h="1760707">
                <a:moveTo>
                  <a:pt x="0" y="880353"/>
                </a:moveTo>
                <a:lnTo>
                  <a:pt x="3000" y="952556"/>
                </a:lnTo>
                <a:lnTo>
                  <a:pt x="11846" y="1023151"/>
                </a:lnTo>
                <a:lnTo>
                  <a:pt x="26305" y="1091913"/>
                </a:lnTo>
                <a:lnTo>
                  <a:pt x="46143" y="1158614"/>
                </a:lnTo>
                <a:lnTo>
                  <a:pt x="71129" y="1223027"/>
                </a:lnTo>
                <a:lnTo>
                  <a:pt x="101028" y="1284927"/>
                </a:lnTo>
                <a:lnTo>
                  <a:pt x="135608" y="1344087"/>
                </a:lnTo>
                <a:lnTo>
                  <a:pt x="174636" y="1400279"/>
                </a:lnTo>
                <a:lnTo>
                  <a:pt x="217880" y="1453279"/>
                </a:lnTo>
                <a:lnTo>
                  <a:pt x="265105" y="1502858"/>
                </a:lnTo>
                <a:lnTo>
                  <a:pt x="316079" y="1548791"/>
                </a:lnTo>
                <a:lnTo>
                  <a:pt x="370570" y="1590850"/>
                </a:lnTo>
                <a:lnTo>
                  <a:pt x="428344" y="1628810"/>
                </a:lnTo>
                <a:lnTo>
                  <a:pt x="489168" y="1662444"/>
                </a:lnTo>
                <a:lnTo>
                  <a:pt x="552810" y="1691525"/>
                </a:lnTo>
                <a:lnTo>
                  <a:pt x="619036" y="1715826"/>
                </a:lnTo>
                <a:lnTo>
                  <a:pt x="687614" y="1735122"/>
                </a:lnTo>
                <a:lnTo>
                  <a:pt x="758310" y="1749185"/>
                </a:lnTo>
                <a:lnTo>
                  <a:pt x="830892" y="1757789"/>
                </a:lnTo>
                <a:lnTo>
                  <a:pt x="905126" y="1760707"/>
                </a:lnTo>
                <a:lnTo>
                  <a:pt x="979361" y="1757789"/>
                </a:lnTo>
                <a:lnTo>
                  <a:pt x="1051942" y="1749185"/>
                </a:lnTo>
                <a:lnTo>
                  <a:pt x="1122639" y="1735122"/>
                </a:lnTo>
                <a:lnTo>
                  <a:pt x="1191216" y="1715826"/>
                </a:lnTo>
                <a:lnTo>
                  <a:pt x="1257442" y="1691525"/>
                </a:lnTo>
                <a:lnTo>
                  <a:pt x="1321084" y="1662444"/>
                </a:lnTo>
                <a:lnTo>
                  <a:pt x="1381908" y="1628810"/>
                </a:lnTo>
                <a:lnTo>
                  <a:pt x="1439682" y="1590850"/>
                </a:lnTo>
                <a:lnTo>
                  <a:pt x="1494173" y="1548791"/>
                </a:lnTo>
                <a:lnTo>
                  <a:pt x="1545147" y="1502858"/>
                </a:lnTo>
                <a:lnTo>
                  <a:pt x="1592373" y="1453279"/>
                </a:lnTo>
                <a:lnTo>
                  <a:pt x="1635616" y="1400279"/>
                </a:lnTo>
                <a:lnTo>
                  <a:pt x="1674644" y="1344087"/>
                </a:lnTo>
                <a:lnTo>
                  <a:pt x="1709224" y="1284927"/>
                </a:lnTo>
                <a:lnTo>
                  <a:pt x="1739123" y="1223027"/>
                </a:lnTo>
                <a:lnTo>
                  <a:pt x="1764109" y="1158614"/>
                </a:lnTo>
                <a:lnTo>
                  <a:pt x="1783947" y="1091913"/>
                </a:lnTo>
                <a:lnTo>
                  <a:pt x="1798406" y="1023151"/>
                </a:lnTo>
                <a:lnTo>
                  <a:pt x="1807252" y="952556"/>
                </a:lnTo>
                <a:lnTo>
                  <a:pt x="1810252" y="880353"/>
                </a:lnTo>
                <a:lnTo>
                  <a:pt x="1807252" y="808151"/>
                </a:lnTo>
                <a:lnTo>
                  <a:pt x="1798406" y="737555"/>
                </a:lnTo>
                <a:lnTo>
                  <a:pt x="1783947" y="668794"/>
                </a:lnTo>
                <a:lnTo>
                  <a:pt x="1764109" y="602094"/>
                </a:lnTo>
                <a:lnTo>
                  <a:pt x="1739123" y="537680"/>
                </a:lnTo>
                <a:lnTo>
                  <a:pt x="1709224" y="475780"/>
                </a:lnTo>
                <a:lnTo>
                  <a:pt x="1674644" y="416621"/>
                </a:lnTo>
                <a:lnTo>
                  <a:pt x="1635616" y="360428"/>
                </a:lnTo>
                <a:lnTo>
                  <a:pt x="1592373" y="307429"/>
                </a:lnTo>
                <a:lnTo>
                  <a:pt x="1545147" y="257849"/>
                </a:lnTo>
                <a:lnTo>
                  <a:pt x="1494173" y="211917"/>
                </a:lnTo>
                <a:lnTo>
                  <a:pt x="1439682" y="169857"/>
                </a:lnTo>
                <a:lnTo>
                  <a:pt x="1381908" y="131897"/>
                </a:lnTo>
                <a:lnTo>
                  <a:pt x="1321084" y="98263"/>
                </a:lnTo>
                <a:lnTo>
                  <a:pt x="1257442" y="69182"/>
                </a:lnTo>
                <a:lnTo>
                  <a:pt x="1191216" y="44881"/>
                </a:lnTo>
                <a:lnTo>
                  <a:pt x="1122639" y="25585"/>
                </a:lnTo>
                <a:lnTo>
                  <a:pt x="1051942" y="11522"/>
                </a:lnTo>
                <a:lnTo>
                  <a:pt x="979361" y="2918"/>
                </a:lnTo>
                <a:lnTo>
                  <a:pt x="905126" y="0"/>
                </a:lnTo>
                <a:lnTo>
                  <a:pt x="830892" y="2918"/>
                </a:lnTo>
                <a:lnTo>
                  <a:pt x="758310" y="11522"/>
                </a:lnTo>
                <a:lnTo>
                  <a:pt x="687614" y="25585"/>
                </a:lnTo>
                <a:lnTo>
                  <a:pt x="619036" y="44881"/>
                </a:lnTo>
                <a:lnTo>
                  <a:pt x="552810" y="69182"/>
                </a:lnTo>
                <a:lnTo>
                  <a:pt x="489168" y="98263"/>
                </a:lnTo>
                <a:lnTo>
                  <a:pt x="428344" y="131897"/>
                </a:lnTo>
                <a:lnTo>
                  <a:pt x="370570" y="169857"/>
                </a:lnTo>
                <a:lnTo>
                  <a:pt x="316079" y="211917"/>
                </a:lnTo>
                <a:lnTo>
                  <a:pt x="265105" y="257849"/>
                </a:lnTo>
                <a:lnTo>
                  <a:pt x="217880" y="307429"/>
                </a:lnTo>
                <a:lnTo>
                  <a:pt x="174636" y="360428"/>
                </a:lnTo>
                <a:lnTo>
                  <a:pt x="135608" y="416621"/>
                </a:lnTo>
                <a:lnTo>
                  <a:pt x="101028" y="475780"/>
                </a:lnTo>
                <a:lnTo>
                  <a:pt x="71129" y="537680"/>
                </a:lnTo>
                <a:lnTo>
                  <a:pt x="46143" y="602094"/>
                </a:lnTo>
                <a:lnTo>
                  <a:pt x="26305" y="668794"/>
                </a:lnTo>
                <a:lnTo>
                  <a:pt x="11846" y="737555"/>
                </a:lnTo>
                <a:lnTo>
                  <a:pt x="3000" y="808151"/>
                </a:lnTo>
                <a:lnTo>
                  <a:pt x="0" y="880353"/>
                </a:lnTo>
                <a:close/>
              </a:path>
            </a:pathLst>
          </a:custGeom>
          <a:solidFill>
            <a:srgbClr val="83984F">
              <a:alpha val="50000"/>
            </a:srgbClr>
          </a:solidFill>
          <a:effectLst>
            <a:outerShdw blurRad="50800" dist="38100" dir="5400000" algn="t" rotWithShape="0">
              <a:prstClr val="black">
                <a:alpha val="40000"/>
              </a:prstClr>
            </a:outerShdw>
          </a:effectLst>
        </p:spPr>
        <p:txBody>
          <a:bodyPr wrap="square" lIns="0" tIns="0" rIns="0" bIns="0" rtlCol="0">
            <a:noAutofit/>
          </a:bodyPr>
          <a:lstStyle/>
          <a:p>
            <a:endParaRPr/>
          </a:p>
        </p:txBody>
      </p:sp>
      <p:sp>
        <p:nvSpPr>
          <p:cNvPr id="86" name="object 82"/>
          <p:cNvSpPr/>
          <p:nvPr/>
        </p:nvSpPr>
        <p:spPr>
          <a:xfrm>
            <a:off x="5938372" y="5487188"/>
            <a:ext cx="347472" cy="347472"/>
          </a:xfrm>
          <a:custGeom>
            <a:avLst/>
            <a:gdLst/>
            <a:ahLst/>
            <a:cxnLst/>
            <a:rect l="l" t="t" r="r" b="b"/>
            <a:pathLst>
              <a:path w="320729"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0"/>
                </a:lnTo>
                <a:close/>
              </a:path>
            </a:pathLst>
          </a:custGeom>
          <a:solidFill>
            <a:srgbClr val="AAC56C"/>
          </a:solidFill>
          <a:ln w="28575">
            <a:solidFill>
              <a:schemeClr val="bg1">
                <a:lumMod val="85000"/>
              </a:schemeClr>
            </a:solidFill>
          </a:ln>
        </p:spPr>
        <p:txBody>
          <a:bodyPr wrap="square" lIns="0" tIns="0" rIns="0" bIns="0" rtlCol="0">
            <a:noAutofit/>
          </a:bodyPr>
          <a:lstStyle/>
          <a:p>
            <a:endParaRPr/>
          </a:p>
        </p:txBody>
      </p:sp>
      <p:sp>
        <p:nvSpPr>
          <p:cNvPr id="87" name="object 84"/>
          <p:cNvSpPr/>
          <p:nvPr/>
        </p:nvSpPr>
        <p:spPr>
          <a:xfrm>
            <a:off x="6923747" y="5521291"/>
            <a:ext cx="347472" cy="347472"/>
          </a:xfrm>
          <a:custGeom>
            <a:avLst/>
            <a:gdLst/>
            <a:ahLst/>
            <a:cxnLst/>
            <a:rect l="l" t="t" r="r" b="b"/>
            <a:pathLst>
              <a:path w="320729"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6"/>
                </a:lnTo>
                <a:lnTo>
                  <a:pt x="0" y="173680"/>
                </a:lnTo>
                <a:close/>
              </a:path>
            </a:pathLst>
          </a:custGeom>
          <a:solidFill>
            <a:srgbClr val="AAC56C"/>
          </a:solidFill>
          <a:ln w="28575">
            <a:solidFill>
              <a:srgbClr val="83984F"/>
            </a:solidFill>
          </a:ln>
        </p:spPr>
        <p:txBody>
          <a:bodyPr wrap="square" lIns="0" tIns="0" rIns="0" bIns="0" rtlCol="0">
            <a:noAutofit/>
          </a:bodyPr>
          <a:lstStyle/>
          <a:p>
            <a:endParaRPr/>
          </a:p>
        </p:txBody>
      </p:sp>
      <p:sp>
        <p:nvSpPr>
          <p:cNvPr id="88" name="object 86"/>
          <p:cNvSpPr/>
          <p:nvPr/>
        </p:nvSpPr>
        <p:spPr>
          <a:xfrm>
            <a:off x="7775551" y="5502337"/>
            <a:ext cx="347472" cy="347472"/>
          </a:xfrm>
          <a:custGeom>
            <a:avLst/>
            <a:gdLst/>
            <a:ahLst/>
            <a:cxnLst/>
            <a:rect l="l" t="t" r="r" b="b"/>
            <a:pathLst>
              <a:path w="320729"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9"/>
                </a:lnTo>
                <a:lnTo>
                  <a:pt x="288458" y="69169"/>
                </a:lnTo>
                <a:lnTo>
                  <a:pt x="296005" y="80986"/>
                </a:lnTo>
                <a:lnTo>
                  <a:pt x="302647" y="93485"/>
                </a:lnTo>
                <a:lnTo>
                  <a:pt x="308334" y="106609"/>
                </a:lnTo>
                <a:lnTo>
                  <a:pt x="313014" y="120303"/>
                </a:lnTo>
                <a:lnTo>
                  <a:pt x="316635" y="134513"/>
                </a:lnTo>
                <a:lnTo>
                  <a:pt x="319146" y="149182"/>
                </a:lnTo>
                <a:lnTo>
                  <a:pt x="320497" y="164255"/>
                </a:lnTo>
                <a:lnTo>
                  <a:pt x="320729" y="173680"/>
                </a:lnTo>
                <a:lnTo>
                  <a:pt x="320116" y="188974"/>
                </a:lnTo>
                <a:lnTo>
                  <a:pt x="318311" y="203897"/>
                </a:lnTo>
                <a:lnTo>
                  <a:pt x="315364" y="218395"/>
                </a:lnTo>
                <a:lnTo>
                  <a:pt x="311328" y="232412"/>
                </a:lnTo>
                <a:lnTo>
                  <a:pt x="306254" y="245893"/>
                </a:lnTo>
                <a:lnTo>
                  <a:pt x="300192" y="258782"/>
                </a:lnTo>
                <a:lnTo>
                  <a:pt x="293194" y="271024"/>
                </a:lnTo>
                <a:lnTo>
                  <a:pt x="285310" y="282563"/>
                </a:lnTo>
                <a:lnTo>
                  <a:pt x="276593" y="293344"/>
                </a:lnTo>
                <a:lnTo>
                  <a:pt x="267094" y="303312"/>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6"/>
                </a:lnTo>
                <a:lnTo>
                  <a:pt x="0" y="173680"/>
                </a:lnTo>
                <a:close/>
              </a:path>
            </a:pathLst>
          </a:custGeom>
          <a:solidFill>
            <a:srgbClr val="AAC56C"/>
          </a:solidFill>
          <a:ln w="28575">
            <a:solidFill>
              <a:schemeClr val="bg1">
                <a:lumMod val="85000"/>
              </a:schemeClr>
            </a:solidFill>
          </a:ln>
        </p:spPr>
        <p:txBody>
          <a:bodyPr wrap="square" lIns="0" tIns="0" rIns="0" bIns="0" rtlCol="0">
            <a:noAutofit/>
          </a:bodyPr>
          <a:lstStyle/>
          <a:p>
            <a:endParaRPr/>
          </a:p>
        </p:txBody>
      </p:sp>
      <p:sp>
        <p:nvSpPr>
          <p:cNvPr id="89" name="object 74"/>
          <p:cNvSpPr/>
          <p:nvPr/>
        </p:nvSpPr>
        <p:spPr>
          <a:xfrm>
            <a:off x="4192469" y="5195209"/>
            <a:ext cx="347472" cy="347472"/>
          </a:xfrm>
          <a:custGeom>
            <a:avLst/>
            <a:gdLst/>
            <a:ahLst/>
            <a:cxnLst/>
            <a:rect l="l" t="t" r="r" b="b"/>
            <a:pathLst>
              <a:path w="320730"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90" name="object 72"/>
          <p:cNvSpPr/>
          <p:nvPr/>
        </p:nvSpPr>
        <p:spPr>
          <a:xfrm>
            <a:off x="7483366" y="2517371"/>
            <a:ext cx="347472" cy="347472"/>
          </a:xfrm>
          <a:custGeom>
            <a:avLst/>
            <a:gdLst/>
            <a:ahLst/>
            <a:cxnLst/>
            <a:rect l="l" t="t" r="r" b="b"/>
            <a:pathLst>
              <a:path w="320730"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30" y="342927"/>
                </a:lnTo>
                <a:lnTo>
                  <a:pt x="182985" y="345647"/>
                </a:lnTo>
                <a:lnTo>
                  <a:pt x="169068" y="347110"/>
                </a:lnTo>
                <a:lnTo>
                  <a:pt x="160364" y="347362"/>
                </a:lnTo>
                <a:lnTo>
                  <a:pt x="146244" y="346698"/>
                </a:lnTo>
                <a:lnTo>
                  <a:pt x="132465" y="344742"/>
                </a:lnTo>
                <a:lnTo>
                  <a:pt x="119078" y="341551"/>
                </a:lnTo>
                <a:lnTo>
                  <a:pt x="106136" y="337180"/>
                </a:lnTo>
                <a:lnTo>
                  <a:pt x="93689" y="331684"/>
                </a:lnTo>
                <a:lnTo>
                  <a:pt x="81788" y="325119"/>
                </a:lnTo>
                <a:lnTo>
                  <a:pt x="70485" y="317540"/>
                </a:lnTo>
                <a:lnTo>
                  <a:pt x="59830" y="309002"/>
                </a:lnTo>
                <a:lnTo>
                  <a:pt x="49876" y="299561"/>
                </a:lnTo>
                <a:lnTo>
                  <a:pt x="40672" y="289273"/>
                </a:lnTo>
                <a:lnTo>
                  <a:pt x="32271" y="278192"/>
                </a:lnTo>
                <a:lnTo>
                  <a:pt x="24724" y="266375"/>
                </a:lnTo>
                <a:lnTo>
                  <a:pt x="18081" y="253876"/>
                </a:lnTo>
                <a:lnTo>
                  <a:pt x="12395" y="240752"/>
                </a:lnTo>
                <a:lnTo>
                  <a:pt x="7715" y="227058"/>
                </a:lnTo>
                <a:lnTo>
                  <a:pt x="4094" y="212848"/>
                </a:lnTo>
                <a:lnTo>
                  <a:pt x="1583" y="198180"/>
                </a:lnTo>
                <a:lnTo>
                  <a:pt x="232" y="183107"/>
                </a:lnTo>
                <a:lnTo>
                  <a:pt x="0" y="173680"/>
                </a:lnTo>
                <a:close/>
              </a:path>
            </a:pathLst>
          </a:custGeom>
          <a:solidFill>
            <a:srgbClr val="FAA757"/>
          </a:solidFill>
          <a:ln w="28575">
            <a:solidFill>
              <a:srgbClr val="C1803F"/>
            </a:solidFill>
          </a:ln>
        </p:spPr>
        <p:txBody>
          <a:bodyPr wrap="square" lIns="0" tIns="0" rIns="0" bIns="0" rtlCol="0">
            <a:noAutofit/>
          </a:bodyPr>
          <a:lstStyle/>
          <a:p>
            <a:endParaRPr/>
          </a:p>
        </p:txBody>
      </p:sp>
      <p:sp>
        <p:nvSpPr>
          <p:cNvPr id="91" name="object 70"/>
          <p:cNvSpPr/>
          <p:nvPr/>
        </p:nvSpPr>
        <p:spPr>
          <a:xfrm>
            <a:off x="7084113" y="2135643"/>
            <a:ext cx="347472" cy="347472"/>
          </a:xfrm>
          <a:custGeom>
            <a:avLst/>
            <a:gdLst/>
            <a:ahLst/>
            <a:cxnLst/>
            <a:rect l="l" t="t" r="r" b="b"/>
            <a:pathLst>
              <a:path w="320730"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2"/>
                </a:lnTo>
                <a:lnTo>
                  <a:pt x="146244" y="346698"/>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3" y="198179"/>
                </a:lnTo>
                <a:lnTo>
                  <a:pt x="232" y="183107"/>
                </a:lnTo>
                <a:lnTo>
                  <a:pt x="0" y="173680"/>
                </a:lnTo>
                <a:close/>
              </a:path>
            </a:pathLst>
          </a:custGeom>
          <a:solidFill>
            <a:srgbClr val="FAA757"/>
          </a:solidFill>
          <a:ln w="28575">
            <a:solidFill>
              <a:srgbClr val="C1803F"/>
            </a:solidFill>
          </a:ln>
        </p:spPr>
        <p:txBody>
          <a:bodyPr wrap="square" lIns="0" tIns="0" rIns="0" bIns="0" rtlCol="0">
            <a:noAutofit/>
          </a:bodyPr>
          <a:lstStyle/>
          <a:p>
            <a:endParaRPr/>
          </a:p>
        </p:txBody>
      </p:sp>
      <p:sp>
        <p:nvSpPr>
          <p:cNvPr id="92" name="object 68"/>
          <p:cNvSpPr/>
          <p:nvPr/>
        </p:nvSpPr>
        <p:spPr>
          <a:xfrm>
            <a:off x="6672028" y="1723114"/>
            <a:ext cx="347472" cy="347472"/>
          </a:xfrm>
          <a:custGeom>
            <a:avLst/>
            <a:gdLst/>
            <a:ahLst/>
            <a:cxnLst/>
            <a:rect l="l" t="t" r="r" b="b"/>
            <a:pathLst>
              <a:path w="320729"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2"/>
                </a:lnTo>
                <a:lnTo>
                  <a:pt x="146244" y="346698"/>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3"/>
                </a:lnTo>
                <a:lnTo>
                  <a:pt x="32271" y="278192"/>
                </a:lnTo>
                <a:lnTo>
                  <a:pt x="24724" y="266375"/>
                </a:lnTo>
                <a:lnTo>
                  <a:pt x="18081" y="253876"/>
                </a:lnTo>
                <a:lnTo>
                  <a:pt x="12395" y="240752"/>
                </a:lnTo>
                <a:lnTo>
                  <a:pt x="7715" y="227058"/>
                </a:lnTo>
                <a:lnTo>
                  <a:pt x="4094" y="212848"/>
                </a:lnTo>
                <a:lnTo>
                  <a:pt x="1583" y="198179"/>
                </a:lnTo>
                <a:lnTo>
                  <a:pt x="232" y="183107"/>
                </a:lnTo>
                <a:lnTo>
                  <a:pt x="0" y="173680"/>
                </a:lnTo>
                <a:close/>
              </a:path>
            </a:pathLst>
          </a:custGeom>
          <a:solidFill>
            <a:srgbClr val="FAA757"/>
          </a:solidFill>
          <a:ln w="28575">
            <a:solidFill>
              <a:schemeClr val="bg1">
                <a:lumMod val="85000"/>
              </a:schemeClr>
            </a:solidFill>
          </a:ln>
        </p:spPr>
        <p:txBody>
          <a:bodyPr wrap="square" lIns="0" tIns="0" rIns="0" bIns="0" rtlCol="0">
            <a:noAutofit/>
          </a:bodyPr>
          <a:lstStyle/>
          <a:p>
            <a:endParaRPr/>
          </a:p>
        </p:txBody>
      </p:sp>
      <p:sp>
        <p:nvSpPr>
          <p:cNvPr id="93" name="object 66"/>
          <p:cNvSpPr/>
          <p:nvPr/>
        </p:nvSpPr>
        <p:spPr>
          <a:xfrm>
            <a:off x="8396003" y="3412181"/>
            <a:ext cx="347472" cy="347472"/>
          </a:xfrm>
          <a:custGeom>
            <a:avLst/>
            <a:gdLst/>
            <a:ahLst/>
            <a:cxnLst/>
            <a:rect l="l" t="t" r="r" b="b"/>
            <a:pathLst>
              <a:path w="320730"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4"/>
                </a:lnTo>
                <a:lnTo>
                  <a:pt x="308334" y="106609"/>
                </a:lnTo>
                <a:lnTo>
                  <a:pt x="313014" y="120303"/>
                </a:lnTo>
                <a:lnTo>
                  <a:pt x="316635" y="134512"/>
                </a:lnTo>
                <a:lnTo>
                  <a:pt x="319147" y="149181"/>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3" y="346697"/>
                </a:lnTo>
                <a:lnTo>
                  <a:pt x="132464" y="344742"/>
                </a:lnTo>
                <a:lnTo>
                  <a:pt x="119078" y="341551"/>
                </a:lnTo>
                <a:lnTo>
                  <a:pt x="106136" y="337180"/>
                </a:lnTo>
                <a:lnTo>
                  <a:pt x="93688" y="331684"/>
                </a:lnTo>
                <a:lnTo>
                  <a:pt x="81788" y="325119"/>
                </a:lnTo>
                <a:lnTo>
                  <a:pt x="70484" y="317539"/>
                </a:lnTo>
                <a:lnTo>
                  <a:pt x="59830" y="309001"/>
                </a:lnTo>
                <a:lnTo>
                  <a:pt x="49875" y="299561"/>
                </a:lnTo>
                <a:lnTo>
                  <a:pt x="40672" y="289272"/>
                </a:lnTo>
                <a:lnTo>
                  <a:pt x="32271" y="278192"/>
                </a:lnTo>
                <a:lnTo>
                  <a:pt x="24724" y="266375"/>
                </a:lnTo>
                <a:lnTo>
                  <a:pt x="18081" y="253876"/>
                </a:lnTo>
                <a:lnTo>
                  <a:pt x="12395" y="240752"/>
                </a:lnTo>
                <a:lnTo>
                  <a:pt x="7715" y="227057"/>
                </a:lnTo>
                <a:lnTo>
                  <a:pt x="4094" y="212848"/>
                </a:lnTo>
                <a:lnTo>
                  <a:pt x="1582" y="198179"/>
                </a:lnTo>
                <a:lnTo>
                  <a:pt x="232" y="183106"/>
                </a:lnTo>
                <a:lnTo>
                  <a:pt x="0" y="173680"/>
                </a:lnTo>
                <a:close/>
              </a:path>
            </a:pathLst>
          </a:custGeom>
          <a:solidFill>
            <a:srgbClr val="FAA757"/>
          </a:solidFill>
          <a:ln w="28575">
            <a:solidFill>
              <a:srgbClr val="C1803F"/>
            </a:solidFill>
          </a:ln>
        </p:spPr>
        <p:txBody>
          <a:bodyPr wrap="square" lIns="0" tIns="0" rIns="0" bIns="0" rtlCol="0">
            <a:noAutofit/>
          </a:bodyPr>
          <a:lstStyle/>
          <a:p>
            <a:endParaRPr/>
          </a:p>
        </p:txBody>
      </p:sp>
      <p:sp>
        <p:nvSpPr>
          <p:cNvPr id="94" name="object 63"/>
          <p:cNvSpPr/>
          <p:nvPr/>
        </p:nvSpPr>
        <p:spPr>
          <a:xfrm>
            <a:off x="7404842" y="5021529"/>
            <a:ext cx="347472" cy="347472"/>
          </a:xfrm>
          <a:custGeom>
            <a:avLst/>
            <a:gdLst/>
            <a:ahLst/>
            <a:cxnLst/>
            <a:rect l="l" t="t" r="r" b="b"/>
            <a:pathLst>
              <a:path w="320730" h="347361">
                <a:moveTo>
                  <a:pt x="0" y="173680"/>
                </a:moveTo>
                <a:lnTo>
                  <a:pt x="232" y="183106"/>
                </a:lnTo>
                <a:lnTo>
                  <a:pt x="1583" y="198179"/>
                </a:lnTo>
                <a:lnTo>
                  <a:pt x="4094" y="212848"/>
                </a:lnTo>
                <a:lnTo>
                  <a:pt x="7715" y="227058"/>
                </a:lnTo>
                <a:lnTo>
                  <a:pt x="12395" y="240752"/>
                </a:lnTo>
                <a:lnTo>
                  <a:pt x="18082" y="253876"/>
                </a:lnTo>
                <a:lnTo>
                  <a:pt x="24724" y="266375"/>
                </a:lnTo>
                <a:lnTo>
                  <a:pt x="32272" y="278192"/>
                </a:lnTo>
                <a:lnTo>
                  <a:pt x="40673" y="289272"/>
                </a:lnTo>
                <a:lnTo>
                  <a:pt x="49876" y="299561"/>
                </a:lnTo>
                <a:lnTo>
                  <a:pt x="59830" y="309001"/>
                </a:lnTo>
                <a:lnTo>
                  <a:pt x="70485" y="317539"/>
                </a:lnTo>
                <a:lnTo>
                  <a:pt x="81788" y="325118"/>
                </a:lnTo>
                <a:lnTo>
                  <a:pt x="93689" y="331684"/>
                </a:lnTo>
                <a:lnTo>
                  <a:pt x="106136" y="337180"/>
                </a:lnTo>
                <a:lnTo>
                  <a:pt x="119079" y="341551"/>
                </a:lnTo>
                <a:lnTo>
                  <a:pt x="132465" y="344742"/>
                </a:lnTo>
                <a:lnTo>
                  <a:pt x="146244" y="346697"/>
                </a:lnTo>
                <a:lnTo>
                  <a:pt x="160365" y="347361"/>
                </a:lnTo>
                <a:lnTo>
                  <a:pt x="169069" y="347110"/>
                </a:lnTo>
                <a:lnTo>
                  <a:pt x="182986" y="345646"/>
                </a:lnTo>
                <a:lnTo>
                  <a:pt x="196530" y="342926"/>
                </a:lnTo>
                <a:lnTo>
                  <a:pt x="209650" y="339004"/>
                </a:lnTo>
                <a:lnTo>
                  <a:pt x="222295" y="333936"/>
                </a:lnTo>
                <a:lnTo>
                  <a:pt x="234413" y="327778"/>
                </a:lnTo>
                <a:lnTo>
                  <a:pt x="245953" y="320583"/>
                </a:lnTo>
                <a:lnTo>
                  <a:pt x="256864" y="312409"/>
                </a:lnTo>
                <a:lnTo>
                  <a:pt x="267095" y="303311"/>
                </a:lnTo>
                <a:lnTo>
                  <a:pt x="276595" y="293343"/>
                </a:lnTo>
                <a:lnTo>
                  <a:pt x="285312" y="282562"/>
                </a:lnTo>
                <a:lnTo>
                  <a:pt x="293195" y="271023"/>
                </a:lnTo>
                <a:lnTo>
                  <a:pt x="300193" y="258781"/>
                </a:lnTo>
                <a:lnTo>
                  <a:pt x="306255" y="245892"/>
                </a:lnTo>
                <a:lnTo>
                  <a:pt x="311330" y="232411"/>
                </a:lnTo>
                <a:lnTo>
                  <a:pt x="315366" y="218394"/>
                </a:lnTo>
                <a:lnTo>
                  <a:pt x="318312" y="203896"/>
                </a:lnTo>
                <a:lnTo>
                  <a:pt x="320117" y="188973"/>
                </a:lnTo>
                <a:lnTo>
                  <a:pt x="320730" y="173680"/>
                </a:lnTo>
                <a:lnTo>
                  <a:pt x="320498" y="164254"/>
                </a:lnTo>
                <a:lnTo>
                  <a:pt x="319147" y="149181"/>
                </a:lnTo>
                <a:lnTo>
                  <a:pt x="316636" y="134512"/>
                </a:lnTo>
                <a:lnTo>
                  <a:pt x="313015" y="120303"/>
                </a:lnTo>
                <a:lnTo>
                  <a:pt x="308335" y="106609"/>
                </a:lnTo>
                <a:lnTo>
                  <a:pt x="302649" y="93485"/>
                </a:lnTo>
                <a:lnTo>
                  <a:pt x="296006" y="80986"/>
                </a:lnTo>
                <a:lnTo>
                  <a:pt x="288459" y="69169"/>
                </a:lnTo>
                <a:lnTo>
                  <a:pt x="280058" y="58089"/>
                </a:lnTo>
                <a:lnTo>
                  <a:pt x="270854" y="47800"/>
                </a:lnTo>
                <a:lnTo>
                  <a:pt x="260900" y="38359"/>
                </a:lnTo>
                <a:lnTo>
                  <a:pt x="250245" y="29822"/>
                </a:lnTo>
                <a:lnTo>
                  <a:pt x="238942" y="22242"/>
                </a:lnTo>
                <a:lnTo>
                  <a:pt x="227041" y="15677"/>
                </a:lnTo>
                <a:lnTo>
                  <a:pt x="214594" y="10181"/>
                </a:lnTo>
                <a:lnTo>
                  <a:pt x="201651" y="5810"/>
                </a:lnTo>
                <a:lnTo>
                  <a:pt x="188265" y="2619"/>
                </a:lnTo>
                <a:lnTo>
                  <a:pt x="174486" y="664"/>
                </a:lnTo>
                <a:lnTo>
                  <a:pt x="160365" y="0"/>
                </a:lnTo>
                <a:lnTo>
                  <a:pt x="151662" y="251"/>
                </a:lnTo>
                <a:lnTo>
                  <a:pt x="137745" y="1714"/>
                </a:lnTo>
                <a:lnTo>
                  <a:pt x="124200" y="4434"/>
                </a:lnTo>
                <a:lnTo>
                  <a:pt x="111080" y="8356"/>
                </a:lnTo>
                <a:lnTo>
                  <a:pt x="98436" y="13424"/>
                </a:lnTo>
                <a:lnTo>
                  <a:pt x="86318" y="19583"/>
                </a:lnTo>
                <a:lnTo>
                  <a:pt x="74777" y="26777"/>
                </a:lnTo>
                <a:lnTo>
                  <a:pt x="63866" y="34951"/>
                </a:lnTo>
                <a:lnTo>
                  <a:pt x="53635" y="44049"/>
                </a:lnTo>
                <a:lnTo>
                  <a:pt x="44136" y="54017"/>
                </a:lnTo>
                <a:lnTo>
                  <a:pt x="35419" y="64798"/>
                </a:lnTo>
                <a:lnTo>
                  <a:pt x="27535" y="76337"/>
                </a:lnTo>
                <a:lnTo>
                  <a:pt x="20537" y="88579"/>
                </a:lnTo>
                <a:lnTo>
                  <a:pt x="14475" y="101468"/>
                </a:lnTo>
                <a:lnTo>
                  <a:pt x="9400" y="114948"/>
                </a:lnTo>
                <a:lnTo>
                  <a:pt x="5364" y="128965"/>
                </a:lnTo>
                <a:lnTo>
                  <a:pt x="2418" y="143463"/>
                </a:lnTo>
                <a:lnTo>
                  <a:pt x="613" y="158386"/>
                </a:lnTo>
                <a:lnTo>
                  <a:pt x="0" y="173680"/>
                </a:lnTo>
                <a:close/>
              </a:path>
            </a:pathLst>
          </a:custGeom>
          <a:solidFill>
            <a:srgbClr val="AAC56C"/>
          </a:solidFill>
          <a:ln w="28575">
            <a:solidFill>
              <a:srgbClr val="83984F"/>
            </a:solidFill>
          </a:ln>
        </p:spPr>
        <p:txBody>
          <a:bodyPr wrap="square" lIns="0" tIns="0" rIns="0" bIns="0" rtlCol="0">
            <a:noAutofit/>
          </a:bodyPr>
          <a:lstStyle/>
          <a:p>
            <a:endParaRPr/>
          </a:p>
        </p:txBody>
      </p:sp>
      <p:sp>
        <p:nvSpPr>
          <p:cNvPr id="95" name="object 62"/>
          <p:cNvSpPr/>
          <p:nvPr/>
        </p:nvSpPr>
        <p:spPr>
          <a:xfrm>
            <a:off x="5850962" y="3493881"/>
            <a:ext cx="347472" cy="347472"/>
          </a:xfrm>
          <a:custGeom>
            <a:avLst/>
            <a:gdLst/>
            <a:ahLst/>
            <a:cxnLst/>
            <a:rect l="l" t="t" r="r" b="b"/>
            <a:pathLst>
              <a:path w="320729"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6" y="149182"/>
                </a:lnTo>
                <a:lnTo>
                  <a:pt x="320497" y="164254"/>
                </a:lnTo>
                <a:lnTo>
                  <a:pt x="320729"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6"/>
                </a:lnTo>
                <a:lnTo>
                  <a:pt x="0" y="173681"/>
                </a:lnTo>
                <a:close/>
              </a:path>
            </a:pathLst>
          </a:custGeom>
          <a:solidFill>
            <a:srgbClr val="937AB1"/>
          </a:solidFill>
          <a:ln w="57150">
            <a:solidFill>
              <a:srgbClr val="AAC56C"/>
            </a:solidFill>
          </a:ln>
        </p:spPr>
        <p:txBody>
          <a:bodyPr wrap="square" lIns="0" tIns="0" rIns="0" bIns="0" rtlCol="0">
            <a:noAutofit/>
          </a:bodyPr>
          <a:lstStyle/>
          <a:p>
            <a:endParaRPr/>
          </a:p>
        </p:txBody>
      </p:sp>
      <p:sp>
        <p:nvSpPr>
          <p:cNvPr id="96" name="object 60"/>
          <p:cNvSpPr/>
          <p:nvPr/>
        </p:nvSpPr>
        <p:spPr>
          <a:xfrm>
            <a:off x="4975263" y="4571028"/>
            <a:ext cx="347472" cy="347472"/>
          </a:xfrm>
          <a:custGeom>
            <a:avLst/>
            <a:gdLst/>
            <a:ahLst/>
            <a:cxnLst/>
            <a:rect l="l" t="t" r="r" b="b"/>
            <a:pathLst>
              <a:path w="320729"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8"/>
                </a:lnTo>
                <a:lnTo>
                  <a:pt x="288458" y="69169"/>
                </a:lnTo>
                <a:lnTo>
                  <a:pt x="296005" y="80986"/>
                </a:lnTo>
                <a:lnTo>
                  <a:pt x="302648" y="93485"/>
                </a:lnTo>
                <a:lnTo>
                  <a:pt x="308334" y="106609"/>
                </a:lnTo>
                <a:lnTo>
                  <a:pt x="313014" y="120303"/>
                </a:lnTo>
                <a:lnTo>
                  <a:pt x="316635" y="134513"/>
                </a:lnTo>
                <a:lnTo>
                  <a:pt x="319146" y="149182"/>
                </a:lnTo>
                <a:lnTo>
                  <a:pt x="320497" y="164254"/>
                </a:lnTo>
                <a:lnTo>
                  <a:pt x="320729"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1"/>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97" name="object 58"/>
          <p:cNvSpPr/>
          <p:nvPr/>
        </p:nvSpPr>
        <p:spPr>
          <a:xfrm>
            <a:off x="9037462" y="2045434"/>
            <a:ext cx="347472" cy="347472"/>
          </a:xfrm>
          <a:custGeom>
            <a:avLst/>
            <a:gdLst/>
            <a:ahLst/>
            <a:cxnLst/>
            <a:rect l="l" t="t" r="r" b="b"/>
            <a:pathLst>
              <a:path w="320729"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4"/>
                </a:lnTo>
                <a:lnTo>
                  <a:pt x="308334" y="106609"/>
                </a:lnTo>
                <a:lnTo>
                  <a:pt x="313014" y="120303"/>
                </a:lnTo>
                <a:lnTo>
                  <a:pt x="316635" y="134512"/>
                </a:lnTo>
                <a:lnTo>
                  <a:pt x="319146" y="149181"/>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2"/>
                </a:lnTo>
                <a:lnTo>
                  <a:pt x="146243" y="346698"/>
                </a:lnTo>
                <a:lnTo>
                  <a:pt x="132464" y="344742"/>
                </a:lnTo>
                <a:lnTo>
                  <a:pt x="119078" y="341551"/>
                </a:lnTo>
                <a:lnTo>
                  <a:pt x="106136" y="337180"/>
                </a:lnTo>
                <a:lnTo>
                  <a:pt x="93688" y="331684"/>
                </a:lnTo>
                <a:lnTo>
                  <a:pt x="81788" y="325119"/>
                </a:lnTo>
                <a:lnTo>
                  <a:pt x="70484" y="317539"/>
                </a:lnTo>
                <a:lnTo>
                  <a:pt x="59830" y="309002"/>
                </a:lnTo>
                <a:lnTo>
                  <a:pt x="49875" y="299561"/>
                </a:lnTo>
                <a:lnTo>
                  <a:pt x="40672" y="289272"/>
                </a:lnTo>
                <a:lnTo>
                  <a:pt x="32271" y="278192"/>
                </a:lnTo>
                <a:lnTo>
                  <a:pt x="24724" y="266375"/>
                </a:lnTo>
                <a:lnTo>
                  <a:pt x="18081" y="253876"/>
                </a:lnTo>
                <a:lnTo>
                  <a:pt x="12395" y="240752"/>
                </a:lnTo>
                <a:lnTo>
                  <a:pt x="7715" y="227057"/>
                </a:lnTo>
                <a:lnTo>
                  <a:pt x="4094" y="212848"/>
                </a:lnTo>
                <a:lnTo>
                  <a:pt x="1582" y="198179"/>
                </a:lnTo>
                <a:lnTo>
                  <a:pt x="232" y="183106"/>
                </a:lnTo>
                <a:lnTo>
                  <a:pt x="0" y="173680"/>
                </a:lnTo>
                <a:close/>
              </a:path>
            </a:pathLst>
          </a:custGeom>
          <a:solidFill>
            <a:srgbClr val="FAA757"/>
          </a:solidFill>
          <a:ln w="28575">
            <a:solidFill>
              <a:srgbClr val="C1803F"/>
            </a:solidFill>
          </a:ln>
        </p:spPr>
        <p:txBody>
          <a:bodyPr wrap="square" lIns="0" tIns="0" rIns="0" bIns="0" rtlCol="0">
            <a:noAutofit/>
          </a:bodyPr>
          <a:lstStyle/>
          <a:p>
            <a:endParaRPr/>
          </a:p>
        </p:txBody>
      </p:sp>
      <p:sp>
        <p:nvSpPr>
          <p:cNvPr id="98" name="object 56"/>
          <p:cNvSpPr/>
          <p:nvPr/>
        </p:nvSpPr>
        <p:spPr>
          <a:xfrm>
            <a:off x="8077321" y="1961962"/>
            <a:ext cx="347472" cy="347472"/>
          </a:xfrm>
          <a:custGeom>
            <a:avLst/>
            <a:gdLst/>
            <a:ahLst/>
            <a:cxnLst/>
            <a:rect l="l" t="t" r="r" b="b"/>
            <a:pathLst>
              <a:path w="320729"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4"/>
                </a:lnTo>
                <a:lnTo>
                  <a:pt x="308334" y="106609"/>
                </a:lnTo>
                <a:lnTo>
                  <a:pt x="313014" y="120303"/>
                </a:lnTo>
                <a:lnTo>
                  <a:pt x="316635" y="134512"/>
                </a:lnTo>
                <a:lnTo>
                  <a:pt x="319146" y="149181"/>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2"/>
                </a:lnTo>
                <a:lnTo>
                  <a:pt x="146243" y="346697"/>
                </a:lnTo>
                <a:lnTo>
                  <a:pt x="132464" y="344742"/>
                </a:lnTo>
                <a:lnTo>
                  <a:pt x="119078" y="341551"/>
                </a:lnTo>
                <a:lnTo>
                  <a:pt x="106136" y="337180"/>
                </a:lnTo>
                <a:lnTo>
                  <a:pt x="93688" y="331684"/>
                </a:lnTo>
                <a:lnTo>
                  <a:pt x="81788" y="325119"/>
                </a:lnTo>
                <a:lnTo>
                  <a:pt x="70484" y="317539"/>
                </a:lnTo>
                <a:lnTo>
                  <a:pt x="59830" y="309002"/>
                </a:lnTo>
                <a:lnTo>
                  <a:pt x="49875" y="299561"/>
                </a:lnTo>
                <a:lnTo>
                  <a:pt x="40672" y="289272"/>
                </a:lnTo>
                <a:lnTo>
                  <a:pt x="32271" y="278192"/>
                </a:lnTo>
                <a:lnTo>
                  <a:pt x="24724" y="266375"/>
                </a:lnTo>
                <a:lnTo>
                  <a:pt x="18081" y="253876"/>
                </a:lnTo>
                <a:lnTo>
                  <a:pt x="12395" y="240752"/>
                </a:lnTo>
                <a:lnTo>
                  <a:pt x="7715" y="227057"/>
                </a:lnTo>
                <a:lnTo>
                  <a:pt x="4094" y="212848"/>
                </a:lnTo>
                <a:lnTo>
                  <a:pt x="1582" y="198179"/>
                </a:lnTo>
                <a:lnTo>
                  <a:pt x="232" y="183106"/>
                </a:lnTo>
                <a:lnTo>
                  <a:pt x="0" y="173680"/>
                </a:lnTo>
                <a:close/>
              </a:path>
            </a:pathLst>
          </a:custGeom>
          <a:solidFill>
            <a:srgbClr val="FAA757"/>
          </a:solidFill>
          <a:ln w="28575">
            <a:solidFill>
              <a:srgbClr val="C1803F"/>
            </a:solidFill>
          </a:ln>
        </p:spPr>
        <p:txBody>
          <a:bodyPr wrap="square" lIns="0" tIns="0" rIns="0" bIns="0" rtlCol="0">
            <a:noAutofit/>
          </a:bodyPr>
          <a:lstStyle/>
          <a:p>
            <a:endParaRPr/>
          </a:p>
        </p:txBody>
      </p:sp>
      <p:sp>
        <p:nvSpPr>
          <p:cNvPr id="99" name="object 54"/>
          <p:cNvSpPr/>
          <p:nvPr/>
        </p:nvSpPr>
        <p:spPr>
          <a:xfrm>
            <a:off x="8877097" y="2753913"/>
            <a:ext cx="347472" cy="347472"/>
          </a:xfrm>
          <a:custGeom>
            <a:avLst/>
            <a:gdLst/>
            <a:ahLst/>
            <a:cxnLst/>
            <a:rect l="l" t="t" r="r" b="b"/>
            <a:pathLst>
              <a:path w="320730"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4"/>
                </a:lnTo>
                <a:lnTo>
                  <a:pt x="308334" y="106609"/>
                </a:lnTo>
                <a:lnTo>
                  <a:pt x="313014" y="120303"/>
                </a:lnTo>
                <a:lnTo>
                  <a:pt x="316635" y="134512"/>
                </a:lnTo>
                <a:lnTo>
                  <a:pt x="319146" y="149181"/>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2"/>
                </a:lnTo>
                <a:lnTo>
                  <a:pt x="146243" y="346698"/>
                </a:lnTo>
                <a:lnTo>
                  <a:pt x="132464" y="344742"/>
                </a:lnTo>
                <a:lnTo>
                  <a:pt x="119078" y="341551"/>
                </a:lnTo>
                <a:lnTo>
                  <a:pt x="106136" y="337180"/>
                </a:lnTo>
                <a:lnTo>
                  <a:pt x="93688" y="331684"/>
                </a:lnTo>
                <a:lnTo>
                  <a:pt x="81788" y="325119"/>
                </a:lnTo>
                <a:lnTo>
                  <a:pt x="70484" y="317539"/>
                </a:lnTo>
                <a:lnTo>
                  <a:pt x="59830" y="309002"/>
                </a:lnTo>
                <a:lnTo>
                  <a:pt x="49875" y="299561"/>
                </a:lnTo>
                <a:lnTo>
                  <a:pt x="40672" y="289272"/>
                </a:lnTo>
                <a:lnTo>
                  <a:pt x="32271" y="278192"/>
                </a:lnTo>
                <a:lnTo>
                  <a:pt x="24724" y="266375"/>
                </a:lnTo>
                <a:lnTo>
                  <a:pt x="18081" y="253876"/>
                </a:lnTo>
                <a:lnTo>
                  <a:pt x="12395" y="240752"/>
                </a:lnTo>
                <a:lnTo>
                  <a:pt x="7715" y="227057"/>
                </a:lnTo>
                <a:lnTo>
                  <a:pt x="4094" y="212848"/>
                </a:lnTo>
                <a:lnTo>
                  <a:pt x="1582" y="198179"/>
                </a:lnTo>
                <a:lnTo>
                  <a:pt x="232" y="183106"/>
                </a:lnTo>
                <a:lnTo>
                  <a:pt x="0" y="173680"/>
                </a:lnTo>
                <a:close/>
              </a:path>
            </a:pathLst>
          </a:custGeom>
          <a:solidFill>
            <a:srgbClr val="FAA757"/>
          </a:solidFill>
          <a:ln w="28575">
            <a:solidFill>
              <a:srgbClr val="C1803F"/>
            </a:solidFill>
          </a:ln>
        </p:spPr>
        <p:txBody>
          <a:bodyPr wrap="square" lIns="0" tIns="0" rIns="0" bIns="0" rtlCol="0">
            <a:noAutofit/>
          </a:bodyPr>
          <a:lstStyle/>
          <a:p>
            <a:endParaRPr/>
          </a:p>
        </p:txBody>
      </p:sp>
      <p:sp>
        <p:nvSpPr>
          <p:cNvPr id="100" name="object 52"/>
          <p:cNvSpPr/>
          <p:nvPr/>
        </p:nvSpPr>
        <p:spPr>
          <a:xfrm>
            <a:off x="6220124" y="4120868"/>
            <a:ext cx="347472" cy="347472"/>
          </a:xfrm>
          <a:custGeom>
            <a:avLst/>
            <a:gdLst/>
            <a:ahLst/>
            <a:cxnLst/>
            <a:rect l="l" t="t" r="r" b="b"/>
            <a:pathLst>
              <a:path w="320730"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5"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1"/>
                </a:lnTo>
                <a:close/>
              </a:path>
            </a:pathLst>
          </a:custGeom>
          <a:solidFill>
            <a:srgbClr val="AAC56C"/>
          </a:solidFill>
          <a:ln w="28575">
            <a:solidFill>
              <a:srgbClr val="83984F"/>
            </a:solidFill>
          </a:ln>
        </p:spPr>
        <p:txBody>
          <a:bodyPr wrap="square" lIns="0" tIns="0" rIns="0" bIns="0" rtlCol="0">
            <a:noAutofit/>
          </a:bodyPr>
          <a:lstStyle/>
          <a:p>
            <a:endParaRPr/>
          </a:p>
        </p:txBody>
      </p:sp>
      <p:sp>
        <p:nvSpPr>
          <p:cNvPr id="101" name="object 50"/>
          <p:cNvSpPr/>
          <p:nvPr/>
        </p:nvSpPr>
        <p:spPr>
          <a:xfrm>
            <a:off x="5965297" y="4612355"/>
            <a:ext cx="347472" cy="347472"/>
          </a:xfrm>
          <a:custGeom>
            <a:avLst/>
            <a:gdLst/>
            <a:ahLst/>
            <a:cxnLst/>
            <a:rect l="l" t="t" r="r" b="b"/>
            <a:pathLst>
              <a:path w="320730"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6"/>
                </a:lnTo>
                <a:lnTo>
                  <a:pt x="0" y="173681"/>
                </a:lnTo>
                <a:close/>
              </a:path>
            </a:pathLst>
          </a:custGeom>
          <a:solidFill>
            <a:srgbClr val="AAC56C"/>
          </a:solidFill>
          <a:ln w="28575">
            <a:solidFill>
              <a:srgbClr val="83984F"/>
            </a:solidFill>
          </a:ln>
        </p:spPr>
        <p:txBody>
          <a:bodyPr wrap="square" lIns="0" tIns="0" rIns="0" bIns="0" rtlCol="0">
            <a:noAutofit/>
          </a:bodyPr>
          <a:lstStyle/>
          <a:p>
            <a:endParaRPr/>
          </a:p>
        </p:txBody>
      </p:sp>
      <p:sp>
        <p:nvSpPr>
          <p:cNvPr id="102" name="object 48"/>
          <p:cNvSpPr/>
          <p:nvPr/>
        </p:nvSpPr>
        <p:spPr>
          <a:xfrm>
            <a:off x="4654532" y="4049985"/>
            <a:ext cx="347472" cy="347472"/>
          </a:xfrm>
          <a:custGeom>
            <a:avLst/>
            <a:gdLst/>
            <a:ahLst/>
            <a:cxnLst/>
            <a:rect l="l" t="t" r="r" b="b"/>
            <a:pathLst>
              <a:path w="320729"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6" y="149182"/>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03" name="object 42"/>
          <p:cNvSpPr/>
          <p:nvPr/>
        </p:nvSpPr>
        <p:spPr>
          <a:xfrm>
            <a:off x="7272103" y="3311841"/>
            <a:ext cx="347472" cy="347472"/>
          </a:xfrm>
          <a:custGeom>
            <a:avLst/>
            <a:gdLst/>
            <a:ahLst/>
            <a:cxnLst/>
            <a:rect l="l" t="t" r="r" b="b"/>
            <a:pathLst>
              <a:path w="320730"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4" y="346697"/>
                </a:lnTo>
                <a:lnTo>
                  <a:pt x="132465" y="344742"/>
                </a:lnTo>
                <a:lnTo>
                  <a:pt x="119078" y="341551"/>
                </a:lnTo>
                <a:lnTo>
                  <a:pt x="106136" y="337180"/>
                </a:lnTo>
                <a:lnTo>
                  <a:pt x="93689" y="331684"/>
                </a:lnTo>
                <a:lnTo>
                  <a:pt x="81788" y="325119"/>
                </a:lnTo>
                <a:lnTo>
                  <a:pt x="70485" y="317539"/>
                </a:lnTo>
                <a:lnTo>
                  <a:pt x="59830" y="309001"/>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6"/>
                </a:lnTo>
                <a:lnTo>
                  <a:pt x="0" y="173680"/>
                </a:lnTo>
                <a:close/>
              </a:path>
            </a:pathLst>
          </a:custGeom>
          <a:solidFill>
            <a:srgbClr val="FAA757"/>
          </a:solidFill>
          <a:ln w="28575">
            <a:solidFill>
              <a:srgbClr val="C1803F"/>
            </a:solidFill>
          </a:ln>
        </p:spPr>
        <p:txBody>
          <a:bodyPr wrap="square" lIns="0" tIns="0" rIns="0" bIns="0" rtlCol="0">
            <a:noAutofit/>
          </a:bodyPr>
          <a:lstStyle/>
          <a:p>
            <a:endParaRPr/>
          </a:p>
        </p:txBody>
      </p:sp>
      <p:sp>
        <p:nvSpPr>
          <p:cNvPr id="104" name="object 44"/>
          <p:cNvSpPr/>
          <p:nvPr/>
        </p:nvSpPr>
        <p:spPr>
          <a:xfrm>
            <a:off x="7084113" y="2580232"/>
            <a:ext cx="347472" cy="347472"/>
          </a:xfrm>
          <a:custGeom>
            <a:avLst/>
            <a:gdLst/>
            <a:ahLst/>
            <a:cxnLst/>
            <a:rect l="l" t="t" r="r" b="b"/>
            <a:pathLst>
              <a:path w="320730"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2"/>
                </a:lnTo>
                <a:lnTo>
                  <a:pt x="146244" y="346698"/>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3"/>
                </a:lnTo>
                <a:lnTo>
                  <a:pt x="32271" y="278192"/>
                </a:lnTo>
                <a:lnTo>
                  <a:pt x="24724" y="266375"/>
                </a:lnTo>
                <a:lnTo>
                  <a:pt x="18081" y="253876"/>
                </a:lnTo>
                <a:lnTo>
                  <a:pt x="12395" y="240752"/>
                </a:lnTo>
                <a:lnTo>
                  <a:pt x="7715" y="227058"/>
                </a:lnTo>
                <a:lnTo>
                  <a:pt x="4094" y="212848"/>
                </a:lnTo>
                <a:lnTo>
                  <a:pt x="1583" y="198179"/>
                </a:lnTo>
                <a:lnTo>
                  <a:pt x="232" y="183107"/>
                </a:lnTo>
                <a:lnTo>
                  <a:pt x="0" y="173680"/>
                </a:lnTo>
                <a:close/>
              </a:path>
            </a:pathLst>
          </a:custGeom>
          <a:solidFill>
            <a:srgbClr val="FAA757"/>
          </a:solidFill>
          <a:ln w="28575">
            <a:solidFill>
              <a:srgbClr val="C1803F"/>
            </a:solidFill>
          </a:ln>
        </p:spPr>
        <p:txBody>
          <a:bodyPr wrap="square" lIns="0" tIns="0" rIns="0" bIns="0" rtlCol="0">
            <a:noAutofit/>
          </a:bodyPr>
          <a:lstStyle/>
          <a:p>
            <a:endParaRPr/>
          </a:p>
        </p:txBody>
      </p:sp>
      <p:sp>
        <p:nvSpPr>
          <p:cNvPr id="105" name="object 46"/>
          <p:cNvSpPr/>
          <p:nvPr/>
        </p:nvSpPr>
        <p:spPr>
          <a:xfrm>
            <a:off x="6945508" y="2964479"/>
            <a:ext cx="347472" cy="347472"/>
          </a:xfrm>
          <a:custGeom>
            <a:avLst/>
            <a:gdLst/>
            <a:ahLst/>
            <a:cxnLst/>
            <a:rect l="l" t="t" r="r" b="b"/>
            <a:pathLst>
              <a:path w="320730"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4"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30" y="342927"/>
                </a:lnTo>
                <a:lnTo>
                  <a:pt x="182985" y="345647"/>
                </a:lnTo>
                <a:lnTo>
                  <a:pt x="169068" y="347110"/>
                </a:lnTo>
                <a:lnTo>
                  <a:pt x="160365" y="347362"/>
                </a:lnTo>
                <a:lnTo>
                  <a:pt x="146244" y="346698"/>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3" y="198179"/>
                </a:lnTo>
                <a:lnTo>
                  <a:pt x="232" y="183107"/>
                </a:lnTo>
                <a:lnTo>
                  <a:pt x="0" y="173680"/>
                </a:lnTo>
                <a:close/>
              </a:path>
            </a:pathLst>
          </a:custGeom>
          <a:solidFill>
            <a:srgbClr val="FAA757"/>
          </a:solidFill>
          <a:ln w="28575">
            <a:solidFill>
              <a:srgbClr val="C1803F"/>
            </a:solidFill>
          </a:ln>
        </p:spPr>
        <p:txBody>
          <a:bodyPr wrap="square" lIns="0" tIns="0" rIns="0" bIns="0" rtlCol="0">
            <a:noAutofit/>
          </a:bodyPr>
          <a:lstStyle/>
          <a:p>
            <a:endParaRPr/>
          </a:p>
        </p:txBody>
      </p:sp>
      <p:sp>
        <p:nvSpPr>
          <p:cNvPr id="106" name="object 40"/>
          <p:cNvSpPr/>
          <p:nvPr/>
        </p:nvSpPr>
        <p:spPr>
          <a:xfrm>
            <a:off x="6737120" y="4921685"/>
            <a:ext cx="347472" cy="347472"/>
          </a:xfrm>
          <a:custGeom>
            <a:avLst/>
            <a:gdLst/>
            <a:ahLst/>
            <a:cxnLst/>
            <a:rect l="l" t="t" r="r" b="b"/>
            <a:pathLst>
              <a:path w="320729"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29"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1"/>
                </a:lnTo>
                <a:close/>
              </a:path>
            </a:pathLst>
          </a:custGeom>
          <a:solidFill>
            <a:srgbClr val="AAC56C"/>
          </a:solidFill>
          <a:ln w="28575">
            <a:solidFill>
              <a:srgbClr val="83984F"/>
            </a:solidFill>
          </a:ln>
        </p:spPr>
        <p:txBody>
          <a:bodyPr wrap="square" lIns="0" tIns="0" rIns="0" bIns="0" rtlCol="0">
            <a:noAutofit/>
          </a:bodyPr>
          <a:lstStyle/>
          <a:p>
            <a:endParaRPr/>
          </a:p>
        </p:txBody>
      </p:sp>
      <p:sp>
        <p:nvSpPr>
          <p:cNvPr id="107" name="object 38"/>
          <p:cNvSpPr/>
          <p:nvPr/>
        </p:nvSpPr>
        <p:spPr>
          <a:xfrm>
            <a:off x="8556365" y="2219115"/>
            <a:ext cx="347472" cy="347472"/>
          </a:xfrm>
          <a:custGeom>
            <a:avLst/>
            <a:gdLst/>
            <a:ahLst/>
            <a:cxnLst/>
            <a:rect l="l" t="t" r="r" b="b"/>
            <a:pathLst>
              <a:path w="320729"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4"/>
                </a:lnTo>
                <a:lnTo>
                  <a:pt x="308334" y="106609"/>
                </a:lnTo>
                <a:lnTo>
                  <a:pt x="313014" y="120303"/>
                </a:lnTo>
                <a:lnTo>
                  <a:pt x="316635" y="134512"/>
                </a:lnTo>
                <a:lnTo>
                  <a:pt x="319146" y="149181"/>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2"/>
                </a:lnTo>
                <a:lnTo>
                  <a:pt x="146243" y="346698"/>
                </a:lnTo>
                <a:lnTo>
                  <a:pt x="132464" y="344742"/>
                </a:lnTo>
                <a:lnTo>
                  <a:pt x="119078" y="341551"/>
                </a:lnTo>
                <a:lnTo>
                  <a:pt x="106136" y="337180"/>
                </a:lnTo>
                <a:lnTo>
                  <a:pt x="93688" y="331684"/>
                </a:lnTo>
                <a:lnTo>
                  <a:pt x="81788" y="325119"/>
                </a:lnTo>
                <a:lnTo>
                  <a:pt x="70484" y="317539"/>
                </a:lnTo>
                <a:lnTo>
                  <a:pt x="59830" y="309002"/>
                </a:lnTo>
                <a:lnTo>
                  <a:pt x="49875" y="299561"/>
                </a:lnTo>
                <a:lnTo>
                  <a:pt x="40672" y="289272"/>
                </a:lnTo>
                <a:lnTo>
                  <a:pt x="32271" y="278192"/>
                </a:lnTo>
                <a:lnTo>
                  <a:pt x="24724" y="266375"/>
                </a:lnTo>
                <a:lnTo>
                  <a:pt x="18081" y="253876"/>
                </a:lnTo>
                <a:lnTo>
                  <a:pt x="12395" y="240752"/>
                </a:lnTo>
                <a:lnTo>
                  <a:pt x="7715" y="227057"/>
                </a:lnTo>
                <a:lnTo>
                  <a:pt x="4094" y="212848"/>
                </a:lnTo>
                <a:lnTo>
                  <a:pt x="1582" y="198179"/>
                </a:lnTo>
                <a:lnTo>
                  <a:pt x="232" y="183106"/>
                </a:lnTo>
                <a:lnTo>
                  <a:pt x="0" y="173680"/>
                </a:lnTo>
                <a:close/>
              </a:path>
            </a:pathLst>
          </a:custGeom>
          <a:solidFill>
            <a:srgbClr val="FAA757"/>
          </a:solidFill>
          <a:ln w="28575">
            <a:solidFill>
              <a:srgbClr val="C1803F"/>
            </a:solidFill>
          </a:ln>
        </p:spPr>
        <p:txBody>
          <a:bodyPr wrap="square" lIns="0" tIns="0" rIns="0" bIns="0" rtlCol="0">
            <a:noAutofit/>
          </a:bodyPr>
          <a:lstStyle/>
          <a:p>
            <a:endParaRPr/>
          </a:p>
        </p:txBody>
      </p:sp>
      <p:sp>
        <p:nvSpPr>
          <p:cNvPr id="108" name="object 36"/>
          <p:cNvSpPr/>
          <p:nvPr/>
        </p:nvSpPr>
        <p:spPr>
          <a:xfrm>
            <a:off x="8909165" y="3402186"/>
            <a:ext cx="347472" cy="347472"/>
          </a:xfrm>
          <a:custGeom>
            <a:avLst/>
            <a:gdLst/>
            <a:ahLst/>
            <a:cxnLst/>
            <a:rect l="l" t="t" r="r" b="b"/>
            <a:pathLst>
              <a:path w="338701" h="347361">
                <a:moveTo>
                  <a:pt x="338701" y="173680"/>
                </a:moveTo>
                <a:lnTo>
                  <a:pt x="338086" y="158773"/>
                </a:lnTo>
                <a:lnTo>
                  <a:pt x="336274" y="144215"/>
                </a:lnTo>
                <a:lnTo>
                  <a:pt x="333315" y="130059"/>
                </a:lnTo>
                <a:lnTo>
                  <a:pt x="329260" y="116355"/>
                </a:lnTo>
                <a:lnTo>
                  <a:pt x="324157" y="103155"/>
                </a:lnTo>
                <a:lnTo>
                  <a:pt x="318058" y="90510"/>
                </a:lnTo>
                <a:lnTo>
                  <a:pt x="311012" y="78472"/>
                </a:lnTo>
                <a:lnTo>
                  <a:pt x="303069" y="67092"/>
                </a:lnTo>
                <a:lnTo>
                  <a:pt x="294280" y="56421"/>
                </a:lnTo>
                <a:lnTo>
                  <a:pt x="284694" y="46511"/>
                </a:lnTo>
                <a:lnTo>
                  <a:pt x="274362" y="37412"/>
                </a:lnTo>
                <a:lnTo>
                  <a:pt x="263333" y="29177"/>
                </a:lnTo>
                <a:lnTo>
                  <a:pt x="251657" y="21856"/>
                </a:lnTo>
                <a:lnTo>
                  <a:pt x="239385" y="15500"/>
                </a:lnTo>
                <a:lnTo>
                  <a:pt x="226566" y="10162"/>
                </a:lnTo>
                <a:lnTo>
                  <a:pt x="213252" y="5892"/>
                </a:lnTo>
                <a:lnTo>
                  <a:pt x="199490" y="2742"/>
                </a:lnTo>
                <a:lnTo>
                  <a:pt x="185333" y="763"/>
                </a:lnTo>
                <a:lnTo>
                  <a:pt x="170829" y="6"/>
                </a:lnTo>
                <a:lnTo>
                  <a:pt x="169350" y="0"/>
                </a:lnTo>
                <a:lnTo>
                  <a:pt x="154814" y="630"/>
                </a:lnTo>
                <a:lnTo>
                  <a:pt x="140620" y="2489"/>
                </a:lnTo>
                <a:lnTo>
                  <a:pt x="126816" y="5523"/>
                </a:lnTo>
                <a:lnTo>
                  <a:pt x="113454" y="9683"/>
                </a:lnTo>
                <a:lnTo>
                  <a:pt x="100583" y="14916"/>
                </a:lnTo>
                <a:lnTo>
                  <a:pt x="88254" y="21171"/>
                </a:lnTo>
                <a:lnTo>
                  <a:pt x="76516" y="28397"/>
                </a:lnTo>
                <a:lnTo>
                  <a:pt x="65420" y="36543"/>
                </a:lnTo>
                <a:lnTo>
                  <a:pt x="55015" y="45557"/>
                </a:lnTo>
                <a:lnTo>
                  <a:pt x="45351" y="55388"/>
                </a:lnTo>
                <a:lnTo>
                  <a:pt x="36479" y="65984"/>
                </a:lnTo>
                <a:lnTo>
                  <a:pt x="28449" y="77295"/>
                </a:lnTo>
                <a:lnTo>
                  <a:pt x="21311" y="89269"/>
                </a:lnTo>
                <a:lnTo>
                  <a:pt x="15114" y="101855"/>
                </a:lnTo>
                <a:lnTo>
                  <a:pt x="9909" y="115001"/>
                </a:lnTo>
                <a:lnTo>
                  <a:pt x="5745" y="128657"/>
                </a:lnTo>
                <a:lnTo>
                  <a:pt x="2674" y="142770"/>
                </a:lnTo>
                <a:lnTo>
                  <a:pt x="744" y="157289"/>
                </a:lnTo>
                <a:lnTo>
                  <a:pt x="6" y="172164"/>
                </a:lnTo>
                <a:lnTo>
                  <a:pt x="0" y="173680"/>
                </a:lnTo>
                <a:lnTo>
                  <a:pt x="615" y="188588"/>
                </a:lnTo>
                <a:lnTo>
                  <a:pt x="2427" y="203146"/>
                </a:lnTo>
                <a:lnTo>
                  <a:pt x="5386" y="217302"/>
                </a:lnTo>
                <a:lnTo>
                  <a:pt x="9441" y="231006"/>
                </a:lnTo>
                <a:lnTo>
                  <a:pt x="14544" y="244206"/>
                </a:lnTo>
                <a:lnTo>
                  <a:pt x="20643" y="256850"/>
                </a:lnTo>
                <a:lnTo>
                  <a:pt x="27689" y="268888"/>
                </a:lnTo>
                <a:lnTo>
                  <a:pt x="35631" y="280269"/>
                </a:lnTo>
                <a:lnTo>
                  <a:pt x="44421" y="290940"/>
                </a:lnTo>
                <a:lnTo>
                  <a:pt x="54007" y="300850"/>
                </a:lnTo>
                <a:lnTo>
                  <a:pt x="64339" y="309949"/>
                </a:lnTo>
                <a:lnTo>
                  <a:pt x="75368" y="318184"/>
                </a:lnTo>
                <a:lnTo>
                  <a:pt x="87044" y="325505"/>
                </a:lnTo>
                <a:lnTo>
                  <a:pt x="99316" y="331861"/>
                </a:lnTo>
                <a:lnTo>
                  <a:pt x="112134" y="337199"/>
                </a:lnTo>
                <a:lnTo>
                  <a:pt x="125449" y="341469"/>
                </a:lnTo>
                <a:lnTo>
                  <a:pt x="139210" y="344619"/>
                </a:lnTo>
                <a:lnTo>
                  <a:pt x="153368" y="346598"/>
                </a:lnTo>
                <a:lnTo>
                  <a:pt x="167872" y="347355"/>
                </a:lnTo>
                <a:lnTo>
                  <a:pt x="169350" y="347361"/>
                </a:lnTo>
                <a:lnTo>
                  <a:pt x="183886" y="346731"/>
                </a:lnTo>
                <a:lnTo>
                  <a:pt x="198081" y="344872"/>
                </a:lnTo>
                <a:lnTo>
                  <a:pt x="211885" y="341838"/>
                </a:lnTo>
                <a:lnTo>
                  <a:pt x="225247" y="337678"/>
                </a:lnTo>
                <a:lnTo>
                  <a:pt x="238117" y="332445"/>
                </a:lnTo>
                <a:lnTo>
                  <a:pt x="250447" y="326190"/>
                </a:lnTo>
                <a:lnTo>
                  <a:pt x="262185" y="318964"/>
                </a:lnTo>
                <a:lnTo>
                  <a:pt x="273281" y="310818"/>
                </a:lnTo>
                <a:lnTo>
                  <a:pt x="283686" y="301804"/>
                </a:lnTo>
                <a:lnTo>
                  <a:pt x="293349" y="291973"/>
                </a:lnTo>
                <a:lnTo>
                  <a:pt x="302221" y="281377"/>
                </a:lnTo>
                <a:lnTo>
                  <a:pt x="310251" y="270066"/>
                </a:lnTo>
                <a:lnTo>
                  <a:pt x="317390" y="258092"/>
                </a:lnTo>
                <a:lnTo>
                  <a:pt x="323587" y="245506"/>
                </a:lnTo>
                <a:lnTo>
                  <a:pt x="328792" y="232360"/>
                </a:lnTo>
                <a:lnTo>
                  <a:pt x="332956" y="218704"/>
                </a:lnTo>
                <a:lnTo>
                  <a:pt x="336027" y="204591"/>
                </a:lnTo>
                <a:lnTo>
                  <a:pt x="337957" y="190071"/>
                </a:lnTo>
                <a:lnTo>
                  <a:pt x="338695" y="175197"/>
                </a:lnTo>
                <a:lnTo>
                  <a:pt x="338701" y="173680"/>
                </a:lnTo>
                <a:close/>
              </a:path>
            </a:pathLst>
          </a:custGeom>
          <a:solidFill>
            <a:srgbClr val="FAA757"/>
          </a:solidFill>
          <a:ln w="28575">
            <a:solidFill>
              <a:schemeClr val="bg1">
                <a:lumMod val="85000"/>
              </a:schemeClr>
            </a:solidFill>
          </a:ln>
        </p:spPr>
        <p:txBody>
          <a:bodyPr wrap="square" lIns="0" tIns="0" rIns="0" bIns="0" rtlCol="0">
            <a:noAutofit/>
          </a:bodyPr>
          <a:lstStyle/>
          <a:p>
            <a:endParaRPr/>
          </a:p>
        </p:txBody>
      </p:sp>
      <p:sp>
        <p:nvSpPr>
          <p:cNvPr id="109" name="object 34"/>
          <p:cNvSpPr/>
          <p:nvPr/>
        </p:nvSpPr>
        <p:spPr>
          <a:xfrm>
            <a:off x="6562354" y="2483005"/>
            <a:ext cx="347472" cy="347472"/>
          </a:xfrm>
          <a:custGeom>
            <a:avLst/>
            <a:gdLst/>
            <a:ahLst/>
            <a:cxnLst/>
            <a:rect l="l" t="t" r="r" b="b"/>
            <a:pathLst>
              <a:path w="320729"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5" y="2619"/>
                </a:lnTo>
                <a:lnTo>
                  <a:pt x="201651" y="5810"/>
                </a:lnTo>
                <a:lnTo>
                  <a:pt x="214593" y="10181"/>
                </a:lnTo>
                <a:lnTo>
                  <a:pt x="227041" y="15677"/>
                </a:lnTo>
                <a:lnTo>
                  <a:pt x="238941" y="22242"/>
                </a:lnTo>
                <a:lnTo>
                  <a:pt x="250245" y="29822"/>
                </a:lnTo>
                <a:lnTo>
                  <a:pt x="260899" y="38359"/>
                </a:lnTo>
                <a:lnTo>
                  <a:pt x="270854"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2"/>
                </a:lnTo>
                <a:lnTo>
                  <a:pt x="146244" y="346698"/>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3" y="198179"/>
                </a:lnTo>
                <a:lnTo>
                  <a:pt x="232" y="183107"/>
                </a:lnTo>
                <a:lnTo>
                  <a:pt x="0" y="173680"/>
                </a:lnTo>
                <a:close/>
              </a:path>
            </a:pathLst>
          </a:custGeom>
          <a:solidFill>
            <a:srgbClr val="FAA757"/>
          </a:solidFill>
          <a:ln w="28575">
            <a:solidFill>
              <a:srgbClr val="C1803F"/>
            </a:solidFill>
          </a:ln>
        </p:spPr>
        <p:txBody>
          <a:bodyPr wrap="square" lIns="0" tIns="0" rIns="0" bIns="0" rtlCol="0">
            <a:noAutofit/>
          </a:bodyPr>
          <a:lstStyle/>
          <a:p>
            <a:endParaRPr/>
          </a:p>
        </p:txBody>
      </p:sp>
      <p:sp>
        <p:nvSpPr>
          <p:cNvPr id="110" name="object 32"/>
          <p:cNvSpPr/>
          <p:nvPr/>
        </p:nvSpPr>
        <p:spPr>
          <a:xfrm>
            <a:off x="8716732" y="1593274"/>
            <a:ext cx="347472" cy="347472"/>
          </a:xfrm>
          <a:custGeom>
            <a:avLst/>
            <a:gdLst/>
            <a:ahLst/>
            <a:cxnLst/>
            <a:rect l="l" t="t" r="r" b="b"/>
            <a:pathLst>
              <a:path w="320730"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4"/>
                </a:lnTo>
                <a:lnTo>
                  <a:pt x="308334" y="106609"/>
                </a:lnTo>
                <a:lnTo>
                  <a:pt x="313014" y="120303"/>
                </a:lnTo>
                <a:lnTo>
                  <a:pt x="316635" y="134512"/>
                </a:lnTo>
                <a:lnTo>
                  <a:pt x="319147" y="149181"/>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3"/>
                </a:lnTo>
                <a:lnTo>
                  <a:pt x="285311" y="282563"/>
                </a:lnTo>
                <a:lnTo>
                  <a:pt x="276594" y="293344"/>
                </a:lnTo>
                <a:lnTo>
                  <a:pt x="267094" y="303311"/>
                </a:lnTo>
                <a:lnTo>
                  <a:pt x="256863" y="312410"/>
                </a:lnTo>
                <a:lnTo>
                  <a:pt x="245952" y="320584"/>
                </a:lnTo>
                <a:lnTo>
                  <a:pt x="234412" y="327778"/>
                </a:lnTo>
                <a:lnTo>
                  <a:pt x="222294" y="333937"/>
                </a:lnTo>
                <a:lnTo>
                  <a:pt x="209649" y="339005"/>
                </a:lnTo>
                <a:lnTo>
                  <a:pt x="196530" y="342927"/>
                </a:lnTo>
                <a:lnTo>
                  <a:pt x="182985" y="345647"/>
                </a:lnTo>
                <a:lnTo>
                  <a:pt x="169068" y="347110"/>
                </a:lnTo>
                <a:lnTo>
                  <a:pt x="160364" y="347362"/>
                </a:lnTo>
                <a:lnTo>
                  <a:pt x="146243" y="346698"/>
                </a:lnTo>
                <a:lnTo>
                  <a:pt x="132464" y="344742"/>
                </a:lnTo>
                <a:lnTo>
                  <a:pt x="119078" y="341551"/>
                </a:lnTo>
                <a:lnTo>
                  <a:pt x="106136" y="337180"/>
                </a:lnTo>
                <a:lnTo>
                  <a:pt x="93688" y="331684"/>
                </a:lnTo>
                <a:lnTo>
                  <a:pt x="81788" y="325119"/>
                </a:lnTo>
                <a:lnTo>
                  <a:pt x="70484" y="317539"/>
                </a:lnTo>
                <a:lnTo>
                  <a:pt x="59830" y="309002"/>
                </a:lnTo>
                <a:lnTo>
                  <a:pt x="49875" y="299561"/>
                </a:lnTo>
                <a:lnTo>
                  <a:pt x="40672" y="289272"/>
                </a:lnTo>
                <a:lnTo>
                  <a:pt x="32271" y="278192"/>
                </a:lnTo>
                <a:lnTo>
                  <a:pt x="24724" y="266375"/>
                </a:lnTo>
                <a:lnTo>
                  <a:pt x="18081" y="253876"/>
                </a:lnTo>
                <a:lnTo>
                  <a:pt x="12395" y="240752"/>
                </a:lnTo>
                <a:lnTo>
                  <a:pt x="7715" y="227057"/>
                </a:lnTo>
                <a:lnTo>
                  <a:pt x="4094" y="212848"/>
                </a:lnTo>
                <a:lnTo>
                  <a:pt x="1582" y="198179"/>
                </a:lnTo>
                <a:lnTo>
                  <a:pt x="232" y="183106"/>
                </a:lnTo>
                <a:lnTo>
                  <a:pt x="0" y="173680"/>
                </a:lnTo>
                <a:close/>
              </a:path>
            </a:pathLst>
          </a:custGeom>
          <a:solidFill>
            <a:srgbClr val="FAA757"/>
          </a:solidFill>
          <a:ln w="28575">
            <a:solidFill>
              <a:srgbClr val="C1803F"/>
            </a:solidFill>
          </a:ln>
        </p:spPr>
        <p:txBody>
          <a:bodyPr wrap="square" lIns="0" tIns="0" rIns="0" bIns="0" rtlCol="0">
            <a:noAutofit/>
          </a:bodyPr>
          <a:lstStyle/>
          <a:p>
            <a:endParaRPr/>
          </a:p>
        </p:txBody>
      </p:sp>
      <p:sp>
        <p:nvSpPr>
          <p:cNvPr id="111" name="object 30"/>
          <p:cNvSpPr/>
          <p:nvPr/>
        </p:nvSpPr>
        <p:spPr>
          <a:xfrm>
            <a:off x="7725572" y="3169970"/>
            <a:ext cx="347472" cy="347472"/>
          </a:xfrm>
          <a:custGeom>
            <a:avLst/>
            <a:gdLst/>
            <a:ahLst/>
            <a:cxnLst/>
            <a:rect l="l" t="t" r="r" b="b"/>
            <a:pathLst>
              <a:path w="320729"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2"/>
                </a:lnTo>
                <a:lnTo>
                  <a:pt x="146244" y="346698"/>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3" y="198179"/>
                </a:lnTo>
                <a:lnTo>
                  <a:pt x="232" y="183107"/>
                </a:lnTo>
                <a:lnTo>
                  <a:pt x="0" y="173680"/>
                </a:lnTo>
                <a:close/>
              </a:path>
            </a:pathLst>
          </a:custGeom>
          <a:solidFill>
            <a:srgbClr val="FAA757"/>
          </a:solidFill>
          <a:ln w="28575">
            <a:solidFill>
              <a:srgbClr val="C1803F"/>
            </a:solidFill>
          </a:ln>
        </p:spPr>
        <p:txBody>
          <a:bodyPr wrap="square" lIns="0" tIns="0" rIns="0" bIns="0" rtlCol="0">
            <a:noAutofit/>
          </a:bodyPr>
          <a:lstStyle/>
          <a:p>
            <a:endParaRPr/>
          </a:p>
        </p:txBody>
      </p:sp>
      <p:sp>
        <p:nvSpPr>
          <p:cNvPr id="112" name="object 28"/>
          <p:cNvSpPr/>
          <p:nvPr/>
        </p:nvSpPr>
        <p:spPr>
          <a:xfrm>
            <a:off x="6401989" y="5328656"/>
            <a:ext cx="347472" cy="347472"/>
          </a:xfrm>
          <a:custGeom>
            <a:avLst/>
            <a:gdLst/>
            <a:ahLst/>
            <a:cxnLst/>
            <a:rect l="l" t="t" r="r" b="b"/>
            <a:pathLst>
              <a:path w="320730"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6"/>
                </a:lnTo>
                <a:lnTo>
                  <a:pt x="0" y="173680"/>
                </a:lnTo>
                <a:close/>
              </a:path>
            </a:pathLst>
          </a:custGeom>
          <a:solidFill>
            <a:srgbClr val="AAC56C"/>
          </a:solidFill>
          <a:ln w="28575">
            <a:solidFill>
              <a:srgbClr val="83984F"/>
            </a:solidFill>
          </a:ln>
        </p:spPr>
        <p:txBody>
          <a:bodyPr wrap="square" lIns="0" tIns="0" rIns="0" bIns="0" rtlCol="0">
            <a:noAutofit/>
          </a:bodyPr>
          <a:lstStyle/>
          <a:p>
            <a:endParaRPr/>
          </a:p>
        </p:txBody>
      </p:sp>
      <p:sp>
        <p:nvSpPr>
          <p:cNvPr id="113" name="object 26"/>
          <p:cNvSpPr/>
          <p:nvPr/>
        </p:nvSpPr>
        <p:spPr>
          <a:xfrm>
            <a:off x="7105873" y="4521611"/>
            <a:ext cx="347472" cy="347472"/>
          </a:xfrm>
          <a:custGeom>
            <a:avLst/>
            <a:gdLst/>
            <a:ahLst/>
            <a:cxnLst/>
            <a:rect l="l" t="t" r="r" b="b"/>
            <a:pathLst>
              <a:path w="320730"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6"/>
                </a:lnTo>
                <a:lnTo>
                  <a:pt x="0" y="173681"/>
                </a:lnTo>
                <a:close/>
              </a:path>
            </a:pathLst>
          </a:custGeom>
          <a:solidFill>
            <a:srgbClr val="AAC56C"/>
          </a:solidFill>
          <a:ln w="28575">
            <a:solidFill>
              <a:schemeClr val="bg1">
                <a:lumMod val="85000"/>
              </a:schemeClr>
            </a:solidFill>
          </a:ln>
        </p:spPr>
        <p:txBody>
          <a:bodyPr wrap="square" lIns="0" tIns="0" rIns="0" bIns="0" rtlCol="0">
            <a:noAutofit/>
          </a:bodyPr>
          <a:lstStyle/>
          <a:p>
            <a:endParaRPr/>
          </a:p>
        </p:txBody>
      </p:sp>
      <p:sp>
        <p:nvSpPr>
          <p:cNvPr id="114" name="object 24"/>
          <p:cNvSpPr/>
          <p:nvPr/>
        </p:nvSpPr>
        <p:spPr>
          <a:xfrm>
            <a:off x="5052670" y="3517331"/>
            <a:ext cx="347472" cy="347472"/>
          </a:xfrm>
          <a:custGeom>
            <a:avLst/>
            <a:gdLst/>
            <a:ahLst/>
            <a:cxnLst/>
            <a:rect l="l" t="t" r="r" b="b"/>
            <a:pathLst>
              <a:path w="320730"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1"/>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15" name="object 22"/>
          <p:cNvSpPr/>
          <p:nvPr/>
        </p:nvSpPr>
        <p:spPr>
          <a:xfrm>
            <a:off x="4776845" y="5206506"/>
            <a:ext cx="347472" cy="347472"/>
          </a:xfrm>
          <a:custGeom>
            <a:avLst/>
            <a:gdLst/>
            <a:ahLst/>
            <a:cxnLst/>
            <a:rect l="l" t="t" r="r" b="b"/>
            <a:pathLst>
              <a:path w="320730"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16" name="object 20"/>
          <p:cNvSpPr/>
          <p:nvPr/>
        </p:nvSpPr>
        <p:spPr>
          <a:xfrm>
            <a:off x="5373401" y="4051297"/>
            <a:ext cx="347472" cy="347472"/>
          </a:xfrm>
          <a:custGeom>
            <a:avLst/>
            <a:gdLst/>
            <a:ahLst/>
            <a:cxnLst/>
            <a:rect l="l" t="t" r="r" b="b"/>
            <a:pathLst>
              <a:path w="320730"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2"/>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1"/>
                </a:lnTo>
                <a:close/>
              </a:path>
            </a:pathLst>
          </a:custGeom>
          <a:solidFill>
            <a:srgbClr val="937AB1"/>
          </a:solidFill>
          <a:ln w="57150">
            <a:solidFill>
              <a:srgbClr val="AAC56C"/>
            </a:solidFill>
          </a:ln>
        </p:spPr>
        <p:txBody>
          <a:bodyPr wrap="square" lIns="0" tIns="0" rIns="0" bIns="0" rtlCol="0">
            <a:noAutofit/>
          </a:bodyPr>
          <a:lstStyle/>
          <a:p>
            <a:endParaRPr/>
          </a:p>
        </p:txBody>
      </p:sp>
      <p:sp>
        <p:nvSpPr>
          <p:cNvPr id="117" name="object 18"/>
          <p:cNvSpPr/>
          <p:nvPr/>
        </p:nvSpPr>
        <p:spPr>
          <a:xfrm>
            <a:off x="8237687" y="2691052"/>
            <a:ext cx="347472" cy="347472"/>
          </a:xfrm>
          <a:custGeom>
            <a:avLst/>
            <a:gdLst/>
            <a:ahLst/>
            <a:cxnLst/>
            <a:rect l="l" t="t" r="r" b="b"/>
            <a:pathLst>
              <a:path w="320730"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4"/>
                </a:lnTo>
                <a:lnTo>
                  <a:pt x="308334" y="106609"/>
                </a:lnTo>
                <a:lnTo>
                  <a:pt x="313014" y="120303"/>
                </a:lnTo>
                <a:lnTo>
                  <a:pt x="316635" y="134512"/>
                </a:lnTo>
                <a:lnTo>
                  <a:pt x="319147" y="149181"/>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2"/>
                </a:lnTo>
                <a:lnTo>
                  <a:pt x="146243" y="346698"/>
                </a:lnTo>
                <a:lnTo>
                  <a:pt x="132464" y="344742"/>
                </a:lnTo>
                <a:lnTo>
                  <a:pt x="119078" y="341551"/>
                </a:lnTo>
                <a:lnTo>
                  <a:pt x="106136" y="337180"/>
                </a:lnTo>
                <a:lnTo>
                  <a:pt x="93688"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7"/>
                </a:lnTo>
                <a:lnTo>
                  <a:pt x="4094" y="212848"/>
                </a:lnTo>
                <a:lnTo>
                  <a:pt x="1582" y="198179"/>
                </a:lnTo>
                <a:lnTo>
                  <a:pt x="232" y="183106"/>
                </a:lnTo>
                <a:lnTo>
                  <a:pt x="0" y="173680"/>
                </a:lnTo>
                <a:close/>
              </a:path>
            </a:pathLst>
          </a:custGeom>
          <a:solidFill>
            <a:srgbClr val="FAA757"/>
          </a:solidFill>
          <a:ln w="28575">
            <a:solidFill>
              <a:srgbClr val="C1803F"/>
            </a:solidFill>
          </a:ln>
        </p:spPr>
        <p:txBody>
          <a:bodyPr wrap="square" lIns="0" tIns="0" rIns="0" bIns="0" rtlCol="0">
            <a:noAutofit/>
          </a:bodyPr>
          <a:lstStyle/>
          <a:p>
            <a:endParaRPr/>
          </a:p>
        </p:txBody>
      </p:sp>
      <p:sp>
        <p:nvSpPr>
          <p:cNvPr id="118" name="object 6"/>
          <p:cNvSpPr txBox="1"/>
          <p:nvPr/>
        </p:nvSpPr>
        <p:spPr>
          <a:xfrm>
            <a:off x="2856125" y="3759280"/>
            <a:ext cx="992822" cy="330200"/>
          </a:xfrm>
          <a:prstGeom prst="rect">
            <a:avLst/>
          </a:prstGeom>
        </p:spPr>
        <p:txBody>
          <a:bodyPr wrap="square" lIns="0" tIns="0" rIns="0" bIns="0" rtlCol="0">
            <a:noAutofit/>
          </a:bodyPr>
          <a:lstStyle/>
          <a:p>
            <a:pPr marL="12700">
              <a:lnSpc>
                <a:spcPts val="2600"/>
              </a:lnSpc>
              <a:spcBef>
                <a:spcPts val="130"/>
              </a:spcBef>
            </a:pPr>
            <a:r>
              <a:rPr sz="3600" baseline="2275" dirty="0">
                <a:solidFill>
                  <a:srgbClr val="7F7E7E"/>
                </a:solidFill>
                <a:cs typeface="Calibri"/>
              </a:rPr>
              <a:t>Income</a:t>
            </a:r>
            <a:endParaRPr sz="2400" dirty="0">
              <a:cs typeface="Calibri"/>
            </a:endParaRPr>
          </a:p>
        </p:txBody>
      </p:sp>
      <p:grpSp>
        <p:nvGrpSpPr>
          <p:cNvPr id="119" name="Group 118"/>
          <p:cNvGrpSpPr/>
          <p:nvPr/>
        </p:nvGrpSpPr>
        <p:grpSpPr>
          <a:xfrm>
            <a:off x="3907438" y="1888930"/>
            <a:ext cx="6303362" cy="4054670"/>
            <a:chOff x="2343901" y="1923700"/>
            <a:chExt cx="6303362" cy="4054670"/>
          </a:xfrm>
        </p:grpSpPr>
        <p:sp>
          <p:nvSpPr>
            <p:cNvPr id="120" name="object 67"/>
            <p:cNvSpPr/>
            <p:nvPr/>
          </p:nvSpPr>
          <p:spPr>
            <a:xfrm>
              <a:off x="2343901" y="1923700"/>
              <a:ext cx="0" cy="4054670"/>
            </a:xfrm>
            <a:custGeom>
              <a:avLst/>
              <a:gdLst/>
              <a:ahLst/>
              <a:cxnLst/>
              <a:rect l="l" t="t" r="r" b="b"/>
              <a:pathLst>
                <a:path h="4054670">
                  <a:moveTo>
                    <a:pt x="0" y="4054670"/>
                  </a:moveTo>
                  <a:lnTo>
                    <a:pt x="0" y="0"/>
                  </a:lnTo>
                </a:path>
              </a:pathLst>
            </a:custGeom>
            <a:ln w="25399">
              <a:solidFill>
                <a:srgbClr val="6094C9"/>
              </a:solidFill>
              <a:headEnd type="none"/>
              <a:tailEnd type="arrow"/>
            </a:ln>
            <a:effectLst>
              <a:outerShdw blurRad="50800" dist="38100" dir="5400000" algn="t" rotWithShape="0">
                <a:prstClr val="black">
                  <a:alpha val="40000"/>
                </a:prstClr>
              </a:outerShdw>
            </a:effectLst>
          </p:spPr>
          <p:txBody>
            <a:bodyPr wrap="square" lIns="0" tIns="0" rIns="0" bIns="0" rtlCol="0">
              <a:noAutofit/>
            </a:bodyPr>
            <a:lstStyle/>
            <a:p>
              <a:endParaRPr/>
            </a:p>
          </p:txBody>
        </p:sp>
        <p:sp>
          <p:nvSpPr>
            <p:cNvPr id="121" name="object 70"/>
            <p:cNvSpPr/>
            <p:nvPr/>
          </p:nvSpPr>
          <p:spPr>
            <a:xfrm>
              <a:off x="2343901" y="5978370"/>
              <a:ext cx="6303362" cy="0"/>
            </a:xfrm>
            <a:custGeom>
              <a:avLst/>
              <a:gdLst/>
              <a:ahLst/>
              <a:cxnLst/>
              <a:rect l="l" t="t" r="r" b="b"/>
              <a:pathLst>
                <a:path w="6303362">
                  <a:moveTo>
                    <a:pt x="0" y="0"/>
                  </a:moveTo>
                  <a:lnTo>
                    <a:pt x="6303362" y="0"/>
                  </a:lnTo>
                </a:path>
              </a:pathLst>
            </a:custGeom>
            <a:ln w="25399">
              <a:solidFill>
                <a:srgbClr val="6094C9"/>
              </a:solidFill>
              <a:headEnd type="none"/>
              <a:tailEnd type="arrow"/>
            </a:ln>
            <a:effectLst>
              <a:outerShdw blurRad="50800" dist="38100" algn="l" rotWithShape="0">
                <a:prstClr val="black">
                  <a:alpha val="40000"/>
                </a:prstClr>
              </a:outerShdw>
            </a:effectLst>
          </p:spPr>
          <p:txBody>
            <a:bodyPr wrap="square" lIns="0" tIns="0" rIns="0" bIns="0" rtlCol="0">
              <a:noAutofit/>
            </a:bodyPr>
            <a:lstStyle/>
            <a:p>
              <a:endParaRPr/>
            </a:p>
          </p:txBody>
        </p:sp>
      </p:grpSp>
      <p:sp>
        <p:nvSpPr>
          <p:cNvPr id="122" name="object 15"/>
          <p:cNvSpPr txBox="1"/>
          <p:nvPr/>
        </p:nvSpPr>
        <p:spPr>
          <a:xfrm>
            <a:off x="1873883" y="365536"/>
            <a:ext cx="1351013" cy="520700"/>
          </a:xfrm>
          <a:prstGeom prst="rect">
            <a:avLst/>
          </a:prstGeom>
        </p:spPr>
        <p:txBody>
          <a:bodyPr wrap="square" lIns="0" tIns="0" rIns="0" bIns="0" rtlCol="0">
            <a:noAutofit/>
          </a:bodyPr>
          <a:lstStyle/>
          <a:p>
            <a:pPr marL="12700">
              <a:lnSpc>
                <a:spcPts val="1985"/>
              </a:lnSpc>
              <a:spcBef>
                <a:spcPts val="99"/>
              </a:spcBef>
            </a:pPr>
            <a:r>
              <a:rPr sz="2700" baseline="3034" dirty="0">
                <a:solidFill>
                  <a:srgbClr val="215867"/>
                </a:solidFill>
                <a:latin typeface="+mj-lt"/>
                <a:cs typeface="Calibri"/>
              </a:rPr>
              <a:t>epsilon = 1.75</a:t>
            </a:r>
            <a:endParaRPr>
              <a:latin typeface="+mj-lt"/>
              <a:cs typeface="Calibri"/>
            </a:endParaRPr>
          </a:p>
          <a:p>
            <a:pPr marL="12700" marR="34289">
              <a:lnSpc>
                <a:spcPts val="2100"/>
              </a:lnSpc>
              <a:spcBef>
                <a:spcPts val="5"/>
              </a:spcBef>
            </a:pPr>
            <a:r>
              <a:rPr sz="2700" baseline="1517" dirty="0">
                <a:solidFill>
                  <a:srgbClr val="215867"/>
                </a:solidFill>
                <a:latin typeface="+mj-lt"/>
                <a:cs typeface="Calibri"/>
              </a:rPr>
              <a:t>n_clu = 3</a:t>
            </a:r>
            <a:endParaRPr>
              <a:latin typeface="+mj-lt"/>
              <a:cs typeface="Calibri"/>
            </a:endParaRPr>
          </a:p>
        </p:txBody>
      </p:sp>
      <p:sp>
        <p:nvSpPr>
          <p:cNvPr id="123" name="object 5"/>
          <p:cNvSpPr txBox="1"/>
          <p:nvPr/>
        </p:nvSpPr>
        <p:spPr>
          <a:xfrm>
            <a:off x="3625916" y="365537"/>
            <a:ext cx="6889684" cy="807913"/>
          </a:xfrm>
          <a:prstGeom prst="rect">
            <a:avLst/>
          </a:prstGeom>
        </p:spPr>
        <p:txBody>
          <a:bodyPr wrap="square" lIns="0" tIns="0" rIns="0" bIns="0" rtlCol="0">
            <a:spAutoFit/>
          </a:bodyPr>
          <a:lstStyle/>
          <a:p>
            <a:pPr marL="12700" marR="41909">
              <a:lnSpc>
                <a:spcPts val="3454"/>
              </a:lnSpc>
              <a:spcBef>
                <a:spcPts val="172"/>
              </a:spcBef>
            </a:pPr>
            <a:r>
              <a:rPr sz="4800" baseline="2560" dirty="0">
                <a:solidFill>
                  <a:srgbClr val="4E81BC"/>
                </a:solidFill>
                <a:latin typeface="+mj-lt"/>
                <a:cs typeface="Calibri"/>
              </a:rPr>
              <a:t>DBSC</a:t>
            </a:r>
            <a:r>
              <a:rPr sz="4800" spc="-4" baseline="2560" dirty="0">
                <a:solidFill>
                  <a:srgbClr val="4E81BC"/>
                </a:solidFill>
                <a:latin typeface="+mj-lt"/>
                <a:cs typeface="Calibri"/>
              </a:rPr>
              <a:t>A</a:t>
            </a:r>
            <a:r>
              <a:rPr sz="4800" baseline="2560" dirty="0">
                <a:solidFill>
                  <a:srgbClr val="4E81BC"/>
                </a:solidFill>
                <a:latin typeface="+mj-lt"/>
                <a:cs typeface="Calibri"/>
              </a:rPr>
              <a:t>N</a:t>
            </a:r>
            <a:endParaRPr sz="3200" dirty="0">
              <a:latin typeface="+mj-lt"/>
              <a:cs typeface="Calibri"/>
            </a:endParaRPr>
          </a:p>
          <a:p>
            <a:pPr marL="12700">
              <a:lnSpc>
                <a:spcPts val="2770"/>
              </a:lnSpc>
            </a:pPr>
            <a:r>
              <a:rPr lang="en-US" sz="3200" baseline="1137" dirty="0">
                <a:solidFill>
                  <a:srgbClr val="7F7E7E"/>
                </a:solidFill>
                <a:cs typeface="Calibri"/>
              </a:rPr>
              <a:t>Keep adding neighbors within </a:t>
            </a:r>
            <a:r>
              <a:rPr lang="en-US" sz="3200" i="1" baseline="1137" dirty="0">
                <a:solidFill>
                  <a:srgbClr val="7F7E7E"/>
                </a:solidFill>
                <a:cs typeface="Calibri"/>
              </a:rPr>
              <a:t>epsilon </a:t>
            </a:r>
            <a:r>
              <a:rPr lang="en-US" sz="3200" baseline="1137" dirty="0">
                <a:solidFill>
                  <a:srgbClr val="7F7E7E"/>
                </a:solidFill>
                <a:cs typeface="Calibri"/>
              </a:rPr>
              <a:t>as chain reaction</a:t>
            </a:r>
            <a:endParaRPr lang="en-US" sz="3200" i="1" baseline="1137" dirty="0">
              <a:solidFill>
                <a:srgbClr val="7F7E7E"/>
              </a:solidFill>
              <a:cs typeface="Calibri"/>
            </a:endParaRPr>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object 3"/>
          <p:cNvSpPr txBox="1"/>
          <p:nvPr/>
        </p:nvSpPr>
        <p:spPr>
          <a:xfrm>
            <a:off x="6950816" y="6116930"/>
            <a:ext cx="542241" cy="330200"/>
          </a:xfrm>
          <a:prstGeom prst="rect">
            <a:avLst/>
          </a:prstGeom>
        </p:spPr>
        <p:txBody>
          <a:bodyPr wrap="square" lIns="0" tIns="0" rIns="0" bIns="0" rtlCol="0">
            <a:noAutofit/>
          </a:bodyPr>
          <a:lstStyle/>
          <a:p>
            <a:pPr marL="12700">
              <a:lnSpc>
                <a:spcPts val="2600"/>
              </a:lnSpc>
              <a:spcBef>
                <a:spcPts val="130"/>
              </a:spcBef>
            </a:pPr>
            <a:r>
              <a:rPr sz="3600" baseline="2275" dirty="0">
                <a:solidFill>
                  <a:srgbClr val="7F7E7E"/>
                </a:solidFill>
                <a:latin typeface="Calibri"/>
                <a:cs typeface="Calibri"/>
              </a:rPr>
              <a:t>Age</a:t>
            </a:r>
            <a:endParaRPr sz="2400">
              <a:latin typeface="Calibri"/>
              <a:cs typeface="Calibri"/>
            </a:endParaRPr>
          </a:p>
        </p:txBody>
      </p:sp>
      <p:sp>
        <p:nvSpPr>
          <p:cNvPr id="85" name="object 66"/>
          <p:cNvSpPr/>
          <p:nvPr/>
        </p:nvSpPr>
        <p:spPr>
          <a:xfrm>
            <a:off x="5164702" y="2845594"/>
            <a:ext cx="1810252" cy="1760707"/>
          </a:xfrm>
          <a:custGeom>
            <a:avLst/>
            <a:gdLst/>
            <a:ahLst/>
            <a:cxnLst/>
            <a:rect l="l" t="t" r="r" b="b"/>
            <a:pathLst>
              <a:path w="1810252" h="1760707">
                <a:moveTo>
                  <a:pt x="0" y="880353"/>
                </a:moveTo>
                <a:lnTo>
                  <a:pt x="3000" y="952556"/>
                </a:lnTo>
                <a:lnTo>
                  <a:pt x="11846" y="1023151"/>
                </a:lnTo>
                <a:lnTo>
                  <a:pt x="26305" y="1091913"/>
                </a:lnTo>
                <a:lnTo>
                  <a:pt x="46143" y="1158614"/>
                </a:lnTo>
                <a:lnTo>
                  <a:pt x="71129" y="1223027"/>
                </a:lnTo>
                <a:lnTo>
                  <a:pt x="101028" y="1284927"/>
                </a:lnTo>
                <a:lnTo>
                  <a:pt x="135608" y="1344087"/>
                </a:lnTo>
                <a:lnTo>
                  <a:pt x="174636" y="1400279"/>
                </a:lnTo>
                <a:lnTo>
                  <a:pt x="217880" y="1453279"/>
                </a:lnTo>
                <a:lnTo>
                  <a:pt x="265105" y="1502858"/>
                </a:lnTo>
                <a:lnTo>
                  <a:pt x="316079" y="1548791"/>
                </a:lnTo>
                <a:lnTo>
                  <a:pt x="370570" y="1590850"/>
                </a:lnTo>
                <a:lnTo>
                  <a:pt x="428344" y="1628810"/>
                </a:lnTo>
                <a:lnTo>
                  <a:pt x="489168" y="1662444"/>
                </a:lnTo>
                <a:lnTo>
                  <a:pt x="552810" y="1691525"/>
                </a:lnTo>
                <a:lnTo>
                  <a:pt x="619036" y="1715826"/>
                </a:lnTo>
                <a:lnTo>
                  <a:pt x="687614" y="1735122"/>
                </a:lnTo>
                <a:lnTo>
                  <a:pt x="758310" y="1749185"/>
                </a:lnTo>
                <a:lnTo>
                  <a:pt x="830892" y="1757789"/>
                </a:lnTo>
                <a:lnTo>
                  <a:pt x="905126" y="1760707"/>
                </a:lnTo>
                <a:lnTo>
                  <a:pt x="979361" y="1757789"/>
                </a:lnTo>
                <a:lnTo>
                  <a:pt x="1051942" y="1749185"/>
                </a:lnTo>
                <a:lnTo>
                  <a:pt x="1122639" y="1735122"/>
                </a:lnTo>
                <a:lnTo>
                  <a:pt x="1191216" y="1715826"/>
                </a:lnTo>
                <a:lnTo>
                  <a:pt x="1257442" y="1691525"/>
                </a:lnTo>
                <a:lnTo>
                  <a:pt x="1321084" y="1662444"/>
                </a:lnTo>
                <a:lnTo>
                  <a:pt x="1381908" y="1628810"/>
                </a:lnTo>
                <a:lnTo>
                  <a:pt x="1439682" y="1590850"/>
                </a:lnTo>
                <a:lnTo>
                  <a:pt x="1494173" y="1548791"/>
                </a:lnTo>
                <a:lnTo>
                  <a:pt x="1545147" y="1502858"/>
                </a:lnTo>
                <a:lnTo>
                  <a:pt x="1592373" y="1453279"/>
                </a:lnTo>
                <a:lnTo>
                  <a:pt x="1635616" y="1400279"/>
                </a:lnTo>
                <a:lnTo>
                  <a:pt x="1674644" y="1344087"/>
                </a:lnTo>
                <a:lnTo>
                  <a:pt x="1709224" y="1284927"/>
                </a:lnTo>
                <a:lnTo>
                  <a:pt x="1739123" y="1223027"/>
                </a:lnTo>
                <a:lnTo>
                  <a:pt x="1764109" y="1158614"/>
                </a:lnTo>
                <a:lnTo>
                  <a:pt x="1783947" y="1091913"/>
                </a:lnTo>
                <a:lnTo>
                  <a:pt x="1798406" y="1023151"/>
                </a:lnTo>
                <a:lnTo>
                  <a:pt x="1807252" y="952556"/>
                </a:lnTo>
                <a:lnTo>
                  <a:pt x="1810252" y="880353"/>
                </a:lnTo>
                <a:lnTo>
                  <a:pt x="1807252" y="808151"/>
                </a:lnTo>
                <a:lnTo>
                  <a:pt x="1798406" y="737555"/>
                </a:lnTo>
                <a:lnTo>
                  <a:pt x="1783947" y="668794"/>
                </a:lnTo>
                <a:lnTo>
                  <a:pt x="1764109" y="602094"/>
                </a:lnTo>
                <a:lnTo>
                  <a:pt x="1739123" y="537680"/>
                </a:lnTo>
                <a:lnTo>
                  <a:pt x="1709224" y="475780"/>
                </a:lnTo>
                <a:lnTo>
                  <a:pt x="1674644" y="416621"/>
                </a:lnTo>
                <a:lnTo>
                  <a:pt x="1635616" y="360428"/>
                </a:lnTo>
                <a:lnTo>
                  <a:pt x="1592373" y="307429"/>
                </a:lnTo>
                <a:lnTo>
                  <a:pt x="1545147" y="257849"/>
                </a:lnTo>
                <a:lnTo>
                  <a:pt x="1494173" y="211917"/>
                </a:lnTo>
                <a:lnTo>
                  <a:pt x="1439682" y="169857"/>
                </a:lnTo>
                <a:lnTo>
                  <a:pt x="1381908" y="131897"/>
                </a:lnTo>
                <a:lnTo>
                  <a:pt x="1321084" y="98263"/>
                </a:lnTo>
                <a:lnTo>
                  <a:pt x="1257442" y="69182"/>
                </a:lnTo>
                <a:lnTo>
                  <a:pt x="1191216" y="44881"/>
                </a:lnTo>
                <a:lnTo>
                  <a:pt x="1122639" y="25585"/>
                </a:lnTo>
                <a:lnTo>
                  <a:pt x="1051942" y="11522"/>
                </a:lnTo>
                <a:lnTo>
                  <a:pt x="979361" y="2918"/>
                </a:lnTo>
                <a:lnTo>
                  <a:pt x="905126" y="0"/>
                </a:lnTo>
                <a:lnTo>
                  <a:pt x="830892" y="2918"/>
                </a:lnTo>
                <a:lnTo>
                  <a:pt x="758310" y="11522"/>
                </a:lnTo>
                <a:lnTo>
                  <a:pt x="687614" y="25585"/>
                </a:lnTo>
                <a:lnTo>
                  <a:pt x="619036" y="44881"/>
                </a:lnTo>
                <a:lnTo>
                  <a:pt x="552810" y="69182"/>
                </a:lnTo>
                <a:lnTo>
                  <a:pt x="489168" y="98263"/>
                </a:lnTo>
                <a:lnTo>
                  <a:pt x="428344" y="131897"/>
                </a:lnTo>
                <a:lnTo>
                  <a:pt x="370570" y="169857"/>
                </a:lnTo>
                <a:lnTo>
                  <a:pt x="316079" y="211917"/>
                </a:lnTo>
                <a:lnTo>
                  <a:pt x="265105" y="257849"/>
                </a:lnTo>
                <a:lnTo>
                  <a:pt x="217880" y="307429"/>
                </a:lnTo>
                <a:lnTo>
                  <a:pt x="174636" y="360428"/>
                </a:lnTo>
                <a:lnTo>
                  <a:pt x="135608" y="416621"/>
                </a:lnTo>
                <a:lnTo>
                  <a:pt x="101028" y="475780"/>
                </a:lnTo>
                <a:lnTo>
                  <a:pt x="71129" y="537680"/>
                </a:lnTo>
                <a:lnTo>
                  <a:pt x="46143" y="602094"/>
                </a:lnTo>
                <a:lnTo>
                  <a:pt x="26305" y="668794"/>
                </a:lnTo>
                <a:lnTo>
                  <a:pt x="11846" y="737555"/>
                </a:lnTo>
                <a:lnTo>
                  <a:pt x="3000" y="808151"/>
                </a:lnTo>
                <a:lnTo>
                  <a:pt x="0" y="880353"/>
                </a:lnTo>
                <a:close/>
              </a:path>
            </a:pathLst>
          </a:custGeom>
          <a:solidFill>
            <a:srgbClr val="83984F">
              <a:alpha val="50000"/>
            </a:srgbClr>
          </a:solidFill>
          <a:effectLst>
            <a:outerShdw blurRad="50800" dist="38100" dir="5400000" algn="t" rotWithShape="0">
              <a:prstClr val="black">
                <a:alpha val="40000"/>
              </a:prstClr>
            </a:outerShdw>
          </a:effectLst>
        </p:spPr>
        <p:txBody>
          <a:bodyPr wrap="square" lIns="0" tIns="0" rIns="0" bIns="0" rtlCol="0">
            <a:noAutofit/>
          </a:bodyPr>
          <a:lstStyle/>
          <a:p>
            <a:endParaRPr/>
          </a:p>
        </p:txBody>
      </p:sp>
      <p:sp>
        <p:nvSpPr>
          <p:cNvPr id="86" name="object 82"/>
          <p:cNvSpPr/>
          <p:nvPr/>
        </p:nvSpPr>
        <p:spPr>
          <a:xfrm>
            <a:off x="5938372" y="5487188"/>
            <a:ext cx="347472" cy="347472"/>
          </a:xfrm>
          <a:custGeom>
            <a:avLst/>
            <a:gdLst/>
            <a:ahLst/>
            <a:cxnLst/>
            <a:rect l="l" t="t" r="r" b="b"/>
            <a:pathLst>
              <a:path w="320729"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0"/>
                </a:lnTo>
                <a:close/>
              </a:path>
            </a:pathLst>
          </a:custGeom>
          <a:solidFill>
            <a:srgbClr val="AAC56C"/>
          </a:solidFill>
          <a:ln w="28575">
            <a:solidFill>
              <a:schemeClr val="bg1">
                <a:lumMod val="85000"/>
              </a:schemeClr>
            </a:solidFill>
          </a:ln>
        </p:spPr>
        <p:txBody>
          <a:bodyPr wrap="square" lIns="0" tIns="0" rIns="0" bIns="0" rtlCol="0">
            <a:noAutofit/>
          </a:bodyPr>
          <a:lstStyle/>
          <a:p>
            <a:endParaRPr/>
          </a:p>
        </p:txBody>
      </p:sp>
      <p:sp>
        <p:nvSpPr>
          <p:cNvPr id="87" name="object 84"/>
          <p:cNvSpPr/>
          <p:nvPr/>
        </p:nvSpPr>
        <p:spPr>
          <a:xfrm>
            <a:off x="6923747" y="5521291"/>
            <a:ext cx="347472" cy="347472"/>
          </a:xfrm>
          <a:custGeom>
            <a:avLst/>
            <a:gdLst/>
            <a:ahLst/>
            <a:cxnLst/>
            <a:rect l="l" t="t" r="r" b="b"/>
            <a:pathLst>
              <a:path w="320729"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6"/>
                </a:lnTo>
                <a:lnTo>
                  <a:pt x="0" y="173680"/>
                </a:lnTo>
                <a:close/>
              </a:path>
            </a:pathLst>
          </a:custGeom>
          <a:solidFill>
            <a:srgbClr val="AAC56C"/>
          </a:solidFill>
          <a:ln w="28575">
            <a:solidFill>
              <a:srgbClr val="83984F"/>
            </a:solidFill>
          </a:ln>
        </p:spPr>
        <p:txBody>
          <a:bodyPr wrap="square" lIns="0" tIns="0" rIns="0" bIns="0" rtlCol="0">
            <a:noAutofit/>
          </a:bodyPr>
          <a:lstStyle/>
          <a:p>
            <a:endParaRPr/>
          </a:p>
        </p:txBody>
      </p:sp>
      <p:sp>
        <p:nvSpPr>
          <p:cNvPr id="88" name="object 86"/>
          <p:cNvSpPr/>
          <p:nvPr/>
        </p:nvSpPr>
        <p:spPr>
          <a:xfrm>
            <a:off x="7775551" y="5502337"/>
            <a:ext cx="347472" cy="347472"/>
          </a:xfrm>
          <a:custGeom>
            <a:avLst/>
            <a:gdLst/>
            <a:ahLst/>
            <a:cxnLst/>
            <a:rect l="l" t="t" r="r" b="b"/>
            <a:pathLst>
              <a:path w="320729"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9"/>
                </a:lnTo>
                <a:lnTo>
                  <a:pt x="288458" y="69169"/>
                </a:lnTo>
                <a:lnTo>
                  <a:pt x="296005" y="80986"/>
                </a:lnTo>
                <a:lnTo>
                  <a:pt x="302647" y="93485"/>
                </a:lnTo>
                <a:lnTo>
                  <a:pt x="308334" y="106609"/>
                </a:lnTo>
                <a:lnTo>
                  <a:pt x="313014" y="120303"/>
                </a:lnTo>
                <a:lnTo>
                  <a:pt x="316635" y="134513"/>
                </a:lnTo>
                <a:lnTo>
                  <a:pt x="319146" y="149182"/>
                </a:lnTo>
                <a:lnTo>
                  <a:pt x="320497" y="164255"/>
                </a:lnTo>
                <a:lnTo>
                  <a:pt x="320729" y="173680"/>
                </a:lnTo>
                <a:lnTo>
                  <a:pt x="320116" y="188974"/>
                </a:lnTo>
                <a:lnTo>
                  <a:pt x="318311" y="203897"/>
                </a:lnTo>
                <a:lnTo>
                  <a:pt x="315364" y="218395"/>
                </a:lnTo>
                <a:lnTo>
                  <a:pt x="311328" y="232412"/>
                </a:lnTo>
                <a:lnTo>
                  <a:pt x="306254" y="245893"/>
                </a:lnTo>
                <a:lnTo>
                  <a:pt x="300192" y="258782"/>
                </a:lnTo>
                <a:lnTo>
                  <a:pt x="293194" y="271024"/>
                </a:lnTo>
                <a:lnTo>
                  <a:pt x="285310" y="282563"/>
                </a:lnTo>
                <a:lnTo>
                  <a:pt x="276593" y="293344"/>
                </a:lnTo>
                <a:lnTo>
                  <a:pt x="267094" y="303312"/>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6"/>
                </a:lnTo>
                <a:lnTo>
                  <a:pt x="0" y="173680"/>
                </a:lnTo>
                <a:close/>
              </a:path>
            </a:pathLst>
          </a:custGeom>
          <a:solidFill>
            <a:srgbClr val="AAC56C"/>
          </a:solidFill>
          <a:ln w="28575">
            <a:solidFill>
              <a:schemeClr val="bg1">
                <a:lumMod val="85000"/>
              </a:schemeClr>
            </a:solidFill>
          </a:ln>
        </p:spPr>
        <p:txBody>
          <a:bodyPr wrap="square" lIns="0" tIns="0" rIns="0" bIns="0" rtlCol="0">
            <a:noAutofit/>
          </a:bodyPr>
          <a:lstStyle/>
          <a:p>
            <a:endParaRPr/>
          </a:p>
        </p:txBody>
      </p:sp>
      <p:sp>
        <p:nvSpPr>
          <p:cNvPr id="89" name="object 74"/>
          <p:cNvSpPr/>
          <p:nvPr/>
        </p:nvSpPr>
        <p:spPr>
          <a:xfrm>
            <a:off x="4192469" y="5195209"/>
            <a:ext cx="347472" cy="347472"/>
          </a:xfrm>
          <a:custGeom>
            <a:avLst/>
            <a:gdLst/>
            <a:ahLst/>
            <a:cxnLst/>
            <a:rect l="l" t="t" r="r" b="b"/>
            <a:pathLst>
              <a:path w="320730"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90" name="object 72"/>
          <p:cNvSpPr/>
          <p:nvPr/>
        </p:nvSpPr>
        <p:spPr>
          <a:xfrm>
            <a:off x="7483366" y="2517371"/>
            <a:ext cx="347472" cy="347472"/>
          </a:xfrm>
          <a:custGeom>
            <a:avLst/>
            <a:gdLst/>
            <a:ahLst/>
            <a:cxnLst/>
            <a:rect l="l" t="t" r="r" b="b"/>
            <a:pathLst>
              <a:path w="320730"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30" y="342927"/>
                </a:lnTo>
                <a:lnTo>
                  <a:pt x="182985" y="345647"/>
                </a:lnTo>
                <a:lnTo>
                  <a:pt x="169068" y="347110"/>
                </a:lnTo>
                <a:lnTo>
                  <a:pt x="160364" y="347362"/>
                </a:lnTo>
                <a:lnTo>
                  <a:pt x="146244" y="346698"/>
                </a:lnTo>
                <a:lnTo>
                  <a:pt x="132465" y="344742"/>
                </a:lnTo>
                <a:lnTo>
                  <a:pt x="119078" y="341551"/>
                </a:lnTo>
                <a:lnTo>
                  <a:pt x="106136" y="337180"/>
                </a:lnTo>
                <a:lnTo>
                  <a:pt x="93689" y="331684"/>
                </a:lnTo>
                <a:lnTo>
                  <a:pt x="81788" y="325119"/>
                </a:lnTo>
                <a:lnTo>
                  <a:pt x="70485" y="317540"/>
                </a:lnTo>
                <a:lnTo>
                  <a:pt x="59830" y="309002"/>
                </a:lnTo>
                <a:lnTo>
                  <a:pt x="49876" y="299561"/>
                </a:lnTo>
                <a:lnTo>
                  <a:pt x="40672" y="289273"/>
                </a:lnTo>
                <a:lnTo>
                  <a:pt x="32271" y="278192"/>
                </a:lnTo>
                <a:lnTo>
                  <a:pt x="24724" y="266375"/>
                </a:lnTo>
                <a:lnTo>
                  <a:pt x="18081" y="253876"/>
                </a:lnTo>
                <a:lnTo>
                  <a:pt x="12395" y="240752"/>
                </a:lnTo>
                <a:lnTo>
                  <a:pt x="7715" y="227058"/>
                </a:lnTo>
                <a:lnTo>
                  <a:pt x="4094" y="212848"/>
                </a:lnTo>
                <a:lnTo>
                  <a:pt x="1583" y="198180"/>
                </a:lnTo>
                <a:lnTo>
                  <a:pt x="232" y="183107"/>
                </a:lnTo>
                <a:lnTo>
                  <a:pt x="0" y="173680"/>
                </a:lnTo>
                <a:close/>
              </a:path>
            </a:pathLst>
          </a:custGeom>
          <a:solidFill>
            <a:srgbClr val="FAA757"/>
          </a:solidFill>
          <a:ln w="28575">
            <a:solidFill>
              <a:srgbClr val="C1803F"/>
            </a:solidFill>
          </a:ln>
        </p:spPr>
        <p:txBody>
          <a:bodyPr wrap="square" lIns="0" tIns="0" rIns="0" bIns="0" rtlCol="0">
            <a:noAutofit/>
          </a:bodyPr>
          <a:lstStyle/>
          <a:p>
            <a:endParaRPr/>
          </a:p>
        </p:txBody>
      </p:sp>
      <p:sp>
        <p:nvSpPr>
          <p:cNvPr id="91" name="object 70"/>
          <p:cNvSpPr/>
          <p:nvPr/>
        </p:nvSpPr>
        <p:spPr>
          <a:xfrm>
            <a:off x="7084113" y="2135643"/>
            <a:ext cx="347472" cy="347472"/>
          </a:xfrm>
          <a:custGeom>
            <a:avLst/>
            <a:gdLst/>
            <a:ahLst/>
            <a:cxnLst/>
            <a:rect l="l" t="t" r="r" b="b"/>
            <a:pathLst>
              <a:path w="320730"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2"/>
                </a:lnTo>
                <a:lnTo>
                  <a:pt x="146244" y="346698"/>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3" y="198179"/>
                </a:lnTo>
                <a:lnTo>
                  <a:pt x="232" y="183107"/>
                </a:lnTo>
                <a:lnTo>
                  <a:pt x="0" y="173680"/>
                </a:lnTo>
                <a:close/>
              </a:path>
            </a:pathLst>
          </a:custGeom>
          <a:solidFill>
            <a:srgbClr val="FAA757"/>
          </a:solidFill>
          <a:ln w="28575">
            <a:solidFill>
              <a:srgbClr val="C1803F"/>
            </a:solidFill>
          </a:ln>
        </p:spPr>
        <p:txBody>
          <a:bodyPr wrap="square" lIns="0" tIns="0" rIns="0" bIns="0" rtlCol="0">
            <a:noAutofit/>
          </a:bodyPr>
          <a:lstStyle/>
          <a:p>
            <a:endParaRPr/>
          </a:p>
        </p:txBody>
      </p:sp>
      <p:sp>
        <p:nvSpPr>
          <p:cNvPr id="92" name="object 68"/>
          <p:cNvSpPr/>
          <p:nvPr/>
        </p:nvSpPr>
        <p:spPr>
          <a:xfrm>
            <a:off x="6672028" y="1723114"/>
            <a:ext cx="347472" cy="347472"/>
          </a:xfrm>
          <a:custGeom>
            <a:avLst/>
            <a:gdLst/>
            <a:ahLst/>
            <a:cxnLst/>
            <a:rect l="l" t="t" r="r" b="b"/>
            <a:pathLst>
              <a:path w="320729"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2"/>
                </a:lnTo>
                <a:lnTo>
                  <a:pt x="146244" y="346698"/>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3"/>
                </a:lnTo>
                <a:lnTo>
                  <a:pt x="32271" y="278192"/>
                </a:lnTo>
                <a:lnTo>
                  <a:pt x="24724" y="266375"/>
                </a:lnTo>
                <a:lnTo>
                  <a:pt x="18081" y="253876"/>
                </a:lnTo>
                <a:lnTo>
                  <a:pt x="12395" y="240752"/>
                </a:lnTo>
                <a:lnTo>
                  <a:pt x="7715" y="227058"/>
                </a:lnTo>
                <a:lnTo>
                  <a:pt x="4094" y="212848"/>
                </a:lnTo>
                <a:lnTo>
                  <a:pt x="1583" y="198179"/>
                </a:lnTo>
                <a:lnTo>
                  <a:pt x="232" y="183107"/>
                </a:lnTo>
                <a:lnTo>
                  <a:pt x="0" y="173680"/>
                </a:lnTo>
                <a:close/>
              </a:path>
            </a:pathLst>
          </a:custGeom>
          <a:solidFill>
            <a:srgbClr val="FAA757"/>
          </a:solidFill>
          <a:ln w="28575">
            <a:solidFill>
              <a:schemeClr val="bg1">
                <a:lumMod val="85000"/>
              </a:schemeClr>
            </a:solidFill>
          </a:ln>
        </p:spPr>
        <p:txBody>
          <a:bodyPr wrap="square" lIns="0" tIns="0" rIns="0" bIns="0" rtlCol="0">
            <a:noAutofit/>
          </a:bodyPr>
          <a:lstStyle/>
          <a:p>
            <a:endParaRPr/>
          </a:p>
        </p:txBody>
      </p:sp>
      <p:sp>
        <p:nvSpPr>
          <p:cNvPr id="93" name="object 66"/>
          <p:cNvSpPr/>
          <p:nvPr/>
        </p:nvSpPr>
        <p:spPr>
          <a:xfrm>
            <a:off x="8396003" y="3412181"/>
            <a:ext cx="347472" cy="347472"/>
          </a:xfrm>
          <a:custGeom>
            <a:avLst/>
            <a:gdLst/>
            <a:ahLst/>
            <a:cxnLst/>
            <a:rect l="l" t="t" r="r" b="b"/>
            <a:pathLst>
              <a:path w="320730"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4"/>
                </a:lnTo>
                <a:lnTo>
                  <a:pt x="308334" y="106609"/>
                </a:lnTo>
                <a:lnTo>
                  <a:pt x="313014" y="120303"/>
                </a:lnTo>
                <a:lnTo>
                  <a:pt x="316635" y="134512"/>
                </a:lnTo>
                <a:lnTo>
                  <a:pt x="319147" y="149181"/>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3" y="346697"/>
                </a:lnTo>
                <a:lnTo>
                  <a:pt x="132464" y="344742"/>
                </a:lnTo>
                <a:lnTo>
                  <a:pt x="119078" y="341551"/>
                </a:lnTo>
                <a:lnTo>
                  <a:pt x="106136" y="337180"/>
                </a:lnTo>
                <a:lnTo>
                  <a:pt x="93688" y="331684"/>
                </a:lnTo>
                <a:lnTo>
                  <a:pt x="81788" y="325119"/>
                </a:lnTo>
                <a:lnTo>
                  <a:pt x="70484" y="317539"/>
                </a:lnTo>
                <a:lnTo>
                  <a:pt x="59830" y="309001"/>
                </a:lnTo>
                <a:lnTo>
                  <a:pt x="49875" y="299561"/>
                </a:lnTo>
                <a:lnTo>
                  <a:pt x="40672" y="289272"/>
                </a:lnTo>
                <a:lnTo>
                  <a:pt x="32271" y="278192"/>
                </a:lnTo>
                <a:lnTo>
                  <a:pt x="24724" y="266375"/>
                </a:lnTo>
                <a:lnTo>
                  <a:pt x="18081" y="253876"/>
                </a:lnTo>
                <a:lnTo>
                  <a:pt x="12395" y="240752"/>
                </a:lnTo>
                <a:lnTo>
                  <a:pt x="7715" y="227057"/>
                </a:lnTo>
                <a:lnTo>
                  <a:pt x="4094" y="212848"/>
                </a:lnTo>
                <a:lnTo>
                  <a:pt x="1582" y="198179"/>
                </a:lnTo>
                <a:lnTo>
                  <a:pt x="232" y="183106"/>
                </a:lnTo>
                <a:lnTo>
                  <a:pt x="0" y="173680"/>
                </a:lnTo>
                <a:close/>
              </a:path>
            </a:pathLst>
          </a:custGeom>
          <a:solidFill>
            <a:srgbClr val="FAA757"/>
          </a:solidFill>
          <a:ln w="28575">
            <a:solidFill>
              <a:srgbClr val="C1803F"/>
            </a:solidFill>
          </a:ln>
        </p:spPr>
        <p:txBody>
          <a:bodyPr wrap="square" lIns="0" tIns="0" rIns="0" bIns="0" rtlCol="0">
            <a:noAutofit/>
          </a:bodyPr>
          <a:lstStyle/>
          <a:p>
            <a:endParaRPr/>
          </a:p>
        </p:txBody>
      </p:sp>
      <p:sp>
        <p:nvSpPr>
          <p:cNvPr id="94" name="object 63"/>
          <p:cNvSpPr/>
          <p:nvPr/>
        </p:nvSpPr>
        <p:spPr>
          <a:xfrm>
            <a:off x="7404842" y="5021529"/>
            <a:ext cx="347472" cy="347472"/>
          </a:xfrm>
          <a:custGeom>
            <a:avLst/>
            <a:gdLst/>
            <a:ahLst/>
            <a:cxnLst/>
            <a:rect l="l" t="t" r="r" b="b"/>
            <a:pathLst>
              <a:path w="320730" h="347361">
                <a:moveTo>
                  <a:pt x="0" y="173680"/>
                </a:moveTo>
                <a:lnTo>
                  <a:pt x="232" y="183106"/>
                </a:lnTo>
                <a:lnTo>
                  <a:pt x="1583" y="198179"/>
                </a:lnTo>
                <a:lnTo>
                  <a:pt x="4094" y="212848"/>
                </a:lnTo>
                <a:lnTo>
                  <a:pt x="7715" y="227058"/>
                </a:lnTo>
                <a:lnTo>
                  <a:pt x="12395" y="240752"/>
                </a:lnTo>
                <a:lnTo>
                  <a:pt x="18082" y="253876"/>
                </a:lnTo>
                <a:lnTo>
                  <a:pt x="24724" y="266375"/>
                </a:lnTo>
                <a:lnTo>
                  <a:pt x="32272" y="278192"/>
                </a:lnTo>
                <a:lnTo>
                  <a:pt x="40673" y="289272"/>
                </a:lnTo>
                <a:lnTo>
                  <a:pt x="49876" y="299561"/>
                </a:lnTo>
                <a:lnTo>
                  <a:pt x="59830" y="309001"/>
                </a:lnTo>
                <a:lnTo>
                  <a:pt x="70485" y="317539"/>
                </a:lnTo>
                <a:lnTo>
                  <a:pt x="81788" y="325118"/>
                </a:lnTo>
                <a:lnTo>
                  <a:pt x="93689" y="331684"/>
                </a:lnTo>
                <a:lnTo>
                  <a:pt x="106136" y="337180"/>
                </a:lnTo>
                <a:lnTo>
                  <a:pt x="119079" y="341551"/>
                </a:lnTo>
                <a:lnTo>
                  <a:pt x="132465" y="344742"/>
                </a:lnTo>
                <a:lnTo>
                  <a:pt x="146244" y="346697"/>
                </a:lnTo>
                <a:lnTo>
                  <a:pt x="160365" y="347361"/>
                </a:lnTo>
                <a:lnTo>
                  <a:pt x="169069" y="347110"/>
                </a:lnTo>
                <a:lnTo>
                  <a:pt x="182986" y="345646"/>
                </a:lnTo>
                <a:lnTo>
                  <a:pt x="196530" y="342926"/>
                </a:lnTo>
                <a:lnTo>
                  <a:pt x="209650" y="339004"/>
                </a:lnTo>
                <a:lnTo>
                  <a:pt x="222295" y="333936"/>
                </a:lnTo>
                <a:lnTo>
                  <a:pt x="234413" y="327778"/>
                </a:lnTo>
                <a:lnTo>
                  <a:pt x="245953" y="320583"/>
                </a:lnTo>
                <a:lnTo>
                  <a:pt x="256864" y="312409"/>
                </a:lnTo>
                <a:lnTo>
                  <a:pt x="267095" y="303311"/>
                </a:lnTo>
                <a:lnTo>
                  <a:pt x="276595" y="293343"/>
                </a:lnTo>
                <a:lnTo>
                  <a:pt x="285312" y="282562"/>
                </a:lnTo>
                <a:lnTo>
                  <a:pt x="293195" y="271023"/>
                </a:lnTo>
                <a:lnTo>
                  <a:pt x="300193" y="258781"/>
                </a:lnTo>
                <a:lnTo>
                  <a:pt x="306255" y="245892"/>
                </a:lnTo>
                <a:lnTo>
                  <a:pt x="311330" y="232411"/>
                </a:lnTo>
                <a:lnTo>
                  <a:pt x="315366" y="218394"/>
                </a:lnTo>
                <a:lnTo>
                  <a:pt x="318312" y="203896"/>
                </a:lnTo>
                <a:lnTo>
                  <a:pt x="320117" y="188973"/>
                </a:lnTo>
                <a:lnTo>
                  <a:pt x="320730" y="173680"/>
                </a:lnTo>
                <a:lnTo>
                  <a:pt x="320498" y="164254"/>
                </a:lnTo>
                <a:lnTo>
                  <a:pt x="319147" y="149181"/>
                </a:lnTo>
                <a:lnTo>
                  <a:pt x="316636" y="134512"/>
                </a:lnTo>
                <a:lnTo>
                  <a:pt x="313015" y="120303"/>
                </a:lnTo>
                <a:lnTo>
                  <a:pt x="308335" y="106609"/>
                </a:lnTo>
                <a:lnTo>
                  <a:pt x="302649" y="93485"/>
                </a:lnTo>
                <a:lnTo>
                  <a:pt x="296006" y="80986"/>
                </a:lnTo>
                <a:lnTo>
                  <a:pt x="288459" y="69169"/>
                </a:lnTo>
                <a:lnTo>
                  <a:pt x="280058" y="58089"/>
                </a:lnTo>
                <a:lnTo>
                  <a:pt x="270854" y="47800"/>
                </a:lnTo>
                <a:lnTo>
                  <a:pt x="260900" y="38359"/>
                </a:lnTo>
                <a:lnTo>
                  <a:pt x="250245" y="29822"/>
                </a:lnTo>
                <a:lnTo>
                  <a:pt x="238942" y="22242"/>
                </a:lnTo>
                <a:lnTo>
                  <a:pt x="227041" y="15677"/>
                </a:lnTo>
                <a:lnTo>
                  <a:pt x="214594" y="10181"/>
                </a:lnTo>
                <a:lnTo>
                  <a:pt x="201651" y="5810"/>
                </a:lnTo>
                <a:lnTo>
                  <a:pt x="188265" y="2619"/>
                </a:lnTo>
                <a:lnTo>
                  <a:pt x="174486" y="664"/>
                </a:lnTo>
                <a:lnTo>
                  <a:pt x="160365" y="0"/>
                </a:lnTo>
                <a:lnTo>
                  <a:pt x="151662" y="251"/>
                </a:lnTo>
                <a:lnTo>
                  <a:pt x="137745" y="1714"/>
                </a:lnTo>
                <a:lnTo>
                  <a:pt x="124200" y="4434"/>
                </a:lnTo>
                <a:lnTo>
                  <a:pt x="111080" y="8356"/>
                </a:lnTo>
                <a:lnTo>
                  <a:pt x="98436" y="13424"/>
                </a:lnTo>
                <a:lnTo>
                  <a:pt x="86318" y="19583"/>
                </a:lnTo>
                <a:lnTo>
                  <a:pt x="74777" y="26777"/>
                </a:lnTo>
                <a:lnTo>
                  <a:pt x="63866" y="34951"/>
                </a:lnTo>
                <a:lnTo>
                  <a:pt x="53635" y="44049"/>
                </a:lnTo>
                <a:lnTo>
                  <a:pt x="44136" y="54017"/>
                </a:lnTo>
                <a:lnTo>
                  <a:pt x="35419" y="64798"/>
                </a:lnTo>
                <a:lnTo>
                  <a:pt x="27535" y="76337"/>
                </a:lnTo>
                <a:lnTo>
                  <a:pt x="20537" y="88579"/>
                </a:lnTo>
                <a:lnTo>
                  <a:pt x="14475" y="101468"/>
                </a:lnTo>
                <a:lnTo>
                  <a:pt x="9400" y="114948"/>
                </a:lnTo>
                <a:lnTo>
                  <a:pt x="5364" y="128965"/>
                </a:lnTo>
                <a:lnTo>
                  <a:pt x="2418" y="143463"/>
                </a:lnTo>
                <a:lnTo>
                  <a:pt x="613" y="158386"/>
                </a:lnTo>
                <a:lnTo>
                  <a:pt x="0" y="173680"/>
                </a:lnTo>
                <a:close/>
              </a:path>
            </a:pathLst>
          </a:custGeom>
          <a:solidFill>
            <a:srgbClr val="AAC56C"/>
          </a:solidFill>
          <a:ln w="28575">
            <a:solidFill>
              <a:srgbClr val="83984F"/>
            </a:solidFill>
          </a:ln>
        </p:spPr>
        <p:txBody>
          <a:bodyPr wrap="square" lIns="0" tIns="0" rIns="0" bIns="0" rtlCol="0">
            <a:noAutofit/>
          </a:bodyPr>
          <a:lstStyle/>
          <a:p>
            <a:endParaRPr/>
          </a:p>
        </p:txBody>
      </p:sp>
      <p:sp>
        <p:nvSpPr>
          <p:cNvPr id="95" name="object 62"/>
          <p:cNvSpPr/>
          <p:nvPr/>
        </p:nvSpPr>
        <p:spPr>
          <a:xfrm>
            <a:off x="5850962" y="3493881"/>
            <a:ext cx="347472" cy="347472"/>
          </a:xfrm>
          <a:custGeom>
            <a:avLst/>
            <a:gdLst/>
            <a:ahLst/>
            <a:cxnLst/>
            <a:rect l="l" t="t" r="r" b="b"/>
            <a:pathLst>
              <a:path w="320729"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6" y="149182"/>
                </a:lnTo>
                <a:lnTo>
                  <a:pt x="320497" y="164254"/>
                </a:lnTo>
                <a:lnTo>
                  <a:pt x="320729"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6"/>
                </a:lnTo>
                <a:lnTo>
                  <a:pt x="0" y="173681"/>
                </a:lnTo>
                <a:close/>
              </a:path>
            </a:pathLst>
          </a:custGeom>
          <a:solidFill>
            <a:srgbClr val="AAC56C"/>
          </a:solidFill>
          <a:ln w="28575">
            <a:solidFill>
              <a:srgbClr val="83984F"/>
            </a:solidFill>
          </a:ln>
        </p:spPr>
        <p:txBody>
          <a:bodyPr wrap="square" lIns="0" tIns="0" rIns="0" bIns="0" rtlCol="0">
            <a:noAutofit/>
          </a:bodyPr>
          <a:lstStyle/>
          <a:p>
            <a:endParaRPr/>
          </a:p>
        </p:txBody>
      </p:sp>
      <p:sp>
        <p:nvSpPr>
          <p:cNvPr id="96" name="object 60"/>
          <p:cNvSpPr/>
          <p:nvPr/>
        </p:nvSpPr>
        <p:spPr>
          <a:xfrm>
            <a:off x="4975263" y="4571028"/>
            <a:ext cx="347472" cy="347472"/>
          </a:xfrm>
          <a:custGeom>
            <a:avLst/>
            <a:gdLst/>
            <a:ahLst/>
            <a:cxnLst/>
            <a:rect l="l" t="t" r="r" b="b"/>
            <a:pathLst>
              <a:path w="320729"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8"/>
                </a:lnTo>
                <a:lnTo>
                  <a:pt x="288458" y="69169"/>
                </a:lnTo>
                <a:lnTo>
                  <a:pt x="296005" y="80986"/>
                </a:lnTo>
                <a:lnTo>
                  <a:pt x="302648" y="93485"/>
                </a:lnTo>
                <a:lnTo>
                  <a:pt x="308334" y="106609"/>
                </a:lnTo>
                <a:lnTo>
                  <a:pt x="313014" y="120303"/>
                </a:lnTo>
                <a:lnTo>
                  <a:pt x="316635" y="134513"/>
                </a:lnTo>
                <a:lnTo>
                  <a:pt x="319146" y="149182"/>
                </a:lnTo>
                <a:lnTo>
                  <a:pt x="320497" y="164254"/>
                </a:lnTo>
                <a:lnTo>
                  <a:pt x="320729"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1"/>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97" name="object 58"/>
          <p:cNvSpPr/>
          <p:nvPr/>
        </p:nvSpPr>
        <p:spPr>
          <a:xfrm>
            <a:off x="9037462" y="2045434"/>
            <a:ext cx="347472" cy="347472"/>
          </a:xfrm>
          <a:custGeom>
            <a:avLst/>
            <a:gdLst/>
            <a:ahLst/>
            <a:cxnLst/>
            <a:rect l="l" t="t" r="r" b="b"/>
            <a:pathLst>
              <a:path w="320729"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4"/>
                </a:lnTo>
                <a:lnTo>
                  <a:pt x="308334" y="106609"/>
                </a:lnTo>
                <a:lnTo>
                  <a:pt x="313014" y="120303"/>
                </a:lnTo>
                <a:lnTo>
                  <a:pt x="316635" y="134512"/>
                </a:lnTo>
                <a:lnTo>
                  <a:pt x="319146" y="149181"/>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2"/>
                </a:lnTo>
                <a:lnTo>
                  <a:pt x="146243" y="346698"/>
                </a:lnTo>
                <a:lnTo>
                  <a:pt x="132464" y="344742"/>
                </a:lnTo>
                <a:lnTo>
                  <a:pt x="119078" y="341551"/>
                </a:lnTo>
                <a:lnTo>
                  <a:pt x="106136" y="337180"/>
                </a:lnTo>
                <a:lnTo>
                  <a:pt x="93688" y="331684"/>
                </a:lnTo>
                <a:lnTo>
                  <a:pt x="81788" y="325119"/>
                </a:lnTo>
                <a:lnTo>
                  <a:pt x="70484" y="317539"/>
                </a:lnTo>
                <a:lnTo>
                  <a:pt x="59830" y="309002"/>
                </a:lnTo>
                <a:lnTo>
                  <a:pt x="49875" y="299561"/>
                </a:lnTo>
                <a:lnTo>
                  <a:pt x="40672" y="289272"/>
                </a:lnTo>
                <a:lnTo>
                  <a:pt x="32271" y="278192"/>
                </a:lnTo>
                <a:lnTo>
                  <a:pt x="24724" y="266375"/>
                </a:lnTo>
                <a:lnTo>
                  <a:pt x="18081" y="253876"/>
                </a:lnTo>
                <a:lnTo>
                  <a:pt x="12395" y="240752"/>
                </a:lnTo>
                <a:lnTo>
                  <a:pt x="7715" y="227057"/>
                </a:lnTo>
                <a:lnTo>
                  <a:pt x="4094" y="212848"/>
                </a:lnTo>
                <a:lnTo>
                  <a:pt x="1582" y="198179"/>
                </a:lnTo>
                <a:lnTo>
                  <a:pt x="232" y="183106"/>
                </a:lnTo>
                <a:lnTo>
                  <a:pt x="0" y="173680"/>
                </a:lnTo>
                <a:close/>
              </a:path>
            </a:pathLst>
          </a:custGeom>
          <a:solidFill>
            <a:srgbClr val="FAA757"/>
          </a:solidFill>
          <a:ln w="28575">
            <a:solidFill>
              <a:srgbClr val="C1803F"/>
            </a:solidFill>
          </a:ln>
        </p:spPr>
        <p:txBody>
          <a:bodyPr wrap="square" lIns="0" tIns="0" rIns="0" bIns="0" rtlCol="0">
            <a:noAutofit/>
          </a:bodyPr>
          <a:lstStyle/>
          <a:p>
            <a:endParaRPr/>
          </a:p>
        </p:txBody>
      </p:sp>
      <p:sp>
        <p:nvSpPr>
          <p:cNvPr id="98" name="object 56"/>
          <p:cNvSpPr/>
          <p:nvPr/>
        </p:nvSpPr>
        <p:spPr>
          <a:xfrm>
            <a:off x="8077321" y="1961962"/>
            <a:ext cx="347472" cy="347472"/>
          </a:xfrm>
          <a:custGeom>
            <a:avLst/>
            <a:gdLst/>
            <a:ahLst/>
            <a:cxnLst/>
            <a:rect l="l" t="t" r="r" b="b"/>
            <a:pathLst>
              <a:path w="320729"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4"/>
                </a:lnTo>
                <a:lnTo>
                  <a:pt x="308334" y="106609"/>
                </a:lnTo>
                <a:lnTo>
                  <a:pt x="313014" y="120303"/>
                </a:lnTo>
                <a:lnTo>
                  <a:pt x="316635" y="134512"/>
                </a:lnTo>
                <a:lnTo>
                  <a:pt x="319146" y="149181"/>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2"/>
                </a:lnTo>
                <a:lnTo>
                  <a:pt x="146243" y="346697"/>
                </a:lnTo>
                <a:lnTo>
                  <a:pt x="132464" y="344742"/>
                </a:lnTo>
                <a:lnTo>
                  <a:pt x="119078" y="341551"/>
                </a:lnTo>
                <a:lnTo>
                  <a:pt x="106136" y="337180"/>
                </a:lnTo>
                <a:lnTo>
                  <a:pt x="93688" y="331684"/>
                </a:lnTo>
                <a:lnTo>
                  <a:pt x="81788" y="325119"/>
                </a:lnTo>
                <a:lnTo>
                  <a:pt x="70484" y="317539"/>
                </a:lnTo>
                <a:lnTo>
                  <a:pt x="59830" y="309002"/>
                </a:lnTo>
                <a:lnTo>
                  <a:pt x="49875" y="299561"/>
                </a:lnTo>
                <a:lnTo>
                  <a:pt x="40672" y="289272"/>
                </a:lnTo>
                <a:lnTo>
                  <a:pt x="32271" y="278192"/>
                </a:lnTo>
                <a:lnTo>
                  <a:pt x="24724" y="266375"/>
                </a:lnTo>
                <a:lnTo>
                  <a:pt x="18081" y="253876"/>
                </a:lnTo>
                <a:lnTo>
                  <a:pt x="12395" y="240752"/>
                </a:lnTo>
                <a:lnTo>
                  <a:pt x="7715" y="227057"/>
                </a:lnTo>
                <a:lnTo>
                  <a:pt x="4094" y="212848"/>
                </a:lnTo>
                <a:lnTo>
                  <a:pt x="1582" y="198179"/>
                </a:lnTo>
                <a:lnTo>
                  <a:pt x="232" y="183106"/>
                </a:lnTo>
                <a:lnTo>
                  <a:pt x="0" y="173680"/>
                </a:lnTo>
                <a:close/>
              </a:path>
            </a:pathLst>
          </a:custGeom>
          <a:solidFill>
            <a:srgbClr val="FAA757"/>
          </a:solidFill>
          <a:ln w="28575">
            <a:solidFill>
              <a:srgbClr val="C1803F"/>
            </a:solidFill>
          </a:ln>
        </p:spPr>
        <p:txBody>
          <a:bodyPr wrap="square" lIns="0" tIns="0" rIns="0" bIns="0" rtlCol="0">
            <a:noAutofit/>
          </a:bodyPr>
          <a:lstStyle/>
          <a:p>
            <a:endParaRPr/>
          </a:p>
        </p:txBody>
      </p:sp>
      <p:sp>
        <p:nvSpPr>
          <p:cNvPr id="99" name="object 54"/>
          <p:cNvSpPr/>
          <p:nvPr/>
        </p:nvSpPr>
        <p:spPr>
          <a:xfrm>
            <a:off x="8877097" y="2753913"/>
            <a:ext cx="347472" cy="347472"/>
          </a:xfrm>
          <a:custGeom>
            <a:avLst/>
            <a:gdLst/>
            <a:ahLst/>
            <a:cxnLst/>
            <a:rect l="l" t="t" r="r" b="b"/>
            <a:pathLst>
              <a:path w="320730"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4"/>
                </a:lnTo>
                <a:lnTo>
                  <a:pt x="308334" y="106609"/>
                </a:lnTo>
                <a:lnTo>
                  <a:pt x="313014" y="120303"/>
                </a:lnTo>
                <a:lnTo>
                  <a:pt x="316635" y="134512"/>
                </a:lnTo>
                <a:lnTo>
                  <a:pt x="319146" y="149181"/>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2"/>
                </a:lnTo>
                <a:lnTo>
                  <a:pt x="146243" y="346698"/>
                </a:lnTo>
                <a:lnTo>
                  <a:pt x="132464" y="344742"/>
                </a:lnTo>
                <a:lnTo>
                  <a:pt x="119078" y="341551"/>
                </a:lnTo>
                <a:lnTo>
                  <a:pt x="106136" y="337180"/>
                </a:lnTo>
                <a:lnTo>
                  <a:pt x="93688" y="331684"/>
                </a:lnTo>
                <a:lnTo>
                  <a:pt x="81788" y="325119"/>
                </a:lnTo>
                <a:lnTo>
                  <a:pt x="70484" y="317539"/>
                </a:lnTo>
                <a:lnTo>
                  <a:pt x="59830" y="309002"/>
                </a:lnTo>
                <a:lnTo>
                  <a:pt x="49875" y="299561"/>
                </a:lnTo>
                <a:lnTo>
                  <a:pt x="40672" y="289272"/>
                </a:lnTo>
                <a:lnTo>
                  <a:pt x="32271" y="278192"/>
                </a:lnTo>
                <a:lnTo>
                  <a:pt x="24724" y="266375"/>
                </a:lnTo>
                <a:lnTo>
                  <a:pt x="18081" y="253876"/>
                </a:lnTo>
                <a:lnTo>
                  <a:pt x="12395" y="240752"/>
                </a:lnTo>
                <a:lnTo>
                  <a:pt x="7715" y="227057"/>
                </a:lnTo>
                <a:lnTo>
                  <a:pt x="4094" y="212848"/>
                </a:lnTo>
                <a:lnTo>
                  <a:pt x="1582" y="198179"/>
                </a:lnTo>
                <a:lnTo>
                  <a:pt x="232" y="183106"/>
                </a:lnTo>
                <a:lnTo>
                  <a:pt x="0" y="173680"/>
                </a:lnTo>
                <a:close/>
              </a:path>
            </a:pathLst>
          </a:custGeom>
          <a:solidFill>
            <a:srgbClr val="FAA757"/>
          </a:solidFill>
          <a:ln w="28575">
            <a:solidFill>
              <a:srgbClr val="C1803F"/>
            </a:solidFill>
          </a:ln>
        </p:spPr>
        <p:txBody>
          <a:bodyPr wrap="square" lIns="0" tIns="0" rIns="0" bIns="0" rtlCol="0">
            <a:noAutofit/>
          </a:bodyPr>
          <a:lstStyle/>
          <a:p>
            <a:endParaRPr/>
          </a:p>
        </p:txBody>
      </p:sp>
      <p:sp>
        <p:nvSpPr>
          <p:cNvPr id="100" name="object 52"/>
          <p:cNvSpPr/>
          <p:nvPr/>
        </p:nvSpPr>
        <p:spPr>
          <a:xfrm>
            <a:off x="6220124" y="4120868"/>
            <a:ext cx="347472" cy="347472"/>
          </a:xfrm>
          <a:custGeom>
            <a:avLst/>
            <a:gdLst/>
            <a:ahLst/>
            <a:cxnLst/>
            <a:rect l="l" t="t" r="r" b="b"/>
            <a:pathLst>
              <a:path w="320730"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5"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1"/>
                </a:lnTo>
                <a:close/>
              </a:path>
            </a:pathLst>
          </a:custGeom>
          <a:solidFill>
            <a:srgbClr val="AAC56C"/>
          </a:solidFill>
          <a:ln w="28575">
            <a:solidFill>
              <a:srgbClr val="83984F"/>
            </a:solidFill>
          </a:ln>
        </p:spPr>
        <p:txBody>
          <a:bodyPr wrap="square" lIns="0" tIns="0" rIns="0" bIns="0" rtlCol="0">
            <a:noAutofit/>
          </a:bodyPr>
          <a:lstStyle/>
          <a:p>
            <a:endParaRPr/>
          </a:p>
        </p:txBody>
      </p:sp>
      <p:sp>
        <p:nvSpPr>
          <p:cNvPr id="101" name="object 50"/>
          <p:cNvSpPr/>
          <p:nvPr/>
        </p:nvSpPr>
        <p:spPr>
          <a:xfrm>
            <a:off x="5965297" y="4612355"/>
            <a:ext cx="347472" cy="347472"/>
          </a:xfrm>
          <a:custGeom>
            <a:avLst/>
            <a:gdLst/>
            <a:ahLst/>
            <a:cxnLst/>
            <a:rect l="l" t="t" r="r" b="b"/>
            <a:pathLst>
              <a:path w="320730"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6"/>
                </a:lnTo>
                <a:lnTo>
                  <a:pt x="0" y="173681"/>
                </a:lnTo>
                <a:close/>
              </a:path>
            </a:pathLst>
          </a:custGeom>
          <a:solidFill>
            <a:srgbClr val="AAC56C"/>
          </a:solidFill>
          <a:ln w="28575">
            <a:solidFill>
              <a:srgbClr val="83984F"/>
            </a:solidFill>
          </a:ln>
        </p:spPr>
        <p:txBody>
          <a:bodyPr wrap="square" lIns="0" tIns="0" rIns="0" bIns="0" rtlCol="0">
            <a:noAutofit/>
          </a:bodyPr>
          <a:lstStyle/>
          <a:p>
            <a:endParaRPr/>
          </a:p>
        </p:txBody>
      </p:sp>
      <p:sp>
        <p:nvSpPr>
          <p:cNvPr id="102" name="object 48"/>
          <p:cNvSpPr/>
          <p:nvPr/>
        </p:nvSpPr>
        <p:spPr>
          <a:xfrm>
            <a:off x="4654532" y="4049985"/>
            <a:ext cx="347472" cy="347472"/>
          </a:xfrm>
          <a:custGeom>
            <a:avLst/>
            <a:gdLst/>
            <a:ahLst/>
            <a:cxnLst/>
            <a:rect l="l" t="t" r="r" b="b"/>
            <a:pathLst>
              <a:path w="320729"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6" y="149182"/>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03" name="object 42"/>
          <p:cNvSpPr/>
          <p:nvPr/>
        </p:nvSpPr>
        <p:spPr>
          <a:xfrm>
            <a:off x="7272103" y="3311841"/>
            <a:ext cx="347472" cy="347472"/>
          </a:xfrm>
          <a:custGeom>
            <a:avLst/>
            <a:gdLst/>
            <a:ahLst/>
            <a:cxnLst/>
            <a:rect l="l" t="t" r="r" b="b"/>
            <a:pathLst>
              <a:path w="320730"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4" y="346697"/>
                </a:lnTo>
                <a:lnTo>
                  <a:pt x="132465" y="344742"/>
                </a:lnTo>
                <a:lnTo>
                  <a:pt x="119078" y="341551"/>
                </a:lnTo>
                <a:lnTo>
                  <a:pt x="106136" y="337180"/>
                </a:lnTo>
                <a:lnTo>
                  <a:pt x="93689" y="331684"/>
                </a:lnTo>
                <a:lnTo>
                  <a:pt x="81788" y="325119"/>
                </a:lnTo>
                <a:lnTo>
                  <a:pt x="70485" y="317539"/>
                </a:lnTo>
                <a:lnTo>
                  <a:pt x="59830" y="309001"/>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6"/>
                </a:lnTo>
                <a:lnTo>
                  <a:pt x="0" y="173680"/>
                </a:lnTo>
                <a:close/>
              </a:path>
            </a:pathLst>
          </a:custGeom>
          <a:solidFill>
            <a:srgbClr val="FAA757"/>
          </a:solidFill>
          <a:ln w="28575">
            <a:solidFill>
              <a:srgbClr val="C1803F"/>
            </a:solidFill>
          </a:ln>
        </p:spPr>
        <p:txBody>
          <a:bodyPr wrap="square" lIns="0" tIns="0" rIns="0" bIns="0" rtlCol="0">
            <a:noAutofit/>
          </a:bodyPr>
          <a:lstStyle/>
          <a:p>
            <a:endParaRPr/>
          </a:p>
        </p:txBody>
      </p:sp>
      <p:sp>
        <p:nvSpPr>
          <p:cNvPr id="104" name="object 44"/>
          <p:cNvSpPr/>
          <p:nvPr/>
        </p:nvSpPr>
        <p:spPr>
          <a:xfrm>
            <a:off x="7084113" y="2580232"/>
            <a:ext cx="347472" cy="347472"/>
          </a:xfrm>
          <a:custGeom>
            <a:avLst/>
            <a:gdLst/>
            <a:ahLst/>
            <a:cxnLst/>
            <a:rect l="l" t="t" r="r" b="b"/>
            <a:pathLst>
              <a:path w="320730"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2"/>
                </a:lnTo>
                <a:lnTo>
                  <a:pt x="146244" y="346698"/>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3"/>
                </a:lnTo>
                <a:lnTo>
                  <a:pt x="32271" y="278192"/>
                </a:lnTo>
                <a:lnTo>
                  <a:pt x="24724" y="266375"/>
                </a:lnTo>
                <a:lnTo>
                  <a:pt x="18081" y="253876"/>
                </a:lnTo>
                <a:lnTo>
                  <a:pt x="12395" y="240752"/>
                </a:lnTo>
                <a:lnTo>
                  <a:pt x="7715" y="227058"/>
                </a:lnTo>
                <a:lnTo>
                  <a:pt x="4094" y="212848"/>
                </a:lnTo>
                <a:lnTo>
                  <a:pt x="1583" y="198179"/>
                </a:lnTo>
                <a:lnTo>
                  <a:pt x="232" y="183107"/>
                </a:lnTo>
                <a:lnTo>
                  <a:pt x="0" y="173680"/>
                </a:lnTo>
                <a:close/>
              </a:path>
            </a:pathLst>
          </a:custGeom>
          <a:solidFill>
            <a:srgbClr val="FAA757"/>
          </a:solidFill>
          <a:ln w="28575">
            <a:solidFill>
              <a:srgbClr val="C1803F"/>
            </a:solidFill>
          </a:ln>
        </p:spPr>
        <p:txBody>
          <a:bodyPr wrap="square" lIns="0" tIns="0" rIns="0" bIns="0" rtlCol="0">
            <a:noAutofit/>
          </a:bodyPr>
          <a:lstStyle/>
          <a:p>
            <a:endParaRPr/>
          </a:p>
        </p:txBody>
      </p:sp>
      <p:sp>
        <p:nvSpPr>
          <p:cNvPr id="105" name="object 46"/>
          <p:cNvSpPr/>
          <p:nvPr/>
        </p:nvSpPr>
        <p:spPr>
          <a:xfrm>
            <a:off x="6945508" y="2964479"/>
            <a:ext cx="347472" cy="347472"/>
          </a:xfrm>
          <a:custGeom>
            <a:avLst/>
            <a:gdLst/>
            <a:ahLst/>
            <a:cxnLst/>
            <a:rect l="l" t="t" r="r" b="b"/>
            <a:pathLst>
              <a:path w="320730"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4"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30" y="342927"/>
                </a:lnTo>
                <a:lnTo>
                  <a:pt x="182985" y="345647"/>
                </a:lnTo>
                <a:lnTo>
                  <a:pt x="169068" y="347110"/>
                </a:lnTo>
                <a:lnTo>
                  <a:pt x="160365" y="347362"/>
                </a:lnTo>
                <a:lnTo>
                  <a:pt x="146244" y="346698"/>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3" y="198179"/>
                </a:lnTo>
                <a:lnTo>
                  <a:pt x="232" y="183107"/>
                </a:lnTo>
                <a:lnTo>
                  <a:pt x="0" y="173680"/>
                </a:lnTo>
                <a:close/>
              </a:path>
            </a:pathLst>
          </a:custGeom>
          <a:solidFill>
            <a:srgbClr val="FAA757"/>
          </a:solidFill>
          <a:ln w="28575">
            <a:solidFill>
              <a:srgbClr val="C1803F"/>
            </a:solidFill>
          </a:ln>
        </p:spPr>
        <p:txBody>
          <a:bodyPr wrap="square" lIns="0" tIns="0" rIns="0" bIns="0" rtlCol="0">
            <a:noAutofit/>
          </a:bodyPr>
          <a:lstStyle/>
          <a:p>
            <a:endParaRPr/>
          </a:p>
        </p:txBody>
      </p:sp>
      <p:sp>
        <p:nvSpPr>
          <p:cNvPr id="106" name="object 40"/>
          <p:cNvSpPr/>
          <p:nvPr/>
        </p:nvSpPr>
        <p:spPr>
          <a:xfrm>
            <a:off x="6737120" y="4921685"/>
            <a:ext cx="347472" cy="347472"/>
          </a:xfrm>
          <a:custGeom>
            <a:avLst/>
            <a:gdLst/>
            <a:ahLst/>
            <a:cxnLst/>
            <a:rect l="l" t="t" r="r" b="b"/>
            <a:pathLst>
              <a:path w="320729"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29"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1"/>
                </a:lnTo>
                <a:close/>
              </a:path>
            </a:pathLst>
          </a:custGeom>
          <a:solidFill>
            <a:srgbClr val="AAC56C"/>
          </a:solidFill>
          <a:ln w="28575">
            <a:solidFill>
              <a:srgbClr val="83984F"/>
            </a:solidFill>
          </a:ln>
        </p:spPr>
        <p:txBody>
          <a:bodyPr wrap="square" lIns="0" tIns="0" rIns="0" bIns="0" rtlCol="0">
            <a:noAutofit/>
          </a:bodyPr>
          <a:lstStyle/>
          <a:p>
            <a:endParaRPr/>
          </a:p>
        </p:txBody>
      </p:sp>
      <p:sp>
        <p:nvSpPr>
          <p:cNvPr id="107" name="object 38"/>
          <p:cNvSpPr/>
          <p:nvPr/>
        </p:nvSpPr>
        <p:spPr>
          <a:xfrm>
            <a:off x="8556365" y="2219115"/>
            <a:ext cx="347472" cy="347472"/>
          </a:xfrm>
          <a:custGeom>
            <a:avLst/>
            <a:gdLst/>
            <a:ahLst/>
            <a:cxnLst/>
            <a:rect l="l" t="t" r="r" b="b"/>
            <a:pathLst>
              <a:path w="320729"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4"/>
                </a:lnTo>
                <a:lnTo>
                  <a:pt x="308334" y="106609"/>
                </a:lnTo>
                <a:lnTo>
                  <a:pt x="313014" y="120303"/>
                </a:lnTo>
                <a:lnTo>
                  <a:pt x="316635" y="134512"/>
                </a:lnTo>
                <a:lnTo>
                  <a:pt x="319146" y="149181"/>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2"/>
                </a:lnTo>
                <a:lnTo>
                  <a:pt x="146243" y="346698"/>
                </a:lnTo>
                <a:lnTo>
                  <a:pt x="132464" y="344742"/>
                </a:lnTo>
                <a:lnTo>
                  <a:pt x="119078" y="341551"/>
                </a:lnTo>
                <a:lnTo>
                  <a:pt x="106136" y="337180"/>
                </a:lnTo>
                <a:lnTo>
                  <a:pt x="93688" y="331684"/>
                </a:lnTo>
                <a:lnTo>
                  <a:pt x="81788" y="325119"/>
                </a:lnTo>
                <a:lnTo>
                  <a:pt x="70484" y="317539"/>
                </a:lnTo>
                <a:lnTo>
                  <a:pt x="59830" y="309002"/>
                </a:lnTo>
                <a:lnTo>
                  <a:pt x="49875" y="299561"/>
                </a:lnTo>
                <a:lnTo>
                  <a:pt x="40672" y="289272"/>
                </a:lnTo>
                <a:lnTo>
                  <a:pt x="32271" y="278192"/>
                </a:lnTo>
                <a:lnTo>
                  <a:pt x="24724" y="266375"/>
                </a:lnTo>
                <a:lnTo>
                  <a:pt x="18081" y="253876"/>
                </a:lnTo>
                <a:lnTo>
                  <a:pt x="12395" y="240752"/>
                </a:lnTo>
                <a:lnTo>
                  <a:pt x="7715" y="227057"/>
                </a:lnTo>
                <a:lnTo>
                  <a:pt x="4094" y="212848"/>
                </a:lnTo>
                <a:lnTo>
                  <a:pt x="1582" y="198179"/>
                </a:lnTo>
                <a:lnTo>
                  <a:pt x="232" y="183106"/>
                </a:lnTo>
                <a:lnTo>
                  <a:pt x="0" y="173680"/>
                </a:lnTo>
                <a:close/>
              </a:path>
            </a:pathLst>
          </a:custGeom>
          <a:solidFill>
            <a:srgbClr val="FAA757"/>
          </a:solidFill>
          <a:ln w="28575">
            <a:solidFill>
              <a:srgbClr val="C1803F"/>
            </a:solidFill>
          </a:ln>
        </p:spPr>
        <p:txBody>
          <a:bodyPr wrap="square" lIns="0" tIns="0" rIns="0" bIns="0" rtlCol="0">
            <a:noAutofit/>
          </a:bodyPr>
          <a:lstStyle/>
          <a:p>
            <a:endParaRPr/>
          </a:p>
        </p:txBody>
      </p:sp>
      <p:sp>
        <p:nvSpPr>
          <p:cNvPr id="108" name="object 36"/>
          <p:cNvSpPr/>
          <p:nvPr/>
        </p:nvSpPr>
        <p:spPr>
          <a:xfrm>
            <a:off x="8909165" y="3402186"/>
            <a:ext cx="347472" cy="347472"/>
          </a:xfrm>
          <a:custGeom>
            <a:avLst/>
            <a:gdLst/>
            <a:ahLst/>
            <a:cxnLst/>
            <a:rect l="l" t="t" r="r" b="b"/>
            <a:pathLst>
              <a:path w="338701" h="347361">
                <a:moveTo>
                  <a:pt x="338701" y="173680"/>
                </a:moveTo>
                <a:lnTo>
                  <a:pt x="338086" y="158773"/>
                </a:lnTo>
                <a:lnTo>
                  <a:pt x="336274" y="144215"/>
                </a:lnTo>
                <a:lnTo>
                  <a:pt x="333315" y="130059"/>
                </a:lnTo>
                <a:lnTo>
                  <a:pt x="329260" y="116355"/>
                </a:lnTo>
                <a:lnTo>
                  <a:pt x="324157" y="103155"/>
                </a:lnTo>
                <a:lnTo>
                  <a:pt x="318058" y="90510"/>
                </a:lnTo>
                <a:lnTo>
                  <a:pt x="311012" y="78472"/>
                </a:lnTo>
                <a:lnTo>
                  <a:pt x="303069" y="67092"/>
                </a:lnTo>
                <a:lnTo>
                  <a:pt x="294280" y="56421"/>
                </a:lnTo>
                <a:lnTo>
                  <a:pt x="284694" y="46511"/>
                </a:lnTo>
                <a:lnTo>
                  <a:pt x="274362" y="37412"/>
                </a:lnTo>
                <a:lnTo>
                  <a:pt x="263333" y="29177"/>
                </a:lnTo>
                <a:lnTo>
                  <a:pt x="251657" y="21856"/>
                </a:lnTo>
                <a:lnTo>
                  <a:pt x="239385" y="15500"/>
                </a:lnTo>
                <a:lnTo>
                  <a:pt x="226566" y="10162"/>
                </a:lnTo>
                <a:lnTo>
                  <a:pt x="213252" y="5892"/>
                </a:lnTo>
                <a:lnTo>
                  <a:pt x="199490" y="2742"/>
                </a:lnTo>
                <a:lnTo>
                  <a:pt x="185333" y="763"/>
                </a:lnTo>
                <a:lnTo>
                  <a:pt x="170829" y="6"/>
                </a:lnTo>
                <a:lnTo>
                  <a:pt x="169350" y="0"/>
                </a:lnTo>
                <a:lnTo>
                  <a:pt x="154814" y="630"/>
                </a:lnTo>
                <a:lnTo>
                  <a:pt x="140620" y="2489"/>
                </a:lnTo>
                <a:lnTo>
                  <a:pt x="126816" y="5523"/>
                </a:lnTo>
                <a:lnTo>
                  <a:pt x="113454" y="9683"/>
                </a:lnTo>
                <a:lnTo>
                  <a:pt x="100583" y="14916"/>
                </a:lnTo>
                <a:lnTo>
                  <a:pt x="88254" y="21171"/>
                </a:lnTo>
                <a:lnTo>
                  <a:pt x="76516" y="28397"/>
                </a:lnTo>
                <a:lnTo>
                  <a:pt x="65420" y="36543"/>
                </a:lnTo>
                <a:lnTo>
                  <a:pt x="55015" y="45557"/>
                </a:lnTo>
                <a:lnTo>
                  <a:pt x="45351" y="55388"/>
                </a:lnTo>
                <a:lnTo>
                  <a:pt x="36479" y="65984"/>
                </a:lnTo>
                <a:lnTo>
                  <a:pt x="28449" y="77295"/>
                </a:lnTo>
                <a:lnTo>
                  <a:pt x="21311" y="89269"/>
                </a:lnTo>
                <a:lnTo>
                  <a:pt x="15114" y="101855"/>
                </a:lnTo>
                <a:lnTo>
                  <a:pt x="9909" y="115001"/>
                </a:lnTo>
                <a:lnTo>
                  <a:pt x="5745" y="128657"/>
                </a:lnTo>
                <a:lnTo>
                  <a:pt x="2674" y="142770"/>
                </a:lnTo>
                <a:lnTo>
                  <a:pt x="744" y="157289"/>
                </a:lnTo>
                <a:lnTo>
                  <a:pt x="6" y="172164"/>
                </a:lnTo>
                <a:lnTo>
                  <a:pt x="0" y="173680"/>
                </a:lnTo>
                <a:lnTo>
                  <a:pt x="615" y="188588"/>
                </a:lnTo>
                <a:lnTo>
                  <a:pt x="2427" y="203146"/>
                </a:lnTo>
                <a:lnTo>
                  <a:pt x="5386" y="217302"/>
                </a:lnTo>
                <a:lnTo>
                  <a:pt x="9441" y="231006"/>
                </a:lnTo>
                <a:lnTo>
                  <a:pt x="14544" y="244206"/>
                </a:lnTo>
                <a:lnTo>
                  <a:pt x="20643" y="256850"/>
                </a:lnTo>
                <a:lnTo>
                  <a:pt x="27689" y="268888"/>
                </a:lnTo>
                <a:lnTo>
                  <a:pt x="35631" y="280269"/>
                </a:lnTo>
                <a:lnTo>
                  <a:pt x="44421" y="290940"/>
                </a:lnTo>
                <a:lnTo>
                  <a:pt x="54007" y="300850"/>
                </a:lnTo>
                <a:lnTo>
                  <a:pt x="64339" y="309949"/>
                </a:lnTo>
                <a:lnTo>
                  <a:pt x="75368" y="318184"/>
                </a:lnTo>
                <a:lnTo>
                  <a:pt x="87044" y="325505"/>
                </a:lnTo>
                <a:lnTo>
                  <a:pt x="99316" y="331861"/>
                </a:lnTo>
                <a:lnTo>
                  <a:pt x="112134" y="337199"/>
                </a:lnTo>
                <a:lnTo>
                  <a:pt x="125449" y="341469"/>
                </a:lnTo>
                <a:lnTo>
                  <a:pt x="139210" y="344619"/>
                </a:lnTo>
                <a:lnTo>
                  <a:pt x="153368" y="346598"/>
                </a:lnTo>
                <a:lnTo>
                  <a:pt x="167872" y="347355"/>
                </a:lnTo>
                <a:lnTo>
                  <a:pt x="169350" y="347361"/>
                </a:lnTo>
                <a:lnTo>
                  <a:pt x="183886" y="346731"/>
                </a:lnTo>
                <a:lnTo>
                  <a:pt x="198081" y="344872"/>
                </a:lnTo>
                <a:lnTo>
                  <a:pt x="211885" y="341838"/>
                </a:lnTo>
                <a:lnTo>
                  <a:pt x="225247" y="337678"/>
                </a:lnTo>
                <a:lnTo>
                  <a:pt x="238117" y="332445"/>
                </a:lnTo>
                <a:lnTo>
                  <a:pt x="250447" y="326190"/>
                </a:lnTo>
                <a:lnTo>
                  <a:pt x="262185" y="318964"/>
                </a:lnTo>
                <a:lnTo>
                  <a:pt x="273281" y="310818"/>
                </a:lnTo>
                <a:lnTo>
                  <a:pt x="283686" y="301804"/>
                </a:lnTo>
                <a:lnTo>
                  <a:pt x="293349" y="291973"/>
                </a:lnTo>
                <a:lnTo>
                  <a:pt x="302221" y="281377"/>
                </a:lnTo>
                <a:lnTo>
                  <a:pt x="310251" y="270066"/>
                </a:lnTo>
                <a:lnTo>
                  <a:pt x="317390" y="258092"/>
                </a:lnTo>
                <a:lnTo>
                  <a:pt x="323587" y="245506"/>
                </a:lnTo>
                <a:lnTo>
                  <a:pt x="328792" y="232360"/>
                </a:lnTo>
                <a:lnTo>
                  <a:pt x="332956" y="218704"/>
                </a:lnTo>
                <a:lnTo>
                  <a:pt x="336027" y="204591"/>
                </a:lnTo>
                <a:lnTo>
                  <a:pt x="337957" y="190071"/>
                </a:lnTo>
                <a:lnTo>
                  <a:pt x="338695" y="175197"/>
                </a:lnTo>
                <a:lnTo>
                  <a:pt x="338701" y="173680"/>
                </a:lnTo>
                <a:close/>
              </a:path>
            </a:pathLst>
          </a:custGeom>
          <a:solidFill>
            <a:srgbClr val="FAA757"/>
          </a:solidFill>
          <a:ln w="28575">
            <a:solidFill>
              <a:schemeClr val="bg1">
                <a:lumMod val="85000"/>
              </a:schemeClr>
            </a:solidFill>
          </a:ln>
        </p:spPr>
        <p:txBody>
          <a:bodyPr wrap="square" lIns="0" tIns="0" rIns="0" bIns="0" rtlCol="0">
            <a:noAutofit/>
          </a:bodyPr>
          <a:lstStyle/>
          <a:p>
            <a:endParaRPr/>
          </a:p>
        </p:txBody>
      </p:sp>
      <p:sp>
        <p:nvSpPr>
          <p:cNvPr id="109" name="object 34"/>
          <p:cNvSpPr/>
          <p:nvPr/>
        </p:nvSpPr>
        <p:spPr>
          <a:xfrm>
            <a:off x="6562354" y="2483005"/>
            <a:ext cx="347472" cy="347472"/>
          </a:xfrm>
          <a:custGeom>
            <a:avLst/>
            <a:gdLst/>
            <a:ahLst/>
            <a:cxnLst/>
            <a:rect l="l" t="t" r="r" b="b"/>
            <a:pathLst>
              <a:path w="320729"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5" y="2619"/>
                </a:lnTo>
                <a:lnTo>
                  <a:pt x="201651" y="5810"/>
                </a:lnTo>
                <a:lnTo>
                  <a:pt x="214593" y="10181"/>
                </a:lnTo>
                <a:lnTo>
                  <a:pt x="227041" y="15677"/>
                </a:lnTo>
                <a:lnTo>
                  <a:pt x="238941" y="22242"/>
                </a:lnTo>
                <a:lnTo>
                  <a:pt x="250245" y="29822"/>
                </a:lnTo>
                <a:lnTo>
                  <a:pt x="260899" y="38359"/>
                </a:lnTo>
                <a:lnTo>
                  <a:pt x="270854"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2"/>
                </a:lnTo>
                <a:lnTo>
                  <a:pt x="146244" y="346698"/>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3" y="198179"/>
                </a:lnTo>
                <a:lnTo>
                  <a:pt x="232" y="183107"/>
                </a:lnTo>
                <a:lnTo>
                  <a:pt x="0" y="173680"/>
                </a:lnTo>
                <a:close/>
              </a:path>
            </a:pathLst>
          </a:custGeom>
          <a:solidFill>
            <a:srgbClr val="FAA757"/>
          </a:solidFill>
          <a:ln w="28575">
            <a:solidFill>
              <a:srgbClr val="C1803F"/>
            </a:solidFill>
          </a:ln>
        </p:spPr>
        <p:txBody>
          <a:bodyPr wrap="square" lIns="0" tIns="0" rIns="0" bIns="0" rtlCol="0">
            <a:noAutofit/>
          </a:bodyPr>
          <a:lstStyle/>
          <a:p>
            <a:endParaRPr/>
          </a:p>
        </p:txBody>
      </p:sp>
      <p:sp>
        <p:nvSpPr>
          <p:cNvPr id="110" name="object 32"/>
          <p:cNvSpPr/>
          <p:nvPr/>
        </p:nvSpPr>
        <p:spPr>
          <a:xfrm>
            <a:off x="8716732" y="1593274"/>
            <a:ext cx="347472" cy="347472"/>
          </a:xfrm>
          <a:custGeom>
            <a:avLst/>
            <a:gdLst/>
            <a:ahLst/>
            <a:cxnLst/>
            <a:rect l="l" t="t" r="r" b="b"/>
            <a:pathLst>
              <a:path w="320730"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4"/>
                </a:lnTo>
                <a:lnTo>
                  <a:pt x="308334" y="106609"/>
                </a:lnTo>
                <a:lnTo>
                  <a:pt x="313014" y="120303"/>
                </a:lnTo>
                <a:lnTo>
                  <a:pt x="316635" y="134512"/>
                </a:lnTo>
                <a:lnTo>
                  <a:pt x="319147" y="149181"/>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3"/>
                </a:lnTo>
                <a:lnTo>
                  <a:pt x="285311" y="282563"/>
                </a:lnTo>
                <a:lnTo>
                  <a:pt x="276594" y="293344"/>
                </a:lnTo>
                <a:lnTo>
                  <a:pt x="267094" y="303311"/>
                </a:lnTo>
                <a:lnTo>
                  <a:pt x="256863" y="312410"/>
                </a:lnTo>
                <a:lnTo>
                  <a:pt x="245952" y="320584"/>
                </a:lnTo>
                <a:lnTo>
                  <a:pt x="234412" y="327778"/>
                </a:lnTo>
                <a:lnTo>
                  <a:pt x="222294" y="333937"/>
                </a:lnTo>
                <a:lnTo>
                  <a:pt x="209649" y="339005"/>
                </a:lnTo>
                <a:lnTo>
                  <a:pt x="196530" y="342927"/>
                </a:lnTo>
                <a:lnTo>
                  <a:pt x="182985" y="345647"/>
                </a:lnTo>
                <a:lnTo>
                  <a:pt x="169068" y="347110"/>
                </a:lnTo>
                <a:lnTo>
                  <a:pt x="160364" y="347362"/>
                </a:lnTo>
                <a:lnTo>
                  <a:pt x="146243" y="346698"/>
                </a:lnTo>
                <a:lnTo>
                  <a:pt x="132464" y="344742"/>
                </a:lnTo>
                <a:lnTo>
                  <a:pt x="119078" y="341551"/>
                </a:lnTo>
                <a:lnTo>
                  <a:pt x="106136" y="337180"/>
                </a:lnTo>
                <a:lnTo>
                  <a:pt x="93688" y="331684"/>
                </a:lnTo>
                <a:lnTo>
                  <a:pt x="81788" y="325119"/>
                </a:lnTo>
                <a:lnTo>
                  <a:pt x="70484" y="317539"/>
                </a:lnTo>
                <a:lnTo>
                  <a:pt x="59830" y="309002"/>
                </a:lnTo>
                <a:lnTo>
                  <a:pt x="49875" y="299561"/>
                </a:lnTo>
                <a:lnTo>
                  <a:pt x="40672" y="289272"/>
                </a:lnTo>
                <a:lnTo>
                  <a:pt x="32271" y="278192"/>
                </a:lnTo>
                <a:lnTo>
                  <a:pt x="24724" y="266375"/>
                </a:lnTo>
                <a:lnTo>
                  <a:pt x="18081" y="253876"/>
                </a:lnTo>
                <a:lnTo>
                  <a:pt x="12395" y="240752"/>
                </a:lnTo>
                <a:lnTo>
                  <a:pt x="7715" y="227057"/>
                </a:lnTo>
                <a:lnTo>
                  <a:pt x="4094" y="212848"/>
                </a:lnTo>
                <a:lnTo>
                  <a:pt x="1582" y="198179"/>
                </a:lnTo>
                <a:lnTo>
                  <a:pt x="232" y="183106"/>
                </a:lnTo>
                <a:lnTo>
                  <a:pt x="0" y="173680"/>
                </a:lnTo>
                <a:close/>
              </a:path>
            </a:pathLst>
          </a:custGeom>
          <a:solidFill>
            <a:srgbClr val="FAA757"/>
          </a:solidFill>
          <a:ln w="28575">
            <a:solidFill>
              <a:srgbClr val="C1803F"/>
            </a:solidFill>
          </a:ln>
        </p:spPr>
        <p:txBody>
          <a:bodyPr wrap="square" lIns="0" tIns="0" rIns="0" bIns="0" rtlCol="0">
            <a:noAutofit/>
          </a:bodyPr>
          <a:lstStyle/>
          <a:p>
            <a:endParaRPr/>
          </a:p>
        </p:txBody>
      </p:sp>
      <p:sp>
        <p:nvSpPr>
          <p:cNvPr id="111" name="object 30"/>
          <p:cNvSpPr/>
          <p:nvPr/>
        </p:nvSpPr>
        <p:spPr>
          <a:xfrm>
            <a:off x="7725572" y="3169970"/>
            <a:ext cx="347472" cy="347472"/>
          </a:xfrm>
          <a:custGeom>
            <a:avLst/>
            <a:gdLst/>
            <a:ahLst/>
            <a:cxnLst/>
            <a:rect l="l" t="t" r="r" b="b"/>
            <a:pathLst>
              <a:path w="320729"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2"/>
                </a:lnTo>
                <a:lnTo>
                  <a:pt x="146244" y="346698"/>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3" y="198179"/>
                </a:lnTo>
                <a:lnTo>
                  <a:pt x="232" y="183107"/>
                </a:lnTo>
                <a:lnTo>
                  <a:pt x="0" y="173680"/>
                </a:lnTo>
                <a:close/>
              </a:path>
            </a:pathLst>
          </a:custGeom>
          <a:solidFill>
            <a:srgbClr val="FAA757"/>
          </a:solidFill>
          <a:ln w="28575">
            <a:solidFill>
              <a:srgbClr val="C1803F"/>
            </a:solidFill>
          </a:ln>
        </p:spPr>
        <p:txBody>
          <a:bodyPr wrap="square" lIns="0" tIns="0" rIns="0" bIns="0" rtlCol="0">
            <a:noAutofit/>
          </a:bodyPr>
          <a:lstStyle/>
          <a:p>
            <a:endParaRPr/>
          </a:p>
        </p:txBody>
      </p:sp>
      <p:sp>
        <p:nvSpPr>
          <p:cNvPr id="112" name="object 28"/>
          <p:cNvSpPr/>
          <p:nvPr/>
        </p:nvSpPr>
        <p:spPr>
          <a:xfrm>
            <a:off x="6401989" y="5328656"/>
            <a:ext cx="347472" cy="347472"/>
          </a:xfrm>
          <a:custGeom>
            <a:avLst/>
            <a:gdLst/>
            <a:ahLst/>
            <a:cxnLst/>
            <a:rect l="l" t="t" r="r" b="b"/>
            <a:pathLst>
              <a:path w="320730"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6"/>
                </a:lnTo>
                <a:lnTo>
                  <a:pt x="0" y="173680"/>
                </a:lnTo>
                <a:close/>
              </a:path>
            </a:pathLst>
          </a:custGeom>
          <a:solidFill>
            <a:srgbClr val="AAC56C"/>
          </a:solidFill>
          <a:ln w="28575">
            <a:solidFill>
              <a:srgbClr val="83984F"/>
            </a:solidFill>
          </a:ln>
        </p:spPr>
        <p:txBody>
          <a:bodyPr wrap="square" lIns="0" tIns="0" rIns="0" bIns="0" rtlCol="0">
            <a:noAutofit/>
          </a:bodyPr>
          <a:lstStyle/>
          <a:p>
            <a:endParaRPr/>
          </a:p>
        </p:txBody>
      </p:sp>
      <p:sp>
        <p:nvSpPr>
          <p:cNvPr id="113" name="object 26"/>
          <p:cNvSpPr/>
          <p:nvPr/>
        </p:nvSpPr>
        <p:spPr>
          <a:xfrm>
            <a:off x="7105873" y="4521611"/>
            <a:ext cx="347472" cy="347472"/>
          </a:xfrm>
          <a:custGeom>
            <a:avLst/>
            <a:gdLst/>
            <a:ahLst/>
            <a:cxnLst/>
            <a:rect l="l" t="t" r="r" b="b"/>
            <a:pathLst>
              <a:path w="320730"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6"/>
                </a:lnTo>
                <a:lnTo>
                  <a:pt x="0" y="173681"/>
                </a:lnTo>
                <a:close/>
              </a:path>
            </a:pathLst>
          </a:custGeom>
          <a:solidFill>
            <a:srgbClr val="AAC56C"/>
          </a:solidFill>
          <a:ln w="28575">
            <a:solidFill>
              <a:schemeClr val="bg1">
                <a:lumMod val="85000"/>
              </a:schemeClr>
            </a:solidFill>
          </a:ln>
        </p:spPr>
        <p:txBody>
          <a:bodyPr wrap="square" lIns="0" tIns="0" rIns="0" bIns="0" rtlCol="0">
            <a:noAutofit/>
          </a:bodyPr>
          <a:lstStyle/>
          <a:p>
            <a:endParaRPr/>
          </a:p>
        </p:txBody>
      </p:sp>
      <p:sp>
        <p:nvSpPr>
          <p:cNvPr id="114" name="object 24"/>
          <p:cNvSpPr/>
          <p:nvPr/>
        </p:nvSpPr>
        <p:spPr>
          <a:xfrm>
            <a:off x="5052670" y="3517331"/>
            <a:ext cx="347472" cy="347472"/>
          </a:xfrm>
          <a:custGeom>
            <a:avLst/>
            <a:gdLst/>
            <a:ahLst/>
            <a:cxnLst/>
            <a:rect l="l" t="t" r="r" b="b"/>
            <a:pathLst>
              <a:path w="320730"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1"/>
                </a:lnTo>
                <a:close/>
              </a:path>
            </a:pathLst>
          </a:custGeom>
          <a:solidFill>
            <a:srgbClr val="937AB1"/>
          </a:solidFill>
          <a:ln w="57150">
            <a:solidFill>
              <a:srgbClr val="AAC56C"/>
            </a:solidFill>
          </a:ln>
        </p:spPr>
        <p:txBody>
          <a:bodyPr wrap="square" lIns="0" tIns="0" rIns="0" bIns="0" rtlCol="0">
            <a:noAutofit/>
          </a:bodyPr>
          <a:lstStyle/>
          <a:p>
            <a:endParaRPr/>
          </a:p>
        </p:txBody>
      </p:sp>
      <p:sp>
        <p:nvSpPr>
          <p:cNvPr id="115" name="object 22"/>
          <p:cNvSpPr/>
          <p:nvPr/>
        </p:nvSpPr>
        <p:spPr>
          <a:xfrm>
            <a:off x="4776845" y="5206506"/>
            <a:ext cx="347472" cy="347472"/>
          </a:xfrm>
          <a:custGeom>
            <a:avLst/>
            <a:gdLst/>
            <a:ahLst/>
            <a:cxnLst/>
            <a:rect l="l" t="t" r="r" b="b"/>
            <a:pathLst>
              <a:path w="320730"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16" name="object 20"/>
          <p:cNvSpPr/>
          <p:nvPr/>
        </p:nvSpPr>
        <p:spPr>
          <a:xfrm>
            <a:off x="5373401" y="4051297"/>
            <a:ext cx="347472" cy="347472"/>
          </a:xfrm>
          <a:custGeom>
            <a:avLst/>
            <a:gdLst/>
            <a:ahLst/>
            <a:cxnLst/>
            <a:rect l="l" t="t" r="r" b="b"/>
            <a:pathLst>
              <a:path w="320730"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2"/>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1"/>
                </a:lnTo>
                <a:close/>
              </a:path>
            </a:pathLst>
          </a:custGeom>
          <a:solidFill>
            <a:srgbClr val="937AB1"/>
          </a:solidFill>
          <a:ln w="57150">
            <a:solidFill>
              <a:srgbClr val="AAC56C"/>
            </a:solidFill>
          </a:ln>
        </p:spPr>
        <p:txBody>
          <a:bodyPr wrap="square" lIns="0" tIns="0" rIns="0" bIns="0" rtlCol="0">
            <a:noAutofit/>
          </a:bodyPr>
          <a:lstStyle/>
          <a:p>
            <a:endParaRPr/>
          </a:p>
        </p:txBody>
      </p:sp>
      <p:sp>
        <p:nvSpPr>
          <p:cNvPr id="117" name="object 18"/>
          <p:cNvSpPr/>
          <p:nvPr/>
        </p:nvSpPr>
        <p:spPr>
          <a:xfrm>
            <a:off x="8237687" y="2691052"/>
            <a:ext cx="347472" cy="347472"/>
          </a:xfrm>
          <a:custGeom>
            <a:avLst/>
            <a:gdLst/>
            <a:ahLst/>
            <a:cxnLst/>
            <a:rect l="l" t="t" r="r" b="b"/>
            <a:pathLst>
              <a:path w="320730"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4"/>
                </a:lnTo>
                <a:lnTo>
                  <a:pt x="308334" y="106609"/>
                </a:lnTo>
                <a:lnTo>
                  <a:pt x="313014" y="120303"/>
                </a:lnTo>
                <a:lnTo>
                  <a:pt x="316635" y="134512"/>
                </a:lnTo>
                <a:lnTo>
                  <a:pt x="319147" y="149181"/>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2"/>
                </a:lnTo>
                <a:lnTo>
                  <a:pt x="146243" y="346698"/>
                </a:lnTo>
                <a:lnTo>
                  <a:pt x="132464" y="344742"/>
                </a:lnTo>
                <a:lnTo>
                  <a:pt x="119078" y="341551"/>
                </a:lnTo>
                <a:lnTo>
                  <a:pt x="106136" y="337180"/>
                </a:lnTo>
                <a:lnTo>
                  <a:pt x="93688"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7"/>
                </a:lnTo>
                <a:lnTo>
                  <a:pt x="4094" y="212848"/>
                </a:lnTo>
                <a:lnTo>
                  <a:pt x="1582" y="198179"/>
                </a:lnTo>
                <a:lnTo>
                  <a:pt x="232" y="183106"/>
                </a:lnTo>
                <a:lnTo>
                  <a:pt x="0" y="173680"/>
                </a:lnTo>
                <a:close/>
              </a:path>
            </a:pathLst>
          </a:custGeom>
          <a:solidFill>
            <a:srgbClr val="FAA757"/>
          </a:solidFill>
          <a:ln w="28575">
            <a:solidFill>
              <a:srgbClr val="C1803F"/>
            </a:solidFill>
          </a:ln>
        </p:spPr>
        <p:txBody>
          <a:bodyPr wrap="square" lIns="0" tIns="0" rIns="0" bIns="0" rtlCol="0">
            <a:noAutofit/>
          </a:bodyPr>
          <a:lstStyle/>
          <a:p>
            <a:endParaRPr/>
          </a:p>
        </p:txBody>
      </p:sp>
      <p:sp>
        <p:nvSpPr>
          <p:cNvPr id="118" name="object 6"/>
          <p:cNvSpPr txBox="1"/>
          <p:nvPr/>
        </p:nvSpPr>
        <p:spPr>
          <a:xfrm>
            <a:off x="2856125" y="3759280"/>
            <a:ext cx="992822" cy="330200"/>
          </a:xfrm>
          <a:prstGeom prst="rect">
            <a:avLst/>
          </a:prstGeom>
        </p:spPr>
        <p:txBody>
          <a:bodyPr wrap="square" lIns="0" tIns="0" rIns="0" bIns="0" rtlCol="0">
            <a:noAutofit/>
          </a:bodyPr>
          <a:lstStyle/>
          <a:p>
            <a:pPr marL="12700">
              <a:lnSpc>
                <a:spcPts val="2600"/>
              </a:lnSpc>
              <a:spcBef>
                <a:spcPts val="130"/>
              </a:spcBef>
            </a:pPr>
            <a:r>
              <a:rPr sz="3600" baseline="2275" dirty="0">
                <a:solidFill>
                  <a:srgbClr val="7F7E7E"/>
                </a:solidFill>
                <a:cs typeface="Calibri"/>
              </a:rPr>
              <a:t>Income</a:t>
            </a:r>
            <a:endParaRPr sz="2400" dirty="0">
              <a:cs typeface="Calibri"/>
            </a:endParaRPr>
          </a:p>
        </p:txBody>
      </p:sp>
      <p:grpSp>
        <p:nvGrpSpPr>
          <p:cNvPr id="119" name="Group 118"/>
          <p:cNvGrpSpPr/>
          <p:nvPr/>
        </p:nvGrpSpPr>
        <p:grpSpPr>
          <a:xfrm>
            <a:off x="3907438" y="1888930"/>
            <a:ext cx="6303362" cy="4054670"/>
            <a:chOff x="2343901" y="1923700"/>
            <a:chExt cx="6303362" cy="4054670"/>
          </a:xfrm>
        </p:grpSpPr>
        <p:sp>
          <p:nvSpPr>
            <p:cNvPr id="120" name="object 67"/>
            <p:cNvSpPr/>
            <p:nvPr/>
          </p:nvSpPr>
          <p:spPr>
            <a:xfrm>
              <a:off x="2343901" y="1923700"/>
              <a:ext cx="0" cy="4054670"/>
            </a:xfrm>
            <a:custGeom>
              <a:avLst/>
              <a:gdLst/>
              <a:ahLst/>
              <a:cxnLst/>
              <a:rect l="l" t="t" r="r" b="b"/>
              <a:pathLst>
                <a:path h="4054670">
                  <a:moveTo>
                    <a:pt x="0" y="4054670"/>
                  </a:moveTo>
                  <a:lnTo>
                    <a:pt x="0" y="0"/>
                  </a:lnTo>
                </a:path>
              </a:pathLst>
            </a:custGeom>
            <a:ln w="25399">
              <a:solidFill>
                <a:srgbClr val="6094C9"/>
              </a:solidFill>
              <a:headEnd type="none"/>
              <a:tailEnd type="arrow"/>
            </a:ln>
            <a:effectLst>
              <a:outerShdw blurRad="50800" dist="38100" dir="5400000" algn="t" rotWithShape="0">
                <a:prstClr val="black">
                  <a:alpha val="40000"/>
                </a:prstClr>
              </a:outerShdw>
            </a:effectLst>
          </p:spPr>
          <p:txBody>
            <a:bodyPr wrap="square" lIns="0" tIns="0" rIns="0" bIns="0" rtlCol="0">
              <a:noAutofit/>
            </a:bodyPr>
            <a:lstStyle/>
            <a:p>
              <a:endParaRPr/>
            </a:p>
          </p:txBody>
        </p:sp>
        <p:sp>
          <p:nvSpPr>
            <p:cNvPr id="121" name="object 70"/>
            <p:cNvSpPr/>
            <p:nvPr/>
          </p:nvSpPr>
          <p:spPr>
            <a:xfrm>
              <a:off x="2343901" y="5978370"/>
              <a:ext cx="6303362" cy="0"/>
            </a:xfrm>
            <a:custGeom>
              <a:avLst/>
              <a:gdLst/>
              <a:ahLst/>
              <a:cxnLst/>
              <a:rect l="l" t="t" r="r" b="b"/>
              <a:pathLst>
                <a:path w="6303362">
                  <a:moveTo>
                    <a:pt x="0" y="0"/>
                  </a:moveTo>
                  <a:lnTo>
                    <a:pt x="6303362" y="0"/>
                  </a:lnTo>
                </a:path>
              </a:pathLst>
            </a:custGeom>
            <a:ln w="25399">
              <a:solidFill>
                <a:srgbClr val="6094C9"/>
              </a:solidFill>
              <a:headEnd type="none"/>
              <a:tailEnd type="arrow"/>
            </a:ln>
            <a:effectLst>
              <a:outerShdw blurRad="50800" dist="38100" algn="l" rotWithShape="0">
                <a:prstClr val="black">
                  <a:alpha val="40000"/>
                </a:prstClr>
              </a:outerShdw>
            </a:effectLst>
          </p:spPr>
          <p:txBody>
            <a:bodyPr wrap="square" lIns="0" tIns="0" rIns="0" bIns="0" rtlCol="0">
              <a:noAutofit/>
            </a:bodyPr>
            <a:lstStyle/>
            <a:p>
              <a:endParaRPr/>
            </a:p>
          </p:txBody>
        </p:sp>
      </p:grpSp>
      <p:sp>
        <p:nvSpPr>
          <p:cNvPr id="122" name="object 15"/>
          <p:cNvSpPr txBox="1"/>
          <p:nvPr/>
        </p:nvSpPr>
        <p:spPr>
          <a:xfrm>
            <a:off x="1873883" y="365536"/>
            <a:ext cx="1351013" cy="520700"/>
          </a:xfrm>
          <a:prstGeom prst="rect">
            <a:avLst/>
          </a:prstGeom>
        </p:spPr>
        <p:txBody>
          <a:bodyPr wrap="square" lIns="0" tIns="0" rIns="0" bIns="0" rtlCol="0">
            <a:noAutofit/>
          </a:bodyPr>
          <a:lstStyle/>
          <a:p>
            <a:pPr marL="12700">
              <a:lnSpc>
                <a:spcPts val="1985"/>
              </a:lnSpc>
              <a:spcBef>
                <a:spcPts val="99"/>
              </a:spcBef>
            </a:pPr>
            <a:r>
              <a:rPr sz="2700" baseline="3034" dirty="0">
                <a:solidFill>
                  <a:srgbClr val="215867"/>
                </a:solidFill>
                <a:latin typeface="+mj-lt"/>
                <a:cs typeface="Calibri"/>
              </a:rPr>
              <a:t>epsilon = 1.75</a:t>
            </a:r>
            <a:endParaRPr>
              <a:latin typeface="+mj-lt"/>
              <a:cs typeface="Calibri"/>
            </a:endParaRPr>
          </a:p>
          <a:p>
            <a:pPr marL="12700" marR="34289">
              <a:lnSpc>
                <a:spcPts val="2100"/>
              </a:lnSpc>
              <a:spcBef>
                <a:spcPts val="5"/>
              </a:spcBef>
            </a:pPr>
            <a:r>
              <a:rPr sz="2700" baseline="1517" dirty="0">
                <a:solidFill>
                  <a:srgbClr val="215867"/>
                </a:solidFill>
                <a:latin typeface="+mj-lt"/>
                <a:cs typeface="Calibri"/>
              </a:rPr>
              <a:t>n_clu = 3</a:t>
            </a:r>
            <a:endParaRPr>
              <a:latin typeface="+mj-lt"/>
              <a:cs typeface="Calibri"/>
            </a:endParaRPr>
          </a:p>
        </p:txBody>
      </p:sp>
      <p:sp>
        <p:nvSpPr>
          <p:cNvPr id="123" name="object 5"/>
          <p:cNvSpPr txBox="1"/>
          <p:nvPr/>
        </p:nvSpPr>
        <p:spPr>
          <a:xfrm>
            <a:off x="3625916" y="365537"/>
            <a:ext cx="6889684" cy="807913"/>
          </a:xfrm>
          <a:prstGeom prst="rect">
            <a:avLst/>
          </a:prstGeom>
        </p:spPr>
        <p:txBody>
          <a:bodyPr wrap="square" lIns="0" tIns="0" rIns="0" bIns="0" rtlCol="0">
            <a:spAutoFit/>
          </a:bodyPr>
          <a:lstStyle/>
          <a:p>
            <a:pPr marL="12700" marR="41909">
              <a:lnSpc>
                <a:spcPts val="3454"/>
              </a:lnSpc>
              <a:spcBef>
                <a:spcPts val="172"/>
              </a:spcBef>
            </a:pPr>
            <a:r>
              <a:rPr sz="4800" baseline="2560" dirty="0">
                <a:solidFill>
                  <a:srgbClr val="4E81BC"/>
                </a:solidFill>
                <a:latin typeface="+mj-lt"/>
                <a:cs typeface="Calibri"/>
              </a:rPr>
              <a:t>DBSC</a:t>
            </a:r>
            <a:r>
              <a:rPr sz="4800" spc="-4" baseline="2560" dirty="0">
                <a:solidFill>
                  <a:srgbClr val="4E81BC"/>
                </a:solidFill>
                <a:latin typeface="+mj-lt"/>
                <a:cs typeface="Calibri"/>
              </a:rPr>
              <a:t>A</a:t>
            </a:r>
            <a:r>
              <a:rPr sz="4800" baseline="2560" dirty="0">
                <a:solidFill>
                  <a:srgbClr val="4E81BC"/>
                </a:solidFill>
                <a:latin typeface="+mj-lt"/>
                <a:cs typeface="Calibri"/>
              </a:rPr>
              <a:t>N</a:t>
            </a:r>
            <a:endParaRPr sz="3200" dirty="0">
              <a:latin typeface="+mj-lt"/>
              <a:cs typeface="Calibri"/>
            </a:endParaRPr>
          </a:p>
          <a:p>
            <a:pPr marL="12700">
              <a:lnSpc>
                <a:spcPts val="2770"/>
              </a:lnSpc>
            </a:pPr>
            <a:r>
              <a:rPr lang="en-US" sz="3200" baseline="1137" dirty="0">
                <a:solidFill>
                  <a:srgbClr val="7F7E7E"/>
                </a:solidFill>
                <a:cs typeface="Calibri"/>
              </a:rPr>
              <a:t>Keep adding neighbors within </a:t>
            </a:r>
            <a:r>
              <a:rPr lang="en-US" sz="3200" i="1" baseline="1137" dirty="0">
                <a:solidFill>
                  <a:srgbClr val="7F7E7E"/>
                </a:solidFill>
                <a:cs typeface="Calibri"/>
              </a:rPr>
              <a:t>epsilon </a:t>
            </a:r>
            <a:r>
              <a:rPr lang="en-US" sz="3200" baseline="1137" dirty="0">
                <a:solidFill>
                  <a:srgbClr val="7F7E7E"/>
                </a:solidFill>
                <a:cs typeface="Calibri"/>
              </a:rPr>
              <a:t>as chain reaction</a:t>
            </a:r>
            <a:endParaRPr lang="en-US" sz="3200" i="1" baseline="1137" dirty="0">
              <a:solidFill>
                <a:srgbClr val="7F7E7E"/>
              </a:solidFill>
              <a:cs typeface="Calibri"/>
            </a:endParaRPr>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object 3"/>
          <p:cNvSpPr txBox="1"/>
          <p:nvPr/>
        </p:nvSpPr>
        <p:spPr>
          <a:xfrm>
            <a:off x="6950816" y="6116930"/>
            <a:ext cx="542241" cy="330200"/>
          </a:xfrm>
          <a:prstGeom prst="rect">
            <a:avLst/>
          </a:prstGeom>
        </p:spPr>
        <p:txBody>
          <a:bodyPr wrap="square" lIns="0" tIns="0" rIns="0" bIns="0" rtlCol="0">
            <a:noAutofit/>
          </a:bodyPr>
          <a:lstStyle/>
          <a:p>
            <a:pPr marL="12700">
              <a:lnSpc>
                <a:spcPts val="2600"/>
              </a:lnSpc>
              <a:spcBef>
                <a:spcPts val="130"/>
              </a:spcBef>
            </a:pPr>
            <a:r>
              <a:rPr sz="3600" baseline="2275" dirty="0">
                <a:solidFill>
                  <a:srgbClr val="7F7E7E"/>
                </a:solidFill>
                <a:latin typeface="Calibri"/>
                <a:cs typeface="Calibri"/>
              </a:rPr>
              <a:t>Age</a:t>
            </a:r>
            <a:endParaRPr sz="2400">
              <a:latin typeface="Calibri"/>
              <a:cs typeface="Calibri"/>
            </a:endParaRPr>
          </a:p>
        </p:txBody>
      </p:sp>
      <p:sp>
        <p:nvSpPr>
          <p:cNvPr id="85" name="object 66"/>
          <p:cNvSpPr/>
          <p:nvPr/>
        </p:nvSpPr>
        <p:spPr>
          <a:xfrm>
            <a:off x="4695315" y="3301797"/>
            <a:ext cx="1810252" cy="1760707"/>
          </a:xfrm>
          <a:custGeom>
            <a:avLst/>
            <a:gdLst/>
            <a:ahLst/>
            <a:cxnLst/>
            <a:rect l="l" t="t" r="r" b="b"/>
            <a:pathLst>
              <a:path w="1810252" h="1760707">
                <a:moveTo>
                  <a:pt x="0" y="880353"/>
                </a:moveTo>
                <a:lnTo>
                  <a:pt x="3000" y="952556"/>
                </a:lnTo>
                <a:lnTo>
                  <a:pt x="11846" y="1023151"/>
                </a:lnTo>
                <a:lnTo>
                  <a:pt x="26305" y="1091913"/>
                </a:lnTo>
                <a:lnTo>
                  <a:pt x="46143" y="1158614"/>
                </a:lnTo>
                <a:lnTo>
                  <a:pt x="71129" y="1223027"/>
                </a:lnTo>
                <a:lnTo>
                  <a:pt x="101028" y="1284927"/>
                </a:lnTo>
                <a:lnTo>
                  <a:pt x="135608" y="1344087"/>
                </a:lnTo>
                <a:lnTo>
                  <a:pt x="174636" y="1400279"/>
                </a:lnTo>
                <a:lnTo>
                  <a:pt x="217880" y="1453279"/>
                </a:lnTo>
                <a:lnTo>
                  <a:pt x="265105" y="1502858"/>
                </a:lnTo>
                <a:lnTo>
                  <a:pt x="316079" y="1548791"/>
                </a:lnTo>
                <a:lnTo>
                  <a:pt x="370570" y="1590850"/>
                </a:lnTo>
                <a:lnTo>
                  <a:pt x="428344" y="1628810"/>
                </a:lnTo>
                <a:lnTo>
                  <a:pt x="489168" y="1662444"/>
                </a:lnTo>
                <a:lnTo>
                  <a:pt x="552810" y="1691525"/>
                </a:lnTo>
                <a:lnTo>
                  <a:pt x="619036" y="1715826"/>
                </a:lnTo>
                <a:lnTo>
                  <a:pt x="687614" y="1735122"/>
                </a:lnTo>
                <a:lnTo>
                  <a:pt x="758310" y="1749185"/>
                </a:lnTo>
                <a:lnTo>
                  <a:pt x="830892" y="1757789"/>
                </a:lnTo>
                <a:lnTo>
                  <a:pt x="905126" y="1760707"/>
                </a:lnTo>
                <a:lnTo>
                  <a:pt x="979361" y="1757789"/>
                </a:lnTo>
                <a:lnTo>
                  <a:pt x="1051942" y="1749185"/>
                </a:lnTo>
                <a:lnTo>
                  <a:pt x="1122639" y="1735122"/>
                </a:lnTo>
                <a:lnTo>
                  <a:pt x="1191216" y="1715826"/>
                </a:lnTo>
                <a:lnTo>
                  <a:pt x="1257442" y="1691525"/>
                </a:lnTo>
                <a:lnTo>
                  <a:pt x="1321084" y="1662444"/>
                </a:lnTo>
                <a:lnTo>
                  <a:pt x="1381908" y="1628810"/>
                </a:lnTo>
                <a:lnTo>
                  <a:pt x="1439682" y="1590850"/>
                </a:lnTo>
                <a:lnTo>
                  <a:pt x="1494173" y="1548791"/>
                </a:lnTo>
                <a:lnTo>
                  <a:pt x="1545147" y="1502858"/>
                </a:lnTo>
                <a:lnTo>
                  <a:pt x="1592373" y="1453279"/>
                </a:lnTo>
                <a:lnTo>
                  <a:pt x="1635616" y="1400279"/>
                </a:lnTo>
                <a:lnTo>
                  <a:pt x="1674644" y="1344087"/>
                </a:lnTo>
                <a:lnTo>
                  <a:pt x="1709224" y="1284927"/>
                </a:lnTo>
                <a:lnTo>
                  <a:pt x="1739123" y="1223027"/>
                </a:lnTo>
                <a:lnTo>
                  <a:pt x="1764109" y="1158614"/>
                </a:lnTo>
                <a:lnTo>
                  <a:pt x="1783947" y="1091913"/>
                </a:lnTo>
                <a:lnTo>
                  <a:pt x="1798406" y="1023151"/>
                </a:lnTo>
                <a:lnTo>
                  <a:pt x="1807252" y="952556"/>
                </a:lnTo>
                <a:lnTo>
                  <a:pt x="1810252" y="880353"/>
                </a:lnTo>
                <a:lnTo>
                  <a:pt x="1807252" y="808151"/>
                </a:lnTo>
                <a:lnTo>
                  <a:pt x="1798406" y="737555"/>
                </a:lnTo>
                <a:lnTo>
                  <a:pt x="1783947" y="668794"/>
                </a:lnTo>
                <a:lnTo>
                  <a:pt x="1764109" y="602094"/>
                </a:lnTo>
                <a:lnTo>
                  <a:pt x="1739123" y="537680"/>
                </a:lnTo>
                <a:lnTo>
                  <a:pt x="1709224" y="475780"/>
                </a:lnTo>
                <a:lnTo>
                  <a:pt x="1674644" y="416621"/>
                </a:lnTo>
                <a:lnTo>
                  <a:pt x="1635616" y="360428"/>
                </a:lnTo>
                <a:lnTo>
                  <a:pt x="1592373" y="307429"/>
                </a:lnTo>
                <a:lnTo>
                  <a:pt x="1545147" y="257849"/>
                </a:lnTo>
                <a:lnTo>
                  <a:pt x="1494173" y="211917"/>
                </a:lnTo>
                <a:lnTo>
                  <a:pt x="1439682" y="169857"/>
                </a:lnTo>
                <a:lnTo>
                  <a:pt x="1381908" y="131897"/>
                </a:lnTo>
                <a:lnTo>
                  <a:pt x="1321084" y="98263"/>
                </a:lnTo>
                <a:lnTo>
                  <a:pt x="1257442" y="69182"/>
                </a:lnTo>
                <a:lnTo>
                  <a:pt x="1191216" y="44881"/>
                </a:lnTo>
                <a:lnTo>
                  <a:pt x="1122639" y="25585"/>
                </a:lnTo>
                <a:lnTo>
                  <a:pt x="1051942" y="11522"/>
                </a:lnTo>
                <a:lnTo>
                  <a:pt x="979361" y="2918"/>
                </a:lnTo>
                <a:lnTo>
                  <a:pt x="905126" y="0"/>
                </a:lnTo>
                <a:lnTo>
                  <a:pt x="830892" y="2918"/>
                </a:lnTo>
                <a:lnTo>
                  <a:pt x="758310" y="11522"/>
                </a:lnTo>
                <a:lnTo>
                  <a:pt x="687614" y="25585"/>
                </a:lnTo>
                <a:lnTo>
                  <a:pt x="619036" y="44881"/>
                </a:lnTo>
                <a:lnTo>
                  <a:pt x="552810" y="69182"/>
                </a:lnTo>
                <a:lnTo>
                  <a:pt x="489168" y="98263"/>
                </a:lnTo>
                <a:lnTo>
                  <a:pt x="428344" y="131897"/>
                </a:lnTo>
                <a:lnTo>
                  <a:pt x="370570" y="169857"/>
                </a:lnTo>
                <a:lnTo>
                  <a:pt x="316079" y="211917"/>
                </a:lnTo>
                <a:lnTo>
                  <a:pt x="265105" y="257849"/>
                </a:lnTo>
                <a:lnTo>
                  <a:pt x="217880" y="307429"/>
                </a:lnTo>
                <a:lnTo>
                  <a:pt x="174636" y="360428"/>
                </a:lnTo>
                <a:lnTo>
                  <a:pt x="135608" y="416621"/>
                </a:lnTo>
                <a:lnTo>
                  <a:pt x="101028" y="475780"/>
                </a:lnTo>
                <a:lnTo>
                  <a:pt x="71129" y="537680"/>
                </a:lnTo>
                <a:lnTo>
                  <a:pt x="46143" y="602094"/>
                </a:lnTo>
                <a:lnTo>
                  <a:pt x="26305" y="668794"/>
                </a:lnTo>
                <a:lnTo>
                  <a:pt x="11846" y="737555"/>
                </a:lnTo>
                <a:lnTo>
                  <a:pt x="3000" y="808151"/>
                </a:lnTo>
                <a:lnTo>
                  <a:pt x="0" y="880353"/>
                </a:lnTo>
                <a:close/>
              </a:path>
            </a:pathLst>
          </a:custGeom>
          <a:solidFill>
            <a:srgbClr val="83984F">
              <a:alpha val="50000"/>
            </a:srgbClr>
          </a:solidFill>
          <a:effectLst>
            <a:outerShdw blurRad="50800" dist="38100" dir="5400000" algn="t" rotWithShape="0">
              <a:prstClr val="black">
                <a:alpha val="40000"/>
              </a:prstClr>
            </a:outerShdw>
          </a:effectLst>
        </p:spPr>
        <p:txBody>
          <a:bodyPr wrap="square" lIns="0" tIns="0" rIns="0" bIns="0" rtlCol="0">
            <a:noAutofit/>
          </a:bodyPr>
          <a:lstStyle/>
          <a:p>
            <a:endParaRPr/>
          </a:p>
        </p:txBody>
      </p:sp>
      <p:sp>
        <p:nvSpPr>
          <p:cNvPr id="86" name="object 82"/>
          <p:cNvSpPr/>
          <p:nvPr/>
        </p:nvSpPr>
        <p:spPr>
          <a:xfrm>
            <a:off x="5938372" y="5487188"/>
            <a:ext cx="347472" cy="347472"/>
          </a:xfrm>
          <a:custGeom>
            <a:avLst/>
            <a:gdLst/>
            <a:ahLst/>
            <a:cxnLst/>
            <a:rect l="l" t="t" r="r" b="b"/>
            <a:pathLst>
              <a:path w="320729"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0"/>
                </a:lnTo>
                <a:close/>
              </a:path>
            </a:pathLst>
          </a:custGeom>
          <a:solidFill>
            <a:srgbClr val="AAC56C"/>
          </a:solidFill>
          <a:ln w="28575">
            <a:solidFill>
              <a:schemeClr val="bg1">
                <a:lumMod val="85000"/>
              </a:schemeClr>
            </a:solidFill>
          </a:ln>
        </p:spPr>
        <p:txBody>
          <a:bodyPr wrap="square" lIns="0" tIns="0" rIns="0" bIns="0" rtlCol="0">
            <a:noAutofit/>
          </a:bodyPr>
          <a:lstStyle/>
          <a:p>
            <a:endParaRPr/>
          </a:p>
        </p:txBody>
      </p:sp>
      <p:sp>
        <p:nvSpPr>
          <p:cNvPr id="87" name="object 84"/>
          <p:cNvSpPr/>
          <p:nvPr/>
        </p:nvSpPr>
        <p:spPr>
          <a:xfrm>
            <a:off x="6923747" y="5521291"/>
            <a:ext cx="347472" cy="347472"/>
          </a:xfrm>
          <a:custGeom>
            <a:avLst/>
            <a:gdLst/>
            <a:ahLst/>
            <a:cxnLst/>
            <a:rect l="l" t="t" r="r" b="b"/>
            <a:pathLst>
              <a:path w="320729"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6"/>
                </a:lnTo>
                <a:lnTo>
                  <a:pt x="0" y="173680"/>
                </a:lnTo>
                <a:close/>
              </a:path>
            </a:pathLst>
          </a:custGeom>
          <a:solidFill>
            <a:srgbClr val="AAC56C"/>
          </a:solidFill>
          <a:ln w="28575">
            <a:solidFill>
              <a:srgbClr val="83984F"/>
            </a:solidFill>
          </a:ln>
        </p:spPr>
        <p:txBody>
          <a:bodyPr wrap="square" lIns="0" tIns="0" rIns="0" bIns="0" rtlCol="0">
            <a:noAutofit/>
          </a:bodyPr>
          <a:lstStyle/>
          <a:p>
            <a:endParaRPr/>
          </a:p>
        </p:txBody>
      </p:sp>
      <p:sp>
        <p:nvSpPr>
          <p:cNvPr id="88" name="object 86"/>
          <p:cNvSpPr/>
          <p:nvPr/>
        </p:nvSpPr>
        <p:spPr>
          <a:xfrm>
            <a:off x="7775551" y="5502337"/>
            <a:ext cx="347472" cy="347472"/>
          </a:xfrm>
          <a:custGeom>
            <a:avLst/>
            <a:gdLst/>
            <a:ahLst/>
            <a:cxnLst/>
            <a:rect l="l" t="t" r="r" b="b"/>
            <a:pathLst>
              <a:path w="320729"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9"/>
                </a:lnTo>
                <a:lnTo>
                  <a:pt x="288458" y="69169"/>
                </a:lnTo>
                <a:lnTo>
                  <a:pt x="296005" y="80986"/>
                </a:lnTo>
                <a:lnTo>
                  <a:pt x="302647" y="93485"/>
                </a:lnTo>
                <a:lnTo>
                  <a:pt x="308334" y="106609"/>
                </a:lnTo>
                <a:lnTo>
                  <a:pt x="313014" y="120303"/>
                </a:lnTo>
                <a:lnTo>
                  <a:pt x="316635" y="134513"/>
                </a:lnTo>
                <a:lnTo>
                  <a:pt x="319146" y="149182"/>
                </a:lnTo>
                <a:lnTo>
                  <a:pt x="320497" y="164255"/>
                </a:lnTo>
                <a:lnTo>
                  <a:pt x="320729" y="173680"/>
                </a:lnTo>
                <a:lnTo>
                  <a:pt x="320116" y="188974"/>
                </a:lnTo>
                <a:lnTo>
                  <a:pt x="318311" y="203897"/>
                </a:lnTo>
                <a:lnTo>
                  <a:pt x="315364" y="218395"/>
                </a:lnTo>
                <a:lnTo>
                  <a:pt x="311328" y="232412"/>
                </a:lnTo>
                <a:lnTo>
                  <a:pt x="306254" y="245893"/>
                </a:lnTo>
                <a:lnTo>
                  <a:pt x="300192" y="258782"/>
                </a:lnTo>
                <a:lnTo>
                  <a:pt x="293194" y="271024"/>
                </a:lnTo>
                <a:lnTo>
                  <a:pt x="285310" y="282563"/>
                </a:lnTo>
                <a:lnTo>
                  <a:pt x="276593" y="293344"/>
                </a:lnTo>
                <a:lnTo>
                  <a:pt x="267094" y="303312"/>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6"/>
                </a:lnTo>
                <a:lnTo>
                  <a:pt x="0" y="173680"/>
                </a:lnTo>
                <a:close/>
              </a:path>
            </a:pathLst>
          </a:custGeom>
          <a:solidFill>
            <a:srgbClr val="AAC56C"/>
          </a:solidFill>
          <a:ln w="28575">
            <a:solidFill>
              <a:schemeClr val="bg1">
                <a:lumMod val="85000"/>
              </a:schemeClr>
            </a:solidFill>
          </a:ln>
        </p:spPr>
        <p:txBody>
          <a:bodyPr wrap="square" lIns="0" tIns="0" rIns="0" bIns="0" rtlCol="0">
            <a:noAutofit/>
          </a:bodyPr>
          <a:lstStyle/>
          <a:p>
            <a:endParaRPr/>
          </a:p>
        </p:txBody>
      </p:sp>
      <p:sp>
        <p:nvSpPr>
          <p:cNvPr id="89" name="object 74"/>
          <p:cNvSpPr/>
          <p:nvPr/>
        </p:nvSpPr>
        <p:spPr>
          <a:xfrm>
            <a:off x="4192469" y="5195209"/>
            <a:ext cx="347472" cy="347472"/>
          </a:xfrm>
          <a:custGeom>
            <a:avLst/>
            <a:gdLst/>
            <a:ahLst/>
            <a:cxnLst/>
            <a:rect l="l" t="t" r="r" b="b"/>
            <a:pathLst>
              <a:path w="320730"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90" name="object 72"/>
          <p:cNvSpPr/>
          <p:nvPr/>
        </p:nvSpPr>
        <p:spPr>
          <a:xfrm>
            <a:off x="7483366" y="2517371"/>
            <a:ext cx="347472" cy="347472"/>
          </a:xfrm>
          <a:custGeom>
            <a:avLst/>
            <a:gdLst/>
            <a:ahLst/>
            <a:cxnLst/>
            <a:rect l="l" t="t" r="r" b="b"/>
            <a:pathLst>
              <a:path w="320730"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30" y="342927"/>
                </a:lnTo>
                <a:lnTo>
                  <a:pt x="182985" y="345647"/>
                </a:lnTo>
                <a:lnTo>
                  <a:pt x="169068" y="347110"/>
                </a:lnTo>
                <a:lnTo>
                  <a:pt x="160364" y="347362"/>
                </a:lnTo>
                <a:lnTo>
                  <a:pt x="146244" y="346698"/>
                </a:lnTo>
                <a:lnTo>
                  <a:pt x="132465" y="344742"/>
                </a:lnTo>
                <a:lnTo>
                  <a:pt x="119078" y="341551"/>
                </a:lnTo>
                <a:lnTo>
                  <a:pt x="106136" y="337180"/>
                </a:lnTo>
                <a:lnTo>
                  <a:pt x="93689" y="331684"/>
                </a:lnTo>
                <a:lnTo>
                  <a:pt x="81788" y="325119"/>
                </a:lnTo>
                <a:lnTo>
                  <a:pt x="70485" y="317540"/>
                </a:lnTo>
                <a:lnTo>
                  <a:pt x="59830" y="309002"/>
                </a:lnTo>
                <a:lnTo>
                  <a:pt x="49876" y="299561"/>
                </a:lnTo>
                <a:lnTo>
                  <a:pt x="40672" y="289273"/>
                </a:lnTo>
                <a:lnTo>
                  <a:pt x="32271" y="278192"/>
                </a:lnTo>
                <a:lnTo>
                  <a:pt x="24724" y="266375"/>
                </a:lnTo>
                <a:lnTo>
                  <a:pt x="18081" y="253876"/>
                </a:lnTo>
                <a:lnTo>
                  <a:pt x="12395" y="240752"/>
                </a:lnTo>
                <a:lnTo>
                  <a:pt x="7715" y="227058"/>
                </a:lnTo>
                <a:lnTo>
                  <a:pt x="4094" y="212848"/>
                </a:lnTo>
                <a:lnTo>
                  <a:pt x="1583" y="198180"/>
                </a:lnTo>
                <a:lnTo>
                  <a:pt x="232" y="183107"/>
                </a:lnTo>
                <a:lnTo>
                  <a:pt x="0" y="173680"/>
                </a:lnTo>
                <a:close/>
              </a:path>
            </a:pathLst>
          </a:custGeom>
          <a:solidFill>
            <a:srgbClr val="FAA757"/>
          </a:solidFill>
          <a:ln w="28575">
            <a:solidFill>
              <a:srgbClr val="C1803F"/>
            </a:solidFill>
          </a:ln>
        </p:spPr>
        <p:txBody>
          <a:bodyPr wrap="square" lIns="0" tIns="0" rIns="0" bIns="0" rtlCol="0">
            <a:noAutofit/>
          </a:bodyPr>
          <a:lstStyle/>
          <a:p>
            <a:endParaRPr/>
          </a:p>
        </p:txBody>
      </p:sp>
      <p:sp>
        <p:nvSpPr>
          <p:cNvPr id="91" name="object 70"/>
          <p:cNvSpPr/>
          <p:nvPr/>
        </p:nvSpPr>
        <p:spPr>
          <a:xfrm>
            <a:off x="7084113" y="2135643"/>
            <a:ext cx="347472" cy="347472"/>
          </a:xfrm>
          <a:custGeom>
            <a:avLst/>
            <a:gdLst/>
            <a:ahLst/>
            <a:cxnLst/>
            <a:rect l="l" t="t" r="r" b="b"/>
            <a:pathLst>
              <a:path w="320730"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2"/>
                </a:lnTo>
                <a:lnTo>
                  <a:pt x="146244" y="346698"/>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3" y="198179"/>
                </a:lnTo>
                <a:lnTo>
                  <a:pt x="232" y="183107"/>
                </a:lnTo>
                <a:lnTo>
                  <a:pt x="0" y="173680"/>
                </a:lnTo>
                <a:close/>
              </a:path>
            </a:pathLst>
          </a:custGeom>
          <a:solidFill>
            <a:srgbClr val="FAA757"/>
          </a:solidFill>
          <a:ln w="28575">
            <a:solidFill>
              <a:srgbClr val="C1803F"/>
            </a:solidFill>
          </a:ln>
        </p:spPr>
        <p:txBody>
          <a:bodyPr wrap="square" lIns="0" tIns="0" rIns="0" bIns="0" rtlCol="0">
            <a:noAutofit/>
          </a:bodyPr>
          <a:lstStyle/>
          <a:p>
            <a:endParaRPr/>
          </a:p>
        </p:txBody>
      </p:sp>
      <p:sp>
        <p:nvSpPr>
          <p:cNvPr id="92" name="object 68"/>
          <p:cNvSpPr/>
          <p:nvPr/>
        </p:nvSpPr>
        <p:spPr>
          <a:xfrm>
            <a:off x="6672028" y="1723114"/>
            <a:ext cx="347472" cy="347472"/>
          </a:xfrm>
          <a:custGeom>
            <a:avLst/>
            <a:gdLst/>
            <a:ahLst/>
            <a:cxnLst/>
            <a:rect l="l" t="t" r="r" b="b"/>
            <a:pathLst>
              <a:path w="320729"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2"/>
                </a:lnTo>
                <a:lnTo>
                  <a:pt x="146244" y="346698"/>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3"/>
                </a:lnTo>
                <a:lnTo>
                  <a:pt x="32271" y="278192"/>
                </a:lnTo>
                <a:lnTo>
                  <a:pt x="24724" y="266375"/>
                </a:lnTo>
                <a:lnTo>
                  <a:pt x="18081" y="253876"/>
                </a:lnTo>
                <a:lnTo>
                  <a:pt x="12395" y="240752"/>
                </a:lnTo>
                <a:lnTo>
                  <a:pt x="7715" y="227058"/>
                </a:lnTo>
                <a:lnTo>
                  <a:pt x="4094" y="212848"/>
                </a:lnTo>
                <a:lnTo>
                  <a:pt x="1583" y="198179"/>
                </a:lnTo>
                <a:lnTo>
                  <a:pt x="232" y="183107"/>
                </a:lnTo>
                <a:lnTo>
                  <a:pt x="0" y="173680"/>
                </a:lnTo>
                <a:close/>
              </a:path>
            </a:pathLst>
          </a:custGeom>
          <a:solidFill>
            <a:srgbClr val="FAA757"/>
          </a:solidFill>
          <a:ln w="28575">
            <a:solidFill>
              <a:schemeClr val="bg1">
                <a:lumMod val="85000"/>
              </a:schemeClr>
            </a:solidFill>
          </a:ln>
        </p:spPr>
        <p:txBody>
          <a:bodyPr wrap="square" lIns="0" tIns="0" rIns="0" bIns="0" rtlCol="0">
            <a:noAutofit/>
          </a:bodyPr>
          <a:lstStyle/>
          <a:p>
            <a:endParaRPr/>
          </a:p>
        </p:txBody>
      </p:sp>
      <p:sp>
        <p:nvSpPr>
          <p:cNvPr id="93" name="object 66"/>
          <p:cNvSpPr/>
          <p:nvPr/>
        </p:nvSpPr>
        <p:spPr>
          <a:xfrm>
            <a:off x="8396003" y="3412181"/>
            <a:ext cx="347472" cy="347472"/>
          </a:xfrm>
          <a:custGeom>
            <a:avLst/>
            <a:gdLst/>
            <a:ahLst/>
            <a:cxnLst/>
            <a:rect l="l" t="t" r="r" b="b"/>
            <a:pathLst>
              <a:path w="320730"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4"/>
                </a:lnTo>
                <a:lnTo>
                  <a:pt x="308334" y="106609"/>
                </a:lnTo>
                <a:lnTo>
                  <a:pt x="313014" y="120303"/>
                </a:lnTo>
                <a:lnTo>
                  <a:pt x="316635" y="134512"/>
                </a:lnTo>
                <a:lnTo>
                  <a:pt x="319147" y="149181"/>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3" y="346697"/>
                </a:lnTo>
                <a:lnTo>
                  <a:pt x="132464" y="344742"/>
                </a:lnTo>
                <a:lnTo>
                  <a:pt x="119078" y="341551"/>
                </a:lnTo>
                <a:lnTo>
                  <a:pt x="106136" y="337180"/>
                </a:lnTo>
                <a:lnTo>
                  <a:pt x="93688" y="331684"/>
                </a:lnTo>
                <a:lnTo>
                  <a:pt x="81788" y="325119"/>
                </a:lnTo>
                <a:lnTo>
                  <a:pt x="70484" y="317539"/>
                </a:lnTo>
                <a:lnTo>
                  <a:pt x="59830" y="309001"/>
                </a:lnTo>
                <a:lnTo>
                  <a:pt x="49875" y="299561"/>
                </a:lnTo>
                <a:lnTo>
                  <a:pt x="40672" y="289272"/>
                </a:lnTo>
                <a:lnTo>
                  <a:pt x="32271" y="278192"/>
                </a:lnTo>
                <a:lnTo>
                  <a:pt x="24724" y="266375"/>
                </a:lnTo>
                <a:lnTo>
                  <a:pt x="18081" y="253876"/>
                </a:lnTo>
                <a:lnTo>
                  <a:pt x="12395" y="240752"/>
                </a:lnTo>
                <a:lnTo>
                  <a:pt x="7715" y="227057"/>
                </a:lnTo>
                <a:lnTo>
                  <a:pt x="4094" y="212848"/>
                </a:lnTo>
                <a:lnTo>
                  <a:pt x="1582" y="198179"/>
                </a:lnTo>
                <a:lnTo>
                  <a:pt x="232" y="183106"/>
                </a:lnTo>
                <a:lnTo>
                  <a:pt x="0" y="173680"/>
                </a:lnTo>
                <a:close/>
              </a:path>
            </a:pathLst>
          </a:custGeom>
          <a:solidFill>
            <a:srgbClr val="FAA757"/>
          </a:solidFill>
          <a:ln w="28575">
            <a:solidFill>
              <a:srgbClr val="C1803F"/>
            </a:solidFill>
          </a:ln>
        </p:spPr>
        <p:txBody>
          <a:bodyPr wrap="square" lIns="0" tIns="0" rIns="0" bIns="0" rtlCol="0">
            <a:noAutofit/>
          </a:bodyPr>
          <a:lstStyle/>
          <a:p>
            <a:endParaRPr/>
          </a:p>
        </p:txBody>
      </p:sp>
      <p:sp>
        <p:nvSpPr>
          <p:cNvPr id="94" name="object 63"/>
          <p:cNvSpPr/>
          <p:nvPr/>
        </p:nvSpPr>
        <p:spPr>
          <a:xfrm>
            <a:off x="7404842" y="5021529"/>
            <a:ext cx="347472" cy="347472"/>
          </a:xfrm>
          <a:custGeom>
            <a:avLst/>
            <a:gdLst/>
            <a:ahLst/>
            <a:cxnLst/>
            <a:rect l="l" t="t" r="r" b="b"/>
            <a:pathLst>
              <a:path w="320730" h="347361">
                <a:moveTo>
                  <a:pt x="0" y="173680"/>
                </a:moveTo>
                <a:lnTo>
                  <a:pt x="232" y="183106"/>
                </a:lnTo>
                <a:lnTo>
                  <a:pt x="1583" y="198179"/>
                </a:lnTo>
                <a:lnTo>
                  <a:pt x="4094" y="212848"/>
                </a:lnTo>
                <a:lnTo>
                  <a:pt x="7715" y="227058"/>
                </a:lnTo>
                <a:lnTo>
                  <a:pt x="12395" y="240752"/>
                </a:lnTo>
                <a:lnTo>
                  <a:pt x="18082" y="253876"/>
                </a:lnTo>
                <a:lnTo>
                  <a:pt x="24724" y="266375"/>
                </a:lnTo>
                <a:lnTo>
                  <a:pt x="32272" y="278192"/>
                </a:lnTo>
                <a:lnTo>
                  <a:pt x="40673" y="289272"/>
                </a:lnTo>
                <a:lnTo>
                  <a:pt x="49876" y="299561"/>
                </a:lnTo>
                <a:lnTo>
                  <a:pt x="59830" y="309001"/>
                </a:lnTo>
                <a:lnTo>
                  <a:pt x="70485" y="317539"/>
                </a:lnTo>
                <a:lnTo>
                  <a:pt x="81788" y="325118"/>
                </a:lnTo>
                <a:lnTo>
                  <a:pt x="93689" y="331684"/>
                </a:lnTo>
                <a:lnTo>
                  <a:pt x="106136" y="337180"/>
                </a:lnTo>
                <a:lnTo>
                  <a:pt x="119079" y="341551"/>
                </a:lnTo>
                <a:lnTo>
                  <a:pt x="132465" y="344742"/>
                </a:lnTo>
                <a:lnTo>
                  <a:pt x="146244" y="346697"/>
                </a:lnTo>
                <a:lnTo>
                  <a:pt x="160365" y="347361"/>
                </a:lnTo>
                <a:lnTo>
                  <a:pt x="169069" y="347110"/>
                </a:lnTo>
                <a:lnTo>
                  <a:pt x="182986" y="345646"/>
                </a:lnTo>
                <a:lnTo>
                  <a:pt x="196530" y="342926"/>
                </a:lnTo>
                <a:lnTo>
                  <a:pt x="209650" y="339004"/>
                </a:lnTo>
                <a:lnTo>
                  <a:pt x="222295" y="333936"/>
                </a:lnTo>
                <a:lnTo>
                  <a:pt x="234413" y="327778"/>
                </a:lnTo>
                <a:lnTo>
                  <a:pt x="245953" y="320583"/>
                </a:lnTo>
                <a:lnTo>
                  <a:pt x="256864" y="312409"/>
                </a:lnTo>
                <a:lnTo>
                  <a:pt x="267095" y="303311"/>
                </a:lnTo>
                <a:lnTo>
                  <a:pt x="276595" y="293343"/>
                </a:lnTo>
                <a:lnTo>
                  <a:pt x="285312" y="282562"/>
                </a:lnTo>
                <a:lnTo>
                  <a:pt x="293195" y="271023"/>
                </a:lnTo>
                <a:lnTo>
                  <a:pt x="300193" y="258781"/>
                </a:lnTo>
                <a:lnTo>
                  <a:pt x="306255" y="245892"/>
                </a:lnTo>
                <a:lnTo>
                  <a:pt x="311330" y="232411"/>
                </a:lnTo>
                <a:lnTo>
                  <a:pt x="315366" y="218394"/>
                </a:lnTo>
                <a:lnTo>
                  <a:pt x="318312" y="203896"/>
                </a:lnTo>
                <a:lnTo>
                  <a:pt x="320117" y="188973"/>
                </a:lnTo>
                <a:lnTo>
                  <a:pt x="320730" y="173680"/>
                </a:lnTo>
                <a:lnTo>
                  <a:pt x="320498" y="164254"/>
                </a:lnTo>
                <a:lnTo>
                  <a:pt x="319147" y="149181"/>
                </a:lnTo>
                <a:lnTo>
                  <a:pt x="316636" y="134512"/>
                </a:lnTo>
                <a:lnTo>
                  <a:pt x="313015" y="120303"/>
                </a:lnTo>
                <a:lnTo>
                  <a:pt x="308335" y="106609"/>
                </a:lnTo>
                <a:lnTo>
                  <a:pt x="302649" y="93485"/>
                </a:lnTo>
                <a:lnTo>
                  <a:pt x="296006" y="80986"/>
                </a:lnTo>
                <a:lnTo>
                  <a:pt x="288459" y="69169"/>
                </a:lnTo>
                <a:lnTo>
                  <a:pt x="280058" y="58089"/>
                </a:lnTo>
                <a:lnTo>
                  <a:pt x="270854" y="47800"/>
                </a:lnTo>
                <a:lnTo>
                  <a:pt x="260900" y="38359"/>
                </a:lnTo>
                <a:lnTo>
                  <a:pt x="250245" y="29822"/>
                </a:lnTo>
                <a:lnTo>
                  <a:pt x="238942" y="22242"/>
                </a:lnTo>
                <a:lnTo>
                  <a:pt x="227041" y="15677"/>
                </a:lnTo>
                <a:lnTo>
                  <a:pt x="214594" y="10181"/>
                </a:lnTo>
                <a:lnTo>
                  <a:pt x="201651" y="5810"/>
                </a:lnTo>
                <a:lnTo>
                  <a:pt x="188265" y="2619"/>
                </a:lnTo>
                <a:lnTo>
                  <a:pt x="174486" y="664"/>
                </a:lnTo>
                <a:lnTo>
                  <a:pt x="160365" y="0"/>
                </a:lnTo>
                <a:lnTo>
                  <a:pt x="151662" y="251"/>
                </a:lnTo>
                <a:lnTo>
                  <a:pt x="137745" y="1714"/>
                </a:lnTo>
                <a:lnTo>
                  <a:pt x="124200" y="4434"/>
                </a:lnTo>
                <a:lnTo>
                  <a:pt x="111080" y="8356"/>
                </a:lnTo>
                <a:lnTo>
                  <a:pt x="98436" y="13424"/>
                </a:lnTo>
                <a:lnTo>
                  <a:pt x="86318" y="19583"/>
                </a:lnTo>
                <a:lnTo>
                  <a:pt x="74777" y="26777"/>
                </a:lnTo>
                <a:lnTo>
                  <a:pt x="63866" y="34951"/>
                </a:lnTo>
                <a:lnTo>
                  <a:pt x="53635" y="44049"/>
                </a:lnTo>
                <a:lnTo>
                  <a:pt x="44136" y="54017"/>
                </a:lnTo>
                <a:lnTo>
                  <a:pt x="35419" y="64798"/>
                </a:lnTo>
                <a:lnTo>
                  <a:pt x="27535" y="76337"/>
                </a:lnTo>
                <a:lnTo>
                  <a:pt x="20537" y="88579"/>
                </a:lnTo>
                <a:lnTo>
                  <a:pt x="14475" y="101468"/>
                </a:lnTo>
                <a:lnTo>
                  <a:pt x="9400" y="114948"/>
                </a:lnTo>
                <a:lnTo>
                  <a:pt x="5364" y="128965"/>
                </a:lnTo>
                <a:lnTo>
                  <a:pt x="2418" y="143463"/>
                </a:lnTo>
                <a:lnTo>
                  <a:pt x="613" y="158386"/>
                </a:lnTo>
                <a:lnTo>
                  <a:pt x="0" y="173680"/>
                </a:lnTo>
                <a:close/>
              </a:path>
            </a:pathLst>
          </a:custGeom>
          <a:solidFill>
            <a:srgbClr val="AAC56C"/>
          </a:solidFill>
          <a:ln w="28575">
            <a:solidFill>
              <a:srgbClr val="83984F"/>
            </a:solidFill>
          </a:ln>
        </p:spPr>
        <p:txBody>
          <a:bodyPr wrap="square" lIns="0" tIns="0" rIns="0" bIns="0" rtlCol="0">
            <a:noAutofit/>
          </a:bodyPr>
          <a:lstStyle/>
          <a:p>
            <a:endParaRPr/>
          </a:p>
        </p:txBody>
      </p:sp>
      <p:sp>
        <p:nvSpPr>
          <p:cNvPr id="95" name="object 62"/>
          <p:cNvSpPr/>
          <p:nvPr/>
        </p:nvSpPr>
        <p:spPr>
          <a:xfrm>
            <a:off x="5850962" y="3493881"/>
            <a:ext cx="347472" cy="347472"/>
          </a:xfrm>
          <a:custGeom>
            <a:avLst/>
            <a:gdLst/>
            <a:ahLst/>
            <a:cxnLst/>
            <a:rect l="l" t="t" r="r" b="b"/>
            <a:pathLst>
              <a:path w="320729"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6" y="149182"/>
                </a:lnTo>
                <a:lnTo>
                  <a:pt x="320497" y="164254"/>
                </a:lnTo>
                <a:lnTo>
                  <a:pt x="320729"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6"/>
                </a:lnTo>
                <a:lnTo>
                  <a:pt x="0" y="173681"/>
                </a:lnTo>
                <a:close/>
              </a:path>
            </a:pathLst>
          </a:custGeom>
          <a:solidFill>
            <a:srgbClr val="AAC56C"/>
          </a:solidFill>
          <a:ln w="28575">
            <a:solidFill>
              <a:srgbClr val="83984F"/>
            </a:solidFill>
          </a:ln>
        </p:spPr>
        <p:txBody>
          <a:bodyPr wrap="square" lIns="0" tIns="0" rIns="0" bIns="0" rtlCol="0">
            <a:noAutofit/>
          </a:bodyPr>
          <a:lstStyle/>
          <a:p>
            <a:endParaRPr/>
          </a:p>
        </p:txBody>
      </p:sp>
      <p:sp>
        <p:nvSpPr>
          <p:cNvPr id="96" name="object 60"/>
          <p:cNvSpPr/>
          <p:nvPr/>
        </p:nvSpPr>
        <p:spPr>
          <a:xfrm>
            <a:off x="4975263" y="4571028"/>
            <a:ext cx="347472" cy="347472"/>
          </a:xfrm>
          <a:custGeom>
            <a:avLst/>
            <a:gdLst/>
            <a:ahLst/>
            <a:cxnLst/>
            <a:rect l="l" t="t" r="r" b="b"/>
            <a:pathLst>
              <a:path w="320729"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8"/>
                </a:lnTo>
                <a:lnTo>
                  <a:pt x="288458" y="69169"/>
                </a:lnTo>
                <a:lnTo>
                  <a:pt x="296005" y="80986"/>
                </a:lnTo>
                <a:lnTo>
                  <a:pt x="302648" y="93485"/>
                </a:lnTo>
                <a:lnTo>
                  <a:pt x="308334" y="106609"/>
                </a:lnTo>
                <a:lnTo>
                  <a:pt x="313014" y="120303"/>
                </a:lnTo>
                <a:lnTo>
                  <a:pt x="316635" y="134513"/>
                </a:lnTo>
                <a:lnTo>
                  <a:pt x="319146" y="149182"/>
                </a:lnTo>
                <a:lnTo>
                  <a:pt x="320497" y="164254"/>
                </a:lnTo>
                <a:lnTo>
                  <a:pt x="320729"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1"/>
                </a:lnTo>
                <a:close/>
              </a:path>
            </a:pathLst>
          </a:custGeom>
          <a:solidFill>
            <a:srgbClr val="937AB1"/>
          </a:solidFill>
          <a:ln w="57150">
            <a:solidFill>
              <a:srgbClr val="AAC56C"/>
            </a:solidFill>
          </a:ln>
        </p:spPr>
        <p:txBody>
          <a:bodyPr wrap="square" lIns="0" tIns="0" rIns="0" bIns="0" rtlCol="0">
            <a:noAutofit/>
          </a:bodyPr>
          <a:lstStyle/>
          <a:p>
            <a:endParaRPr/>
          </a:p>
        </p:txBody>
      </p:sp>
      <p:sp>
        <p:nvSpPr>
          <p:cNvPr id="97" name="object 58"/>
          <p:cNvSpPr/>
          <p:nvPr/>
        </p:nvSpPr>
        <p:spPr>
          <a:xfrm>
            <a:off x="9037462" y="2045434"/>
            <a:ext cx="347472" cy="347472"/>
          </a:xfrm>
          <a:custGeom>
            <a:avLst/>
            <a:gdLst/>
            <a:ahLst/>
            <a:cxnLst/>
            <a:rect l="l" t="t" r="r" b="b"/>
            <a:pathLst>
              <a:path w="320729"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4"/>
                </a:lnTo>
                <a:lnTo>
                  <a:pt x="308334" y="106609"/>
                </a:lnTo>
                <a:lnTo>
                  <a:pt x="313014" y="120303"/>
                </a:lnTo>
                <a:lnTo>
                  <a:pt x="316635" y="134512"/>
                </a:lnTo>
                <a:lnTo>
                  <a:pt x="319146" y="149181"/>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2"/>
                </a:lnTo>
                <a:lnTo>
                  <a:pt x="146243" y="346698"/>
                </a:lnTo>
                <a:lnTo>
                  <a:pt x="132464" y="344742"/>
                </a:lnTo>
                <a:lnTo>
                  <a:pt x="119078" y="341551"/>
                </a:lnTo>
                <a:lnTo>
                  <a:pt x="106136" y="337180"/>
                </a:lnTo>
                <a:lnTo>
                  <a:pt x="93688" y="331684"/>
                </a:lnTo>
                <a:lnTo>
                  <a:pt x="81788" y="325119"/>
                </a:lnTo>
                <a:lnTo>
                  <a:pt x="70484" y="317539"/>
                </a:lnTo>
                <a:lnTo>
                  <a:pt x="59830" y="309002"/>
                </a:lnTo>
                <a:lnTo>
                  <a:pt x="49875" y="299561"/>
                </a:lnTo>
                <a:lnTo>
                  <a:pt x="40672" y="289272"/>
                </a:lnTo>
                <a:lnTo>
                  <a:pt x="32271" y="278192"/>
                </a:lnTo>
                <a:lnTo>
                  <a:pt x="24724" y="266375"/>
                </a:lnTo>
                <a:lnTo>
                  <a:pt x="18081" y="253876"/>
                </a:lnTo>
                <a:lnTo>
                  <a:pt x="12395" y="240752"/>
                </a:lnTo>
                <a:lnTo>
                  <a:pt x="7715" y="227057"/>
                </a:lnTo>
                <a:lnTo>
                  <a:pt x="4094" y="212848"/>
                </a:lnTo>
                <a:lnTo>
                  <a:pt x="1582" y="198179"/>
                </a:lnTo>
                <a:lnTo>
                  <a:pt x="232" y="183106"/>
                </a:lnTo>
                <a:lnTo>
                  <a:pt x="0" y="173680"/>
                </a:lnTo>
                <a:close/>
              </a:path>
            </a:pathLst>
          </a:custGeom>
          <a:solidFill>
            <a:srgbClr val="FAA757"/>
          </a:solidFill>
          <a:ln w="28575">
            <a:solidFill>
              <a:srgbClr val="C1803F"/>
            </a:solidFill>
          </a:ln>
        </p:spPr>
        <p:txBody>
          <a:bodyPr wrap="square" lIns="0" tIns="0" rIns="0" bIns="0" rtlCol="0">
            <a:noAutofit/>
          </a:bodyPr>
          <a:lstStyle/>
          <a:p>
            <a:endParaRPr/>
          </a:p>
        </p:txBody>
      </p:sp>
      <p:sp>
        <p:nvSpPr>
          <p:cNvPr id="98" name="object 56"/>
          <p:cNvSpPr/>
          <p:nvPr/>
        </p:nvSpPr>
        <p:spPr>
          <a:xfrm>
            <a:off x="8077321" y="1961962"/>
            <a:ext cx="347472" cy="347472"/>
          </a:xfrm>
          <a:custGeom>
            <a:avLst/>
            <a:gdLst/>
            <a:ahLst/>
            <a:cxnLst/>
            <a:rect l="l" t="t" r="r" b="b"/>
            <a:pathLst>
              <a:path w="320729"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4"/>
                </a:lnTo>
                <a:lnTo>
                  <a:pt x="308334" y="106609"/>
                </a:lnTo>
                <a:lnTo>
                  <a:pt x="313014" y="120303"/>
                </a:lnTo>
                <a:lnTo>
                  <a:pt x="316635" y="134512"/>
                </a:lnTo>
                <a:lnTo>
                  <a:pt x="319146" y="149181"/>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2"/>
                </a:lnTo>
                <a:lnTo>
                  <a:pt x="146243" y="346697"/>
                </a:lnTo>
                <a:lnTo>
                  <a:pt x="132464" y="344742"/>
                </a:lnTo>
                <a:lnTo>
                  <a:pt x="119078" y="341551"/>
                </a:lnTo>
                <a:lnTo>
                  <a:pt x="106136" y="337180"/>
                </a:lnTo>
                <a:lnTo>
                  <a:pt x="93688" y="331684"/>
                </a:lnTo>
                <a:lnTo>
                  <a:pt x="81788" y="325119"/>
                </a:lnTo>
                <a:lnTo>
                  <a:pt x="70484" y="317539"/>
                </a:lnTo>
                <a:lnTo>
                  <a:pt x="59830" y="309002"/>
                </a:lnTo>
                <a:lnTo>
                  <a:pt x="49875" y="299561"/>
                </a:lnTo>
                <a:lnTo>
                  <a:pt x="40672" y="289272"/>
                </a:lnTo>
                <a:lnTo>
                  <a:pt x="32271" y="278192"/>
                </a:lnTo>
                <a:lnTo>
                  <a:pt x="24724" y="266375"/>
                </a:lnTo>
                <a:lnTo>
                  <a:pt x="18081" y="253876"/>
                </a:lnTo>
                <a:lnTo>
                  <a:pt x="12395" y="240752"/>
                </a:lnTo>
                <a:lnTo>
                  <a:pt x="7715" y="227057"/>
                </a:lnTo>
                <a:lnTo>
                  <a:pt x="4094" y="212848"/>
                </a:lnTo>
                <a:lnTo>
                  <a:pt x="1582" y="198179"/>
                </a:lnTo>
                <a:lnTo>
                  <a:pt x="232" y="183106"/>
                </a:lnTo>
                <a:lnTo>
                  <a:pt x="0" y="173680"/>
                </a:lnTo>
                <a:close/>
              </a:path>
            </a:pathLst>
          </a:custGeom>
          <a:solidFill>
            <a:srgbClr val="FAA757"/>
          </a:solidFill>
          <a:ln w="28575">
            <a:solidFill>
              <a:srgbClr val="C1803F"/>
            </a:solidFill>
          </a:ln>
        </p:spPr>
        <p:txBody>
          <a:bodyPr wrap="square" lIns="0" tIns="0" rIns="0" bIns="0" rtlCol="0">
            <a:noAutofit/>
          </a:bodyPr>
          <a:lstStyle/>
          <a:p>
            <a:endParaRPr/>
          </a:p>
        </p:txBody>
      </p:sp>
      <p:sp>
        <p:nvSpPr>
          <p:cNvPr id="99" name="object 54"/>
          <p:cNvSpPr/>
          <p:nvPr/>
        </p:nvSpPr>
        <p:spPr>
          <a:xfrm>
            <a:off x="8877097" y="2753913"/>
            <a:ext cx="347472" cy="347472"/>
          </a:xfrm>
          <a:custGeom>
            <a:avLst/>
            <a:gdLst/>
            <a:ahLst/>
            <a:cxnLst/>
            <a:rect l="l" t="t" r="r" b="b"/>
            <a:pathLst>
              <a:path w="320730"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4"/>
                </a:lnTo>
                <a:lnTo>
                  <a:pt x="308334" y="106609"/>
                </a:lnTo>
                <a:lnTo>
                  <a:pt x="313014" y="120303"/>
                </a:lnTo>
                <a:lnTo>
                  <a:pt x="316635" y="134512"/>
                </a:lnTo>
                <a:lnTo>
                  <a:pt x="319146" y="149181"/>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2"/>
                </a:lnTo>
                <a:lnTo>
                  <a:pt x="146243" y="346698"/>
                </a:lnTo>
                <a:lnTo>
                  <a:pt x="132464" y="344742"/>
                </a:lnTo>
                <a:lnTo>
                  <a:pt x="119078" y="341551"/>
                </a:lnTo>
                <a:lnTo>
                  <a:pt x="106136" y="337180"/>
                </a:lnTo>
                <a:lnTo>
                  <a:pt x="93688" y="331684"/>
                </a:lnTo>
                <a:lnTo>
                  <a:pt x="81788" y="325119"/>
                </a:lnTo>
                <a:lnTo>
                  <a:pt x="70484" y="317539"/>
                </a:lnTo>
                <a:lnTo>
                  <a:pt x="59830" y="309002"/>
                </a:lnTo>
                <a:lnTo>
                  <a:pt x="49875" y="299561"/>
                </a:lnTo>
                <a:lnTo>
                  <a:pt x="40672" y="289272"/>
                </a:lnTo>
                <a:lnTo>
                  <a:pt x="32271" y="278192"/>
                </a:lnTo>
                <a:lnTo>
                  <a:pt x="24724" y="266375"/>
                </a:lnTo>
                <a:lnTo>
                  <a:pt x="18081" y="253876"/>
                </a:lnTo>
                <a:lnTo>
                  <a:pt x="12395" y="240752"/>
                </a:lnTo>
                <a:lnTo>
                  <a:pt x="7715" y="227057"/>
                </a:lnTo>
                <a:lnTo>
                  <a:pt x="4094" y="212848"/>
                </a:lnTo>
                <a:lnTo>
                  <a:pt x="1582" y="198179"/>
                </a:lnTo>
                <a:lnTo>
                  <a:pt x="232" y="183106"/>
                </a:lnTo>
                <a:lnTo>
                  <a:pt x="0" y="173680"/>
                </a:lnTo>
                <a:close/>
              </a:path>
            </a:pathLst>
          </a:custGeom>
          <a:solidFill>
            <a:srgbClr val="FAA757"/>
          </a:solidFill>
          <a:ln w="28575">
            <a:solidFill>
              <a:srgbClr val="C1803F"/>
            </a:solidFill>
          </a:ln>
        </p:spPr>
        <p:txBody>
          <a:bodyPr wrap="square" lIns="0" tIns="0" rIns="0" bIns="0" rtlCol="0">
            <a:noAutofit/>
          </a:bodyPr>
          <a:lstStyle/>
          <a:p>
            <a:endParaRPr/>
          </a:p>
        </p:txBody>
      </p:sp>
      <p:sp>
        <p:nvSpPr>
          <p:cNvPr id="100" name="object 52"/>
          <p:cNvSpPr/>
          <p:nvPr/>
        </p:nvSpPr>
        <p:spPr>
          <a:xfrm>
            <a:off x="6220124" y="4120868"/>
            <a:ext cx="347472" cy="347472"/>
          </a:xfrm>
          <a:custGeom>
            <a:avLst/>
            <a:gdLst/>
            <a:ahLst/>
            <a:cxnLst/>
            <a:rect l="l" t="t" r="r" b="b"/>
            <a:pathLst>
              <a:path w="320730"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5"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1"/>
                </a:lnTo>
                <a:close/>
              </a:path>
            </a:pathLst>
          </a:custGeom>
          <a:solidFill>
            <a:srgbClr val="AAC56C"/>
          </a:solidFill>
          <a:ln w="28575">
            <a:solidFill>
              <a:srgbClr val="83984F"/>
            </a:solidFill>
          </a:ln>
        </p:spPr>
        <p:txBody>
          <a:bodyPr wrap="square" lIns="0" tIns="0" rIns="0" bIns="0" rtlCol="0">
            <a:noAutofit/>
          </a:bodyPr>
          <a:lstStyle/>
          <a:p>
            <a:endParaRPr/>
          </a:p>
        </p:txBody>
      </p:sp>
      <p:sp>
        <p:nvSpPr>
          <p:cNvPr id="101" name="object 50"/>
          <p:cNvSpPr/>
          <p:nvPr/>
        </p:nvSpPr>
        <p:spPr>
          <a:xfrm>
            <a:off x="5965297" y="4612355"/>
            <a:ext cx="347472" cy="347472"/>
          </a:xfrm>
          <a:custGeom>
            <a:avLst/>
            <a:gdLst/>
            <a:ahLst/>
            <a:cxnLst/>
            <a:rect l="l" t="t" r="r" b="b"/>
            <a:pathLst>
              <a:path w="320730"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6"/>
                </a:lnTo>
                <a:lnTo>
                  <a:pt x="0" y="173681"/>
                </a:lnTo>
                <a:close/>
              </a:path>
            </a:pathLst>
          </a:custGeom>
          <a:solidFill>
            <a:srgbClr val="AAC56C"/>
          </a:solidFill>
          <a:ln w="28575">
            <a:solidFill>
              <a:srgbClr val="83984F"/>
            </a:solidFill>
          </a:ln>
        </p:spPr>
        <p:txBody>
          <a:bodyPr wrap="square" lIns="0" tIns="0" rIns="0" bIns="0" rtlCol="0">
            <a:noAutofit/>
          </a:bodyPr>
          <a:lstStyle/>
          <a:p>
            <a:endParaRPr/>
          </a:p>
        </p:txBody>
      </p:sp>
      <p:sp>
        <p:nvSpPr>
          <p:cNvPr id="102" name="object 48"/>
          <p:cNvSpPr/>
          <p:nvPr/>
        </p:nvSpPr>
        <p:spPr>
          <a:xfrm>
            <a:off x="4654532" y="4049985"/>
            <a:ext cx="347472" cy="347472"/>
          </a:xfrm>
          <a:custGeom>
            <a:avLst/>
            <a:gdLst/>
            <a:ahLst/>
            <a:cxnLst/>
            <a:rect l="l" t="t" r="r" b="b"/>
            <a:pathLst>
              <a:path w="320729"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6" y="149182"/>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0"/>
                </a:lnTo>
                <a:close/>
              </a:path>
            </a:pathLst>
          </a:custGeom>
          <a:solidFill>
            <a:srgbClr val="937AB1"/>
          </a:solidFill>
          <a:ln w="57150">
            <a:solidFill>
              <a:srgbClr val="AAC56C"/>
            </a:solidFill>
          </a:ln>
        </p:spPr>
        <p:txBody>
          <a:bodyPr wrap="square" lIns="0" tIns="0" rIns="0" bIns="0" rtlCol="0">
            <a:noAutofit/>
          </a:bodyPr>
          <a:lstStyle/>
          <a:p>
            <a:endParaRPr/>
          </a:p>
        </p:txBody>
      </p:sp>
      <p:sp>
        <p:nvSpPr>
          <p:cNvPr id="103" name="object 42"/>
          <p:cNvSpPr/>
          <p:nvPr/>
        </p:nvSpPr>
        <p:spPr>
          <a:xfrm>
            <a:off x="7272103" y="3311841"/>
            <a:ext cx="347472" cy="347472"/>
          </a:xfrm>
          <a:custGeom>
            <a:avLst/>
            <a:gdLst/>
            <a:ahLst/>
            <a:cxnLst/>
            <a:rect l="l" t="t" r="r" b="b"/>
            <a:pathLst>
              <a:path w="320730"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4" y="346697"/>
                </a:lnTo>
                <a:lnTo>
                  <a:pt x="132465" y="344742"/>
                </a:lnTo>
                <a:lnTo>
                  <a:pt x="119078" y="341551"/>
                </a:lnTo>
                <a:lnTo>
                  <a:pt x="106136" y="337180"/>
                </a:lnTo>
                <a:lnTo>
                  <a:pt x="93689" y="331684"/>
                </a:lnTo>
                <a:lnTo>
                  <a:pt x="81788" y="325119"/>
                </a:lnTo>
                <a:lnTo>
                  <a:pt x="70485" y="317539"/>
                </a:lnTo>
                <a:lnTo>
                  <a:pt x="59830" y="309001"/>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6"/>
                </a:lnTo>
                <a:lnTo>
                  <a:pt x="0" y="173680"/>
                </a:lnTo>
                <a:close/>
              </a:path>
            </a:pathLst>
          </a:custGeom>
          <a:solidFill>
            <a:srgbClr val="FAA757"/>
          </a:solidFill>
          <a:ln w="28575">
            <a:solidFill>
              <a:srgbClr val="C1803F"/>
            </a:solidFill>
          </a:ln>
        </p:spPr>
        <p:txBody>
          <a:bodyPr wrap="square" lIns="0" tIns="0" rIns="0" bIns="0" rtlCol="0">
            <a:noAutofit/>
          </a:bodyPr>
          <a:lstStyle/>
          <a:p>
            <a:endParaRPr/>
          </a:p>
        </p:txBody>
      </p:sp>
      <p:sp>
        <p:nvSpPr>
          <p:cNvPr id="104" name="object 44"/>
          <p:cNvSpPr/>
          <p:nvPr/>
        </p:nvSpPr>
        <p:spPr>
          <a:xfrm>
            <a:off x="7084113" y="2580232"/>
            <a:ext cx="347472" cy="347472"/>
          </a:xfrm>
          <a:custGeom>
            <a:avLst/>
            <a:gdLst/>
            <a:ahLst/>
            <a:cxnLst/>
            <a:rect l="l" t="t" r="r" b="b"/>
            <a:pathLst>
              <a:path w="320730"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2"/>
                </a:lnTo>
                <a:lnTo>
                  <a:pt x="146244" y="346698"/>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3"/>
                </a:lnTo>
                <a:lnTo>
                  <a:pt x="32271" y="278192"/>
                </a:lnTo>
                <a:lnTo>
                  <a:pt x="24724" y="266375"/>
                </a:lnTo>
                <a:lnTo>
                  <a:pt x="18081" y="253876"/>
                </a:lnTo>
                <a:lnTo>
                  <a:pt x="12395" y="240752"/>
                </a:lnTo>
                <a:lnTo>
                  <a:pt x="7715" y="227058"/>
                </a:lnTo>
                <a:lnTo>
                  <a:pt x="4094" y="212848"/>
                </a:lnTo>
                <a:lnTo>
                  <a:pt x="1583" y="198179"/>
                </a:lnTo>
                <a:lnTo>
                  <a:pt x="232" y="183107"/>
                </a:lnTo>
                <a:lnTo>
                  <a:pt x="0" y="173680"/>
                </a:lnTo>
                <a:close/>
              </a:path>
            </a:pathLst>
          </a:custGeom>
          <a:solidFill>
            <a:srgbClr val="FAA757"/>
          </a:solidFill>
          <a:ln w="28575">
            <a:solidFill>
              <a:srgbClr val="C1803F"/>
            </a:solidFill>
          </a:ln>
        </p:spPr>
        <p:txBody>
          <a:bodyPr wrap="square" lIns="0" tIns="0" rIns="0" bIns="0" rtlCol="0">
            <a:noAutofit/>
          </a:bodyPr>
          <a:lstStyle/>
          <a:p>
            <a:endParaRPr/>
          </a:p>
        </p:txBody>
      </p:sp>
      <p:sp>
        <p:nvSpPr>
          <p:cNvPr id="105" name="object 46"/>
          <p:cNvSpPr/>
          <p:nvPr/>
        </p:nvSpPr>
        <p:spPr>
          <a:xfrm>
            <a:off x="6945508" y="2964479"/>
            <a:ext cx="347472" cy="347472"/>
          </a:xfrm>
          <a:custGeom>
            <a:avLst/>
            <a:gdLst/>
            <a:ahLst/>
            <a:cxnLst/>
            <a:rect l="l" t="t" r="r" b="b"/>
            <a:pathLst>
              <a:path w="320730"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4"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30" y="342927"/>
                </a:lnTo>
                <a:lnTo>
                  <a:pt x="182985" y="345647"/>
                </a:lnTo>
                <a:lnTo>
                  <a:pt x="169068" y="347110"/>
                </a:lnTo>
                <a:lnTo>
                  <a:pt x="160365" y="347362"/>
                </a:lnTo>
                <a:lnTo>
                  <a:pt x="146244" y="346698"/>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3" y="198179"/>
                </a:lnTo>
                <a:lnTo>
                  <a:pt x="232" y="183107"/>
                </a:lnTo>
                <a:lnTo>
                  <a:pt x="0" y="173680"/>
                </a:lnTo>
                <a:close/>
              </a:path>
            </a:pathLst>
          </a:custGeom>
          <a:solidFill>
            <a:srgbClr val="FAA757"/>
          </a:solidFill>
          <a:ln w="28575">
            <a:solidFill>
              <a:srgbClr val="C1803F"/>
            </a:solidFill>
          </a:ln>
        </p:spPr>
        <p:txBody>
          <a:bodyPr wrap="square" lIns="0" tIns="0" rIns="0" bIns="0" rtlCol="0">
            <a:noAutofit/>
          </a:bodyPr>
          <a:lstStyle/>
          <a:p>
            <a:endParaRPr/>
          </a:p>
        </p:txBody>
      </p:sp>
      <p:sp>
        <p:nvSpPr>
          <p:cNvPr id="106" name="object 40"/>
          <p:cNvSpPr/>
          <p:nvPr/>
        </p:nvSpPr>
        <p:spPr>
          <a:xfrm>
            <a:off x="6737120" y="4921685"/>
            <a:ext cx="347472" cy="347472"/>
          </a:xfrm>
          <a:custGeom>
            <a:avLst/>
            <a:gdLst/>
            <a:ahLst/>
            <a:cxnLst/>
            <a:rect l="l" t="t" r="r" b="b"/>
            <a:pathLst>
              <a:path w="320729"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29"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1"/>
                </a:lnTo>
                <a:close/>
              </a:path>
            </a:pathLst>
          </a:custGeom>
          <a:solidFill>
            <a:srgbClr val="AAC56C"/>
          </a:solidFill>
          <a:ln w="28575">
            <a:solidFill>
              <a:srgbClr val="83984F"/>
            </a:solidFill>
          </a:ln>
        </p:spPr>
        <p:txBody>
          <a:bodyPr wrap="square" lIns="0" tIns="0" rIns="0" bIns="0" rtlCol="0">
            <a:noAutofit/>
          </a:bodyPr>
          <a:lstStyle/>
          <a:p>
            <a:endParaRPr/>
          </a:p>
        </p:txBody>
      </p:sp>
      <p:sp>
        <p:nvSpPr>
          <p:cNvPr id="107" name="object 38"/>
          <p:cNvSpPr/>
          <p:nvPr/>
        </p:nvSpPr>
        <p:spPr>
          <a:xfrm>
            <a:off x="8556365" y="2219115"/>
            <a:ext cx="347472" cy="347472"/>
          </a:xfrm>
          <a:custGeom>
            <a:avLst/>
            <a:gdLst/>
            <a:ahLst/>
            <a:cxnLst/>
            <a:rect l="l" t="t" r="r" b="b"/>
            <a:pathLst>
              <a:path w="320729"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4"/>
                </a:lnTo>
                <a:lnTo>
                  <a:pt x="308334" y="106609"/>
                </a:lnTo>
                <a:lnTo>
                  <a:pt x="313014" y="120303"/>
                </a:lnTo>
                <a:lnTo>
                  <a:pt x="316635" y="134512"/>
                </a:lnTo>
                <a:lnTo>
                  <a:pt x="319146" y="149181"/>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2"/>
                </a:lnTo>
                <a:lnTo>
                  <a:pt x="146243" y="346698"/>
                </a:lnTo>
                <a:lnTo>
                  <a:pt x="132464" y="344742"/>
                </a:lnTo>
                <a:lnTo>
                  <a:pt x="119078" y="341551"/>
                </a:lnTo>
                <a:lnTo>
                  <a:pt x="106136" y="337180"/>
                </a:lnTo>
                <a:lnTo>
                  <a:pt x="93688" y="331684"/>
                </a:lnTo>
                <a:lnTo>
                  <a:pt x="81788" y="325119"/>
                </a:lnTo>
                <a:lnTo>
                  <a:pt x="70484" y="317539"/>
                </a:lnTo>
                <a:lnTo>
                  <a:pt x="59830" y="309002"/>
                </a:lnTo>
                <a:lnTo>
                  <a:pt x="49875" y="299561"/>
                </a:lnTo>
                <a:lnTo>
                  <a:pt x="40672" y="289272"/>
                </a:lnTo>
                <a:lnTo>
                  <a:pt x="32271" y="278192"/>
                </a:lnTo>
                <a:lnTo>
                  <a:pt x="24724" y="266375"/>
                </a:lnTo>
                <a:lnTo>
                  <a:pt x="18081" y="253876"/>
                </a:lnTo>
                <a:lnTo>
                  <a:pt x="12395" y="240752"/>
                </a:lnTo>
                <a:lnTo>
                  <a:pt x="7715" y="227057"/>
                </a:lnTo>
                <a:lnTo>
                  <a:pt x="4094" y="212848"/>
                </a:lnTo>
                <a:lnTo>
                  <a:pt x="1582" y="198179"/>
                </a:lnTo>
                <a:lnTo>
                  <a:pt x="232" y="183106"/>
                </a:lnTo>
                <a:lnTo>
                  <a:pt x="0" y="173680"/>
                </a:lnTo>
                <a:close/>
              </a:path>
            </a:pathLst>
          </a:custGeom>
          <a:solidFill>
            <a:srgbClr val="FAA757"/>
          </a:solidFill>
          <a:ln w="28575">
            <a:solidFill>
              <a:srgbClr val="C1803F"/>
            </a:solidFill>
          </a:ln>
        </p:spPr>
        <p:txBody>
          <a:bodyPr wrap="square" lIns="0" tIns="0" rIns="0" bIns="0" rtlCol="0">
            <a:noAutofit/>
          </a:bodyPr>
          <a:lstStyle/>
          <a:p>
            <a:endParaRPr/>
          </a:p>
        </p:txBody>
      </p:sp>
      <p:sp>
        <p:nvSpPr>
          <p:cNvPr id="108" name="object 36"/>
          <p:cNvSpPr/>
          <p:nvPr/>
        </p:nvSpPr>
        <p:spPr>
          <a:xfrm>
            <a:off x="8909165" y="3402186"/>
            <a:ext cx="347472" cy="347472"/>
          </a:xfrm>
          <a:custGeom>
            <a:avLst/>
            <a:gdLst/>
            <a:ahLst/>
            <a:cxnLst/>
            <a:rect l="l" t="t" r="r" b="b"/>
            <a:pathLst>
              <a:path w="338701" h="347361">
                <a:moveTo>
                  <a:pt x="338701" y="173680"/>
                </a:moveTo>
                <a:lnTo>
                  <a:pt x="338086" y="158773"/>
                </a:lnTo>
                <a:lnTo>
                  <a:pt x="336274" y="144215"/>
                </a:lnTo>
                <a:lnTo>
                  <a:pt x="333315" y="130059"/>
                </a:lnTo>
                <a:lnTo>
                  <a:pt x="329260" y="116355"/>
                </a:lnTo>
                <a:lnTo>
                  <a:pt x="324157" y="103155"/>
                </a:lnTo>
                <a:lnTo>
                  <a:pt x="318058" y="90510"/>
                </a:lnTo>
                <a:lnTo>
                  <a:pt x="311012" y="78472"/>
                </a:lnTo>
                <a:lnTo>
                  <a:pt x="303069" y="67092"/>
                </a:lnTo>
                <a:lnTo>
                  <a:pt x="294280" y="56421"/>
                </a:lnTo>
                <a:lnTo>
                  <a:pt x="284694" y="46511"/>
                </a:lnTo>
                <a:lnTo>
                  <a:pt x="274362" y="37412"/>
                </a:lnTo>
                <a:lnTo>
                  <a:pt x="263333" y="29177"/>
                </a:lnTo>
                <a:lnTo>
                  <a:pt x="251657" y="21856"/>
                </a:lnTo>
                <a:lnTo>
                  <a:pt x="239385" y="15500"/>
                </a:lnTo>
                <a:lnTo>
                  <a:pt x="226566" y="10162"/>
                </a:lnTo>
                <a:lnTo>
                  <a:pt x="213252" y="5892"/>
                </a:lnTo>
                <a:lnTo>
                  <a:pt x="199490" y="2742"/>
                </a:lnTo>
                <a:lnTo>
                  <a:pt x="185333" y="763"/>
                </a:lnTo>
                <a:lnTo>
                  <a:pt x="170829" y="6"/>
                </a:lnTo>
                <a:lnTo>
                  <a:pt x="169350" y="0"/>
                </a:lnTo>
                <a:lnTo>
                  <a:pt x="154814" y="630"/>
                </a:lnTo>
                <a:lnTo>
                  <a:pt x="140620" y="2489"/>
                </a:lnTo>
                <a:lnTo>
                  <a:pt x="126816" y="5523"/>
                </a:lnTo>
                <a:lnTo>
                  <a:pt x="113454" y="9683"/>
                </a:lnTo>
                <a:lnTo>
                  <a:pt x="100583" y="14916"/>
                </a:lnTo>
                <a:lnTo>
                  <a:pt x="88254" y="21171"/>
                </a:lnTo>
                <a:lnTo>
                  <a:pt x="76516" y="28397"/>
                </a:lnTo>
                <a:lnTo>
                  <a:pt x="65420" y="36543"/>
                </a:lnTo>
                <a:lnTo>
                  <a:pt x="55015" y="45557"/>
                </a:lnTo>
                <a:lnTo>
                  <a:pt x="45351" y="55388"/>
                </a:lnTo>
                <a:lnTo>
                  <a:pt x="36479" y="65984"/>
                </a:lnTo>
                <a:lnTo>
                  <a:pt x="28449" y="77295"/>
                </a:lnTo>
                <a:lnTo>
                  <a:pt x="21311" y="89269"/>
                </a:lnTo>
                <a:lnTo>
                  <a:pt x="15114" y="101855"/>
                </a:lnTo>
                <a:lnTo>
                  <a:pt x="9909" y="115001"/>
                </a:lnTo>
                <a:lnTo>
                  <a:pt x="5745" y="128657"/>
                </a:lnTo>
                <a:lnTo>
                  <a:pt x="2674" y="142770"/>
                </a:lnTo>
                <a:lnTo>
                  <a:pt x="744" y="157289"/>
                </a:lnTo>
                <a:lnTo>
                  <a:pt x="6" y="172164"/>
                </a:lnTo>
                <a:lnTo>
                  <a:pt x="0" y="173680"/>
                </a:lnTo>
                <a:lnTo>
                  <a:pt x="615" y="188588"/>
                </a:lnTo>
                <a:lnTo>
                  <a:pt x="2427" y="203146"/>
                </a:lnTo>
                <a:lnTo>
                  <a:pt x="5386" y="217302"/>
                </a:lnTo>
                <a:lnTo>
                  <a:pt x="9441" y="231006"/>
                </a:lnTo>
                <a:lnTo>
                  <a:pt x="14544" y="244206"/>
                </a:lnTo>
                <a:lnTo>
                  <a:pt x="20643" y="256850"/>
                </a:lnTo>
                <a:lnTo>
                  <a:pt x="27689" y="268888"/>
                </a:lnTo>
                <a:lnTo>
                  <a:pt x="35631" y="280269"/>
                </a:lnTo>
                <a:lnTo>
                  <a:pt x="44421" y="290940"/>
                </a:lnTo>
                <a:lnTo>
                  <a:pt x="54007" y="300850"/>
                </a:lnTo>
                <a:lnTo>
                  <a:pt x="64339" y="309949"/>
                </a:lnTo>
                <a:lnTo>
                  <a:pt x="75368" y="318184"/>
                </a:lnTo>
                <a:lnTo>
                  <a:pt x="87044" y="325505"/>
                </a:lnTo>
                <a:lnTo>
                  <a:pt x="99316" y="331861"/>
                </a:lnTo>
                <a:lnTo>
                  <a:pt x="112134" y="337199"/>
                </a:lnTo>
                <a:lnTo>
                  <a:pt x="125449" y="341469"/>
                </a:lnTo>
                <a:lnTo>
                  <a:pt x="139210" y="344619"/>
                </a:lnTo>
                <a:lnTo>
                  <a:pt x="153368" y="346598"/>
                </a:lnTo>
                <a:lnTo>
                  <a:pt x="167872" y="347355"/>
                </a:lnTo>
                <a:lnTo>
                  <a:pt x="169350" y="347361"/>
                </a:lnTo>
                <a:lnTo>
                  <a:pt x="183886" y="346731"/>
                </a:lnTo>
                <a:lnTo>
                  <a:pt x="198081" y="344872"/>
                </a:lnTo>
                <a:lnTo>
                  <a:pt x="211885" y="341838"/>
                </a:lnTo>
                <a:lnTo>
                  <a:pt x="225247" y="337678"/>
                </a:lnTo>
                <a:lnTo>
                  <a:pt x="238117" y="332445"/>
                </a:lnTo>
                <a:lnTo>
                  <a:pt x="250447" y="326190"/>
                </a:lnTo>
                <a:lnTo>
                  <a:pt x="262185" y="318964"/>
                </a:lnTo>
                <a:lnTo>
                  <a:pt x="273281" y="310818"/>
                </a:lnTo>
                <a:lnTo>
                  <a:pt x="283686" y="301804"/>
                </a:lnTo>
                <a:lnTo>
                  <a:pt x="293349" y="291973"/>
                </a:lnTo>
                <a:lnTo>
                  <a:pt x="302221" y="281377"/>
                </a:lnTo>
                <a:lnTo>
                  <a:pt x="310251" y="270066"/>
                </a:lnTo>
                <a:lnTo>
                  <a:pt x="317390" y="258092"/>
                </a:lnTo>
                <a:lnTo>
                  <a:pt x="323587" y="245506"/>
                </a:lnTo>
                <a:lnTo>
                  <a:pt x="328792" y="232360"/>
                </a:lnTo>
                <a:lnTo>
                  <a:pt x="332956" y="218704"/>
                </a:lnTo>
                <a:lnTo>
                  <a:pt x="336027" y="204591"/>
                </a:lnTo>
                <a:lnTo>
                  <a:pt x="337957" y="190071"/>
                </a:lnTo>
                <a:lnTo>
                  <a:pt x="338695" y="175197"/>
                </a:lnTo>
                <a:lnTo>
                  <a:pt x="338701" y="173680"/>
                </a:lnTo>
                <a:close/>
              </a:path>
            </a:pathLst>
          </a:custGeom>
          <a:solidFill>
            <a:srgbClr val="FAA757"/>
          </a:solidFill>
          <a:ln w="28575">
            <a:solidFill>
              <a:schemeClr val="bg1">
                <a:lumMod val="85000"/>
              </a:schemeClr>
            </a:solidFill>
          </a:ln>
        </p:spPr>
        <p:txBody>
          <a:bodyPr wrap="square" lIns="0" tIns="0" rIns="0" bIns="0" rtlCol="0">
            <a:noAutofit/>
          </a:bodyPr>
          <a:lstStyle/>
          <a:p>
            <a:endParaRPr/>
          </a:p>
        </p:txBody>
      </p:sp>
      <p:sp>
        <p:nvSpPr>
          <p:cNvPr id="109" name="object 34"/>
          <p:cNvSpPr/>
          <p:nvPr/>
        </p:nvSpPr>
        <p:spPr>
          <a:xfrm>
            <a:off x="6562354" y="2483005"/>
            <a:ext cx="347472" cy="347472"/>
          </a:xfrm>
          <a:custGeom>
            <a:avLst/>
            <a:gdLst/>
            <a:ahLst/>
            <a:cxnLst/>
            <a:rect l="l" t="t" r="r" b="b"/>
            <a:pathLst>
              <a:path w="320729"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5" y="2619"/>
                </a:lnTo>
                <a:lnTo>
                  <a:pt x="201651" y="5810"/>
                </a:lnTo>
                <a:lnTo>
                  <a:pt x="214593" y="10181"/>
                </a:lnTo>
                <a:lnTo>
                  <a:pt x="227041" y="15677"/>
                </a:lnTo>
                <a:lnTo>
                  <a:pt x="238941" y="22242"/>
                </a:lnTo>
                <a:lnTo>
                  <a:pt x="250245" y="29822"/>
                </a:lnTo>
                <a:lnTo>
                  <a:pt x="260899" y="38359"/>
                </a:lnTo>
                <a:lnTo>
                  <a:pt x="270854"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2"/>
                </a:lnTo>
                <a:lnTo>
                  <a:pt x="146244" y="346698"/>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3" y="198179"/>
                </a:lnTo>
                <a:lnTo>
                  <a:pt x="232" y="183107"/>
                </a:lnTo>
                <a:lnTo>
                  <a:pt x="0" y="173680"/>
                </a:lnTo>
                <a:close/>
              </a:path>
            </a:pathLst>
          </a:custGeom>
          <a:solidFill>
            <a:srgbClr val="FAA757"/>
          </a:solidFill>
          <a:ln w="28575">
            <a:solidFill>
              <a:srgbClr val="C1803F"/>
            </a:solidFill>
          </a:ln>
        </p:spPr>
        <p:txBody>
          <a:bodyPr wrap="square" lIns="0" tIns="0" rIns="0" bIns="0" rtlCol="0">
            <a:noAutofit/>
          </a:bodyPr>
          <a:lstStyle/>
          <a:p>
            <a:endParaRPr/>
          </a:p>
        </p:txBody>
      </p:sp>
      <p:sp>
        <p:nvSpPr>
          <p:cNvPr id="110" name="object 32"/>
          <p:cNvSpPr/>
          <p:nvPr/>
        </p:nvSpPr>
        <p:spPr>
          <a:xfrm>
            <a:off x="8716732" y="1593274"/>
            <a:ext cx="347472" cy="347472"/>
          </a:xfrm>
          <a:custGeom>
            <a:avLst/>
            <a:gdLst/>
            <a:ahLst/>
            <a:cxnLst/>
            <a:rect l="l" t="t" r="r" b="b"/>
            <a:pathLst>
              <a:path w="320730"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4"/>
                </a:lnTo>
                <a:lnTo>
                  <a:pt x="308334" y="106609"/>
                </a:lnTo>
                <a:lnTo>
                  <a:pt x="313014" y="120303"/>
                </a:lnTo>
                <a:lnTo>
                  <a:pt x="316635" y="134512"/>
                </a:lnTo>
                <a:lnTo>
                  <a:pt x="319147" y="149181"/>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3"/>
                </a:lnTo>
                <a:lnTo>
                  <a:pt x="285311" y="282563"/>
                </a:lnTo>
                <a:lnTo>
                  <a:pt x="276594" y="293344"/>
                </a:lnTo>
                <a:lnTo>
                  <a:pt x="267094" y="303311"/>
                </a:lnTo>
                <a:lnTo>
                  <a:pt x="256863" y="312410"/>
                </a:lnTo>
                <a:lnTo>
                  <a:pt x="245952" y="320584"/>
                </a:lnTo>
                <a:lnTo>
                  <a:pt x="234412" y="327778"/>
                </a:lnTo>
                <a:lnTo>
                  <a:pt x="222294" y="333937"/>
                </a:lnTo>
                <a:lnTo>
                  <a:pt x="209649" y="339005"/>
                </a:lnTo>
                <a:lnTo>
                  <a:pt x="196530" y="342927"/>
                </a:lnTo>
                <a:lnTo>
                  <a:pt x="182985" y="345647"/>
                </a:lnTo>
                <a:lnTo>
                  <a:pt x="169068" y="347110"/>
                </a:lnTo>
                <a:lnTo>
                  <a:pt x="160364" y="347362"/>
                </a:lnTo>
                <a:lnTo>
                  <a:pt x="146243" y="346698"/>
                </a:lnTo>
                <a:lnTo>
                  <a:pt x="132464" y="344742"/>
                </a:lnTo>
                <a:lnTo>
                  <a:pt x="119078" y="341551"/>
                </a:lnTo>
                <a:lnTo>
                  <a:pt x="106136" y="337180"/>
                </a:lnTo>
                <a:lnTo>
                  <a:pt x="93688" y="331684"/>
                </a:lnTo>
                <a:lnTo>
                  <a:pt x="81788" y="325119"/>
                </a:lnTo>
                <a:lnTo>
                  <a:pt x="70484" y="317539"/>
                </a:lnTo>
                <a:lnTo>
                  <a:pt x="59830" y="309002"/>
                </a:lnTo>
                <a:lnTo>
                  <a:pt x="49875" y="299561"/>
                </a:lnTo>
                <a:lnTo>
                  <a:pt x="40672" y="289272"/>
                </a:lnTo>
                <a:lnTo>
                  <a:pt x="32271" y="278192"/>
                </a:lnTo>
                <a:lnTo>
                  <a:pt x="24724" y="266375"/>
                </a:lnTo>
                <a:lnTo>
                  <a:pt x="18081" y="253876"/>
                </a:lnTo>
                <a:lnTo>
                  <a:pt x="12395" y="240752"/>
                </a:lnTo>
                <a:lnTo>
                  <a:pt x="7715" y="227057"/>
                </a:lnTo>
                <a:lnTo>
                  <a:pt x="4094" y="212848"/>
                </a:lnTo>
                <a:lnTo>
                  <a:pt x="1582" y="198179"/>
                </a:lnTo>
                <a:lnTo>
                  <a:pt x="232" y="183106"/>
                </a:lnTo>
                <a:lnTo>
                  <a:pt x="0" y="173680"/>
                </a:lnTo>
                <a:close/>
              </a:path>
            </a:pathLst>
          </a:custGeom>
          <a:solidFill>
            <a:srgbClr val="FAA757"/>
          </a:solidFill>
          <a:ln w="28575">
            <a:solidFill>
              <a:srgbClr val="C1803F"/>
            </a:solidFill>
          </a:ln>
        </p:spPr>
        <p:txBody>
          <a:bodyPr wrap="square" lIns="0" tIns="0" rIns="0" bIns="0" rtlCol="0">
            <a:noAutofit/>
          </a:bodyPr>
          <a:lstStyle/>
          <a:p>
            <a:endParaRPr/>
          </a:p>
        </p:txBody>
      </p:sp>
      <p:sp>
        <p:nvSpPr>
          <p:cNvPr id="111" name="object 30"/>
          <p:cNvSpPr/>
          <p:nvPr/>
        </p:nvSpPr>
        <p:spPr>
          <a:xfrm>
            <a:off x="7725572" y="3169970"/>
            <a:ext cx="347472" cy="347472"/>
          </a:xfrm>
          <a:custGeom>
            <a:avLst/>
            <a:gdLst/>
            <a:ahLst/>
            <a:cxnLst/>
            <a:rect l="l" t="t" r="r" b="b"/>
            <a:pathLst>
              <a:path w="320729"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2"/>
                </a:lnTo>
                <a:lnTo>
                  <a:pt x="146244" y="346698"/>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3" y="198179"/>
                </a:lnTo>
                <a:lnTo>
                  <a:pt x="232" y="183107"/>
                </a:lnTo>
                <a:lnTo>
                  <a:pt x="0" y="173680"/>
                </a:lnTo>
                <a:close/>
              </a:path>
            </a:pathLst>
          </a:custGeom>
          <a:solidFill>
            <a:srgbClr val="FAA757"/>
          </a:solidFill>
          <a:ln w="28575">
            <a:solidFill>
              <a:srgbClr val="C1803F"/>
            </a:solidFill>
          </a:ln>
        </p:spPr>
        <p:txBody>
          <a:bodyPr wrap="square" lIns="0" tIns="0" rIns="0" bIns="0" rtlCol="0">
            <a:noAutofit/>
          </a:bodyPr>
          <a:lstStyle/>
          <a:p>
            <a:endParaRPr/>
          </a:p>
        </p:txBody>
      </p:sp>
      <p:sp>
        <p:nvSpPr>
          <p:cNvPr id="112" name="object 28"/>
          <p:cNvSpPr/>
          <p:nvPr/>
        </p:nvSpPr>
        <p:spPr>
          <a:xfrm>
            <a:off x="6401989" y="5328656"/>
            <a:ext cx="347472" cy="347472"/>
          </a:xfrm>
          <a:custGeom>
            <a:avLst/>
            <a:gdLst/>
            <a:ahLst/>
            <a:cxnLst/>
            <a:rect l="l" t="t" r="r" b="b"/>
            <a:pathLst>
              <a:path w="320730"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6"/>
                </a:lnTo>
                <a:lnTo>
                  <a:pt x="0" y="173680"/>
                </a:lnTo>
                <a:close/>
              </a:path>
            </a:pathLst>
          </a:custGeom>
          <a:solidFill>
            <a:srgbClr val="AAC56C"/>
          </a:solidFill>
          <a:ln w="28575">
            <a:solidFill>
              <a:srgbClr val="83984F"/>
            </a:solidFill>
          </a:ln>
        </p:spPr>
        <p:txBody>
          <a:bodyPr wrap="square" lIns="0" tIns="0" rIns="0" bIns="0" rtlCol="0">
            <a:noAutofit/>
          </a:bodyPr>
          <a:lstStyle/>
          <a:p>
            <a:endParaRPr/>
          </a:p>
        </p:txBody>
      </p:sp>
      <p:sp>
        <p:nvSpPr>
          <p:cNvPr id="113" name="object 26"/>
          <p:cNvSpPr/>
          <p:nvPr/>
        </p:nvSpPr>
        <p:spPr>
          <a:xfrm>
            <a:off x="7105873" y="4521611"/>
            <a:ext cx="347472" cy="347472"/>
          </a:xfrm>
          <a:custGeom>
            <a:avLst/>
            <a:gdLst/>
            <a:ahLst/>
            <a:cxnLst/>
            <a:rect l="l" t="t" r="r" b="b"/>
            <a:pathLst>
              <a:path w="320730"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6"/>
                </a:lnTo>
                <a:lnTo>
                  <a:pt x="0" y="173681"/>
                </a:lnTo>
                <a:close/>
              </a:path>
            </a:pathLst>
          </a:custGeom>
          <a:solidFill>
            <a:srgbClr val="AAC56C"/>
          </a:solidFill>
          <a:ln w="28575">
            <a:solidFill>
              <a:schemeClr val="bg1">
                <a:lumMod val="85000"/>
              </a:schemeClr>
            </a:solidFill>
          </a:ln>
        </p:spPr>
        <p:txBody>
          <a:bodyPr wrap="square" lIns="0" tIns="0" rIns="0" bIns="0" rtlCol="0">
            <a:noAutofit/>
          </a:bodyPr>
          <a:lstStyle/>
          <a:p>
            <a:endParaRPr/>
          </a:p>
        </p:txBody>
      </p:sp>
      <p:sp>
        <p:nvSpPr>
          <p:cNvPr id="114" name="object 24"/>
          <p:cNvSpPr/>
          <p:nvPr/>
        </p:nvSpPr>
        <p:spPr>
          <a:xfrm>
            <a:off x="5052670" y="3517331"/>
            <a:ext cx="347472" cy="347472"/>
          </a:xfrm>
          <a:custGeom>
            <a:avLst/>
            <a:gdLst/>
            <a:ahLst/>
            <a:cxnLst/>
            <a:rect l="l" t="t" r="r" b="b"/>
            <a:pathLst>
              <a:path w="320730"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1"/>
                </a:lnTo>
                <a:close/>
              </a:path>
            </a:pathLst>
          </a:custGeom>
          <a:solidFill>
            <a:srgbClr val="937AB1"/>
          </a:solidFill>
          <a:ln w="57150">
            <a:solidFill>
              <a:srgbClr val="AAC56C"/>
            </a:solidFill>
          </a:ln>
        </p:spPr>
        <p:txBody>
          <a:bodyPr wrap="square" lIns="0" tIns="0" rIns="0" bIns="0" rtlCol="0">
            <a:noAutofit/>
          </a:bodyPr>
          <a:lstStyle/>
          <a:p>
            <a:endParaRPr/>
          </a:p>
        </p:txBody>
      </p:sp>
      <p:sp>
        <p:nvSpPr>
          <p:cNvPr id="115" name="object 22"/>
          <p:cNvSpPr/>
          <p:nvPr/>
        </p:nvSpPr>
        <p:spPr>
          <a:xfrm>
            <a:off x="4776845" y="5206506"/>
            <a:ext cx="347472" cy="347472"/>
          </a:xfrm>
          <a:custGeom>
            <a:avLst/>
            <a:gdLst/>
            <a:ahLst/>
            <a:cxnLst/>
            <a:rect l="l" t="t" r="r" b="b"/>
            <a:pathLst>
              <a:path w="320730"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16" name="object 20"/>
          <p:cNvSpPr/>
          <p:nvPr/>
        </p:nvSpPr>
        <p:spPr>
          <a:xfrm>
            <a:off x="5373401" y="4051297"/>
            <a:ext cx="347472" cy="347472"/>
          </a:xfrm>
          <a:custGeom>
            <a:avLst/>
            <a:gdLst/>
            <a:ahLst/>
            <a:cxnLst/>
            <a:rect l="l" t="t" r="r" b="b"/>
            <a:pathLst>
              <a:path w="320730"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2"/>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1"/>
                </a:lnTo>
                <a:close/>
              </a:path>
            </a:pathLst>
          </a:custGeom>
          <a:solidFill>
            <a:srgbClr val="AAC56C"/>
          </a:solidFill>
          <a:ln w="28575">
            <a:solidFill>
              <a:srgbClr val="83984F"/>
            </a:solidFill>
          </a:ln>
        </p:spPr>
        <p:txBody>
          <a:bodyPr wrap="square" lIns="0" tIns="0" rIns="0" bIns="0" rtlCol="0">
            <a:noAutofit/>
          </a:bodyPr>
          <a:lstStyle/>
          <a:p>
            <a:endParaRPr/>
          </a:p>
        </p:txBody>
      </p:sp>
      <p:sp>
        <p:nvSpPr>
          <p:cNvPr id="117" name="object 18"/>
          <p:cNvSpPr/>
          <p:nvPr/>
        </p:nvSpPr>
        <p:spPr>
          <a:xfrm>
            <a:off x="8237687" y="2691052"/>
            <a:ext cx="347472" cy="347472"/>
          </a:xfrm>
          <a:custGeom>
            <a:avLst/>
            <a:gdLst/>
            <a:ahLst/>
            <a:cxnLst/>
            <a:rect l="l" t="t" r="r" b="b"/>
            <a:pathLst>
              <a:path w="320730"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4"/>
                </a:lnTo>
                <a:lnTo>
                  <a:pt x="308334" y="106609"/>
                </a:lnTo>
                <a:lnTo>
                  <a:pt x="313014" y="120303"/>
                </a:lnTo>
                <a:lnTo>
                  <a:pt x="316635" y="134512"/>
                </a:lnTo>
                <a:lnTo>
                  <a:pt x="319147" y="149181"/>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2"/>
                </a:lnTo>
                <a:lnTo>
                  <a:pt x="146243" y="346698"/>
                </a:lnTo>
                <a:lnTo>
                  <a:pt x="132464" y="344742"/>
                </a:lnTo>
                <a:lnTo>
                  <a:pt x="119078" y="341551"/>
                </a:lnTo>
                <a:lnTo>
                  <a:pt x="106136" y="337180"/>
                </a:lnTo>
                <a:lnTo>
                  <a:pt x="93688"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7"/>
                </a:lnTo>
                <a:lnTo>
                  <a:pt x="4094" y="212848"/>
                </a:lnTo>
                <a:lnTo>
                  <a:pt x="1582" y="198179"/>
                </a:lnTo>
                <a:lnTo>
                  <a:pt x="232" y="183106"/>
                </a:lnTo>
                <a:lnTo>
                  <a:pt x="0" y="173680"/>
                </a:lnTo>
                <a:close/>
              </a:path>
            </a:pathLst>
          </a:custGeom>
          <a:solidFill>
            <a:srgbClr val="FAA757"/>
          </a:solidFill>
          <a:ln w="28575">
            <a:solidFill>
              <a:srgbClr val="C1803F"/>
            </a:solidFill>
          </a:ln>
        </p:spPr>
        <p:txBody>
          <a:bodyPr wrap="square" lIns="0" tIns="0" rIns="0" bIns="0" rtlCol="0">
            <a:noAutofit/>
          </a:bodyPr>
          <a:lstStyle/>
          <a:p>
            <a:endParaRPr/>
          </a:p>
        </p:txBody>
      </p:sp>
      <p:sp>
        <p:nvSpPr>
          <p:cNvPr id="118" name="object 6"/>
          <p:cNvSpPr txBox="1"/>
          <p:nvPr/>
        </p:nvSpPr>
        <p:spPr>
          <a:xfrm>
            <a:off x="2856125" y="3759280"/>
            <a:ext cx="992822" cy="330200"/>
          </a:xfrm>
          <a:prstGeom prst="rect">
            <a:avLst/>
          </a:prstGeom>
        </p:spPr>
        <p:txBody>
          <a:bodyPr wrap="square" lIns="0" tIns="0" rIns="0" bIns="0" rtlCol="0">
            <a:noAutofit/>
          </a:bodyPr>
          <a:lstStyle/>
          <a:p>
            <a:pPr marL="12700">
              <a:lnSpc>
                <a:spcPts val="2600"/>
              </a:lnSpc>
              <a:spcBef>
                <a:spcPts val="130"/>
              </a:spcBef>
            </a:pPr>
            <a:r>
              <a:rPr sz="3600" baseline="2275" dirty="0">
                <a:solidFill>
                  <a:srgbClr val="7F7E7E"/>
                </a:solidFill>
                <a:cs typeface="Calibri"/>
              </a:rPr>
              <a:t>Income</a:t>
            </a:r>
            <a:endParaRPr sz="2400" dirty="0">
              <a:cs typeface="Calibri"/>
            </a:endParaRPr>
          </a:p>
        </p:txBody>
      </p:sp>
      <p:grpSp>
        <p:nvGrpSpPr>
          <p:cNvPr id="119" name="Group 118"/>
          <p:cNvGrpSpPr/>
          <p:nvPr/>
        </p:nvGrpSpPr>
        <p:grpSpPr>
          <a:xfrm>
            <a:off x="3907438" y="1888930"/>
            <a:ext cx="6303362" cy="4054670"/>
            <a:chOff x="2343901" y="1923700"/>
            <a:chExt cx="6303362" cy="4054670"/>
          </a:xfrm>
        </p:grpSpPr>
        <p:sp>
          <p:nvSpPr>
            <p:cNvPr id="120" name="object 67"/>
            <p:cNvSpPr/>
            <p:nvPr/>
          </p:nvSpPr>
          <p:spPr>
            <a:xfrm>
              <a:off x="2343901" y="1923700"/>
              <a:ext cx="0" cy="4054670"/>
            </a:xfrm>
            <a:custGeom>
              <a:avLst/>
              <a:gdLst/>
              <a:ahLst/>
              <a:cxnLst/>
              <a:rect l="l" t="t" r="r" b="b"/>
              <a:pathLst>
                <a:path h="4054670">
                  <a:moveTo>
                    <a:pt x="0" y="4054670"/>
                  </a:moveTo>
                  <a:lnTo>
                    <a:pt x="0" y="0"/>
                  </a:lnTo>
                </a:path>
              </a:pathLst>
            </a:custGeom>
            <a:ln w="25399">
              <a:solidFill>
                <a:srgbClr val="6094C9"/>
              </a:solidFill>
              <a:headEnd type="none"/>
              <a:tailEnd type="arrow"/>
            </a:ln>
            <a:effectLst>
              <a:outerShdw blurRad="50800" dist="38100" dir="5400000" algn="t" rotWithShape="0">
                <a:prstClr val="black">
                  <a:alpha val="40000"/>
                </a:prstClr>
              </a:outerShdw>
            </a:effectLst>
          </p:spPr>
          <p:txBody>
            <a:bodyPr wrap="square" lIns="0" tIns="0" rIns="0" bIns="0" rtlCol="0">
              <a:noAutofit/>
            </a:bodyPr>
            <a:lstStyle/>
            <a:p>
              <a:endParaRPr/>
            </a:p>
          </p:txBody>
        </p:sp>
        <p:sp>
          <p:nvSpPr>
            <p:cNvPr id="121" name="object 70"/>
            <p:cNvSpPr/>
            <p:nvPr/>
          </p:nvSpPr>
          <p:spPr>
            <a:xfrm>
              <a:off x="2343901" y="5978370"/>
              <a:ext cx="6303362" cy="0"/>
            </a:xfrm>
            <a:custGeom>
              <a:avLst/>
              <a:gdLst/>
              <a:ahLst/>
              <a:cxnLst/>
              <a:rect l="l" t="t" r="r" b="b"/>
              <a:pathLst>
                <a:path w="6303362">
                  <a:moveTo>
                    <a:pt x="0" y="0"/>
                  </a:moveTo>
                  <a:lnTo>
                    <a:pt x="6303362" y="0"/>
                  </a:lnTo>
                </a:path>
              </a:pathLst>
            </a:custGeom>
            <a:ln w="25399">
              <a:solidFill>
                <a:srgbClr val="6094C9"/>
              </a:solidFill>
              <a:headEnd type="none"/>
              <a:tailEnd type="arrow"/>
            </a:ln>
            <a:effectLst>
              <a:outerShdw blurRad="50800" dist="38100" algn="l" rotWithShape="0">
                <a:prstClr val="black">
                  <a:alpha val="40000"/>
                </a:prstClr>
              </a:outerShdw>
            </a:effectLst>
          </p:spPr>
          <p:txBody>
            <a:bodyPr wrap="square" lIns="0" tIns="0" rIns="0" bIns="0" rtlCol="0">
              <a:noAutofit/>
            </a:bodyPr>
            <a:lstStyle/>
            <a:p>
              <a:endParaRPr/>
            </a:p>
          </p:txBody>
        </p:sp>
      </p:grpSp>
      <p:sp>
        <p:nvSpPr>
          <p:cNvPr id="122" name="object 15"/>
          <p:cNvSpPr txBox="1"/>
          <p:nvPr/>
        </p:nvSpPr>
        <p:spPr>
          <a:xfrm>
            <a:off x="1873883" y="365536"/>
            <a:ext cx="1351013" cy="520700"/>
          </a:xfrm>
          <a:prstGeom prst="rect">
            <a:avLst/>
          </a:prstGeom>
        </p:spPr>
        <p:txBody>
          <a:bodyPr wrap="square" lIns="0" tIns="0" rIns="0" bIns="0" rtlCol="0">
            <a:noAutofit/>
          </a:bodyPr>
          <a:lstStyle/>
          <a:p>
            <a:pPr marL="12700">
              <a:lnSpc>
                <a:spcPts val="1985"/>
              </a:lnSpc>
              <a:spcBef>
                <a:spcPts val="99"/>
              </a:spcBef>
            </a:pPr>
            <a:r>
              <a:rPr sz="2700" baseline="3034" dirty="0">
                <a:solidFill>
                  <a:srgbClr val="215867"/>
                </a:solidFill>
                <a:latin typeface="+mj-lt"/>
                <a:cs typeface="Calibri"/>
              </a:rPr>
              <a:t>epsilon = 1.75</a:t>
            </a:r>
            <a:endParaRPr>
              <a:latin typeface="+mj-lt"/>
              <a:cs typeface="Calibri"/>
            </a:endParaRPr>
          </a:p>
          <a:p>
            <a:pPr marL="12700" marR="34289">
              <a:lnSpc>
                <a:spcPts val="2100"/>
              </a:lnSpc>
              <a:spcBef>
                <a:spcPts val="5"/>
              </a:spcBef>
            </a:pPr>
            <a:r>
              <a:rPr sz="2700" baseline="1517" dirty="0">
                <a:solidFill>
                  <a:srgbClr val="215867"/>
                </a:solidFill>
                <a:latin typeface="+mj-lt"/>
                <a:cs typeface="Calibri"/>
              </a:rPr>
              <a:t>n_clu = 3</a:t>
            </a:r>
            <a:endParaRPr>
              <a:latin typeface="+mj-lt"/>
              <a:cs typeface="Calibri"/>
            </a:endParaRPr>
          </a:p>
        </p:txBody>
      </p:sp>
      <p:sp>
        <p:nvSpPr>
          <p:cNvPr id="123" name="object 5"/>
          <p:cNvSpPr txBox="1"/>
          <p:nvPr/>
        </p:nvSpPr>
        <p:spPr>
          <a:xfrm>
            <a:off x="3625916" y="365537"/>
            <a:ext cx="6889684" cy="807913"/>
          </a:xfrm>
          <a:prstGeom prst="rect">
            <a:avLst/>
          </a:prstGeom>
        </p:spPr>
        <p:txBody>
          <a:bodyPr wrap="square" lIns="0" tIns="0" rIns="0" bIns="0" rtlCol="0">
            <a:spAutoFit/>
          </a:bodyPr>
          <a:lstStyle/>
          <a:p>
            <a:pPr marL="12700" marR="41909">
              <a:lnSpc>
                <a:spcPts val="3454"/>
              </a:lnSpc>
              <a:spcBef>
                <a:spcPts val="172"/>
              </a:spcBef>
            </a:pPr>
            <a:r>
              <a:rPr sz="4800" baseline="2560" dirty="0">
                <a:solidFill>
                  <a:srgbClr val="4E81BC"/>
                </a:solidFill>
                <a:latin typeface="+mj-lt"/>
                <a:cs typeface="Calibri"/>
              </a:rPr>
              <a:t>DBSC</a:t>
            </a:r>
            <a:r>
              <a:rPr sz="4800" spc="-4" baseline="2560" dirty="0">
                <a:solidFill>
                  <a:srgbClr val="4E81BC"/>
                </a:solidFill>
                <a:latin typeface="+mj-lt"/>
                <a:cs typeface="Calibri"/>
              </a:rPr>
              <a:t>A</a:t>
            </a:r>
            <a:r>
              <a:rPr sz="4800" baseline="2560" dirty="0">
                <a:solidFill>
                  <a:srgbClr val="4E81BC"/>
                </a:solidFill>
                <a:latin typeface="+mj-lt"/>
                <a:cs typeface="Calibri"/>
              </a:rPr>
              <a:t>N</a:t>
            </a:r>
            <a:endParaRPr sz="3200" dirty="0">
              <a:latin typeface="+mj-lt"/>
              <a:cs typeface="Calibri"/>
            </a:endParaRPr>
          </a:p>
          <a:p>
            <a:pPr marL="12700">
              <a:lnSpc>
                <a:spcPts val="2770"/>
              </a:lnSpc>
            </a:pPr>
            <a:r>
              <a:rPr lang="en-US" sz="3200" baseline="1137" dirty="0">
                <a:solidFill>
                  <a:srgbClr val="7F7E7E"/>
                </a:solidFill>
                <a:cs typeface="Calibri"/>
              </a:rPr>
              <a:t>Keep adding neighbors within </a:t>
            </a:r>
            <a:r>
              <a:rPr lang="en-US" sz="3200" i="1" baseline="1137" dirty="0">
                <a:solidFill>
                  <a:srgbClr val="7F7E7E"/>
                </a:solidFill>
                <a:cs typeface="Calibri"/>
              </a:rPr>
              <a:t>epsilon </a:t>
            </a:r>
            <a:r>
              <a:rPr lang="en-US" sz="3200" baseline="1137" dirty="0">
                <a:solidFill>
                  <a:srgbClr val="7F7E7E"/>
                </a:solidFill>
                <a:cs typeface="Calibri"/>
              </a:rPr>
              <a:t>as chain reaction</a:t>
            </a:r>
            <a:endParaRPr lang="en-US" sz="3200" i="1" baseline="1137" dirty="0">
              <a:solidFill>
                <a:srgbClr val="7F7E7E"/>
              </a:solidFill>
              <a:cs typeface="Calibri"/>
            </a:endParaRPr>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object 3"/>
          <p:cNvSpPr txBox="1"/>
          <p:nvPr/>
        </p:nvSpPr>
        <p:spPr>
          <a:xfrm>
            <a:off x="6950816" y="6116930"/>
            <a:ext cx="542241" cy="330200"/>
          </a:xfrm>
          <a:prstGeom prst="rect">
            <a:avLst/>
          </a:prstGeom>
        </p:spPr>
        <p:txBody>
          <a:bodyPr wrap="square" lIns="0" tIns="0" rIns="0" bIns="0" rtlCol="0">
            <a:noAutofit/>
          </a:bodyPr>
          <a:lstStyle/>
          <a:p>
            <a:pPr marL="12700">
              <a:lnSpc>
                <a:spcPts val="2600"/>
              </a:lnSpc>
              <a:spcBef>
                <a:spcPts val="130"/>
              </a:spcBef>
            </a:pPr>
            <a:r>
              <a:rPr sz="3600" baseline="2275" dirty="0">
                <a:solidFill>
                  <a:srgbClr val="7F7E7E"/>
                </a:solidFill>
                <a:latin typeface="Calibri"/>
                <a:cs typeface="Calibri"/>
              </a:rPr>
              <a:t>Age</a:t>
            </a:r>
            <a:endParaRPr sz="2400">
              <a:latin typeface="Calibri"/>
              <a:cs typeface="Calibri"/>
            </a:endParaRPr>
          </a:p>
        </p:txBody>
      </p:sp>
      <p:sp>
        <p:nvSpPr>
          <p:cNvPr id="85" name="object 66"/>
          <p:cNvSpPr/>
          <p:nvPr/>
        </p:nvSpPr>
        <p:spPr>
          <a:xfrm>
            <a:off x="4294756" y="2789756"/>
            <a:ext cx="1810252" cy="1760707"/>
          </a:xfrm>
          <a:custGeom>
            <a:avLst/>
            <a:gdLst/>
            <a:ahLst/>
            <a:cxnLst/>
            <a:rect l="l" t="t" r="r" b="b"/>
            <a:pathLst>
              <a:path w="1810252" h="1760707">
                <a:moveTo>
                  <a:pt x="0" y="880353"/>
                </a:moveTo>
                <a:lnTo>
                  <a:pt x="3000" y="952556"/>
                </a:lnTo>
                <a:lnTo>
                  <a:pt x="11846" y="1023151"/>
                </a:lnTo>
                <a:lnTo>
                  <a:pt x="26305" y="1091913"/>
                </a:lnTo>
                <a:lnTo>
                  <a:pt x="46143" y="1158614"/>
                </a:lnTo>
                <a:lnTo>
                  <a:pt x="71129" y="1223027"/>
                </a:lnTo>
                <a:lnTo>
                  <a:pt x="101028" y="1284927"/>
                </a:lnTo>
                <a:lnTo>
                  <a:pt x="135608" y="1344087"/>
                </a:lnTo>
                <a:lnTo>
                  <a:pt x="174636" y="1400279"/>
                </a:lnTo>
                <a:lnTo>
                  <a:pt x="217880" y="1453279"/>
                </a:lnTo>
                <a:lnTo>
                  <a:pt x="265105" y="1502858"/>
                </a:lnTo>
                <a:lnTo>
                  <a:pt x="316079" y="1548791"/>
                </a:lnTo>
                <a:lnTo>
                  <a:pt x="370570" y="1590850"/>
                </a:lnTo>
                <a:lnTo>
                  <a:pt x="428344" y="1628810"/>
                </a:lnTo>
                <a:lnTo>
                  <a:pt x="489168" y="1662444"/>
                </a:lnTo>
                <a:lnTo>
                  <a:pt x="552810" y="1691525"/>
                </a:lnTo>
                <a:lnTo>
                  <a:pt x="619036" y="1715826"/>
                </a:lnTo>
                <a:lnTo>
                  <a:pt x="687614" y="1735122"/>
                </a:lnTo>
                <a:lnTo>
                  <a:pt x="758310" y="1749185"/>
                </a:lnTo>
                <a:lnTo>
                  <a:pt x="830892" y="1757789"/>
                </a:lnTo>
                <a:lnTo>
                  <a:pt x="905126" y="1760707"/>
                </a:lnTo>
                <a:lnTo>
                  <a:pt x="979361" y="1757789"/>
                </a:lnTo>
                <a:lnTo>
                  <a:pt x="1051942" y="1749185"/>
                </a:lnTo>
                <a:lnTo>
                  <a:pt x="1122639" y="1735122"/>
                </a:lnTo>
                <a:lnTo>
                  <a:pt x="1191216" y="1715826"/>
                </a:lnTo>
                <a:lnTo>
                  <a:pt x="1257442" y="1691525"/>
                </a:lnTo>
                <a:lnTo>
                  <a:pt x="1321084" y="1662444"/>
                </a:lnTo>
                <a:lnTo>
                  <a:pt x="1381908" y="1628810"/>
                </a:lnTo>
                <a:lnTo>
                  <a:pt x="1439682" y="1590850"/>
                </a:lnTo>
                <a:lnTo>
                  <a:pt x="1494173" y="1548791"/>
                </a:lnTo>
                <a:lnTo>
                  <a:pt x="1545147" y="1502858"/>
                </a:lnTo>
                <a:lnTo>
                  <a:pt x="1592373" y="1453279"/>
                </a:lnTo>
                <a:lnTo>
                  <a:pt x="1635616" y="1400279"/>
                </a:lnTo>
                <a:lnTo>
                  <a:pt x="1674644" y="1344087"/>
                </a:lnTo>
                <a:lnTo>
                  <a:pt x="1709224" y="1284927"/>
                </a:lnTo>
                <a:lnTo>
                  <a:pt x="1739123" y="1223027"/>
                </a:lnTo>
                <a:lnTo>
                  <a:pt x="1764109" y="1158614"/>
                </a:lnTo>
                <a:lnTo>
                  <a:pt x="1783947" y="1091913"/>
                </a:lnTo>
                <a:lnTo>
                  <a:pt x="1798406" y="1023151"/>
                </a:lnTo>
                <a:lnTo>
                  <a:pt x="1807252" y="952556"/>
                </a:lnTo>
                <a:lnTo>
                  <a:pt x="1810252" y="880353"/>
                </a:lnTo>
                <a:lnTo>
                  <a:pt x="1807252" y="808151"/>
                </a:lnTo>
                <a:lnTo>
                  <a:pt x="1798406" y="737555"/>
                </a:lnTo>
                <a:lnTo>
                  <a:pt x="1783947" y="668794"/>
                </a:lnTo>
                <a:lnTo>
                  <a:pt x="1764109" y="602094"/>
                </a:lnTo>
                <a:lnTo>
                  <a:pt x="1739123" y="537680"/>
                </a:lnTo>
                <a:lnTo>
                  <a:pt x="1709224" y="475780"/>
                </a:lnTo>
                <a:lnTo>
                  <a:pt x="1674644" y="416621"/>
                </a:lnTo>
                <a:lnTo>
                  <a:pt x="1635616" y="360428"/>
                </a:lnTo>
                <a:lnTo>
                  <a:pt x="1592373" y="307429"/>
                </a:lnTo>
                <a:lnTo>
                  <a:pt x="1545147" y="257849"/>
                </a:lnTo>
                <a:lnTo>
                  <a:pt x="1494173" y="211917"/>
                </a:lnTo>
                <a:lnTo>
                  <a:pt x="1439682" y="169857"/>
                </a:lnTo>
                <a:lnTo>
                  <a:pt x="1381908" y="131897"/>
                </a:lnTo>
                <a:lnTo>
                  <a:pt x="1321084" y="98263"/>
                </a:lnTo>
                <a:lnTo>
                  <a:pt x="1257442" y="69182"/>
                </a:lnTo>
                <a:lnTo>
                  <a:pt x="1191216" y="44881"/>
                </a:lnTo>
                <a:lnTo>
                  <a:pt x="1122639" y="25585"/>
                </a:lnTo>
                <a:lnTo>
                  <a:pt x="1051942" y="11522"/>
                </a:lnTo>
                <a:lnTo>
                  <a:pt x="979361" y="2918"/>
                </a:lnTo>
                <a:lnTo>
                  <a:pt x="905126" y="0"/>
                </a:lnTo>
                <a:lnTo>
                  <a:pt x="830892" y="2918"/>
                </a:lnTo>
                <a:lnTo>
                  <a:pt x="758310" y="11522"/>
                </a:lnTo>
                <a:lnTo>
                  <a:pt x="687614" y="25585"/>
                </a:lnTo>
                <a:lnTo>
                  <a:pt x="619036" y="44881"/>
                </a:lnTo>
                <a:lnTo>
                  <a:pt x="552810" y="69182"/>
                </a:lnTo>
                <a:lnTo>
                  <a:pt x="489168" y="98263"/>
                </a:lnTo>
                <a:lnTo>
                  <a:pt x="428344" y="131897"/>
                </a:lnTo>
                <a:lnTo>
                  <a:pt x="370570" y="169857"/>
                </a:lnTo>
                <a:lnTo>
                  <a:pt x="316079" y="211917"/>
                </a:lnTo>
                <a:lnTo>
                  <a:pt x="265105" y="257849"/>
                </a:lnTo>
                <a:lnTo>
                  <a:pt x="217880" y="307429"/>
                </a:lnTo>
                <a:lnTo>
                  <a:pt x="174636" y="360428"/>
                </a:lnTo>
                <a:lnTo>
                  <a:pt x="135608" y="416621"/>
                </a:lnTo>
                <a:lnTo>
                  <a:pt x="101028" y="475780"/>
                </a:lnTo>
                <a:lnTo>
                  <a:pt x="71129" y="537680"/>
                </a:lnTo>
                <a:lnTo>
                  <a:pt x="46143" y="602094"/>
                </a:lnTo>
                <a:lnTo>
                  <a:pt x="26305" y="668794"/>
                </a:lnTo>
                <a:lnTo>
                  <a:pt x="11846" y="737555"/>
                </a:lnTo>
                <a:lnTo>
                  <a:pt x="3000" y="808151"/>
                </a:lnTo>
                <a:lnTo>
                  <a:pt x="0" y="880353"/>
                </a:lnTo>
                <a:close/>
              </a:path>
            </a:pathLst>
          </a:custGeom>
          <a:solidFill>
            <a:srgbClr val="83984F">
              <a:alpha val="50000"/>
            </a:srgbClr>
          </a:solidFill>
          <a:effectLst>
            <a:outerShdw blurRad="50800" dist="38100" dir="5400000" algn="t" rotWithShape="0">
              <a:prstClr val="black">
                <a:alpha val="40000"/>
              </a:prstClr>
            </a:outerShdw>
          </a:effectLst>
        </p:spPr>
        <p:txBody>
          <a:bodyPr wrap="square" lIns="0" tIns="0" rIns="0" bIns="0" rtlCol="0">
            <a:noAutofit/>
          </a:bodyPr>
          <a:lstStyle/>
          <a:p>
            <a:endParaRPr/>
          </a:p>
        </p:txBody>
      </p:sp>
      <p:sp>
        <p:nvSpPr>
          <p:cNvPr id="86" name="object 82"/>
          <p:cNvSpPr/>
          <p:nvPr/>
        </p:nvSpPr>
        <p:spPr>
          <a:xfrm>
            <a:off x="5938372" y="5487188"/>
            <a:ext cx="347472" cy="347472"/>
          </a:xfrm>
          <a:custGeom>
            <a:avLst/>
            <a:gdLst/>
            <a:ahLst/>
            <a:cxnLst/>
            <a:rect l="l" t="t" r="r" b="b"/>
            <a:pathLst>
              <a:path w="320729"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0"/>
                </a:lnTo>
                <a:close/>
              </a:path>
            </a:pathLst>
          </a:custGeom>
          <a:solidFill>
            <a:srgbClr val="AAC56C"/>
          </a:solidFill>
          <a:ln w="28575">
            <a:solidFill>
              <a:schemeClr val="bg1">
                <a:lumMod val="85000"/>
              </a:schemeClr>
            </a:solidFill>
          </a:ln>
        </p:spPr>
        <p:txBody>
          <a:bodyPr wrap="square" lIns="0" tIns="0" rIns="0" bIns="0" rtlCol="0">
            <a:noAutofit/>
          </a:bodyPr>
          <a:lstStyle/>
          <a:p>
            <a:endParaRPr/>
          </a:p>
        </p:txBody>
      </p:sp>
      <p:sp>
        <p:nvSpPr>
          <p:cNvPr id="87" name="object 84"/>
          <p:cNvSpPr/>
          <p:nvPr/>
        </p:nvSpPr>
        <p:spPr>
          <a:xfrm>
            <a:off x="6923747" y="5521291"/>
            <a:ext cx="347472" cy="347472"/>
          </a:xfrm>
          <a:custGeom>
            <a:avLst/>
            <a:gdLst/>
            <a:ahLst/>
            <a:cxnLst/>
            <a:rect l="l" t="t" r="r" b="b"/>
            <a:pathLst>
              <a:path w="320729"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6"/>
                </a:lnTo>
                <a:lnTo>
                  <a:pt x="0" y="173680"/>
                </a:lnTo>
                <a:close/>
              </a:path>
            </a:pathLst>
          </a:custGeom>
          <a:solidFill>
            <a:srgbClr val="AAC56C"/>
          </a:solidFill>
          <a:ln w="28575">
            <a:solidFill>
              <a:srgbClr val="83984F"/>
            </a:solidFill>
          </a:ln>
        </p:spPr>
        <p:txBody>
          <a:bodyPr wrap="square" lIns="0" tIns="0" rIns="0" bIns="0" rtlCol="0">
            <a:noAutofit/>
          </a:bodyPr>
          <a:lstStyle/>
          <a:p>
            <a:endParaRPr/>
          </a:p>
        </p:txBody>
      </p:sp>
      <p:sp>
        <p:nvSpPr>
          <p:cNvPr id="88" name="object 86"/>
          <p:cNvSpPr/>
          <p:nvPr/>
        </p:nvSpPr>
        <p:spPr>
          <a:xfrm>
            <a:off x="7775551" y="5502337"/>
            <a:ext cx="347472" cy="347472"/>
          </a:xfrm>
          <a:custGeom>
            <a:avLst/>
            <a:gdLst/>
            <a:ahLst/>
            <a:cxnLst/>
            <a:rect l="l" t="t" r="r" b="b"/>
            <a:pathLst>
              <a:path w="320729"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9"/>
                </a:lnTo>
                <a:lnTo>
                  <a:pt x="288458" y="69169"/>
                </a:lnTo>
                <a:lnTo>
                  <a:pt x="296005" y="80986"/>
                </a:lnTo>
                <a:lnTo>
                  <a:pt x="302647" y="93485"/>
                </a:lnTo>
                <a:lnTo>
                  <a:pt x="308334" y="106609"/>
                </a:lnTo>
                <a:lnTo>
                  <a:pt x="313014" y="120303"/>
                </a:lnTo>
                <a:lnTo>
                  <a:pt x="316635" y="134513"/>
                </a:lnTo>
                <a:lnTo>
                  <a:pt x="319146" y="149182"/>
                </a:lnTo>
                <a:lnTo>
                  <a:pt x="320497" y="164255"/>
                </a:lnTo>
                <a:lnTo>
                  <a:pt x="320729" y="173680"/>
                </a:lnTo>
                <a:lnTo>
                  <a:pt x="320116" y="188974"/>
                </a:lnTo>
                <a:lnTo>
                  <a:pt x="318311" y="203897"/>
                </a:lnTo>
                <a:lnTo>
                  <a:pt x="315364" y="218395"/>
                </a:lnTo>
                <a:lnTo>
                  <a:pt x="311328" y="232412"/>
                </a:lnTo>
                <a:lnTo>
                  <a:pt x="306254" y="245893"/>
                </a:lnTo>
                <a:lnTo>
                  <a:pt x="300192" y="258782"/>
                </a:lnTo>
                <a:lnTo>
                  <a:pt x="293194" y="271024"/>
                </a:lnTo>
                <a:lnTo>
                  <a:pt x="285310" y="282563"/>
                </a:lnTo>
                <a:lnTo>
                  <a:pt x="276593" y="293344"/>
                </a:lnTo>
                <a:lnTo>
                  <a:pt x="267094" y="303312"/>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6"/>
                </a:lnTo>
                <a:lnTo>
                  <a:pt x="0" y="173680"/>
                </a:lnTo>
                <a:close/>
              </a:path>
            </a:pathLst>
          </a:custGeom>
          <a:solidFill>
            <a:srgbClr val="AAC56C"/>
          </a:solidFill>
          <a:ln w="28575">
            <a:solidFill>
              <a:schemeClr val="bg1">
                <a:lumMod val="85000"/>
              </a:schemeClr>
            </a:solidFill>
          </a:ln>
        </p:spPr>
        <p:txBody>
          <a:bodyPr wrap="square" lIns="0" tIns="0" rIns="0" bIns="0" rtlCol="0">
            <a:noAutofit/>
          </a:bodyPr>
          <a:lstStyle/>
          <a:p>
            <a:endParaRPr/>
          </a:p>
        </p:txBody>
      </p:sp>
      <p:sp>
        <p:nvSpPr>
          <p:cNvPr id="89" name="object 74"/>
          <p:cNvSpPr/>
          <p:nvPr/>
        </p:nvSpPr>
        <p:spPr>
          <a:xfrm>
            <a:off x="4192469" y="5195209"/>
            <a:ext cx="347472" cy="347472"/>
          </a:xfrm>
          <a:custGeom>
            <a:avLst/>
            <a:gdLst/>
            <a:ahLst/>
            <a:cxnLst/>
            <a:rect l="l" t="t" r="r" b="b"/>
            <a:pathLst>
              <a:path w="320730"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90" name="object 72"/>
          <p:cNvSpPr/>
          <p:nvPr/>
        </p:nvSpPr>
        <p:spPr>
          <a:xfrm>
            <a:off x="7483366" y="2517371"/>
            <a:ext cx="347472" cy="347472"/>
          </a:xfrm>
          <a:custGeom>
            <a:avLst/>
            <a:gdLst/>
            <a:ahLst/>
            <a:cxnLst/>
            <a:rect l="l" t="t" r="r" b="b"/>
            <a:pathLst>
              <a:path w="320730"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30" y="342927"/>
                </a:lnTo>
                <a:lnTo>
                  <a:pt x="182985" y="345647"/>
                </a:lnTo>
                <a:lnTo>
                  <a:pt x="169068" y="347110"/>
                </a:lnTo>
                <a:lnTo>
                  <a:pt x="160364" y="347362"/>
                </a:lnTo>
                <a:lnTo>
                  <a:pt x="146244" y="346698"/>
                </a:lnTo>
                <a:lnTo>
                  <a:pt x="132465" y="344742"/>
                </a:lnTo>
                <a:lnTo>
                  <a:pt x="119078" y="341551"/>
                </a:lnTo>
                <a:lnTo>
                  <a:pt x="106136" y="337180"/>
                </a:lnTo>
                <a:lnTo>
                  <a:pt x="93689" y="331684"/>
                </a:lnTo>
                <a:lnTo>
                  <a:pt x="81788" y="325119"/>
                </a:lnTo>
                <a:lnTo>
                  <a:pt x="70485" y="317540"/>
                </a:lnTo>
                <a:lnTo>
                  <a:pt x="59830" y="309002"/>
                </a:lnTo>
                <a:lnTo>
                  <a:pt x="49876" y="299561"/>
                </a:lnTo>
                <a:lnTo>
                  <a:pt x="40672" y="289273"/>
                </a:lnTo>
                <a:lnTo>
                  <a:pt x="32271" y="278192"/>
                </a:lnTo>
                <a:lnTo>
                  <a:pt x="24724" y="266375"/>
                </a:lnTo>
                <a:lnTo>
                  <a:pt x="18081" y="253876"/>
                </a:lnTo>
                <a:lnTo>
                  <a:pt x="12395" y="240752"/>
                </a:lnTo>
                <a:lnTo>
                  <a:pt x="7715" y="227058"/>
                </a:lnTo>
                <a:lnTo>
                  <a:pt x="4094" y="212848"/>
                </a:lnTo>
                <a:lnTo>
                  <a:pt x="1583" y="198180"/>
                </a:lnTo>
                <a:lnTo>
                  <a:pt x="232" y="183107"/>
                </a:lnTo>
                <a:lnTo>
                  <a:pt x="0" y="173680"/>
                </a:lnTo>
                <a:close/>
              </a:path>
            </a:pathLst>
          </a:custGeom>
          <a:solidFill>
            <a:srgbClr val="FAA757"/>
          </a:solidFill>
          <a:ln w="28575">
            <a:solidFill>
              <a:srgbClr val="C1803F"/>
            </a:solidFill>
          </a:ln>
        </p:spPr>
        <p:txBody>
          <a:bodyPr wrap="square" lIns="0" tIns="0" rIns="0" bIns="0" rtlCol="0">
            <a:noAutofit/>
          </a:bodyPr>
          <a:lstStyle/>
          <a:p>
            <a:endParaRPr/>
          </a:p>
        </p:txBody>
      </p:sp>
      <p:sp>
        <p:nvSpPr>
          <p:cNvPr id="91" name="object 70"/>
          <p:cNvSpPr/>
          <p:nvPr/>
        </p:nvSpPr>
        <p:spPr>
          <a:xfrm>
            <a:off x="7084113" y="2135643"/>
            <a:ext cx="347472" cy="347472"/>
          </a:xfrm>
          <a:custGeom>
            <a:avLst/>
            <a:gdLst/>
            <a:ahLst/>
            <a:cxnLst/>
            <a:rect l="l" t="t" r="r" b="b"/>
            <a:pathLst>
              <a:path w="320730"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2"/>
                </a:lnTo>
                <a:lnTo>
                  <a:pt x="146244" y="346698"/>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3" y="198179"/>
                </a:lnTo>
                <a:lnTo>
                  <a:pt x="232" y="183107"/>
                </a:lnTo>
                <a:lnTo>
                  <a:pt x="0" y="173680"/>
                </a:lnTo>
                <a:close/>
              </a:path>
            </a:pathLst>
          </a:custGeom>
          <a:solidFill>
            <a:srgbClr val="FAA757"/>
          </a:solidFill>
          <a:ln w="28575">
            <a:solidFill>
              <a:srgbClr val="C1803F"/>
            </a:solidFill>
          </a:ln>
        </p:spPr>
        <p:txBody>
          <a:bodyPr wrap="square" lIns="0" tIns="0" rIns="0" bIns="0" rtlCol="0">
            <a:noAutofit/>
          </a:bodyPr>
          <a:lstStyle/>
          <a:p>
            <a:endParaRPr/>
          </a:p>
        </p:txBody>
      </p:sp>
      <p:sp>
        <p:nvSpPr>
          <p:cNvPr id="92" name="object 68"/>
          <p:cNvSpPr/>
          <p:nvPr/>
        </p:nvSpPr>
        <p:spPr>
          <a:xfrm>
            <a:off x="6672028" y="1723114"/>
            <a:ext cx="347472" cy="347472"/>
          </a:xfrm>
          <a:custGeom>
            <a:avLst/>
            <a:gdLst/>
            <a:ahLst/>
            <a:cxnLst/>
            <a:rect l="l" t="t" r="r" b="b"/>
            <a:pathLst>
              <a:path w="320729"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2"/>
                </a:lnTo>
                <a:lnTo>
                  <a:pt x="146244" y="346698"/>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3"/>
                </a:lnTo>
                <a:lnTo>
                  <a:pt x="32271" y="278192"/>
                </a:lnTo>
                <a:lnTo>
                  <a:pt x="24724" y="266375"/>
                </a:lnTo>
                <a:lnTo>
                  <a:pt x="18081" y="253876"/>
                </a:lnTo>
                <a:lnTo>
                  <a:pt x="12395" y="240752"/>
                </a:lnTo>
                <a:lnTo>
                  <a:pt x="7715" y="227058"/>
                </a:lnTo>
                <a:lnTo>
                  <a:pt x="4094" y="212848"/>
                </a:lnTo>
                <a:lnTo>
                  <a:pt x="1583" y="198179"/>
                </a:lnTo>
                <a:lnTo>
                  <a:pt x="232" y="183107"/>
                </a:lnTo>
                <a:lnTo>
                  <a:pt x="0" y="173680"/>
                </a:lnTo>
                <a:close/>
              </a:path>
            </a:pathLst>
          </a:custGeom>
          <a:solidFill>
            <a:srgbClr val="FAA757"/>
          </a:solidFill>
          <a:ln w="28575">
            <a:solidFill>
              <a:schemeClr val="bg1">
                <a:lumMod val="85000"/>
              </a:schemeClr>
            </a:solidFill>
          </a:ln>
        </p:spPr>
        <p:txBody>
          <a:bodyPr wrap="square" lIns="0" tIns="0" rIns="0" bIns="0" rtlCol="0">
            <a:noAutofit/>
          </a:bodyPr>
          <a:lstStyle/>
          <a:p>
            <a:endParaRPr/>
          </a:p>
        </p:txBody>
      </p:sp>
      <p:sp>
        <p:nvSpPr>
          <p:cNvPr id="93" name="object 66"/>
          <p:cNvSpPr/>
          <p:nvPr/>
        </p:nvSpPr>
        <p:spPr>
          <a:xfrm>
            <a:off x="8396003" y="3412181"/>
            <a:ext cx="347472" cy="347472"/>
          </a:xfrm>
          <a:custGeom>
            <a:avLst/>
            <a:gdLst/>
            <a:ahLst/>
            <a:cxnLst/>
            <a:rect l="l" t="t" r="r" b="b"/>
            <a:pathLst>
              <a:path w="320730"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4"/>
                </a:lnTo>
                <a:lnTo>
                  <a:pt x="308334" y="106609"/>
                </a:lnTo>
                <a:lnTo>
                  <a:pt x="313014" y="120303"/>
                </a:lnTo>
                <a:lnTo>
                  <a:pt x="316635" y="134512"/>
                </a:lnTo>
                <a:lnTo>
                  <a:pt x="319147" y="149181"/>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3" y="346697"/>
                </a:lnTo>
                <a:lnTo>
                  <a:pt x="132464" y="344742"/>
                </a:lnTo>
                <a:lnTo>
                  <a:pt x="119078" y="341551"/>
                </a:lnTo>
                <a:lnTo>
                  <a:pt x="106136" y="337180"/>
                </a:lnTo>
                <a:lnTo>
                  <a:pt x="93688" y="331684"/>
                </a:lnTo>
                <a:lnTo>
                  <a:pt x="81788" y="325119"/>
                </a:lnTo>
                <a:lnTo>
                  <a:pt x="70484" y="317539"/>
                </a:lnTo>
                <a:lnTo>
                  <a:pt x="59830" y="309001"/>
                </a:lnTo>
                <a:lnTo>
                  <a:pt x="49875" y="299561"/>
                </a:lnTo>
                <a:lnTo>
                  <a:pt x="40672" y="289272"/>
                </a:lnTo>
                <a:lnTo>
                  <a:pt x="32271" y="278192"/>
                </a:lnTo>
                <a:lnTo>
                  <a:pt x="24724" y="266375"/>
                </a:lnTo>
                <a:lnTo>
                  <a:pt x="18081" y="253876"/>
                </a:lnTo>
                <a:lnTo>
                  <a:pt x="12395" y="240752"/>
                </a:lnTo>
                <a:lnTo>
                  <a:pt x="7715" y="227057"/>
                </a:lnTo>
                <a:lnTo>
                  <a:pt x="4094" y="212848"/>
                </a:lnTo>
                <a:lnTo>
                  <a:pt x="1582" y="198179"/>
                </a:lnTo>
                <a:lnTo>
                  <a:pt x="232" y="183106"/>
                </a:lnTo>
                <a:lnTo>
                  <a:pt x="0" y="173680"/>
                </a:lnTo>
                <a:close/>
              </a:path>
            </a:pathLst>
          </a:custGeom>
          <a:solidFill>
            <a:srgbClr val="FAA757"/>
          </a:solidFill>
          <a:ln w="28575">
            <a:solidFill>
              <a:srgbClr val="C1803F"/>
            </a:solidFill>
          </a:ln>
        </p:spPr>
        <p:txBody>
          <a:bodyPr wrap="square" lIns="0" tIns="0" rIns="0" bIns="0" rtlCol="0">
            <a:noAutofit/>
          </a:bodyPr>
          <a:lstStyle/>
          <a:p>
            <a:endParaRPr/>
          </a:p>
        </p:txBody>
      </p:sp>
      <p:sp>
        <p:nvSpPr>
          <p:cNvPr id="94" name="object 63"/>
          <p:cNvSpPr/>
          <p:nvPr/>
        </p:nvSpPr>
        <p:spPr>
          <a:xfrm>
            <a:off x="7404842" y="5021529"/>
            <a:ext cx="347472" cy="347472"/>
          </a:xfrm>
          <a:custGeom>
            <a:avLst/>
            <a:gdLst/>
            <a:ahLst/>
            <a:cxnLst/>
            <a:rect l="l" t="t" r="r" b="b"/>
            <a:pathLst>
              <a:path w="320730" h="347361">
                <a:moveTo>
                  <a:pt x="0" y="173680"/>
                </a:moveTo>
                <a:lnTo>
                  <a:pt x="232" y="183106"/>
                </a:lnTo>
                <a:lnTo>
                  <a:pt x="1583" y="198179"/>
                </a:lnTo>
                <a:lnTo>
                  <a:pt x="4094" y="212848"/>
                </a:lnTo>
                <a:lnTo>
                  <a:pt x="7715" y="227058"/>
                </a:lnTo>
                <a:lnTo>
                  <a:pt x="12395" y="240752"/>
                </a:lnTo>
                <a:lnTo>
                  <a:pt x="18082" y="253876"/>
                </a:lnTo>
                <a:lnTo>
                  <a:pt x="24724" y="266375"/>
                </a:lnTo>
                <a:lnTo>
                  <a:pt x="32272" y="278192"/>
                </a:lnTo>
                <a:lnTo>
                  <a:pt x="40673" y="289272"/>
                </a:lnTo>
                <a:lnTo>
                  <a:pt x="49876" y="299561"/>
                </a:lnTo>
                <a:lnTo>
                  <a:pt x="59830" y="309001"/>
                </a:lnTo>
                <a:lnTo>
                  <a:pt x="70485" y="317539"/>
                </a:lnTo>
                <a:lnTo>
                  <a:pt x="81788" y="325118"/>
                </a:lnTo>
                <a:lnTo>
                  <a:pt x="93689" y="331684"/>
                </a:lnTo>
                <a:lnTo>
                  <a:pt x="106136" y="337180"/>
                </a:lnTo>
                <a:lnTo>
                  <a:pt x="119079" y="341551"/>
                </a:lnTo>
                <a:lnTo>
                  <a:pt x="132465" y="344742"/>
                </a:lnTo>
                <a:lnTo>
                  <a:pt x="146244" y="346697"/>
                </a:lnTo>
                <a:lnTo>
                  <a:pt x="160365" y="347361"/>
                </a:lnTo>
                <a:lnTo>
                  <a:pt x="169069" y="347110"/>
                </a:lnTo>
                <a:lnTo>
                  <a:pt x="182986" y="345646"/>
                </a:lnTo>
                <a:lnTo>
                  <a:pt x="196530" y="342926"/>
                </a:lnTo>
                <a:lnTo>
                  <a:pt x="209650" y="339004"/>
                </a:lnTo>
                <a:lnTo>
                  <a:pt x="222295" y="333936"/>
                </a:lnTo>
                <a:lnTo>
                  <a:pt x="234413" y="327778"/>
                </a:lnTo>
                <a:lnTo>
                  <a:pt x="245953" y="320583"/>
                </a:lnTo>
                <a:lnTo>
                  <a:pt x="256864" y="312409"/>
                </a:lnTo>
                <a:lnTo>
                  <a:pt x="267095" y="303311"/>
                </a:lnTo>
                <a:lnTo>
                  <a:pt x="276595" y="293343"/>
                </a:lnTo>
                <a:lnTo>
                  <a:pt x="285312" y="282562"/>
                </a:lnTo>
                <a:lnTo>
                  <a:pt x="293195" y="271023"/>
                </a:lnTo>
                <a:lnTo>
                  <a:pt x="300193" y="258781"/>
                </a:lnTo>
                <a:lnTo>
                  <a:pt x="306255" y="245892"/>
                </a:lnTo>
                <a:lnTo>
                  <a:pt x="311330" y="232411"/>
                </a:lnTo>
                <a:lnTo>
                  <a:pt x="315366" y="218394"/>
                </a:lnTo>
                <a:lnTo>
                  <a:pt x="318312" y="203896"/>
                </a:lnTo>
                <a:lnTo>
                  <a:pt x="320117" y="188973"/>
                </a:lnTo>
                <a:lnTo>
                  <a:pt x="320730" y="173680"/>
                </a:lnTo>
                <a:lnTo>
                  <a:pt x="320498" y="164254"/>
                </a:lnTo>
                <a:lnTo>
                  <a:pt x="319147" y="149181"/>
                </a:lnTo>
                <a:lnTo>
                  <a:pt x="316636" y="134512"/>
                </a:lnTo>
                <a:lnTo>
                  <a:pt x="313015" y="120303"/>
                </a:lnTo>
                <a:lnTo>
                  <a:pt x="308335" y="106609"/>
                </a:lnTo>
                <a:lnTo>
                  <a:pt x="302649" y="93485"/>
                </a:lnTo>
                <a:lnTo>
                  <a:pt x="296006" y="80986"/>
                </a:lnTo>
                <a:lnTo>
                  <a:pt x="288459" y="69169"/>
                </a:lnTo>
                <a:lnTo>
                  <a:pt x="280058" y="58089"/>
                </a:lnTo>
                <a:lnTo>
                  <a:pt x="270854" y="47800"/>
                </a:lnTo>
                <a:lnTo>
                  <a:pt x="260900" y="38359"/>
                </a:lnTo>
                <a:lnTo>
                  <a:pt x="250245" y="29822"/>
                </a:lnTo>
                <a:lnTo>
                  <a:pt x="238942" y="22242"/>
                </a:lnTo>
                <a:lnTo>
                  <a:pt x="227041" y="15677"/>
                </a:lnTo>
                <a:lnTo>
                  <a:pt x="214594" y="10181"/>
                </a:lnTo>
                <a:lnTo>
                  <a:pt x="201651" y="5810"/>
                </a:lnTo>
                <a:lnTo>
                  <a:pt x="188265" y="2619"/>
                </a:lnTo>
                <a:lnTo>
                  <a:pt x="174486" y="664"/>
                </a:lnTo>
                <a:lnTo>
                  <a:pt x="160365" y="0"/>
                </a:lnTo>
                <a:lnTo>
                  <a:pt x="151662" y="251"/>
                </a:lnTo>
                <a:lnTo>
                  <a:pt x="137745" y="1714"/>
                </a:lnTo>
                <a:lnTo>
                  <a:pt x="124200" y="4434"/>
                </a:lnTo>
                <a:lnTo>
                  <a:pt x="111080" y="8356"/>
                </a:lnTo>
                <a:lnTo>
                  <a:pt x="98436" y="13424"/>
                </a:lnTo>
                <a:lnTo>
                  <a:pt x="86318" y="19583"/>
                </a:lnTo>
                <a:lnTo>
                  <a:pt x="74777" y="26777"/>
                </a:lnTo>
                <a:lnTo>
                  <a:pt x="63866" y="34951"/>
                </a:lnTo>
                <a:lnTo>
                  <a:pt x="53635" y="44049"/>
                </a:lnTo>
                <a:lnTo>
                  <a:pt x="44136" y="54017"/>
                </a:lnTo>
                <a:lnTo>
                  <a:pt x="35419" y="64798"/>
                </a:lnTo>
                <a:lnTo>
                  <a:pt x="27535" y="76337"/>
                </a:lnTo>
                <a:lnTo>
                  <a:pt x="20537" y="88579"/>
                </a:lnTo>
                <a:lnTo>
                  <a:pt x="14475" y="101468"/>
                </a:lnTo>
                <a:lnTo>
                  <a:pt x="9400" y="114948"/>
                </a:lnTo>
                <a:lnTo>
                  <a:pt x="5364" y="128965"/>
                </a:lnTo>
                <a:lnTo>
                  <a:pt x="2418" y="143463"/>
                </a:lnTo>
                <a:lnTo>
                  <a:pt x="613" y="158386"/>
                </a:lnTo>
                <a:lnTo>
                  <a:pt x="0" y="173680"/>
                </a:lnTo>
                <a:close/>
              </a:path>
            </a:pathLst>
          </a:custGeom>
          <a:solidFill>
            <a:srgbClr val="AAC56C"/>
          </a:solidFill>
          <a:ln w="28575">
            <a:solidFill>
              <a:srgbClr val="83984F"/>
            </a:solidFill>
          </a:ln>
        </p:spPr>
        <p:txBody>
          <a:bodyPr wrap="square" lIns="0" tIns="0" rIns="0" bIns="0" rtlCol="0">
            <a:noAutofit/>
          </a:bodyPr>
          <a:lstStyle/>
          <a:p>
            <a:endParaRPr/>
          </a:p>
        </p:txBody>
      </p:sp>
      <p:sp>
        <p:nvSpPr>
          <p:cNvPr id="95" name="object 62"/>
          <p:cNvSpPr/>
          <p:nvPr/>
        </p:nvSpPr>
        <p:spPr>
          <a:xfrm>
            <a:off x="5850962" y="3493881"/>
            <a:ext cx="347472" cy="347472"/>
          </a:xfrm>
          <a:custGeom>
            <a:avLst/>
            <a:gdLst/>
            <a:ahLst/>
            <a:cxnLst/>
            <a:rect l="l" t="t" r="r" b="b"/>
            <a:pathLst>
              <a:path w="320729"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6" y="149182"/>
                </a:lnTo>
                <a:lnTo>
                  <a:pt x="320497" y="164254"/>
                </a:lnTo>
                <a:lnTo>
                  <a:pt x="320729"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6"/>
                </a:lnTo>
                <a:lnTo>
                  <a:pt x="0" y="173681"/>
                </a:lnTo>
                <a:close/>
              </a:path>
            </a:pathLst>
          </a:custGeom>
          <a:solidFill>
            <a:srgbClr val="AAC56C"/>
          </a:solidFill>
          <a:ln w="28575">
            <a:solidFill>
              <a:srgbClr val="83984F"/>
            </a:solidFill>
          </a:ln>
        </p:spPr>
        <p:txBody>
          <a:bodyPr wrap="square" lIns="0" tIns="0" rIns="0" bIns="0" rtlCol="0">
            <a:noAutofit/>
          </a:bodyPr>
          <a:lstStyle/>
          <a:p>
            <a:endParaRPr/>
          </a:p>
        </p:txBody>
      </p:sp>
      <p:sp>
        <p:nvSpPr>
          <p:cNvPr id="96" name="object 60"/>
          <p:cNvSpPr/>
          <p:nvPr/>
        </p:nvSpPr>
        <p:spPr>
          <a:xfrm>
            <a:off x="4975263" y="4571028"/>
            <a:ext cx="347472" cy="347472"/>
          </a:xfrm>
          <a:custGeom>
            <a:avLst/>
            <a:gdLst/>
            <a:ahLst/>
            <a:cxnLst/>
            <a:rect l="l" t="t" r="r" b="b"/>
            <a:pathLst>
              <a:path w="320729"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8"/>
                </a:lnTo>
                <a:lnTo>
                  <a:pt x="288458" y="69169"/>
                </a:lnTo>
                <a:lnTo>
                  <a:pt x="296005" y="80986"/>
                </a:lnTo>
                <a:lnTo>
                  <a:pt x="302648" y="93485"/>
                </a:lnTo>
                <a:lnTo>
                  <a:pt x="308334" y="106609"/>
                </a:lnTo>
                <a:lnTo>
                  <a:pt x="313014" y="120303"/>
                </a:lnTo>
                <a:lnTo>
                  <a:pt x="316635" y="134513"/>
                </a:lnTo>
                <a:lnTo>
                  <a:pt x="319146" y="149182"/>
                </a:lnTo>
                <a:lnTo>
                  <a:pt x="320497" y="164254"/>
                </a:lnTo>
                <a:lnTo>
                  <a:pt x="320729"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1"/>
                </a:lnTo>
                <a:close/>
              </a:path>
            </a:pathLst>
          </a:custGeom>
          <a:solidFill>
            <a:srgbClr val="937AB1"/>
          </a:solidFill>
          <a:ln w="57150">
            <a:solidFill>
              <a:srgbClr val="AAC56C"/>
            </a:solidFill>
          </a:ln>
        </p:spPr>
        <p:txBody>
          <a:bodyPr wrap="square" lIns="0" tIns="0" rIns="0" bIns="0" rtlCol="0">
            <a:noAutofit/>
          </a:bodyPr>
          <a:lstStyle/>
          <a:p>
            <a:endParaRPr/>
          </a:p>
        </p:txBody>
      </p:sp>
      <p:sp>
        <p:nvSpPr>
          <p:cNvPr id="97" name="object 58"/>
          <p:cNvSpPr/>
          <p:nvPr/>
        </p:nvSpPr>
        <p:spPr>
          <a:xfrm>
            <a:off x="9037462" y="2045434"/>
            <a:ext cx="347472" cy="347472"/>
          </a:xfrm>
          <a:custGeom>
            <a:avLst/>
            <a:gdLst/>
            <a:ahLst/>
            <a:cxnLst/>
            <a:rect l="l" t="t" r="r" b="b"/>
            <a:pathLst>
              <a:path w="320729"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4"/>
                </a:lnTo>
                <a:lnTo>
                  <a:pt x="308334" y="106609"/>
                </a:lnTo>
                <a:lnTo>
                  <a:pt x="313014" y="120303"/>
                </a:lnTo>
                <a:lnTo>
                  <a:pt x="316635" y="134512"/>
                </a:lnTo>
                <a:lnTo>
                  <a:pt x="319146" y="149181"/>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2"/>
                </a:lnTo>
                <a:lnTo>
                  <a:pt x="146243" y="346698"/>
                </a:lnTo>
                <a:lnTo>
                  <a:pt x="132464" y="344742"/>
                </a:lnTo>
                <a:lnTo>
                  <a:pt x="119078" y="341551"/>
                </a:lnTo>
                <a:lnTo>
                  <a:pt x="106136" y="337180"/>
                </a:lnTo>
                <a:lnTo>
                  <a:pt x="93688" y="331684"/>
                </a:lnTo>
                <a:lnTo>
                  <a:pt x="81788" y="325119"/>
                </a:lnTo>
                <a:lnTo>
                  <a:pt x="70484" y="317539"/>
                </a:lnTo>
                <a:lnTo>
                  <a:pt x="59830" y="309002"/>
                </a:lnTo>
                <a:lnTo>
                  <a:pt x="49875" y="299561"/>
                </a:lnTo>
                <a:lnTo>
                  <a:pt x="40672" y="289272"/>
                </a:lnTo>
                <a:lnTo>
                  <a:pt x="32271" y="278192"/>
                </a:lnTo>
                <a:lnTo>
                  <a:pt x="24724" y="266375"/>
                </a:lnTo>
                <a:lnTo>
                  <a:pt x="18081" y="253876"/>
                </a:lnTo>
                <a:lnTo>
                  <a:pt x="12395" y="240752"/>
                </a:lnTo>
                <a:lnTo>
                  <a:pt x="7715" y="227057"/>
                </a:lnTo>
                <a:lnTo>
                  <a:pt x="4094" y="212848"/>
                </a:lnTo>
                <a:lnTo>
                  <a:pt x="1582" y="198179"/>
                </a:lnTo>
                <a:lnTo>
                  <a:pt x="232" y="183106"/>
                </a:lnTo>
                <a:lnTo>
                  <a:pt x="0" y="173680"/>
                </a:lnTo>
                <a:close/>
              </a:path>
            </a:pathLst>
          </a:custGeom>
          <a:solidFill>
            <a:srgbClr val="FAA757"/>
          </a:solidFill>
          <a:ln w="28575">
            <a:solidFill>
              <a:srgbClr val="C1803F"/>
            </a:solidFill>
          </a:ln>
        </p:spPr>
        <p:txBody>
          <a:bodyPr wrap="square" lIns="0" tIns="0" rIns="0" bIns="0" rtlCol="0">
            <a:noAutofit/>
          </a:bodyPr>
          <a:lstStyle/>
          <a:p>
            <a:endParaRPr/>
          </a:p>
        </p:txBody>
      </p:sp>
      <p:sp>
        <p:nvSpPr>
          <p:cNvPr id="98" name="object 56"/>
          <p:cNvSpPr/>
          <p:nvPr/>
        </p:nvSpPr>
        <p:spPr>
          <a:xfrm>
            <a:off x="8077321" y="1961962"/>
            <a:ext cx="347472" cy="347472"/>
          </a:xfrm>
          <a:custGeom>
            <a:avLst/>
            <a:gdLst/>
            <a:ahLst/>
            <a:cxnLst/>
            <a:rect l="l" t="t" r="r" b="b"/>
            <a:pathLst>
              <a:path w="320729"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4"/>
                </a:lnTo>
                <a:lnTo>
                  <a:pt x="308334" y="106609"/>
                </a:lnTo>
                <a:lnTo>
                  <a:pt x="313014" y="120303"/>
                </a:lnTo>
                <a:lnTo>
                  <a:pt x="316635" y="134512"/>
                </a:lnTo>
                <a:lnTo>
                  <a:pt x="319146" y="149181"/>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2"/>
                </a:lnTo>
                <a:lnTo>
                  <a:pt x="146243" y="346697"/>
                </a:lnTo>
                <a:lnTo>
                  <a:pt x="132464" y="344742"/>
                </a:lnTo>
                <a:lnTo>
                  <a:pt x="119078" y="341551"/>
                </a:lnTo>
                <a:lnTo>
                  <a:pt x="106136" y="337180"/>
                </a:lnTo>
                <a:lnTo>
                  <a:pt x="93688" y="331684"/>
                </a:lnTo>
                <a:lnTo>
                  <a:pt x="81788" y="325119"/>
                </a:lnTo>
                <a:lnTo>
                  <a:pt x="70484" y="317539"/>
                </a:lnTo>
                <a:lnTo>
                  <a:pt x="59830" y="309002"/>
                </a:lnTo>
                <a:lnTo>
                  <a:pt x="49875" y="299561"/>
                </a:lnTo>
                <a:lnTo>
                  <a:pt x="40672" y="289272"/>
                </a:lnTo>
                <a:lnTo>
                  <a:pt x="32271" y="278192"/>
                </a:lnTo>
                <a:lnTo>
                  <a:pt x="24724" y="266375"/>
                </a:lnTo>
                <a:lnTo>
                  <a:pt x="18081" y="253876"/>
                </a:lnTo>
                <a:lnTo>
                  <a:pt x="12395" y="240752"/>
                </a:lnTo>
                <a:lnTo>
                  <a:pt x="7715" y="227057"/>
                </a:lnTo>
                <a:lnTo>
                  <a:pt x="4094" y="212848"/>
                </a:lnTo>
                <a:lnTo>
                  <a:pt x="1582" y="198179"/>
                </a:lnTo>
                <a:lnTo>
                  <a:pt x="232" y="183106"/>
                </a:lnTo>
                <a:lnTo>
                  <a:pt x="0" y="173680"/>
                </a:lnTo>
                <a:close/>
              </a:path>
            </a:pathLst>
          </a:custGeom>
          <a:solidFill>
            <a:srgbClr val="FAA757"/>
          </a:solidFill>
          <a:ln w="28575">
            <a:solidFill>
              <a:srgbClr val="C1803F"/>
            </a:solidFill>
          </a:ln>
        </p:spPr>
        <p:txBody>
          <a:bodyPr wrap="square" lIns="0" tIns="0" rIns="0" bIns="0" rtlCol="0">
            <a:noAutofit/>
          </a:bodyPr>
          <a:lstStyle/>
          <a:p>
            <a:endParaRPr/>
          </a:p>
        </p:txBody>
      </p:sp>
      <p:sp>
        <p:nvSpPr>
          <p:cNvPr id="99" name="object 54"/>
          <p:cNvSpPr/>
          <p:nvPr/>
        </p:nvSpPr>
        <p:spPr>
          <a:xfrm>
            <a:off x="8877097" y="2753913"/>
            <a:ext cx="347472" cy="347472"/>
          </a:xfrm>
          <a:custGeom>
            <a:avLst/>
            <a:gdLst/>
            <a:ahLst/>
            <a:cxnLst/>
            <a:rect l="l" t="t" r="r" b="b"/>
            <a:pathLst>
              <a:path w="320730"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4"/>
                </a:lnTo>
                <a:lnTo>
                  <a:pt x="308334" y="106609"/>
                </a:lnTo>
                <a:lnTo>
                  <a:pt x="313014" y="120303"/>
                </a:lnTo>
                <a:lnTo>
                  <a:pt x="316635" y="134512"/>
                </a:lnTo>
                <a:lnTo>
                  <a:pt x="319146" y="149181"/>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2"/>
                </a:lnTo>
                <a:lnTo>
                  <a:pt x="146243" y="346698"/>
                </a:lnTo>
                <a:lnTo>
                  <a:pt x="132464" y="344742"/>
                </a:lnTo>
                <a:lnTo>
                  <a:pt x="119078" y="341551"/>
                </a:lnTo>
                <a:lnTo>
                  <a:pt x="106136" y="337180"/>
                </a:lnTo>
                <a:lnTo>
                  <a:pt x="93688" y="331684"/>
                </a:lnTo>
                <a:lnTo>
                  <a:pt x="81788" y="325119"/>
                </a:lnTo>
                <a:lnTo>
                  <a:pt x="70484" y="317539"/>
                </a:lnTo>
                <a:lnTo>
                  <a:pt x="59830" y="309002"/>
                </a:lnTo>
                <a:lnTo>
                  <a:pt x="49875" y="299561"/>
                </a:lnTo>
                <a:lnTo>
                  <a:pt x="40672" y="289272"/>
                </a:lnTo>
                <a:lnTo>
                  <a:pt x="32271" y="278192"/>
                </a:lnTo>
                <a:lnTo>
                  <a:pt x="24724" y="266375"/>
                </a:lnTo>
                <a:lnTo>
                  <a:pt x="18081" y="253876"/>
                </a:lnTo>
                <a:lnTo>
                  <a:pt x="12395" y="240752"/>
                </a:lnTo>
                <a:lnTo>
                  <a:pt x="7715" y="227057"/>
                </a:lnTo>
                <a:lnTo>
                  <a:pt x="4094" y="212848"/>
                </a:lnTo>
                <a:lnTo>
                  <a:pt x="1582" y="198179"/>
                </a:lnTo>
                <a:lnTo>
                  <a:pt x="232" y="183106"/>
                </a:lnTo>
                <a:lnTo>
                  <a:pt x="0" y="173680"/>
                </a:lnTo>
                <a:close/>
              </a:path>
            </a:pathLst>
          </a:custGeom>
          <a:solidFill>
            <a:srgbClr val="FAA757"/>
          </a:solidFill>
          <a:ln w="28575">
            <a:solidFill>
              <a:srgbClr val="C1803F"/>
            </a:solidFill>
          </a:ln>
        </p:spPr>
        <p:txBody>
          <a:bodyPr wrap="square" lIns="0" tIns="0" rIns="0" bIns="0" rtlCol="0">
            <a:noAutofit/>
          </a:bodyPr>
          <a:lstStyle/>
          <a:p>
            <a:endParaRPr/>
          </a:p>
        </p:txBody>
      </p:sp>
      <p:sp>
        <p:nvSpPr>
          <p:cNvPr id="100" name="object 52"/>
          <p:cNvSpPr/>
          <p:nvPr/>
        </p:nvSpPr>
        <p:spPr>
          <a:xfrm>
            <a:off x="6220124" y="4120868"/>
            <a:ext cx="347472" cy="347472"/>
          </a:xfrm>
          <a:custGeom>
            <a:avLst/>
            <a:gdLst/>
            <a:ahLst/>
            <a:cxnLst/>
            <a:rect l="l" t="t" r="r" b="b"/>
            <a:pathLst>
              <a:path w="320730"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5"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1"/>
                </a:lnTo>
                <a:close/>
              </a:path>
            </a:pathLst>
          </a:custGeom>
          <a:solidFill>
            <a:srgbClr val="AAC56C"/>
          </a:solidFill>
          <a:ln w="28575">
            <a:solidFill>
              <a:srgbClr val="83984F"/>
            </a:solidFill>
          </a:ln>
        </p:spPr>
        <p:txBody>
          <a:bodyPr wrap="square" lIns="0" tIns="0" rIns="0" bIns="0" rtlCol="0">
            <a:noAutofit/>
          </a:bodyPr>
          <a:lstStyle/>
          <a:p>
            <a:endParaRPr/>
          </a:p>
        </p:txBody>
      </p:sp>
      <p:sp>
        <p:nvSpPr>
          <p:cNvPr id="101" name="object 50"/>
          <p:cNvSpPr/>
          <p:nvPr/>
        </p:nvSpPr>
        <p:spPr>
          <a:xfrm>
            <a:off x="5965297" y="4612355"/>
            <a:ext cx="347472" cy="347472"/>
          </a:xfrm>
          <a:custGeom>
            <a:avLst/>
            <a:gdLst/>
            <a:ahLst/>
            <a:cxnLst/>
            <a:rect l="l" t="t" r="r" b="b"/>
            <a:pathLst>
              <a:path w="320730"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6"/>
                </a:lnTo>
                <a:lnTo>
                  <a:pt x="0" y="173681"/>
                </a:lnTo>
                <a:close/>
              </a:path>
            </a:pathLst>
          </a:custGeom>
          <a:solidFill>
            <a:srgbClr val="AAC56C"/>
          </a:solidFill>
          <a:ln w="28575">
            <a:solidFill>
              <a:srgbClr val="83984F"/>
            </a:solidFill>
          </a:ln>
        </p:spPr>
        <p:txBody>
          <a:bodyPr wrap="square" lIns="0" tIns="0" rIns="0" bIns="0" rtlCol="0">
            <a:noAutofit/>
          </a:bodyPr>
          <a:lstStyle/>
          <a:p>
            <a:endParaRPr/>
          </a:p>
        </p:txBody>
      </p:sp>
      <p:sp>
        <p:nvSpPr>
          <p:cNvPr id="102" name="object 48"/>
          <p:cNvSpPr/>
          <p:nvPr/>
        </p:nvSpPr>
        <p:spPr>
          <a:xfrm>
            <a:off x="4654532" y="4049985"/>
            <a:ext cx="347472" cy="347472"/>
          </a:xfrm>
          <a:custGeom>
            <a:avLst/>
            <a:gdLst/>
            <a:ahLst/>
            <a:cxnLst/>
            <a:rect l="l" t="t" r="r" b="b"/>
            <a:pathLst>
              <a:path w="320729"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6" y="149182"/>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0"/>
                </a:lnTo>
                <a:close/>
              </a:path>
            </a:pathLst>
          </a:custGeom>
          <a:solidFill>
            <a:srgbClr val="937AB1"/>
          </a:solidFill>
          <a:ln w="57150">
            <a:solidFill>
              <a:srgbClr val="AAC56C"/>
            </a:solidFill>
          </a:ln>
        </p:spPr>
        <p:txBody>
          <a:bodyPr wrap="square" lIns="0" tIns="0" rIns="0" bIns="0" rtlCol="0">
            <a:noAutofit/>
          </a:bodyPr>
          <a:lstStyle/>
          <a:p>
            <a:endParaRPr/>
          </a:p>
        </p:txBody>
      </p:sp>
      <p:sp>
        <p:nvSpPr>
          <p:cNvPr id="103" name="object 42"/>
          <p:cNvSpPr/>
          <p:nvPr/>
        </p:nvSpPr>
        <p:spPr>
          <a:xfrm>
            <a:off x="7272103" y="3311841"/>
            <a:ext cx="347472" cy="347472"/>
          </a:xfrm>
          <a:custGeom>
            <a:avLst/>
            <a:gdLst/>
            <a:ahLst/>
            <a:cxnLst/>
            <a:rect l="l" t="t" r="r" b="b"/>
            <a:pathLst>
              <a:path w="320730"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4" y="346697"/>
                </a:lnTo>
                <a:lnTo>
                  <a:pt x="132465" y="344742"/>
                </a:lnTo>
                <a:lnTo>
                  <a:pt x="119078" y="341551"/>
                </a:lnTo>
                <a:lnTo>
                  <a:pt x="106136" y="337180"/>
                </a:lnTo>
                <a:lnTo>
                  <a:pt x="93689" y="331684"/>
                </a:lnTo>
                <a:lnTo>
                  <a:pt x="81788" y="325119"/>
                </a:lnTo>
                <a:lnTo>
                  <a:pt x="70485" y="317539"/>
                </a:lnTo>
                <a:lnTo>
                  <a:pt x="59830" y="309001"/>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6"/>
                </a:lnTo>
                <a:lnTo>
                  <a:pt x="0" y="173680"/>
                </a:lnTo>
                <a:close/>
              </a:path>
            </a:pathLst>
          </a:custGeom>
          <a:solidFill>
            <a:srgbClr val="FAA757"/>
          </a:solidFill>
          <a:ln w="28575">
            <a:solidFill>
              <a:srgbClr val="C1803F"/>
            </a:solidFill>
          </a:ln>
        </p:spPr>
        <p:txBody>
          <a:bodyPr wrap="square" lIns="0" tIns="0" rIns="0" bIns="0" rtlCol="0">
            <a:noAutofit/>
          </a:bodyPr>
          <a:lstStyle/>
          <a:p>
            <a:endParaRPr/>
          </a:p>
        </p:txBody>
      </p:sp>
      <p:sp>
        <p:nvSpPr>
          <p:cNvPr id="104" name="object 44"/>
          <p:cNvSpPr/>
          <p:nvPr/>
        </p:nvSpPr>
        <p:spPr>
          <a:xfrm>
            <a:off x="7084113" y="2580232"/>
            <a:ext cx="347472" cy="347472"/>
          </a:xfrm>
          <a:custGeom>
            <a:avLst/>
            <a:gdLst/>
            <a:ahLst/>
            <a:cxnLst/>
            <a:rect l="l" t="t" r="r" b="b"/>
            <a:pathLst>
              <a:path w="320730"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2"/>
                </a:lnTo>
                <a:lnTo>
                  <a:pt x="146244" y="346698"/>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3"/>
                </a:lnTo>
                <a:lnTo>
                  <a:pt x="32271" y="278192"/>
                </a:lnTo>
                <a:lnTo>
                  <a:pt x="24724" y="266375"/>
                </a:lnTo>
                <a:lnTo>
                  <a:pt x="18081" y="253876"/>
                </a:lnTo>
                <a:lnTo>
                  <a:pt x="12395" y="240752"/>
                </a:lnTo>
                <a:lnTo>
                  <a:pt x="7715" y="227058"/>
                </a:lnTo>
                <a:lnTo>
                  <a:pt x="4094" y="212848"/>
                </a:lnTo>
                <a:lnTo>
                  <a:pt x="1583" y="198179"/>
                </a:lnTo>
                <a:lnTo>
                  <a:pt x="232" y="183107"/>
                </a:lnTo>
                <a:lnTo>
                  <a:pt x="0" y="173680"/>
                </a:lnTo>
                <a:close/>
              </a:path>
            </a:pathLst>
          </a:custGeom>
          <a:solidFill>
            <a:srgbClr val="FAA757"/>
          </a:solidFill>
          <a:ln w="28575">
            <a:solidFill>
              <a:srgbClr val="C1803F"/>
            </a:solidFill>
          </a:ln>
        </p:spPr>
        <p:txBody>
          <a:bodyPr wrap="square" lIns="0" tIns="0" rIns="0" bIns="0" rtlCol="0">
            <a:noAutofit/>
          </a:bodyPr>
          <a:lstStyle/>
          <a:p>
            <a:endParaRPr/>
          </a:p>
        </p:txBody>
      </p:sp>
      <p:sp>
        <p:nvSpPr>
          <p:cNvPr id="105" name="object 46"/>
          <p:cNvSpPr/>
          <p:nvPr/>
        </p:nvSpPr>
        <p:spPr>
          <a:xfrm>
            <a:off x="6945508" y="2964479"/>
            <a:ext cx="347472" cy="347472"/>
          </a:xfrm>
          <a:custGeom>
            <a:avLst/>
            <a:gdLst/>
            <a:ahLst/>
            <a:cxnLst/>
            <a:rect l="l" t="t" r="r" b="b"/>
            <a:pathLst>
              <a:path w="320730"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4"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30" y="342927"/>
                </a:lnTo>
                <a:lnTo>
                  <a:pt x="182985" y="345647"/>
                </a:lnTo>
                <a:lnTo>
                  <a:pt x="169068" y="347110"/>
                </a:lnTo>
                <a:lnTo>
                  <a:pt x="160365" y="347362"/>
                </a:lnTo>
                <a:lnTo>
                  <a:pt x="146244" y="346698"/>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3" y="198179"/>
                </a:lnTo>
                <a:lnTo>
                  <a:pt x="232" y="183107"/>
                </a:lnTo>
                <a:lnTo>
                  <a:pt x="0" y="173680"/>
                </a:lnTo>
                <a:close/>
              </a:path>
            </a:pathLst>
          </a:custGeom>
          <a:solidFill>
            <a:srgbClr val="FAA757"/>
          </a:solidFill>
          <a:ln w="28575">
            <a:solidFill>
              <a:srgbClr val="C1803F"/>
            </a:solidFill>
          </a:ln>
        </p:spPr>
        <p:txBody>
          <a:bodyPr wrap="square" lIns="0" tIns="0" rIns="0" bIns="0" rtlCol="0">
            <a:noAutofit/>
          </a:bodyPr>
          <a:lstStyle/>
          <a:p>
            <a:endParaRPr/>
          </a:p>
        </p:txBody>
      </p:sp>
      <p:sp>
        <p:nvSpPr>
          <p:cNvPr id="106" name="object 40"/>
          <p:cNvSpPr/>
          <p:nvPr/>
        </p:nvSpPr>
        <p:spPr>
          <a:xfrm>
            <a:off x="6737120" y="4921685"/>
            <a:ext cx="347472" cy="347472"/>
          </a:xfrm>
          <a:custGeom>
            <a:avLst/>
            <a:gdLst/>
            <a:ahLst/>
            <a:cxnLst/>
            <a:rect l="l" t="t" r="r" b="b"/>
            <a:pathLst>
              <a:path w="320729"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29"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1"/>
                </a:lnTo>
                <a:close/>
              </a:path>
            </a:pathLst>
          </a:custGeom>
          <a:solidFill>
            <a:srgbClr val="AAC56C"/>
          </a:solidFill>
          <a:ln w="28575">
            <a:solidFill>
              <a:srgbClr val="83984F"/>
            </a:solidFill>
          </a:ln>
        </p:spPr>
        <p:txBody>
          <a:bodyPr wrap="square" lIns="0" tIns="0" rIns="0" bIns="0" rtlCol="0">
            <a:noAutofit/>
          </a:bodyPr>
          <a:lstStyle/>
          <a:p>
            <a:endParaRPr/>
          </a:p>
        </p:txBody>
      </p:sp>
      <p:sp>
        <p:nvSpPr>
          <p:cNvPr id="107" name="object 38"/>
          <p:cNvSpPr/>
          <p:nvPr/>
        </p:nvSpPr>
        <p:spPr>
          <a:xfrm>
            <a:off x="8556365" y="2219115"/>
            <a:ext cx="347472" cy="347472"/>
          </a:xfrm>
          <a:custGeom>
            <a:avLst/>
            <a:gdLst/>
            <a:ahLst/>
            <a:cxnLst/>
            <a:rect l="l" t="t" r="r" b="b"/>
            <a:pathLst>
              <a:path w="320729"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4"/>
                </a:lnTo>
                <a:lnTo>
                  <a:pt x="308334" y="106609"/>
                </a:lnTo>
                <a:lnTo>
                  <a:pt x="313014" y="120303"/>
                </a:lnTo>
                <a:lnTo>
                  <a:pt x="316635" y="134512"/>
                </a:lnTo>
                <a:lnTo>
                  <a:pt x="319146" y="149181"/>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2"/>
                </a:lnTo>
                <a:lnTo>
                  <a:pt x="146243" y="346698"/>
                </a:lnTo>
                <a:lnTo>
                  <a:pt x="132464" y="344742"/>
                </a:lnTo>
                <a:lnTo>
                  <a:pt x="119078" y="341551"/>
                </a:lnTo>
                <a:lnTo>
                  <a:pt x="106136" y="337180"/>
                </a:lnTo>
                <a:lnTo>
                  <a:pt x="93688" y="331684"/>
                </a:lnTo>
                <a:lnTo>
                  <a:pt x="81788" y="325119"/>
                </a:lnTo>
                <a:lnTo>
                  <a:pt x="70484" y="317539"/>
                </a:lnTo>
                <a:lnTo>
                  <a:pt x="59830" y="309002"/>
                </a:lnTo>
                <a:lnTo>
                  <a:pt x="49875" y="299561"/>
                </a:lnTo>
                <a:lnTo>
                  <a:pt x="40672" y="289272"/>
                </a:lnTo>
                <a:lnTo>
                  <a:pt x="32271" y="278192"/>
                </a:lnTo>
                <a:lnTo>
                  <a:pt x="24724" y="266375"/>
                </a:lnTo>
                <a:lnTo>
                  <a:pt x="18081" y="253876"/>
                </a:lnTo>
                <a:lnTo>
                  <a:pt x="12395" y="240752"/>
                </a:lnTo>
                <a:lnTo>
                  <a:pt x="7715" y="227057"/>
                </a:lnTo>
                <a:lnTo>
                  <a:pt x="4094" y="212848"/>
                </a:lnTo>
                <a:lnTo>
                  <a:pt x="1582" y="198179"/>
                </a:lnTo>
                <a:lnTo>
                  <a:pt x="232" y="183106"/>
                </a:lnTo>
                <a:lnTo>
                  <a:pt x="0" y="173680"/>
                </a:lnTo>
                <a:close/>
              </a:path>
            </a:pathLst>
          </a:custGeom>
          <a:solidFill>
            <a:srgbClr val="FAA757"/>
          </a:solidFill>
          <a:ln w="28575">
            <a:solidFill>
              <a:srgbClr val="C1803F"/>
            </a:solidFill>
          </a:ln>
        </p:spPr>
        <p:txBody>
          <a:bodyPr wrap="square" lIns="0" tIns="0" rIns="0" bIns="0" rtlCol="0">
            <a:noAutofit/>
          </a:bodyPr>
          <a:lstStyle/>
          <a:p>
            <a:endParaRPr/>
          </a:p>
        </p:txBody>
      </p:sp>
      <p:sp>
        <p:nvSpPr>
          <p:cNvPr id="108" name="object 36"/>
          <p:cNvSpPr/>
          <p:nvPr/>
        </p:nvSpPr>
        <p:spPr>
          <a:xfrm>
            <a:off x="8909165" y="3402186"/>
            <a:ext cx="347472" cy="347472"/>
          </a:xfrm>
          <a:custGeom>
            <a:avLst/>
            <a:gdLst/>
            <a:ahLst/>
            <a:cxnLst/>
            <a:rect l="l" t="t" r="r" b="b"/>
            <a:pathLst>
              <a:path w="338701" h="347361">
                <a:moveTo>
                  <a:pt x="338701" y="173680"/>
                </a:moveTo>
                <a:lnTo>
                  <a:pt x="338086" y="158773"/>
                </a:lnTo>
                <a:lnTo>
                  <a:pt x="336274" y="144215"/>
                </a:lnTo>
                <a:lnTo>
                  <a:pt x="333315" y="130059"/>
                </a:lnTo>
                <a:lnTo>
                  <a:pt x="329260" y="116355"/>
                </a:lnTo>
                <a:lnTo>
                  <a:pt x="324157" y="103155"/>
                </a:lnTo>
                <a:lnTo>
                  <a:pt x="318058" y="90510"/>
                </a:lnTo>
                <a:lnTo>
                  <a:pt x="311012" y="78472"/>
                </a:lnTo>
                <a:lnTo>
                  <a:pt x="303069" y="67092"/>
                </a:lnTo>
                <a:lnTo>
                  <a:pt x="294280" y="56421"/>
                </a:lnTo>
                <a:lnTo>
                  <a:pt x="284694" y="46511"/>
                </a:lnTo>
                <a:lnTo>
                  <a:pt x="274362" y="37412"/>
                </a:lnTo>
                <a:lnTo>
                  <a:pt x="263333" y="29177"/>
                </a:lnTo>
                <a:lnTo>
                  <a:pt x="251657" y="21856"/>
                </a:lnTo>
                <a:lnTo>
                  <a:pt x="239385" y="15500"/>
                </a:lnTo>
                <a:lnTo>
                  <a:pt x="226566" y="10162"/>
                </a:lnTo>
                <a:lnTo>
                  <a:pt x="213252" y="5892"/>
                </a:lnTo>
                <a:lnTo>
                  <a:pt x="199490" y="2742"/>
                </a:lnTo>
                <a:lnTo>
                  <a:pt x="185333" y="763"/>
                </a:lnTo>
                <a:lnTo>
                  <a:pt x="170829" y="6"/>
                </a:lnTo>
                <a:lnTo>
                  <a:pt x="169350" y="0"/>
                </a:lnTo>
                <a:lnTo>
                  <a:pt x="154814" y="630"/>
                </a:lnTo>
                <a:lnTo>
                  <a:pt x="140620" y="2489"/>
                </a:lnTo>
                <a:lnTo>
                  <a:pt x="126816" y="5523"/>
                </a:lnTo>
                <a:lnTo>
                  <a:pt x="113454" y="9683"/>
                </a:lnTo>
                <a:lnTo>
                  <a:pt x="100583" y="14916"/>
                </a:lnTo>
                <a:lnTo>
                  <a:pt x="88254" y="21171"/>
                </a:lnTo>
                <a:lnTo>
                  <a:pt x="76516" y="28397"/>
                </a:lnTo>
                <a:lnTo>
                  <a:pt x="65420" y="36543"/>
                </a:lnTo>
                <a:lnTo>
                  <a:pt x="55015" y="45557"/>
                </a:lnTo>
                <a:lnTo>
                  <a:pt x="45351" y="55388"/>
                </a:lnTo>
                <a:lnTo>
                  <a:pt x="36479" y="65984"/>
                </a:lnTo>
                <a:lnTo>
                  <a:pt x="28449" y="77295"/>
                </a:lnTo>
                <a:lnTo>
                  <a:pt x="21311" y="89269"/>
                </a:lnTo>
                <a:lnTo>
                  <a:pt x="15114" y="101855"/>
                </a:lnTo>
                <a:lnTo>
                  <a:pt x="9909" y="115001"/>
                </a:lnTo>
                <a:lnTo>
                  <a:pt x="5745" y="128657"/>
                </a:lnTo>
                <a:lnTo>
                  <a:pt x="2674" y="142770"/>
                </a:lnTo>
                <a:lnTo>
                  <a:pt x="744" y="157289"/>
                </a:lnTo>
                <a:lnTo>
                  <a:pt x="6" y="172164"/>
                </a:lnTo>
                <a:lnTo>
                  <a:pt x="0" y="173680"/>
                </a:lnTo>
                <a:lnTo>
                  <a:pt x="615" y="188588"/>
                </a:lnTo>
                <a:lnTo>
                  <a:pt x="2427" y="203146"/>
                </a:lnTo>
                <a:lnTo>
                  <a:pt x="5386" y="217302"/>
                </a:lnTo>
                <a:lnTo>
                  <a:pt x="9441" y="231006"/>
                </a:lnTo>
                <a:lnTo>
                  <a:pt x="14544" y="244206"/>
                </a:lnTo>
                <a:lnTo>
                  <a:pt x="20643" y="256850"/>
                </a:lnTo>
                <a:lnTo>
                  <a:pt x="27689" y="268888"/>
                </a:lnTo>
                <a:lnTo>
                  <a:pt x="35631" y="280269"/>
                </a:lnTo>
                <a:lnTo>
                  <a:pt x="44421" y="290940"/>
                </a:lnTo>
                <a:lnTo>
                  <a:pt x="54007" y="300850"/>
                </a:lnTo>
                <a:lnTo>
                  <a:pt x="64339" y="309949"/>
                </a:lnTo>
                <a:lnTo>
                  <a:pt x="75368" y="318184"/>
                </a:lnTo>
                <a:lnTo>
                  <a:pt x="87044" y="325505"/>
                </a:lnTo>
                <a:lnTo>
                  <a:pt x="99316" y="331861"/>
                </a:lnTo>
                <a:lnTo>
                  <a:pt x="112134" y="337199"/>
                </a:lnTo>
                <a:lnTo>
                  <a:pt x="125449" y="341469"/>
                </a:lnTo>
                <a:lnTo>
                  <a:pt x="139210" y="344619"/>
                </a:lnTo>
                <a:lnTo>
                  <a:pt x="153368" y="346598"/>
                </a:lnTo>
                <a:lnTo>
                  <a:pt x="167872" y="347355"/>
                </a:lnTo>
                <a:lnTo>
                  <a:pt x="169350" y="347361"/>
                </a:lnTo>
                <a:lnTo>
                  <a:pt x="183886" y="346731"/>
                </a:lnTo>
                <a:lnTo>
                  <a:pt x="198081" y="344872"/>
                </a:lnTo>
                <a:lnTo>
                  <a:pt x="211885" y="341838"/>
                </a:lnTo>
                <a:lnTo>
                  <a:pt x="225247" y="337678"/>
                </a:lnTo>
                <a:lnTo>
                  <a:pt x="238117" y="332445"/>
                </a:lnTo>
                <a:lnTo>
                  <a:pt x="250447" y="326190"/>
                </a:lnTo>
                <a:lnTo>
                  <a:pt x="262185" y="318964"/>
                </a:lnTo>
                <a:lnTo>
                  <a:pt x="273281" y="310818"/>
                </a:lnTo>
                <a:lnTo>
                  <a:pt x="283686" y="301804"/>
                </a:lnTo>
                <a:lnTo>
                  <a:pt x="293349" y="291973"/>
                </a:lnTo>
                <a:lnTo>
                  <a:pt x="302221" y="281377"/>
                </a:lnTo>
                <a:lnTo>
                  <a:pt x="310251" y="270066"/>
                </a:lnTo>
                <a:lnTo>
                  <a:pt x="317390" y="258092"/>
                </a:lnTo>
                <a:lnTo>
                  <a:pt x="323587" y="245506"/>
                </a:lnTo>
                <a:lnTo>
                  <a:pt x="328792" y="232360"/>
                </a:lnTo>
                <a:lnTo>
                  <a:pt x="332956" y="218704"/>
                </a:lnTo>
                <a:lnTo>
                  <a:pt x="336027" y="204591"/>
                </a:lnTo>
                <a:lnTo>
                  <a:pt x="337957" y="190071"/>
                </a:lnTo>
                <a:lnTo>
                  <a:pt x="338695" y="175197"/>
                </a:lnTo>
                <a:lnTo>
                  <a:pt x="338701" y="173680"/>
                </a:lnTo>
                <a:close/>
              </a:path>
            </a:pathLst>
          </a:custGeom>
          <a:solidFill>
            <a:srgbClr val="FAA757"/>
          </a:solidFill>
          <a:ln w="28575">
            <a:solidFill>
              <a:schemeClr val="bg1">
                <a:lumMod val="85000"/>
              </a:schemeClr>
            </a:solidFill>
          </a:ln>
        </p:spPr>
        <p:txBody>
          <a:bodyPr wrap="square" lIns="0" tIns="0" rIns="0" bIns="0" rtlCol="0">
            <a:noAutofit/>
          </a:bodyPr>
          <a:lstStyle/>
          <a:p>
            <a:endParaRPr/>
          </a:p>
        </p:txBody>
      </p:sp>
      <p:sp>
        <p:nvSpPr>
          <p:cNvPr id="109" name="object 34"/>
          <p:cNvSpPr/>
          <p:nvPr/>
        </p:nvSpPr>
        <p:spPr>
          <a:xfrm>
            <a:off x="6562354" y="2483005"/>
            <a:ext cx="347472" cy="347472"/>
          </a:xfrm>
          <a:custGeom>
            <a:avLst/>
            <a:gdLst/>
            <a:ahLst/>
            <a:cxnLst/>
            <a:rect l="l" t="t" r="r" b="b"/>
            <a:pathLst>
              <a:path w="320729"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5" y="2619"/>
                </a:lnTo>
                <a:lnTo>
                  <a:pt x="201651" y="5810"/>
                </a:lnTo>
                <a:lnTo>
                  <a:pt x="214593" y="10181"/>
                </a:lnTo>
                <a:lnTo>
                  <a:pt x="227041" y="15677"/>
                </a:lnTo>
                <a:lnTo>
                  <a:pt x="238941" y="22242"/>
                </a:lnTo>
                <a:lnTo>
                  <a:pt x="250245" y="29822"/>
                </a:lnTo>
                <a:lnTo>
                  <a:pt x="260899" y="38359"/>
                </a:lnTo>
                <a:lnTo>
                  <a:pt x="270854"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2"/>
                </a:lnTo>
                <a:lnTo>
                  <a:pt x="146244" y="346698"/>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3" y="198179"/>
                </a:lnTo>
                <a:lnTo>
                  <a:pt x="232" y="183107"/>
                </a:lnTo>
                <a:lnTo>
                  <a:pt x="0" y="173680"/>
                </a:lnTo>
                <a:close/>
              </a:path>
            </a:pathLst>
          </a:custGeom>
          <a:solidFill>
            <a:srgbClr val="FAA757"/>
          </a:solidFill>
          <a:ln w="28575">
            <a:solidFill>
              <a:srgbClr val="C1803F"/>
            </a:solidFill>
          </a:ln>
        </p:spPr>
        <p:txBody>
          <a:bodyPr wrap="square" lIns="0" tIns="0" rIns="0" bIns="0" rtlCol="0">
            <a:noAutofit/>
          </a:bodyPr>
          <a:lstStyle/>
          <a:p>
            <a:endParaRPr/>
          </a:p>
        </p:txBody>
      </p:sp>
      <p:sp>
        <p:nvSpPr>
          <p:cNvPr id="110" name="object 32"/>
          <p:cNvSpPr/>
          <p:nvPr/>
        </p:nvSpPr>
        <p:spPr>
          <a:xfrm>
            <a:off x="8716732" y="1593274"/>
            <a:ext cx="347472" cy="347472"/>
          </a:xfrm>
          <a:custGeom>
            <a:avLst/>
            <a:gdLst/>
            <a:ahLst/>
            <a:cxnLst/>
            <a:rect l="l" t="t" r="r" b="b"/>
            <a:pathLst>
              <a:path w="320730"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4"/>
                </a:lnTo>
                <a:lnTo>
                  <a:pt x="308334" y="106609"/>
                </a:lnTo>
                <a:lnTo>
                  <a:pt x="313014" y="120303"/>
                </a:lnTo>
                <a:lnTo>
                  <a:pt x="316635" y="134512"/>
                </a:lnTo>
                <a:lnTo>
                  <a:pt x="319147" y="149181"/>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3"/>
                </a:lnTo>
                <a:lnTo>
                  <a:pt x="285311" y="282563"/>
                </a:lnTo>
                <a:lnTo>
                  <a:pt x="276594" y="293344"/>
                </a:lnTo>
                <a:lnTo>
                  <a:pt x="267094" y="303311"/>
                </a:lnTo>
                <a:lnTo>
                  <a:pt x="256863" y="312410"/>
                </a:lnTo>
                <a:lnTo>
                  <a:pt x="245952" y="320584"/>
                </a:lnTo>
                <a:lnTo>
                  <a:pt x="234412" y="327778"/>
                </a:lnTo>
                <a:lnTo>
                  <a:pt x="222294" y="333937"/>
                </a:lnTo>
                <a:lnTo>
                  <a:pt x="209649" y="339005"/>
                </a:lnTo>
                <a:lnTo>
                  <a:pt x="196530" y="342927"/>
                </a:lnTo>
                <a:lnTo>
                  <a:pt x="182985" y="345647"/>
                </a:lnTo>
                <a:lnTo>
                  <a:pt x="169068" y="347110"/>
                </a:lnTo>
                <a:lnTo>
                  <a:pt x="160364" y="347362"/>
                </a:lnTo>
                <a:lnTo>
                  <a:pt x="146243" y="346698"/>
                </a:lnTo>
                <a:lnTo>
                  <a:pt x="132464" y="344742"/>
                </a:lnTo>
                <a:lnTo>
                  <a:pt x="119078" y="341551"/>
                </a:lnTo>
                <a:lnTo>
                  <a:pt x="106136" y="337180"/>
                </a:lnTo>
                <a:lnTo>
                  <a:pt x="93688" y="331684"/>
                </a:lnTo>
                <a:lnTo>
                  <a:pt x="81788" y="325119"/>
                </a:lnTo>
                <a:lnTo>
                  <a:pt x="70484" y="317539"/>
                </a:lnTo>
                <a:lnTo>
                  <a:pt x="59830" y="309002"/>
                </a:lnTo>
                <a:lnTo>
                  <a:pt x="49875" y="299561"/>
                </a:lnTo>
                <a:lnTo>
                  <a:pt x="40672" y="289272"/>
                </a:lnTo>
                <a:lnTo>
                  <a:pt x="32271" y="278192"/>
                </a:lnTo>
                <a:lnTo>
                  <a:pt x="24724" y="266375"/>
                </a:lnTo>
                <a:lnTo>
                  <a:pt x="18081" y="253876"/>
                </a:lnTo>
                <a:lnTo>
                  <a:pt x="12395" y="240752"/>
                </a:lnTo>
                <a:lnTo>
                  <a:pt x="7715" y="227057"/>
                </a:lnTo>
                <a:lnTo>
                  <a:pt x="4094" y="212848"/>
                </a:lnTo>
                <a:lnTo>
                  <a:pt x="1582" y="198179"/>
                </a:lnTo>
                <a:lnTo>
                  <a:pt x="232" y="183106"/>
                </a:lnTo>
                <a:lnTo>
                  <a:pt x="0" y="173680"/>
                </a:lnTo>
                <a:close/>
              </a:path>
            </a:pathLst>
          </a:custGeom>
          <a:solidFill>
            <a:srgbClr val="FAA757"/>
          </a:solidFill>
          <a:ln w="28575">
            <a:solidFill>
              <a:srgbClr val="C1803F"/>
            </a:solidFill>
          </a:ln>
        </p:spPr>
        <p:txBody>
          <a:bodyPr wrap="square" lIns="0" tIns="0" rIns="0" bIns="0" rtlCol="0">
            <a:noAutofit/>
          </a:bodyPr>
          <a:lstStyle/>
          <a:p>
            <a:endParaRPr/>
          </a:p>
        </p:txBody>
      </p:sp>
      <p:sp>
        <p:nvSpPr>
          <p:cNvPr id="111" name="object 30"/>
          <p:cNvSpPr/>
          <p:nvPr/>
        </p:nvSpPr>
        <p:spPr>
          <a:xfrm>
            <a:off x="7725572" y="3169970"/>
            <a:ext cx="347472" cy="347472"/>
          </a:xfrm>
          <a:custGeom>
            <a:avLst/>
            <a:gdLst/>
            <a:ahLst/>
            <a:cxnLst/>
            <a:rect l="l" t="t" r="r" b="b"/>
            <a:pathLst>
              <a:path w="320729"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2"/>
                </a:lnTo>
                <a:lnTo>
                  <a:pt x="146244" y="346698"/>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3" y="198179"/>
                </a:lnTo>
                <a:lnTo>
                  <a:pt x="232" y="183107"/>
                </a:lnTo>
                <a:lnTo>
                  <a:pt x="0" y="173680"/>
                </a:lnTo>
                <a:close/>
              </a:path>
            </a:pathLst>
          </a:custGeom>
          <a:solidFill>
            <a:srgbClr val="FAA757"/>
          </a:solidFill>
          <a:ln w="28575">
            <a:solidFill>
              <a:srgbClr val="C1803F"/>
            </a:solidFill>
          </a:ln>
        </p:spPr>
        <p:txBody>
          <a:bodyPr wrap="square" lIns="0" tIns="0" rIns="0" bIns="0" rtlCol="0">
            <a:noAutofit/>
          </a:bodyPr>
          <a:lstStyle/>
          <a:p>
            <a:endParaRPr/>
          </a:p>
        </p:txBody>
      </p:sp>
      <p:sp>
        <p:nvSpPr>
          <p:cNvPr id="112" name="object 28"/>
          <p:cNvSpPr/>
          <p:nvPr/>
        </p:nvSpPr>
        <p:spPr>
          <a:xfrm>
            <a:off x="6401989" y="5328656"/>
            <a:ext cx="347472" cy="347472"/>
          </a:xfrm>
          <a:custGeom>
            <a:avLst/>
            <a:gdLst/>
            <a:ahLst/>
            <a:cxnLst/>
            <a:rect l="l" t="t" r="r" b="b"/>
            <a:pathLst>
              <a:path w="320730"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6"/>
                </a:lnTo>
                <a:lnTo>
                  <a:pt x="0" y="173680"/>
                </a:lnTo>
                <a:close/>
              </a:path>
            </a:pathLst>
          </a:custGeom>
          <a:solidFill>
            <a:srgbClr val="AAC56C"/>
          </a:solidFill>
          <a:ln w="28575">
            <a:solidFill>
              <a:srgbClr val="83984F"/>
            </a:solidFill>
          </a:ln>
        </p:spPr>
        <p:txBody>
          <a:bodyPr wrap="square" lIns="0" tIns="0" rIns="0" bIns="0" rtlCol="0">
            <a:noAutofit/>
          </a:bodyPr>
          <a:lstStyle/>
          <a:p>
            <a:endParaRPr/>
          </a:p>
        </p:txBody>
      </p:sp>
      <p:sp>
        <p:nvSpPr>
          <p:cNvPr id="113" name="object 26"/>
          <p:cNvSpPr/>
          <p:nvPr/>
        </p:nvSpPr>
        <p:spPr>
          <a:xfrm>
            <a:off x="7105873" y="4521611"/>
            <a:ext cx="347472" cy="347472"/>
          </a:xfrm>
          <a:custGeom>
            <a:avLst/>
            <a:gdLst/>
            <a:ahLst/>
            <a:cxnLst/>
            <a:rect l="l" t="t" r="r" b="b"/>
            <a:pathLst>
              <a:path w="320730"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6"/>
                </a:lnTo>
                <a:lnTo>
                  <a:pt x="0" y="173681"/>
                </a:lnTo>
                <a:close/>
              </a:path>
            </a:pathLst>
          </a:custGeom>
          <a:solidFill>
            <a:srgbClr val="AAC56C"/>
          </a:solidFill>
          <a:ln w="28575">
            <a:solidFill>
              <a:schemeClr val="bg1">
                <a:lumMod val="85000"/>
              </a:schemeClr>
            </a:solidFill>
          </a:ln>
        </p:spPr>
        <p:txBody>
          <a:bodyPr wrap="square" lIns="0" tIns="0" rIns="0" bIns="0" rtlCol="0">
            <a:noAutofit/>
          </a:bodyPr>
          <a:lstStyle/>
          <a:p>
            <a:endParaRPr/>
          </a:p>
        </p:txBody>
      </p:sp>
      <p:sp>
        <p:nvSpPr>
          <p:cNvPr id="114" name="object 24"/>
          <p:cNvSpPr/>
          <p:nvPr/>
        </p:nvSpPr>
        <p:spPr>
          <a:xfrm>
            <a:off x="5052670" y="3517331"/>
            <a:ext cx="347472" cy="347472"/>
          </a:xfrm>
          <a:custGeom>
            <a:avLst/>
            <a:gdLst/>
            <a:ahLst/>
            <a:cxnLst/>
            <a:rect l="l" t="t" r="r" b="b"/>
            <a:pathLst>
              <a:path w="320730"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1"/>
                </a:lnTo>
                <a:close/>
              </a:path>
            </a:pathLst>
          </a:custGeom>
          <a:solidFill>
            <a:srgbClr val="AAC56C"/>
          </a:solidFill>
          <a:ln w="28575">
            <a:solidFill>
              <a:srgbClr val="83984F"/>
            </a:solidFill>
          </a:ln>
        </p:spPr>
        <p:txBody>
          <a:bodyPr wrap="square" lIns="0" tIns="0" rIns="0" bIns="0" rtlCol="0">
            <a:noAutofit/>
          </a:bodyPr>
          <a:lstStyle/>
          <a:p>
            <a:endParaRPr/>
          </a:p>
        </p:txBody>
      </p:sp>
      <p:sp>
        <p:nvSpPr>
          <p:cNvPr id="115" name="object 22"/>
          <p:cNvSpPr/>
          <p:nvPr/>
        </p:nvSpPr>
        <p:spPr>
          <a:xfrm>
            <a:off x="4776845" y="5206506"/>
            <a:ext cx="347472" cy="347472"/>
          </a:xfrm>
          <a:custGeom>
            <a:avLst/>
            <a:gdLst/>
            <a:ahLst/>
            <a:cxnLst/>
            <a:rect l="l" t="t" r="r" b="b"/>
            <a:pathLst>
              <a:path w="320730"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16" name="object 20"/>
          <p:cNvSpPr/>
          <p:nvPr/>
        </p:nvSpPr>
        <p:spPr>
          <a:xfrm>
            <a:off x="5373401" y="4051297"/>
            <a:ext cx="347472" cy="347472"/>
          </a:xfrm>
          <a:custGeom>
            <a:avLst/>
            <a:gdLst/>
            <a:ahLst/>
            <a:cxnLst/>
            <a:rect l="l" t="t" r="r" b="b"/>
            <a:pathLst>
              <a:path w="320730"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2"/>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1"/>
                </a:lnTo>
                <a:close/>
              </a:path>
            </a:pathLst>
          </a:custGeom>
          <a:solidFill>
            <a:srgbClr val="AAC56C"/>
          </a:solidFill>
          <a:ln w="28575">
            <a:solidFill>
              <a:srgbClr val="83984F"/>
            </a:solidFill>
          </a:ln>
        </p:spPr>
        <p:txBody>
          <a:bodyPr wrap="square" lIns="0" tIns="0" rIns="0" bIns="0" rtlCol="0">
            <a:noAutofit/>
          </a:bodyPr>
          <a:lstStyle/>
          <a:p>
            <a:endParaRPr/>
          </a:p>
        </p:txBody>
      </p:sp>
      <p:sp>
        <p:nvSpPr>
          <p:cNvPr id="117" name="object 18"/>
          <p:cNvSpPr/>
          <p:nvPr/>
        </p:nvSpPr>
        <p:spPr>
          <a:xfrm>
            <a:off x="8237687" y="2691052"/>
            <a:ext cx="347472" cy="347472"/>
          </a:xfrm>
          <a:custGeom>
            <a:avLst/>
            <a:gdLst/>
            <a:ahLst/>
            <a:cxnLst/>
            <a:rect l="l" t="t" r="r" b="b"/>
            <a:pathLst>
              <a:path w="320730"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4"/>
                </a:lnTo>
                <a:lnTo>
                  <a:pt x="308334" y="106609"/>
                </a:lnTo>
                <a:lnTo>
                  <a:pt x="313014" y="120303"/>
                </a:lnTo>
                <a:lnTo>
                  <a:pt x="316635" y="134512"/>
                </a:lnTo>
                <a:lnTo>
                  <a:pt x="319147" y="149181"/>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2"/>
                </a:lnTo>
                <a:lnTo>
                  <a:pt x="146243" y="346698"/>
                </a:lnTo>
                <a:lnTo>
                  <a:pt x="132464" y="344742"/>
                </a:lnTo>
                <a:lnTo>
                  <a:pt x="119078" y="341551"/>
                </a:lnTo>
                <a:lnTo>
                  <a:pt x="106136" y="337180"/>
                </a:lnTo>
                <a:lnTo>
                  <a:pt x="93688"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7"/>
                </a:lnTo>
                <a:lnTo>
                  <a:pt x="4094" y="212848"/>
                </a:lnTo>
                <a:lnTo>
                  <a:pt x="1582" y="198179"/>
                </a:lnTo>
                <a:lnTo>
                  <a:pt x="232" y="183106"/>
                </a:lnTo>
                <a:lnTo>
                  <a:pt x="0" y="173680"/>
                </a:lnTo>
                <a:close/>
              </a:path>
            </a:pathLst>
          </a:custGeom>
          <a:solidFill>
            <a:srgbClr val="FAA757"/>
          </a:solidFill>
          <a:ln w="28575">
            <a:solidFill>
              <a:srgbClr val="C1803F"/>
            </a:solidFill>
          </a:ln>
        </p:spPr>
        <p:txBody>
          <a:bodyPr wrap="square" lIns="0" tIns="0" rIns="0" bIns="0" rtlCol="0">
            <a:noAutofit/>
          </a:bodyPr>
          <a:lstStyle/>
          <a:p>
            <a:endParaRPr/>
          </a:p>
        </p:txBody>
      </p:sp>
      <p:sp>
        <p:nvSpPr>
          <p:cNvPr id="118" name="object 6"/>
          <p:cNvSpPr txBox="1"/>
          <p:nvPr/>
        </p:nvSpPr>
        <p:spPr>
          <a:xfrm>
            <a:off x="2856125" y="3759280"/>
            <a:ext cx="992822" cy="330200"/>
          </a:xfrm>
          <a:prstGeom prst="rect">
            <a:avLst/>
          </a:prstGeom>
        </p:spPr>
        <p:txBody>
          <a:bodyPr wrap="square" lIns="0" tIns="0" rIns="0" bIns="0" rtlCol="0">
            <a:noAutofit/>
          </a:bodyPr>
          <a:lstStyle/>
          <a:p>
            <a:pPr marL="12700">
              <a:lnSpc>
                <a:spcPts val="2600"/>
              </a:lnSpc>
              <a:spcBef>
                <a:spcPts val="130"/>
              </a:spcBef>
            </a:pPr>
            <a:r>
              <a:rPr sz="3600" baseline="2275" dirty="0">
                <a:solidFill>
                  <a:srgbClr val="7F7E7E"/>
                </a:solidFill>
                <a:cs typeface="Calibri"/>
              </a:rPr>
              <a:t>Income</a:t>
            </a:r>
            <a:endParaRPr sz="2400" dirty="0">
              <a:cs typeface="Calibri"/>
            </a:endParaRPr>
          </a:p>
        </p:txBody>
      </p:sp>
      <p:grpSp>
        <p:nvGrpSpPr>
          <p:cNvPr id="119" name="Group 118"/>
          <p:cNvGrpSpPr/>
          <p:nvPr/>
        </p:nvGrpSpPr>
        <p:grpSpPr>
          <a:xfrm>
            <a:off x="3907438" y="1888930"/>
            <a:ext cx="6303362" cy="4054670"/>
            <a:chOff x="2343901" y="1923700"/>
            <a:chExt cx="6303362" cy="4054670"/>
          </a:xfrm>
        </p:grpSpPr>
        <p:sp>
          <p:nvSpPr>
            <p:cNvPr id="120" name="object 67"/>
            <p:cNvSpPr/>
            <p:nvPr/>
          </p:nvSpPr>
          <p:spPr>
            <a:xfrm>
              <a:off x="2343901" y="1923700"/>
              <a:ext cx="0" cy="4054670"/>
            </a:xfrm>
            <a:custGeom>
              <a:avLst/>
              <a:gdLst/>
              <a:ahLst/>
              <a:cxnLst/>
              <a:rect l="l" t="t" r="r" b="b"/>
              <a:pathLst>
                <a:path h="4054670">
                  <a:moveTo>
                    <a:pt x="0" y="4054670"/>
                  </a:moveTo>
                  <a:lnTo>
                    <a:pt x="0" y="0"/>
                  </a:lnTo>
                </a:path>
              </a:pathLst>
            </a:custGeom>
            <a:ln w="25399">
              <a:solidFill>
                <a:srgbClr val="6094C9"/>
              </a:solidFill>
              <a:headEnd type="none"/>
              <a:tailEnd type="arrow"/>
            </a:ln>
            <a:effectLst>
              <a:outerShdw blurRad="50800" dist="38100" dir="5400000" algn="t" rotWithShape="0">
                <a:prstClr val="black">
                  <a:alpha val="40000"/>
                </a:prstClr>
              </a:outerShdw>
            </a:effectLst>
          </p:spPr>
          <p:txBody>
            <a:bodyPr wrap="square" lIns="0" tIns="0" rIns="0" bIns="0" rtlCol="0">
              <a:noAutofit/>
            </a:bodyPr>
            <a:lstStyle/>
            <a:p>
              <a:endParaRPr/>
            </a:p>
          </p:txBody>
        </p:sp>
        <p:sp>
          <p:nvSpPr>
            <p:cNvPr id="121" name="object 70"/>
            <p:cNvSpPr/>
            <p:nvPr/>
          </p:nvSpPr>
          <p:spPr>
            <a:xfrm>
              <a:off x="2343901" y="5978370"/>
              <a:ext cx="6303362" cy="0"/>
            </a:xfrm>
            <a:custGeom>
              <a:avLst/>
              <a:gdLst/>
              <a:ahLst/>
              <a:cxnLst/>
              <a:rect l="l" t="t" r="r" b="b"/>
              <a:pathLst>
                <a:path w="6303362">
                  <a:moveTo>
                    <a:pt x="0" y="0"/>
                  </a:moveTo>
                  <a:lnTo>
                    <a:pt x="6303362" y="0"/>
                  </a:lnTo>
                </a:path>
              </a:pathLst>
            </a:custGeom>
            <a:ln w="25399">
              <a:solidFill>
                <a:srgbClr val="6094C9"/>
              </a:solidFill>
              <a:headEnd type="none"/>
              <a:tailEnd type="arrow"/>
            </a:ln>
            <a:effectLst>
              <a:outerShdw blurRad="50800" dist="38100" algn="l" rotWithShape="0">
                <a:prstClr val="black">
                  <a:alpha val="40000"/>
                </a:prstClr>
              </a:outerShdw>
            </a:effectLst>
          </p:spPr>
          <p:txBody>
            <a:bodyPr wrap="square" lIns="0" tIns="0" rIns="0" bIns="0" rtlCol="0">
              <a:noAutofit/>
            </a:bodyPr>
            <a:lstStyle/>
            <a:p>
              <a:endParaRPr/>
            </a:p>
          </p:txBody>
        </p:sp>
      </p:grpSp>
      <p:sp>
        <p:nvSpPr>
          <p:cNvPr id="122" name="object 15"/>
          <p:cNvSpPr txBox="1"/>
          <p:nvPr/>
        </p:nvSpPr>
        <p:spPr>
          <a:xfrm>
            <a:off x="1873883" y="365536"/>
            <a:ext cx="1351013" cy="520700"/>
          </a:xfrm>
          <a:prstGeom prst="rect">
            <a:avLst/>
          </a:prstGeom>
        </p:spPr>
        <p:txBody>
          <a:bodyPr wrap="square" lIns="0" tIns="0" rIns="0" bIns="0" rtlCol="0">
            <a:noAutofit/>
          </a:bodyPr>
          <a:lstStyle/>
          <a:p>
            <a:pPr marL="12700">
              <a:lnSpc>
                <a:spcPts val="1985"/>
              </a:lnSpc>
              <a:spcBef>
                <a:spcPts val="99"/>
              </a:spcBef>
            </a:pPr>
            <a:r>
              <a:rPr sz="2700" baseline="3034" dirty="0">
                <a:solidFill>
                  <a:srgbClr val="215867"/>
                </a:solidFill>
                <a:latin typeface="+mj-lt"/>
                <a:cs typeface="Calibri"/>
              </a:rPr>
              <a:t>epsilon = 1.75</a:t>
            </a:r>
            <a:endParaRPr>
              <a:latin typeface="+mj-lt"/>
              <a:cs typeface="Calibri"/>
            </a:endParaRPr>
          </a:p>
          <a:p>
            <a:pPr marL="12700" marR="34289">
              <a:lnSpc>
                <a:spcPts val="2100"/>
              </a:lnSpc>
              <a:spcBef>
                <a:spcPts val="5"/>
              </a:spcBef>
            </a:pPr>
            <a:r>
              <a:rPr sz="2700" baseline="1517" dirty="0">
                <a:solidFill>
                  <a:srgbClr val="215867"/>
                </a:solidFill>
                <a:latin typeface="+mj-lt"/>
                <a:cs typeface="Calibri"/>
              </a:rPr>
              <a:t>n_clu = 3</a:t>
            </a:r>
            <a:endParaRPr>
              <a:latin typeface="+mj-lt"/>
              <a:cs typeface="Calibri"/>
            </a:endParaRPr>
          </a:p>
        </p:txBody>
      </p:sp>
      <p:sp>
        <p:nvSpPr>
          <p:cNvPr id="123" name="object 5"/>
          <p:cNvSpPr txBox="1"/>
          <p:nvPr/>
        </p:nvSpPr>
        <p:spPr>
          <a:xfrm>
            <a:off x="3625916" y="365537"/>
            <a:ext cx="6889684" cy="807913"/>
          </a:xfrm>
          <a:prstGeom prst="rect">
            <a:avLst/>
          </a:prstGeom>
        </p:spPr>
        <p:txBody>
          <a:bodyPr wrap="square" lIns="0" tIns="0" rIns="0" bIns="0" rtlCol="0">
            <a:spAutoFit/>
          </a:bodyPr>
          <a:lstStyle/>
          <a:p>
            <a:pPr marL="12700" marR="41909">
              <a:lnSpc>
                <a:spcPts val="3454"/>
              </a:lnSpc>
              <a:spcBef>
                <a:spcPts val="172"/>
              </a:spcBef>
            </a:pPr>
            <a:r>
              <a:rPr sz="4800" baseline="2560" dirty="0">
                <a:solidFill>
                  <a:srgbClr val="4E81BC"/>
                </a:solidFill>
                <a:latin typeface="+mj-lt"/>
                <a:cs typeface="Calibri"/>
              </a:rPr>
              <a:t>DBSC</a:t>
            </a:r>
            <a:r>
              <a:rPr sz="4800" spc="-4" baseline="2560" dirty="0">
                <a:solidFill>
                  <a:srgbClr val="4E81BC"/>
                </a:solidFill>
                <a:latin typeface="+mj-lt"/>
                <a:cs typeface="Calibri"/>
              </a:rPr>
              <a:t>A</a:t>
            </a:r>
            <a:r>
              <a:rPr sz="4800" baseline="2560" dirty="0">
                <a:solidFill>
                  <a:srgbClr val="4E81BC"/>
                </a:solidFill>
                <a:latin typeface="+mj-lt"/>
                <a:cs typeface="Calibri"/>
              </a:rPr>
              <a:t>N</a:t>
            </a:r>
            <a:endParaRPr sz="3200" dirty="0">
              <a:latin typeface="+mj-lt"/>
              <a:cs typeface="Calibri"/>
            </a:endParaRPr>
          </a:p>
          <a:p>
            <a:pPr marL="12700">
              <a:lnSpc>
                <a:spcPts val="2770"/>
              </a:lnSpc>
            </a:pPr>
            <a:r>
              <a:rPr lang="en-US" sz="3200" baseline="1137" dirty="0">
                <a:solidFill>
                  <a:srgbClr val="7F7E7E"/>
                </a:solidFill>
                <a:cs typeface="Calibri"/>
              </a:rPr>
              <a:t>Keep adding neighbors within </a:t>
            </a:r>
            <a:r>
              <a:rPr lang="en-US" sz="3200" i="1" baseline="1137" dirty="0">
                <a:solidFill>
                  <a:srgbClr val="7F7E7E"/>
                </a:solidFill>
                <a:cs typeface="Calibri"/>
              </a:rPr>
              <a:t>epsilon </a:t>
            </a:r>
            <a:r>
              <a:rPr lang="en-US" sz="3200" baseline="1137" dirty="0">
                <a:solidFill>
                  <a:srgbClr val="7F7E7E"/>
                </a:solidFill>
                <a:cs typeface="Calibri"/>
              </a:rPr>
              <a:t>as chain reaction</a:t>
            </a:r>
            <a:endParaRPr lang="en-US" sz="3200" i="1" baseline="1137" dirty="0">
              <a:solidFill>
                <a:srgbClr val="7F7E7E"/>
              </a:solidFill>
              <a:cs typeface="Calibri"/>
            </a:endParaRPr>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object 3"/>
          <p:cNvSpPr txBox="1"/>
          <p:nvPr/>
        </p:nvSpPr>
        <p:spPr>
          <a:xfrm>
            <a:off x="6950816" y="6116930"/>
            <a:ext cx="542241" cy="330200"/>
          </a:xfrm>
          <a:prstGeom prst="rect">
            <a:avLst/>
          </a:prstGeom>
        </p:spPr>
        <p:txBody>
          <a:bodyPr wrap="square" lIns="0" tIns="0" rIns="0" bIns="0" rtlCol="0">
            <a:noAutofit/>
          </a:bodyPr>
          <a:lstStyle/>
          <a:p>
            <a:pPr marL="12700">
              <a:lnSpc>
                <a:spcPts val="2600"/>
              </a:lnSpc>
              <a:spcBef>
                <a:spcPts val="130"/>
              </a:spcBef>
            </a:pPr>
            <a:r>
              <a:rPr sz="3600" baseline="2275" dirty="0">
                <a:solidFill>
                  <a:srgbClr val="7F7E7E"/>
                </a:solidFill>
                <a:latin typeface="Calibri"/>
                <a:cs typeface="Calibri"/>
              </a:rPr>
              <a:t>Age</a:t>
            </a:r>
            <a:endParaRPr sz="2400">
              <a:latin typeface="Calibri"/>
              <a:cs typeface="Calibri"/>
            </a:endParaRPr>
          </a:p>
        </p:txBody>
      </p:sp>
      <p:sp>
        <p:nvSpPr>
          <p:cNvPr id="85" name="object 66"/>
          <p:cNvSpPr/>
          <p:nvPr/>
        </p:nvSpPr>
        <p:spPr>
          <a:xfrm>
            <a:off x="3962400" y="3302541"/>
            <a:ext cx="1810252" cy="1760707"/>
          </a:xfrm>
          <a:custGeom>
            <a:avLst/>
            <a:gdLst/>
            <a:ahLst/>
            <a:cxnLst/>
            <a:rect l="l" t="t" r="r" b="b"/>
            <a:pathLst>
              <a:path w="1810252" h="1760707">
                <a:moveTo>
                  <a:pt x="0" y="880353"/>
                </a:moveTo>
                <a:lnTo>
                  <a:pt x="3000" y="952556"/>
                </a:lnTo>
                <a:lnTo>
                  <a:pt x="11846" y="1023151"/>
                </a:lnTo>
                <a:lnTo>
                  <a:pt x="26305" y="1091913"/>
                </a:lnTo>
                <a:lnTo>
                  <a:pt x="46143" y="1158614"/>
                </a:lnTo>
                <a:lnTo>
                  <a:pt x="71129" y="1223027"/>
                </a:lnTo>
                <a:lnTo>
                  <a:pt x="101028" y="1284927"/>
                </a:lnTo>
                <a:lnTo>
                  <a:pt x="135608" y="1344087"/>
                </a:lnTo>
                <a:lnTo>
                  <a:pt x="174636" y="1400279"/>
                </a:lnTo>
                <a:lnTo>
                  <a:pt x="217880" y="1453279"/>
                </a:lnTo>
                <a:lnTo>
                  <a:pt x="265105" y="1502858"/>
                </a:lnTo>
                <a:lnTo>
                  <a:pt x="316079" y="1548791"/>
                </a:lnTo>
                <a:lnTo>
                  <a:pt x="370570" y="1590850"/>
                </a:lnTo>
                <a:lnTo>
                  <a:pt x="428344" y="1628810"/>
                </a:lnTo>
                <a:lnTo>
                  <a:pt x="489168" y="1662444"/>
                </a:lnTo>
                <a:lnTo>
                  <a:pt x="552810" y="1691525"/>
                </a:lnTo>
                <a:lnTo>
                  <a:pt x="619036" y="1715826"/>
                </a:lnTo>
                <a:lnTo>
                  <a:pt x="687614" y="1735122"/>
                </a:lnTo>
                <a:lnTo>
                  <a:pt x="758310" y="1749185"/>
                </a:lnTo>
                <a:lnTo>
                  <a:pt x="830892" y="1757789"/>
                </a:lnTo>
                <a:lnTo>
                  <a:pt x="905126" y="1760707"/>
                </a:lnTo>
                <a:lnTo>
                  <a:pt x="979361" y="1757789"/>
                </a:lnTo>
                <a:lnTo>
                  <a:pt x="1051942" y="1749185"/>
                </a:lnTo>
                <a:lnTo>
                  <a:pt x="1122639" y="1735122"/>
                </a:lnTo>
                <a:lnTo>
                  <a:pt x="1191216" y="1715826"/>
                </a:lnTo>
                <a:lnTo>
                  <a:pt x="1257442" y="1691525"/>
                </a:lnTo>
                <a:lnTo>
                  <a:pt x="1321084" y="1662444"/>
                </a:lnTo>
                <a:lnTo>
                  <a:pt x="1381908" y="1628810"/>
                </a:lnTo>
                <a:lnTo>
                  <a:pt x="1439682" y="1590850"/>
                </a:lnTo>
                <a:lnTo>
                  <a:pt x="1494173" y="1548791"/>
                </a:lnTo>
                <a:lnTo>
                  <a:pt x="1545147" y="1502858"/>
                </a:lnTo>
                <a:lnTo>
                  <a:pt x="1592373" y="1453279"/>
                </a:lnTo>
                <a:lnTo>
                  <a:pt x="1635616" y="1400279"/>
                </a:lnTo>
                <a:lnTo>
                  <a:pt x="1674644" y="1344087"/>
                </a:lnTo>
                <a:lnTo>
                  <a:pt x="1709224" y="1284927"/>
                </a:lnTo>
                <a:lnTo>
                  <a:pt x="1739123" y="1223027"/>
                </a:lnTo>
                <a:lnTo>
                  <a:pt x="1764109" y="1158614"/>
                </a:lnTo>
                <a:lnTo>
                  <a:pt x="1783947" y="1091913"/>
                </a:lnTo>
                <a:lnTo>
                  <a:pt x="1798406" y="1023151"/>
                </a:lnTo>
                <a:lnTo>
                  <a:pt x="1807252" y="952556"/>
                </a:lnTo>
                <a:lnTo>
                  <a:pt x="1810252" y="880353"/>
                </a:lnTo>
                <a:lnTo>
                  <a:pt x="1807252" y="808151"/>
                </a:lnTo>
                <a:lnTo>
                  <a:pt x="1798406" y="737555"/>
                </a:lnTo>
                <a:lnTo>
                  <a:pt x="1783947" y="668794"/>
                </a:lnTo>
                <a:lnTo>
                  <a:pt x="1764109" y="602094"/>
                </a:lnTo>
                <a:lnTo>
                  <a:pt x="1739123" y="537680"/>
                </a:lnTo>
                <a:lnTo>
                  <a:pt x="1709224" y="475780"/>
                </a:lnTo>
                <a:lnTo>
                  <a:pt x="1674644" y="416621"/>
                </a:lnTo>
                <a:lnTo>
                  <a:pt x="1635616" y="360428"/>
                </a:lnTo>
                <a:lnTo>
                  <a:pt x="1592373" y="307429"/>
                </a:lnTo>
                <a:lnTo>
                  <a:pt x="1545147" y="257849"/>
                </a:lnTo>
                <a:lnTo>
                  <a:pt x="1494173" y="211917"/>
                </a:lnTo>
                <a:lnTo>
                  <a:pt x="1439682" y="169857"/>
                </a:lnTo>
                <a:lnTo>
                  <a:pt x="1381908" y="131897"/>
                </a:lnTo>
                <a:lnTo>
                  <a:pt x="1321084" y="98263"/>
                </a:lnTo>
                <a:lnTo>
                  <a:pt x="1257442" y="69182"/>
                </a:lnTo>
                <a:lnTo>
                  <a:pt x="1191216" y="44881"/>
                </a:lnTo>
                <a:lnTo>
                  <a:pt x="1122639" y="25585"/>
                </a:lnTo>
                <a:lnTo>
                  <a:pt x="1051942" y="11522"/>
                </a:lnTo>
                <a:lnTo>
                  <a:pt x="979361" y="2918"/>
                </a:lnTo>
                <a:lnTo>
                  <a:pt x="905126" y="0"/>
                </a:lnTo>
                <a:lnTo>
                  <a:pt x="830892" y="2918"/>
                </a:lnTo>
                <a:lnTo>
                  <a:pt x="758310" y="11522"/>
                </a:lnTo>
                <a:lnTo>
                  <a:pt x="687614" y="25585"/>
                </a:lnTo>
                <a:lnTo>
                  <a:pt x="619036" y="44881"/>
                </a:lnTo>
                <a:lnTo>
                  <a:pt x="552810" y="69182"/>
                </a:lnTo>
                <a:lnTo>
                  <a:pt x="489168" y="98263"/>
                </a:lnTo>
                <a:lnTo>
                  <a:pt x="428344" y="131897"/>
                </a:lnTo>
                <a:lnTo>
                  <a:pt x="370570" y="169857"/>
                </a:lnTo>
                <a:lnTo>
                  <a:pt x="316079" y="211917"/>
                </a:lnTo>
                <a:lnTo>
                  <a:pt x="265105" y="257849"/>
                </a:lnTo>
                <a:lnTo>
                  <a:pt x="217880" y="307429"/>
                </a:lnTo>
                <a:lnTo>
                  <a:pt x="174636" y="360428"/>
                </a:lnTo>
                <a:lnTo>
                  <a:pt x="135608" y="416621"/>
                </a:lnTo>
                <a:lnTo>
                  <a:pt x="101028" y="475780"/>
                </a:lnTo>
                <a:lnTo>
                  <a:pt x="71129" y="537680"/>
                </a:lnTo>
                <a:lnTo>
                  <a:pt x="46143" y="602094"/>
                </a:lnTo>
                <a:lnTo>
                  <a:pt x="26305" y="668794"/>
                </a:lnTo>
                <a:lnTo>
                  <a:pt x="11846" y="737555"/>
                </a:lnTo>
                <a:lnTo>
                  <a:pt x="3000" y="808151"/>
                </a:lnTo>
                <a:lnTo>
                  <a:pt x="0" y="880353"/>
                </a:lnTo>
                <a:close/>
              </a:path>
            </a:pathLst>
          </a:custGeom>
          <a:solidFill>
            <a:srgbClr val="83984F">
              <a:alpha val="50000"/>
            </a:srgbClr>
          </a:solidFill>
          <a:effectLst>
            <a:outerShdw blurRad="50800" dist="38100" dir="5400000" algn="t" rotWithShape="0">
              <a:prstClr val="black">
                <a:alpha val="40000"/>
              </a:prstClr>
            </a:outerShdw>
          </a:effectLst>
        </p:spPr>
        <p:txBody>
          <a:bodyPr wrap="square" lIns="0" tIns="0" rIns="0" bIns="0" rtlCol="0">
            <a:noAutofit/>
          </a:bodyPr>
          <a:lstStyle/>
          <a:p>
            <a:endParaRPr/>
          </a:p>
        </p:txBody>
      </p:sp>
      <p:sp>
        <p:nvSpPr>
          <p:cNvPr id="86" name="object 82"/>
          <p:cNvSpPr/>
          <p:nvPr/>
        </p:nvSpPr>
        <p:spPr>
          <a:xfrm>
            <a:off x="5938372" y="5487188"/>
            <a:ext cx="347472" cy="347472"/>
          </a:xfrm>
          <a:custGeom>
            <a:avLst/>
            <a:gdLst/>
            <a:ahLst/>
            <a:cxnLst/>
            <a:rect l="l" t="t" r="r" b="b"/>
            <a:pathLst>
              <a:path w="320729"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0"/>
                </a:lnTo>
                <a:close/>
              </a:path>
            </a:pathLst>
          </a:custGeom>
          <a:solidFill>
            <a:srgbClr val="AAC56C"/>
          </a:solidFill>
          <a:ln w="28575">
            <a:solidFill>
              <a:schemeClr val="bg1">
                <a:lumMod val="85000"/>
              </a:schemeClr>
            </a:solidFill>
          </a:ln>
        </p:spPr>
        <p:txBody>
          <a:bodyPr wrap="square" lIns="0" tIns="0" rIns="0" bIns="0" rtlCol="0">
            <a:noAutofit/>
          </a:bodyPr>
          <a:lstStyle/>
          <a:p>
            <a:endParaRPr/>
          </a:p>
        </p:txBody>
      </p:sp>
      <p:sp>
        <p:nvSpPr>
          <p:cNvPr id="87" name="object 84"/>
          <p:cNvSpPr/>
          <p:nvPr/>
        </p:nvSpPr>
        <p:spPr>
          <a:xfrm>
            <a:off x="6923747" y="5521291"/>
            <a:ext cx="347472" cy="347472"/>
          </a:xfrm>
          <a:custGeom>
            <a:avLst/>
            <a:gdLst/>
            <a:ahLst/>
            <a:cxnLst/>
            <a:rect l="l" t="t" r="r" b="b"/>
            <a:pathLst>
              <a:path w="320729"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6"/>
                </a:lnTo>
                <a:lnTo>
                  <a:pt x="0" y="173680"/>
                </a:lnTo>
                <a:close/>
              </a:path>
            </a:pathLst>
          </a:custGeom>
          <a:solidFill>
            <a:srgbClr val="AAC56C"/>
          </a:solidFill>
          <a:ln w="28575">
            <a:solidFill>
              <a:srgbClr val="83984F"/>
            </a:solidFill>
          </a:ln>
        </p:spPr>
        <p:txBody>
          <a:bodyPr wrap="square" lIns="0" tIns="0" rIns="0" bIns="0" rtlCol="0">
            <a:noAutofit/>
          </a:bodyPr>
          <a:lstStyle/>
          <a:p>
            <a:endParaRPr/>
          </a:p>
        </p:txBody>
      </p:sp>
      <p:sp>
        <p:nvSpPr>
          <p:cNvPr id="88" name="object 86"/>
          <p:cNvSpPr/>
          <p:nvPr/>
        </p:nvSpPr>
        <p:spPr>
          <a:xfrm>
            <a:off x="7775551" y="5502337"/>
            <a:ext cx="347472" cy="347472"/>
          </a:xfrm>
          <a:custGeom>
            <a:avLst/>
            <a:gdLst/>
            <a:ahLst/>
            <a:cxnLst/>
            <a:rect l="l" t="t" r="r" b="b"/>
            <a:pathLst>
              <a:path w="320729"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9"/>
                </a:lnTo>
                <a:lnTo>
                  <a:pt x="288458" y="69169"/>
                </a:lnTo>
                <a:lnTo>
                  <a:pt x="296005" y="80986"/>
                </a:lnTo>
                <a:lnTo>
                  <a:pt x="302647" y="93485"/>
                </a:lnTo>
                <a:lnTo>
                  <a:pt x="308334" y="106609"/>
                </a:lnTo>
                <a:lnTo>
                  <a:pt x="313014" y="120303"/>
                </a:lnTo>
                <a:lnTo>
                  <a:pt x="316635" y="134513"/>
                </a:lnTo>
                <a:lnTo>
                  <a:pt x="319146" y="149182"/>
                </a:lnTo>
                <a:lnTo>
                  <a:pt x="320497" y="164255"/>
                </a:lnTo>
                <a:lnTo>
                  <a:pt x="320729" y="173680"/>
                </a:lnTo>
                <a:lnTo>
                  <a:pt x="320116" y="188974"/>
                </a:lnTo>
                <a:lnTo>
                  <a:pt x="318311" y="203897"/>
                </a:lnTo>
                <a:lnTo>
                  <a:pt x="315364" y="218395"/>
                </a:lnTo>
                <a:lnTo>
                  <a:pt x="311328" y="232412"/>
                </a:lnTo>
                <a:lnTo>
                  <a:pt x="306254" y="245893"/>
                </a:lnTo>
                <a:lnTo>
                  <a:pt x="300192" y="258782"/>
                </a:lnTo>
                <a:lnTo>
                  <a:pt x="293194" y="271024"/>
                </a:lnTo>
                <a:lnTo>
                  <a:pt x="285310" y="282563"/>
                </a:lnTo>
                <a:lnTo>
                  <a:pt x="276593" y="293344"/>
                </a:lnTo>
                <a:lnTo>
                  <a:pt x="267094" y="303312"/>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6"/>
                </a:lnTo>
                <a:lnTo>
                  <a:pt x="0" y="173680"/>
                </a:lnTo>
                <a:close/>
              </a:path>
            </a:pathLst>
          </a:custGeom>
          <a:solidFill>
            <a:srgbClr val="AAC56C"/>
          </a:solidFill>
          <a:ln w="28575">
            <a:solidFill>
              <a:schemeClr val="bg1">
                <a:lumMod val="85000"/>
              </a:schemeClr>
            </a:solidFill>
          </a:ln>
        </p:spPr>
        <p:txBody>
          <a:bodyPr wrap="square" lIns="0" tIns="0" rIns="0" bIns="0" rtlCol="0">
            <a:noAutofit/>
          </a:bodyPr>
          <a:lstStyle/>
          <a:p>
            <a:endParaRPr/>
          </a:p>
        </p:txBody>
      </p:sp>
      <p:sp>
        <p:nvSpPr>
          <p:cNvPr id="89" name="object 74"/>
          <p:cNvSpPr/>
          <p:nvPr/>
        </p:nvSpPr>
        <p:spPr>
          <a:xfrm>
            <a:off x="4192469" y="5195209"/>
            <a:ext cx="347472" cy="347472"/>
          </a:xfrm>
          <a:custGeom>
            <a:avLst/>
            <a:gdLst/>
            <a:ahLst/>
            <a:cxnLst/>
            <a:rect l="l" t="t" r="r" b="b"/>
            <a:pathLst>
              <a:path w="320730"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90" name="object 72"/>
          <p:cNvSpPr/>
          <p:nvPr/>
        </p:nvSpPr>
        <p:spPr>
          <a:xfrm>
            <a:off x="7483366" y="2517371"/>
            <a:ext cx="347472" cy="347472"/>
          </a:xfrm>
          <a:custGeom>
            <a:avLst/>
            <a:gdLst/>
            <a:ahLst/>
            <a:cxnLst/>
            <a:rect l="l" t="t" r="r" b="b"/>
            <a:pathLst>
              <a:path w="320730"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30" y="342927"/>
                </a:lnTo>
                <a:lnTo>
                  <a:pt x="182985" y="345647"/>
                </a:lnTo>
                <a:lnTo>
                  <a:pt x="169068" y="347110"/>
                </a:lnTo>
                <a:lnTo>
                  <a:pt x="160364" y="347362"/>
                </a:lnTo>
                <a:lnTo>
                  <a:pt x="146244" y="346698"/>
                </a:lnTo>
                <a:lnTo>
                  <a:pt x="132465" y="344742"/>
                </a:lnTo>
                <a:lnTo>
                  <a:pt x="119078" y="341551"/>
                </a:lnTo>
                <a:lnTo>
                  <a:pt x="106136" y="337180"/>
                </a:lnTo>
                <a:lnTo>
                  <a:pt x="93689" y="331684"/>
                </a:lnTo>
                <a:lnTo>
                  <a:pt x="81788" y="325119"/>
                </a:lnTo>
                <a:lnTo>
                  <a:pt x="70485" y="317540"/>
                </a:lnTo>
                <a:lnTo>
                  <a:pt x="59830" y="309002"/>
                </a:lnTo>
                <a:lnTo>
                  <a:pt x="49876" y="299561"/>
                </a:lnTo>
                <a:lnTo>
                  <a:pt x="40672" y="289273"/>
                </a:lnTo>
                <a:lnTo>
                  <a:pt x="32271" y="278192"/>
                </a:lnTo>
                <a:lnTo>
                  <a:pt x="24724" y="266375"/>
                </a:lnTo>
                <a:lnTo>
                  <a:pt x="18081" y="253876"/>
                </a:lnTo>
                <a:lnTo>
                  <a:pt x="12395" y="240752"/>
                </a:lnTo>
                <a:lnTo>
                  <a:pt x="7715" y="227058"/>
                </a:lnTo>
                <a:lnTo>
                  <a:pt x="4094" y="212848"/>
                </a:lnTo>
                <a:lnTo>
                  <a:pt x="1583" y="198180"/>
                </a:lnTo>
                <a:lnTo>
                  <a:pt x="232" y="183107"/>
                </a:lnTo>
                <a:lnTo>
                  <a:pt x="0" y="173680"/>
                </a:lnTo>
                <a:close/>
              </a:path>
            </a:pathLst>
          </a:custGeom>
          <a:solidFill>
            <a:srgbClr val="FAA757"/>
          </a:solidFill>
          <a:ln w="28575">
            <a:solidFill>
              <a:srgbClr val="C1803F"/>
            </a:solidFill>
          </a:ln>
        </p:spPr>
        <p:txBody>
          <a:bodyPr wrap="square" lIns="0" tIns="0" rIns="0" bIns="0" rtlCol="0">
            <a:noAutofit/>
          </a:bodyPr>
          <a:lstStyle/>
          <a:p>
            <a:endParaRPr/>
          </a:p>
        </p:txBody>
      </p:sp>
      <p:sp>
        <p:nvSpPr>
          <p:cNvPr id="91" name="object 70"/>
          <p:cNvSpPr/>
          <p:nvPr/>
        </p:nvSpPr>
        <p:spPr>
          <a:xfrm>
            <a:off x="7084113" y="2135643"/>
            <a:ext cx="347472" cy="347472"/>
          </a:xfrm>
          <a:custGeom>
            <a:avLst/>
            <a:gdLst/>
            <a:ahLst/>
            <a:cxnLst/>
            <a:rect l="l" t="t" r="r" b="b"/>
            <a:pathLst>
              <a:path w="320730"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2"/>
                </a:lnTo>
                <a:lnTo>
                  <a:pt x="146244" y="346698"/>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3" y="198179"/>
                </a:lnTo>
                <a:lnTo>
                  <a:pt x="232" y="183107"/>
                </a:lnTo>
                <a:lnTo>
                  <a:pt x="0" y="173680"/>
                </a:lnTo>
                <a:close/>
              </a:path>
            </a:pathLst>
          </a:custGeom>
          <a:solidFill>
            <a:srgbClr val="FAA757"/>
          </a:solidFill>
          <a:ln w="28575">
            <a:solidFill>
              <a:srgbClr val="C1803F"/>
            </a:solidFill>
          </a:ln>
        </p:spPr>
        <p:txBody>
          <a:bodyPr wrap="square" lIns="0" tIns="0" rIns="0" bIns="0" rtlCol="0">
            <a:noAutofit/>
          </a:bodyPr>
          <a:lstStyle/>
          <a:p>
            <a:endParaRPr/>
          </a:p>
        </p:txBody>
      </p:sp>
      <p:sp>
        <p:nvSpPr>
          <p:cNvPr id="92" name="object 68"/>
          <p:cNvSpPr/>
          <p:nvPr/>
        </p:nvSpPr>
        <p:spPr>
          <a:xfrm>
            <a:off x="6672028" y="1723114"/>
            <a:ext cx="347472" cy="347472"/>
          </a:xfrm>
          <a:custGeom>
            <a:avLst/>
            <a:gdLst/>
            <a:ahLst/>
            <a:cxnLst/>
            <a:rect l="l" t="t" r="r" b="b"/>
            <a:pathLst>
              <a:path w="320729"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2"/>
                </a:lnTo>
                <a:lnTo>
                  <a:pt x="146244" y="346698"/>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3"/>
                </a:lnTo>
                <a:lnTo>
                  <a:pt x="32271" y="278192"/>
                </a:lnTo>
                <a:lnTo>
                  <a:pt x="24724" y="266375"/>
                </a:lnTo>
                <a:lnTo>
                  <a:pt x="18081" y="253876"/>
                </a:lnTo>
                <a:lnTo>
                  <a:pt x="12395" y="240752"/>
                </a:lnTo>
                <a:lnTo>
                  <a:pt x="7715" y="227058"/>
                </a:lnTo>
                <a:lnTo>
                  <a:pt x="4094" y="212848"/>
                </a:lnTo>
                <a:lnTo>
                  <a:pt x="1583" y="198179"/>
                </a:lnTo>
                <a:lnTo>
                  <a:pt x="232" y="183107"/>
                </a:lnTo>
                <a:lnTo>
                  <a:pt x="0" y="173680"/>
                </a:lnTo>
                <a:close/>
              </a:path>
            </a:pathLst>
          </a:custGeom>
          <a:solidFill>
            <a:srgbClr val="FAA757"/>
          </a:solidFill>
          <a:ln w="28575">
            <a:solidFill>
              <a:schemeClr val="bg1">
                <a:lumMod val="85000"/>
              </a:schemeClr>
            </a:solidFill>
          </a:ln>
        </p:spPr>
        <p:txBody>
          <a:bodyPr wrap="square" lIns="0" tIns="0" rIns="0" bIns="0" rtlCol="0">
            <a:noAutofit/>
          </a:bodyPr>
          <a:lstStyle/>
          <a:p>
            <a:endParaRPr/>
          </a:p>
        </p:txBody>
      </p:sp>
      <p:sp>
        <p:nvSpPr>
          <p:cNvPr id="93" name="object 66"/>
          <p:cNvSpPr/>
          <p:nvPr/>
        </p:nvSpPr>
        <p:spPr>
          <a:xfrm>
            <a:off x="8396003" y="3412181"/>
            <a:ext cx="347472" cy="347472"/>
          </a:xfrm>
          <a:custGeom>
            <a:avLst/>
            <a:gdLst/>
            <a:ahLst/>
            <a:cxnLst/>
            <a:rect l="l" t="t" r="r" b="b"/>
            <a:pathLst>
              <a:path w="320730"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4"/>
                </a:lnTo>
                <a:lnTo>
                  <a:pt x="308334" y="106609"/>
                </a:lnTo>
                <a:lnTo>
                  <a:pt x="313014" y="120303"/>
                </a:lnTo>
                <a:lnTo>
                  <a:pt x="316635" y="134512"/>
                </a:lnTo>
                <a:lnTo>
                  <a:pt x="319147" y="149181"/>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3" y="346697"/>
                </a:lnTo>
                <a:lnTo>
                  <a:pt x="132464" y="344742"/>
                </a:lnTo>
                <a:lnTo>
                  <a:pt x="119078" y="341551"/>
                </a:lnTo>
                <a:lnTo>
                  <a:pt x="106136" y="337180"/>
                </a:lnTo>
                <a:lnTo>
                  <a:pt x="93688" y="331684"/>
                </a:lnTo>
                <a:lnTo>
                  <a:pt x="81788" y="325119"/>
                </a:lnTo>
                <a:lnTo>
                  <a:pt x="70484" y="317539"/>
                </a:lnTo>
                <a:lnTo>
                  <a:pt x="59830" y="309001"/>
                </a:lnTo>
                <a:lnTo>
                  <a:pt x="49875" y="299561"/>
                </a:lnTo>
                <a:lnTo>
                  <a:pt x="40672" y="289272"/>
                </a:lnTo>
                <a:lnTo>
                  <a:pt x="32271" y="278192"/>
                </a:lnTo>
                <a:lnTo>
                  <a:pt x="24724" y="266375"/>
                </a:lnTo>
                <a:lnTo>
                  <a:pt x="18081" y="253876"/>
                </a:lnTo>
                <a:lnTo>
                  <a:pt x="12395" y="240752"/>
                </a:lnTo>
                <a:lnTo>
                  <a:pt x="7715" y="227057"/>
                </a:lnTo>
                <a:lnTo>
                  <a:pt x="4094" y="212848"/>
                </a:lnTo>
                <a:lnTo>
                  <a:pt x="1582" y="198179"/>
                </a:lnTo>
                <a:lnTo>
                  <a:pt x="232" y="183106"/>
                </a:lnTo>
                <a:lnTo>
                  <a:pt x="0" y="173680"/>
                </a:lnTo>
                <a:close/>
              </a:path>
            </a:pathLst>
          </a:custGeom>
          <a:solidFill>
            <a:srgbClr val="FAA757"/>
          </a:solidFill>
          <a:ln w="28575">
            <a:solidFill>
              <a:srgbClr val="C1803F"/>
            </a:solidFill>
          </a:ln>
        </p:spPr>
        <p:txBody>
          <a:bodyPr wrap="square" lIns="0" tIns="0" rIns="0" bIns="0" rtlCol="0">
            <a:noAutofit/>
          </a:bodyPr>
          <a:lstStyle/>
          <a:p>
            <a:endParaRPr/>
          </a:p>
        </p:txBody>
      </p:sp>
      <p:sp>
        <p:nvSpPr>
          <p:cNvPr id="94" name="object 63"/>
          <p:cNvSpPr/>
          <p:nvPr/>
        </p:nvSpPr>
        <p:spPr>
          <a:xfrm>
            <a:off x="7404842" y="5021529"/>
            <a:ext cx="347472" cy="347472"/>
          </a:xfrm>
          <a:custGeom>
            <a:avLst/>
            <a:gdLst/>
            <a:ahLst/>
            <a:cxnLst/>
            <a:rect l="l" t="t" r="r" b="b"/>
            <a:pathLst>
              <a:path w="320730" h="347361">
                <a:moveTo>
                  <a:pt x="0" y="173680"/>
                </a:moveTo>
                <a:lnTo>
                  <a:pt x="232" y="183106"/>
                </a:lnTo>
                <a:lnTo>
                  <a:pt x="1583" y="198179"/>
                </a:lnTo>
                <a:lnTo>
                  <a:pt x="4094" y="212848"/>
                </a:lnTo>
                <a:lnTo>
                  <a:pt x="7715" y="227058"/>
                </a:lnTo>
                <a:lnTo>
                  <a:pt x="12395" y="240752"/>
                </a:lnTo>
                <a:lnTo>
                  <a:pt x="18082" y="253876"/>
                </a:lnTo>
                <a:lnTo>
                  <a:pt x="24724" y="266375"/>
                </a:lnTo>
                <a:lnTo>
                  <a:pt x="32272" y="278192"/>
                </a:lnTo>
                <a:lnTo>
                  <a:pt x="40673" y="289272"/>
                </a:lnTo>
                <a:lnTo>
                  <a:pt x="49876" y="299561"/>
                </a:lnTo>
                <a:lnTo>
                  <a:pt x="59830" y="309001"/>
                </a:lnTo>
                <a:lnTo>
                  <a:pt x="70485" y="317539"/>
                </a:lnTo>
                <a:lnTo>
                  <a:pt x="81788" y="325118"/>
                </a:lnTo>
                <a:lnTo>
                  <a:pt x="93689" y="331684"/>
                </a:lnTo>
                <a:lnTo>
                  <a:pt x="106136" y="337180"/>
                </a:lnTo>
                <a:lnTo>
                  <a:pt x="119079" y="341551"/>
                </a:lnTo>
                <a:lnTo>
                  <a:pt x="132465" y="344742"/>
                </a:lnTo>
                <a:lnTo>
                  <a:pt x="146244" y="346697"/>
                </a:lnTo>
                <a:lnTo>
                  <a:pt x="160365" y="347361"/>
                </a:lnTo>
                <a:lnTo>
                  <a:pt x="169069" y="347110"/>
                </a:lnTo>
                <a:lnTo>
                  <a:pt x="182986" y="345646"/>
                </a:lnTo>
                <a:lnTo>
                  <a:pt x="196530" y="342926"/>
                </a:lnTo>
                <a:lnTo>
                  <a:pt x="209650" y="339004"/>
                </a:lnTo>
                <a:lnTo>
                  <a:pt x="222295" y="333936"/>
                </a:lnTo>
                <a:lnTo>
                  <a:pt x="234413" y="327778"/>
                </a:lnTo>
                <a:lnTo>
                  <a:pt x="245953" y="320583"/>
                </a:lnTo>
                <a:lnTo>
                  <a:pt x="256864" y="312409"/>
                </a:lnTo>
                <a:lnTo>
                  <a:pt x="267095" y="303311"/>
                </a:lnTo>
                <a:lnTo>
                  <a:pt x="276595" y="293343"/>
                </a:lnTo>
                <a:lnTo>
                  <a:pt x="285312" y="282562"/>
                </a:lnTo>
                <a:lnTo>
                  <a:pt x="293195" y="271023"/>
                </a:lnTo>
                <a:lnTo>
                  <a:pt x="300193" y="258781"/>
                </a:lnTo>
                <a:lnTo>
                  <a:pt x="306255" y="245892"/>
                </a:lnTo>
                <a:lnTo>
                  <a:pt x="311330" y="232411"/>
                </a:lnTo>
                <a:lnTo>
                  <a:pt x="315366" y="218394"/>
                </a:lnTo>
                <a:lnTo>
                  <a:pt x="318312" y="203896"/>
                </a:lnTo>
                <a:lnTo>
                  <a:pt x="320117" y="188973"/>
                </a:lnTo>
                <a:lnTo>
                  <a:pt x="320730" y="173680"/>
                </a:lnTo>
                <a:lnTo>
                  <a:pt x="320498" y="164254"/>
                </a:lnTo>
                <a:lnTo>
                  <a:pt x="319147" y="149181"/>
                </a:lnTo>
                <a:lnTo>
                  <a:pt x="316636" y="134512"/>
                </a:lnTo>
                <a:lnTo>
                  <a:pt x="313015" y="120303"/>
                </a:lnTo>
                <a:lnTo>
                  <a:pt x="308335" y="106609"/>
                </a:lnTo>
                <a:lnTo>
                  <a:pt x="302649" y="93485"/>
                </a:lnTo>
                <a:lnTo>
                  <a:pt x="296006" y="80986"/>
                </a:lnTo>
                <a:lnTo>
                  <a:pt x="288459" y="69169"/>
                </a:lnTo>
                <a:lnTo>
                  <a:pt x="280058" y="58089"/>
                </a:lnTo>
                <a:lnTo>
                  <a:pt x="270854" y="47800"/>
                </a:lnTo>
                <a:lnTo>
                  <a:pt x="260900" y="38359"/>
                </a:lnTo>
                <a:lnTo>
                  <a:pt x="250245" y="29822"/>
                </a:lnTo>
                <a:lnTo>
                  <a:pt x="238942" y="22242"/>
                </a:lnTo>
                <a:lnTo>
                  <a:pt x="227041" y="15677"/>
                </a:lnTo>
                <a:lnTo>
                  <a:pt x="214594" y="10181"/>
                </a:lnTo>
                <a:lnTo>
                  <a:pt x="201651" y="5810"/>
                </a:lnTo>
                <a:lnTo>
                  <a:pt x="188265" y="2619"/>
                </a:lnTo>
                <a:lnTo>
                  <a:pt x="174486" y="664"/>
                </a:lnTo>
                <a:lnTo>
                  <a:pt x="160365" y="0"/>
                </a:lnTo>
                <a:lnTo>
                  <a:pt x="151662" y="251"/>
                </a:lnTo>
                <a:lnTo>
                  <a:pt x="137745" y="1714"/>
                </a:lnTo>
                <a:lnTo>
                  <a:pt x="124200" y="4434"/>
                </a:lnTo>
                <a:lnTo>
                  <a:pt x="111080" y="8356"/>
                </a:lnTo>
                <a:lnTo>
                  <a:pt x="98436" y="13424"/>
                </a:lnTo>
                <a:lnTo>
                  <a:pt x="86318" y="19583"/>
                </a:lnTo>
                <a:lnTo>
                  <a:pt x="74777" y="26777"/>
                </a:lnTo>
                <a:lnTo>
                  <a:pt x="63866" y="34951"/>
                </a:lnTo>
                <a:lnTo>
                  <a:pt x="53635" y="44049"/>
                </a:lnTo>
                <a:lnTo>
                  <a:pt x="44136" y="54017"/>
                </a:lnTo>
                <a:lnTo>
                  <a:pt x="35419" y="64798"/>
                </a:lnTo>
                <a:lnTo>
                  <a:pt x="27535" y="76337"/>
                </a:lnTo>
                <a:lnTo>
                  <a:pt x="20537" y="88579"/>
                </a:lnTo>
                <a:lnTo>
                  <a:pt x="14475" y="101468"/>
                </a:lnTo>
                <a:lnTo>
                  <a:pt x="9400" y="114948"/>
                </a:lnTo>
                <a:lnTo>
                  <a:pt x="5364" y="128965"/>
                </a:lnTo>
                <a:lnTo>
                  <a:pt x="2418" y="143463"/>
                </a:lnTo>
                <a:lnTo>
                  <a:pt x="613" y="158386"/>
                </a:lnTo>
                <a:lnTo>
                  <a:pt x="0" y="173680"/>
                </a:lnTo>
                <a:close/>
              </a:path>
            </a:pathLst>
          </a:custGeom>
          <a:solidFill>
            <a:srgbClr val="AAC56C"/>
          </a:solidFill>
          <a:ln w="28575">
            <a:solidFill>
              <a:srgbClr val="83984F"/>
            </a:solidFill>
          </a:ln>
        </p:spPr>
        <p:txBody>
          <a:bodyPr wrap="square" lIns="0" tIns="0" rIns="0" bIns="0" rtlCol="0">
            <a:noAutofit/>
          </a:bodyPr>
          <a:lstStyle/>
          <a:p>
            <a:endParaRPr/>
          </a:p>
        </p:txBody>
      </p:sp>
      <p:sp>
        <p:nvSpPr>
          <p:cNvPr id="95" name="object 62"/>
          <p:cNvSpPr/>
          <p:nvPr/>
        </p:nvSpPr>
        <p:spPr>
          <a:xfrm>
            <a:off x="5850962" y="3493881"/>
            <a:ext cx="347472" cy="347472"/>
          </a:xfrm>
          <a:custGeom>
            <a:avLst/>
            <a:gdLst/>
            <a:ahLst/>
            <a:cxnLst/>
            <a:rect l="l" t="t" r="r" b="b"/>
            <a:pathLst>
              <a:path w="320729"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6" y="149182"/>
                </a:lnTo>
                <a:lnTo>
                  <a:pt x="320497" y="164254"/>
                </a:lnTo>
                <a:lnTo>
                  <a:pt x="320729"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6"/>
                </a:lnTo>
                <a:lnTo>
                  <a:pt x="0" y="173681"/>
                </a:lnTo>
                <a:close/>
              </a:path>
            </a:pathLst>
          </a:custGeom>
          <a:solidFill>
            <a:srgbClr val="AAC56C"/>
          </a:solidFill>
          <a:ln w="28575">
            <a:solidFill>
              <a:srgbClr val="83984F"/>
            </a:solidFill>
          </a:ln>
        </p:spPr>
        <p:txBody>
          <a:bodyPr wrap="square" lIns="0" tIns="0" rIns="0" bIns="0" rtlCol="0">
            <a:noAutofit/>
          </a:bodyPr>
          <a:lstStyle/>
          <a:p>
            <a:endParaRPr/>
          </a:p>
        </p:txBody>
      </p:sp>
      <p:sp>
        <p:nvSpPr>
          <p:cNvPr id="96" name="object 60"/>
          <p:cNvSpPr/>
          <p:nvPr/>
        </p:nvSpPr>
        <p:spPr>
          <a:xfrm>
            <a:off x="4975263" y="4571028"/>
            <a:ext cx="347472" cy="347472"/>
          </a:xfrm>
          <a:custGeom>
            <a:avLst/>
            <a:gdLst/>
            <a:ahLst/>
            <a:cxnLst/>
            <a:rect l="l" t="t" r="r" b="b"/>
            <a:pathLst>
              <a:path w="320729"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8"/>
                </a:lnTo>
                <a:lnTo>
                  <a:pt x="288458" y="69169"/>
                </a:lnTo>
                <a:lnTo>
                  <a:pt x="296005" y="80986"/>
                </a:lnTo>
                <a:lnTo>
                  <a:pt x="302648" y="93485"/>
                </a:lnTo>
                <a:lnTo>
                  <a:pt x="308334" y="106609"/>
                </a:lnTo>
                <a:lnTo>
                  <a:pt x="313014" y="120303"/>
                </a:lnTo>
                <a:lnTo>
                  <a:pt x="316635" y="134513"/>
                </a:lnTo>
                <a:lnTo>
                  <a:pt x="319146" y="149182"/>
                </a:lnTo>
                <a:lnTo>
                  <a:pt x="320497" y="164254"/>
                </a:lnTo>
                <a:lnTo>
                  <a:pt x="320729"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1"/>
                </a:lnTo>
                <a:close/>
              </a:path>
            </a:pathLst>
          </a:custGeom>
          <a:solidFill>
            <a:srgbClr val="937AB1"/>
          </a:solidFill>
          <a:ln w="57150">
            <a:solidFill>
              <a:srgbClr val="AAC56C"/>
            </a:solidFill>
          </a:ln>
        </p:spPr>
        <p:txBody>
          <a:bodyPr wrap="square" lIns="0" tIns="0" rIns="0" bIns="0" rtlCol="0">
            <a:noAutofit/>
          </a:bodyPr>
          <a:lstStyle/>
          <a:p>
            <a:endParaRPr/>
          </a:p>
        </p:txBody>
      </p:sp>
      <p:sp>
        <p:nvSpPr>
          <p:cNvPr id="97" name="object 58"/>
          <p:cNvSpPr/>
          <p:nvPr/>
        </p:nvSpPr>
        <p:spPr>
          <a:xfrm>
            <a:off x="9037462" y="2045434"/>
            <a:ext cx="347472" cy="347472"/>
          </a:xfrm>
          <a:custGeom>
            <a:avLst/>
            <a:gdLst/>
            <a:ahLst/>
            <a:cxnLst/>
            <a:rect l="l" t="t" r="r" b="b"/>
            <a:pathLst>
              <a:path w="320729"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4"/>
                </a:lnTo>
                <a:lnTo>
                  <a:pt x="308334" y="106609"/>
                </a:lnTo>
                <a:lnTo>
                  <a:pt x="313014" y="120303"/>
                </a:lnTo>
                <a:lnTo>
                  <a:pt x="316635" y="134512"/>
                </a:lnTo>
                <a:lnTo>
                  <a:pt x="319146" y="149181"/>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2"/>
                </a:lnTo>
                <a:lnTo>
                  <a:pt x="146243" y="346698"/>
                </a:lnTo>
                <a:lnTo>
                  <a:pt x="132464" y="344742"/>
                </a:lnTo>
                <a:lnTo>
                  <a:pt x="119078" y="341551"/>
                </a:lnTo>
                <a:lnTo>
                  <a:pt x="106136" y="337180"/>
                </a:lnTo>
                <a:lnTo>
                  <a:pt x="93688" y="331684"/>
                </a:lnTo>
                <a:lnTo>
                  <a:pt x="81788" y="325119"/>
                </a:lnTo>
                <a:lnTo>
                  <a:pt x="70484" y="317539"/>
                </a:lnTo>
                <a:lnTo>
                  <a:pt x="59830" y="309002"/>
                </a:lnTo>
                <a:lnTo>
                  <a:pt x="49875" y="299561"/>
                </a:lnTo>
                <a:lnTo>
                  <a:pt x="40672" y="289272"/>
                </a:lnTo>
                <a:lnTo>
                  <a:pt x="32271" y="278192"/>
                </a:lnTo>
                <a:lnTo>
                  <a:pt x="24724" y="266375"/>
                </a:lnTo>
                <a:lnTo>
                  <a:pt x="18081" y="253876"/>
                </a:lnTo>
                <a:lnTo>
                  <a:pt x="12395" y="240752"/>
                </a:lnTo>
                <a:lnTo>
                  <a:pt x="7715" y="227057"/>
                </a:lnTo>
                <a:lnTo>
                  <a:pt x="4094" y="212848"/>
                </a:lnTo>
                <a:lnTo>
                  <a:pt x="1582" y="198179"/>
                </a:lnTo>
                <a:lnTo>
                  <a:pt x="232" y="183106"/>
                </a:lnTo>
                <a:lnTo>
                  <a:pt x="0" y="173680"/>
                </a:lnTo>
                <a:close/>
              </a:path>
            </a:pathLst>
          </a:custGeom>
          <a:solidFill>
            <a:srgbClr val="FAA757"/>
          </a:solidFill>
          <a:ln w="28575">
            <a:solidFill>
              <a:srgbClr val="C1803F"/>
            </a:solidFill>
          </a:ln>
        </p:spPr>
        <p:txBody>
          <a:bodyPr wrap="square" lIns="0" tIns="0" rIns="0" bIns="0" rtlCol="0">
            <a:noAutofit/>
          </a:bodyPr>
          <a:lstStyle/>
          <a:p>
            <a:endParaRPr/>
          </a:p>
        </p:txBody>
      </p:sp>
      <p:sp>
        <p:nvSpPr>
          <p:cNvPr id="98" name="object 56"/>
          <p:cNvSpPr/>
          <p:nvPr/>
        </p:nvSpPr>
        <p:spPr>
          <a:xfrm>
            <a:off x="8077321" y="1961962"/>
            <a:ext cx="347472" cy="347472"/>
          </a:xfrm>
          <a:custGeom>
            <a:avLst/>
            <a:gdLst/>
            <a:ahLst/>
            <a:cxnLst/>
            <a:rect l="l" t="t" r="r" b="b"/>
            <a:pathLst>
              <a:path w="320729"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4"/>
                </a:lnTo>
                <a:lnTo>
                  <a:pt x="308334" y="106609"/>
                </a:lnTo>
                <a:lnTo>
                  <a:pt x="313014" y="120303"/>
                </a:lnTo>
                <a:lnTo>
                  <a:pt x="316635" y="134512"/>
                </a:lnTo>
                <a:lnTo>
                  <a:pt x="319146" y="149181"/>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2"/>
                </a:lnTo>
                <a:lnTo>
                  <a:pt x="146243" y="346697"/>
                </a:lnTo>
                <a:lnTo>
                  <a:pt x="132464" y="344742"/>
                </a:lnTo>
                <a:lnTo>
                  <a:pt x="119078" y="341551"/>
                </a:lnTo>
                <a:lnTo>
                  <a:pt x="106136" y="337180"/>
                </a:lnTo>
                <a:lnTo>
                  <a:pt x="93688" y="331684"/>
                </a:lnTo>
                <a:lnTo>
                  <a:pt x="81788" y="325119"/>
                </a:lnTo>
                <a:lnTo>
                  <a:pt x="70484" y="317539"/>
                </a:lnTo>
                <a:lnTo>
                  <a:pt x="59830" y="309002"/>
                </a:lnTo>
                <a:lnTo>
                  <a:pt x="49875" y="299561"/>
                </a:lnTo>
                <a:lnTo>
                  <a:pt x="40672" y="289272"/>
                </a:lnTo>
                <a:lnTo>
                  <a:pt x="32271" y="278192"/>
                </a:lnTo>
                <a:lnTo>
                  <a:pt x="24724" y="266375"/>
                </a:lnTo>
                <a:lnTo>
                  <a:pt x="18081" y="253876"/>
                </a:lnTo>
                <a:lnTo>
                  <a:pt x="12395" y="240752"/>
                </a:lnTo>
                <a:lnTo>
                  <a:pt x="7715" y="227057"/>
                </a:lnTo>
                <a:lnTo>
                  <a:pt x="4094" y="212848"/>
                </a:lnTo>
                <a:lnTo>
                  <a:pt x="1582" y="198179"/>
                </a:lnTo>
                <a:lnTo>
                  <a:pt x="232" y="183106"/>
                </a:lnTo>
                <a:lnTo>
                  <a:pt x="0" y="173680"/>
                </a:lnTo>
                <a:close/>
              </a:path>
            </a:pathLst>
          </a:custGeom>
          <a:solidFill>
            <a:srgbClr val="FAA757"/>
          </a:solidFill>
          <a:ln w="28575">
            <a:solidFill>
              <a:srgbClr val="C1803F"/>
            </a:solidFill>
          </a:ln>
        </p:spPr>
        <p:txBody>
          <a:bodyPr wrap="square" lIns="0" tIns="0" rIns="0" bIns="0" rtlCol="0">
            <a:noAutofit/>
          </a:bodyPr>
          <a:lstStyle/>
          <a:p>
            <a:endParaRPr/>
          </a:p>
        </p:txBody>
      </p:sp>
      <p:sp>
        <p:nvSpPr>
          <p:cNvPr id="99" name="object 54"/>
          <p:cNvSpPr/>
          <p:nvPr/>
        </p:nvSpPr>
        <p:spPr>
          <a:xfrm>
            <a:off x="8877097" y="2753913"/>
            <a:ext cx="347472" cy="347472"/>
          </a:xfrm>
          <a:custGeom>
            <a:avLst/>
            <a:gdLst/>
            <a:ahLst/>
            <a:cxnLst/>
            <a:rect l="l" t="t" r="r" b="b"/>
            <a:pathLst>
              <a:path w="320730"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4"/>
                </a:lnTo>
                <a:lnTo>
                  <a:pt x="308334" y="106609"/>
                </a:lnTo>
                <a:lnTo>
                  <a:pt x="313014" y="120303"/>
                </a:lnTo>
                <a:lnTo>
                  <a:pt x="316635" y="134512"/>
                </a:lnTo>
                <a:lnTo>
                  <a:pt x="319146" y="149181"/>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2"/>
                </a:lnTo>
                <a:lnTo>
                  <a:pt x="146243" y="346698"/>
                </a:lnTo>
                <a:lnTo>
                  <a:pt x="132464" y="344742"/>
                </a:lnTo>
                <a:lnTo>
                  <a:pt x="119078" y="341551"/>
                </a:lnTo>
                <a:lnTo>
                  <a:pt x="106136" y="337180"/>
                </a:lnTo>
                <a:lnTo>
                  <a:pt x="93688" y="331684"/>
                </a:lnTo>
                <a:lnTo>
                  <a:pt x="81788" y="325119"/>
                </a:lnTo>
                <a:lnTo>
                  <a:pt x="70484" y="317539"/>
                </a:lnTo>
                <a:lnTo>
                  <a:pt x="59830" y="309002"/>
                </a:lnTo>
                <a:lnTo>
                  <a:pt x="49875" y="299561"/>
                </a:lnTo>
                <a:lnTo>
                  <a:pt x="40672" y="289272"/>
                </a:lnTo>
                <a:lnTo>
                  <a:pt x="32271" y="278192"/>
                </a:lnTo>
                <a:lnTo>
                  <a:pt x="24724" y="266375"/>
                </a:lnTo>
                <a:lnTo>
                  <a:pt x="18081" y="253876"/>
                </a:lnTo>
                <a:lnTo>
                  <a:pt x="12395" y="240752"/>
                </a:lnTo>
                <a:lnTo>
                  <a:pt x="7715" y="227057"/>
                </a:lnTo>
                <a:lnTo>
                  <a:pt x="4094" y="212848"/>
                </a:lnTo>
                <a:lnTo>
                  <a:pt x="1582" y="198179"/>
                </a:lnTo>
                <a:lnTo>
                  <a:pt x="232" y="183106"/>
                </a:lnTo>
                <a:lnTo>
                  <a:pt x="0" y="173680"/>
                </a:lnTo>
                <a:close/>
              </a:path>
            </a:pathLst>
          </a:custGeom>
          <a:solidFill>
            <a:srgbClr val="FAA757"/>
          </a:solidFill>
          <a:ln w="28575">
            <a:solidFill>
              <a:srgbClr val="C1803F"/>
            </a:solidFill>
          </a:ln>
        </p:spPr>
        <p:txBody>
          <a:bodyPr wrap="square" lIns="0" tIns="0" rIns="0" bIns="0" rtlCol="0">
            <a:noAutofit/>
          </a:bodyPr>
          <a:lstStyle/>
          <a:p>
            <a:endParaRPr/>
          </a:p>
        </p:txBody>
      </p:sp>
      <p:sp>
        <p:nvSpPr>
          <p:cNvPr id="100" name="object 52"/>
          <p:cNvSpPr/>
          <p:nvPr/>
        </p:nvSpPr>
        <p:spPr>
          <a:xfrm>
            <a:off x="6220124" y="4120868"/>
            <a:ext cx="347472" cy="347472"/>
          </a:xfrm>
          <a:custGeom>
            <a:avLst/>
            <a:gdLst/>
            <a:ahLst/>
            <a:cxnLst/>
            <a:rect l="l" t="t" r="r" b="b"/>
            <a:pathLst>
              <a:path w="320730"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5"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1"/>
                </a:lnTo>
                <a:close/>
              </a:path>
            </a:pathLst>
          </a:custGeom>
          <a:solidFill>
            <a:srgbClr val="AAC56C"/>
          </a:solidFill>
          <a:ln w="28575">
            <a:solidFill>
              <a:srgbClr val="83984F"/>
            </a:solidFill>
          </a:ln>
        </p:spPr>
        <p:txBody>
          <a:bodyPr wrap="square" lIns="0" tIns="0" rIns="0" bIns="0" rtlCol="0">
            <a:noAutofit/>
          </a:bodyPr>
          <a:lstStyle/>
          <a:p>
            <a:endParaRPr/>
          </a:p>
        </p:txBody>
      </p:sp>
      <p:sp>
        <p:nvSpPr>
          <p:cNvPr id="101" name="object 50"/>
          <p:cNvSpPr/>
          <p:nvPr/>
        </p:nvSpPr>
        <p:spPr>
          <a:xfrm>
            <a:off x="5965297" y="4612355"/>
            <a:ext cx="347472" cy="347472"/>
          </a:xfrm>
          <a:custGeom>
            <a:avLst/>
            <a:gdLst/>
            <a:ahLst/>
            <a:cxnLst/>
            <a:rect l="l" t="t" r="r" b="b"/>
            <a:pathLst>
              <a:path w="320730"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6"/>
                </a:lnTo>
                <a:lnTo>
                  <a:pt x="0" y="173681"/>
                </a:lnTo>
                <a:close/>
              </a:path>
            </a:pathLst>
          </a:custGeom>
          <a:solidFill>
            <a:srgbClr val="AAC56C"/>
          </a:solidFill>
          <a:ln w="28575">
            <a:solidFill>
              <a:srgbClr val="83984F"/>
            </a:solidFill>
          </a:ln>
        </p:spPr>
        <p:txBody>
          <a:bodyPr wrap="square" lIns="0" tIns="0" rIns="0" bIns="0" rtlCol="0">
            <a:noAutofit/>
          </a:bodyPr>
          <a:lstStyle/>
          <a:p>
            <a:endParaRPr/>
          </a:p>
        </p:txBody>
      </p:sp>
      <p:sp>
        <p:nvSpPr>
          <p:cNvPr id="102" name="object 48"/>
          <p:cNvSpPr/>
          <p:nvPr/>
        </p:nvSpPr>
        <p:spPr>
          <a:xfrm>
            <a:off x="4654532" y="4049985"/>
            <a:ext cx="347472" cy="347472"/>
          </a:xfrm>
          <a:custGeom>
            <a:avLst/>
            <a:gdLst/>
            <a:ahLst/>
            <a:cxnLst/>
            <a:rect l="l" t="t" r="r" b="b"/>
            <a:pathLst>
              <a:path w="320729"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6" y="149182"/>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0"/>
                </a:lnTo>
                <a:close/>
              </a:path>
            </a:pathLst>
          </a:custGeom>
          <a:solidFill>
            <a:srgbClr val="AAC56C"/>
          </a:solidFill>
          <a:ln w="28575">
            <a:solidFill>
              <a:srgbClr val="83984F"/>
            </a:solidFill>
          </a:ln>
        </p:spPr>
        <p:txBody>
          <a:bodyPr wrap="square" lIns="0" tIns="0" rIns="0" bIns="0" rtlCol="0">
            <a:noAutofit/>
          </a:bodyPr>
          <a:lstStyle/>
          <a:p>
            <a:endParaRPr/>
          </a:p>
        </p:txBody>
      </p:sp>
      <p:sp>
        <p:nvSpPr>
          <p:cNvPr id="103" name="object 42"/>
          <p:cNvSpPr/>
          <p:nvPr/>
        </p:nvSpPr>
        <p:spPr>
          <a:xfrm>
            <a:off x="7272103" y="3311841"/>
            <a:ext cx="347472" cy="347472"/>
          </a:xfrm>
          <a:custGeom>
            <a:avLst/>
            <a:gdLst/>
            <a:ahLst/>
            <a:cxnLst/>
            <a:rect l="l" t="t" r="r" b="b"/>
            <a:pathLst>
              <a:path w="320730"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4" y="346697"/>
                </a:lnTo>
                <a:lnTo>
                  <a:pt x="132465" y="344742"/>
                </a:lnTo>
                <a:lnTo>
                  <a:pt x="119078" y="341551"/>
                </a:lnTo>
                <a:lnTo>
                  <a:pt x="106136" y="337180"/>
                </a:lnTo>
                <a:lnTo>
                  <a:pt x="93689" y="331684"/>
                </a:lnTo>
                <a:lnTo>
                  <a:pt x="81788" y="325119"/>
                </a:lnTo>
                <a:lnTo>
                  <a:pt x="70485" y="317539"/>
                </a:lnTo>
                <a:lnTo>
                  <a:pt x="59830" y="309001"/>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6"/>
                </a:lnTo>
                <a:lnTo>
                  <a:pt x="0" y="173680"/>
                </a:lnTo>
                <a:close/>
              </a:path>
            </a:pathLst>
          </a:custGeom>
          <a:solidFill>
            <a:srgbClr val="FAA757"/>
          </a:solidFill>
          <a:ln w="28575">
            <a:solidFill>
              <a:srgbClr val="C1803F"/>
            </a:solidFill>
          </a:ln>
        </p:spPr>
        <p:txBody>
          <a:bodyPr wrap="square" lIns="0" tIns="0" rIns="0" bIns="0" rtlCol="0">
            <a:noAutofit/>
          </a:bodyPr>
          <a:lstStyle/>
          <a:p>
            <a:endParaRPr/>
          </a:p>
        </p:txBody>
      </p:sp>
      <p:sp>
        <p:nvSpPr>
          <p:cNvPr id="104" name="object 44"/>
          <p:cNvSpPr/>
          <p:nvPr/>
        </p:nvSpPr>
        <p:spPr>
          <a:xfrm>
            <a:off x="7084113" y="2580232"/>
            <a:ext cx="347472" cy="347472"/>
          </a:xfrm>
          <a:custGeom>
            <a:avLst/>
            <a:gdLst/>
            <a:ahLst/>
            <a:cxnLst/>
            <a:rect l="l" t="t" r="r" b="b"/>
            <a:pathLst>
              <a:path w="320730"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2"/>
                </a:lnTo>
                <a:lnTo>
                  <a:pt x="146244" y="346698"/>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3"/>
                </a:lnTo>
                <a:lnTo>
                  <a:pt x="32271" y="278192"/>
                </a:lnTo>
                <a:lnTo>
                  <a:pt x="24724" y="266375"/>
                </a:lnTo>
                <a:lnTo>
                  <a:pt x="18081" y="253876"/>
                </a:lnTo>
                <a:lnTo>
                  <a:pt x="12395" y="240752"/>
                </a:lnTo>
                <a:lnTo>
                  <a:pt x="7715" y="227058"/>
                </a:lnTo>
                <a:lnTo>
                  <a:pt x="4094" y="212848"/>
                </a:lnTo>
                <a:lnTo>
                  <a:pt x="1583" y="198179"/>
                </a:lnTo>
                <a:lnTo>
                  <a:pt x="232" y="183107"/>
                </a:lnTo>
                <a:lnTo>
                  <a:pt x="0" y="173680"/>
                </a:lnTo>
                <a:close/>
              </a:path>
            </a:pathLst>
          </a:custGeom>
          <a:solidFill>
            <a:srgbClr val="FAA757"/>
          </a:solidFill>
          <a:ln w="28575">
            <a:solidFill>
              <a:srgbClr val="C1803F"/>
            </a:solidFill>
          </a:ln>
        </p:spPr>
        <p:txBody>
          <a:bodyPr wrap="square" lIns="0" tIns="0" rIns="0" bIns="0" rtlCol="0">
            <a:noAutofit/>
          </a:bodyPr>
          <a:lstStyle/>
          <a:p>
            <a:endParaRPr/>
          </a:p>
        </p:txBody>
      </p:sp>
      <p:sp>
        <p:nvSpPr>
          <p:cNvPr id="105" name="object 46"/>
          <p:cNvSpPr/>
          <p:nvPr/>
        </p:nvSpPr>
        <p:spPr>
          <a:xfrm>
            <a:off x="6945508" y="2964479"/>
            <a:ext cx="347472" cy="347472"/>
          </a:xfrm>
          <a:custGeom>
            <a:avLst/>
            <a:gdLst/>
            <a:ahLst/>
            <a:cxnLst/>
            <a:rect l="l" t="t" r="r" b="b"/>
            <a:pathLst>
              <a:path w="320730"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4"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30" y="342927"/>
                </a:lnTo>
                <a:lnTo>
                  <a:pt x="182985" y="345647"/>
                </a:lnTo>
                <a:lnTo>
                  <a:pt x="169068" y="347110"/>
                </a:lnTo>
                <a:lnTo>
                  <a:pt x="160365" y="347362"/>
                </a:lnTo>
                <a:lnTo>
                  <a:pt x="146244" y="346698"/>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3" y="198179"/>
                </a:lnTo>
                <a:lnTo>
                  <a:pt x="232" y="183107"/>
                </a:lnTo>
                <a:lnTo>
                  <a:pt x="0" y="173680"/>
                </a:lnTo>
                <a:close/>
              </a:path>
            </a:pathLst>
          </a:custGeom>
          <a:solidFill>
            <a:srgbClr val="FAA757"/>
          </a:solidFill>
          <a:ln w="28575">
            <a:solidFill>
              <a:srgbClr val="C1803F"/>
            </a:solidFill>
          </a:ln>
        </p:spPr>
        <p:txBody>
          <a:bodyPr wrap="square" lIns="0" tIns="0" rIns="0" bIns="0" rtlCol="0">
            <a:noAutofit/>
          </a:bodyPr>
          <a:lstStyle/>
          <a:p>
            <a:endParaRPr/>
          </a:p>
        </p:txBody>
      </p:sp>
      <p:sp>
        <p:nvSpPr>
          <p:cNvPr id="106" name="object 40"/>
          <p:cNvSpPr/>
          <p:nvPr/>
        </p:nvSpPr>
        <p:spPr>
          <a:xfrm>
            <a:off x="6737120" y="4921685"/>
            <a:ext cx="347472" cy="347472"/>
          </a:xfrm>
          <a:custGeom>
            <a:avLst/>
            <a:gdLst/>
            <a:ahLst/>
            <a:cxnLst/>
            <a:rect l="l" t="t" r="r" b="b"/>
            <a:pathLst>
              <a:path w="320729"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29"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1"/>
                </a:lnTo>
                <a:close/>
              </a:path>
            </a:pathLst>
          </a:custGeom>
          <a:solidFill>
            <a:srgbClr val="AAC56C"/>
          </a:solidFill>
          <a:ln w="28575">
            <a:solidFill>
              <a:srgbClr val="83984F"/>
            </a:solidFill>
          </a:ln>
        </p:spPr>
        <p:txBody>
          <a:bodyPr wrap="square" lIns="0" tIns="0" rIns="0" bIns="0" rtlCol="0">
            <a:noAutofit/>
          </a:bodyPr>
          <a:lstStyle/>
          <a:p>
            <a:endParaRPr/>
          </a:p>
        </p:txBody>
      </p:sp>
      <p:sp>
        <p:nvSpPr>
          <p:cNvPr id="107" name="object 38"/>
          <p:cNvSpPr/>
          <p:nvPr/>
        </p:nvSpPr>
        <p:spPr>
          <a:xfrm>
            <a:off x="8556365" y="2219115"/>
            <a:ext cx="347472" cy="347472"/>
          </a:xfrm>
          <a:custGeom>
            <a:avLst/>
            <a:gdLst/>
            <a:ahLst/>
            <a:cxnLst/>
            <a:rect l="l" t="t" r="r" b="b"/>
            <a:pathLst>
              <a:path w="320729"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4"/>
                </a:lnTo>
                <a:lnTo>
                  <a:pt x="308334" y="106609"/>
                </a:lnTo>
                <a:lnTo>
                  <a:pt x="313014" y="120303"/>
                </a:lnTo>
                <a:lnTo>
                  <a:pt x="316635" y="134512"/>
                </a:lnTo>
                <a:lnTo>
                  <a:pt x="319146" y="149181"/>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2"/>
                </a:lnTo>
                <a:lnTo>
                  <a:pt x="146243" y="346698"/>
                </a:lnTo>
                <a:lnTo>
                  <a:pt x="132464" y="344742"/>
                </a:lnTo>
                <a:lnTo>
                  <a:pt x="119078" y="341551"/>
                </a:lnTo>
                <a:lnTo>
                  <a:pt x="106136" y="337180"/>
                </a:lnTo>
                <a:lnTo>
                  <a:pt x="93688" y="331684"/>
                </a:lnTo>
                <a:lnTo>
                  <a:pt x="81788" y="325119"/>
                </a:lnTo>
                <a:lnTo>
                  <a:pt x="70484" y="317539"/>
                </a:lnTo>
                <a:lnTo>
                  <a:pt x="59830" y="309002"/>
                </a:lnTo>
                <a:lnTo>
                  <a:pt x="49875" y="299561"/>
                </a:lnTo>
                <a:lnTo>
                  <a:pt x="40672" y="289272"/>
                </a:lnTo>
                <a:lnTo>
                  <a:pt x="32271" y="278192"/>
                </a:lnTo>
                <a:lnTo>
                  <a:pt x="24724" y="266375"/>
                </a:lnTo>
                <a:lnTo>
                  <a:pt x="18081" y="253876"/>
                </a:lnTo>
                <a:lnTo>
                  <a:pt x="12395" y="240752"/>
                </a:lnTo>
                <a:lnTo>
                  <a:pt x="7715" y="227057"/>
                </a:lnTo>
                <a:lnTo>
                  <a:pt x="4094" y="212848"/>
                </a:lnTo>
                <a:lnTo>
                  <a:pt x="1582" y="198179"/>
                </a:lnTo>
                <a:lnTo>
                  <a:pt x="232" y="183106"/>
                </a:lnTo>
                <a:lnTo>
                  <a:pt x="0" y="173680"/>
                </a:lnTo>
                <a:close/>
              </a:path>
            </a:pathLst>
          </a:custGeom>
          <a:solidFill>
            <a:srgbClr val="FAA757"/>
          </a:solidFill>
          <a:ln w="28575">
            <a:solidFill>
              <a:srgbClr val="C1803F"/>
            </a:solidFill>
          </a:ln>
        </p:spPr>
        <p:txBody>
          <a:bodyPr wrap="square" lIns="0" tIns="0" rIns="0" bIns="0" rtlCol="0">
            <a:noAutofit/>
          </a:bodyPr>
          <a:lstStyle/>
          <a:p>
            <a:endParaRPr/>
          </a:p>
        </p:txBody>
      </p:sp>
      <p:sp>
        <p:nvSpPr>
          <p:cNvPr id="108" name="object 36"/>
          <p:cNvSpPr/>
          <p:nvPr/>
        </p:nvSpPr>
        <p:spPr>
          <a:xfrm>
            <a:off x="8909165" y="3402186"/>
            <a:ext cx="347472" cy="347472"/>
          </a:xfrm>
          <a:custGeom>
            <a:avLst/>
            <a:gdLst/>
            <a:ahLst/>
            <a:cxnLst/>
            <a:rect l="l" t="t" r="r" b="b"/>
            <a:pathLst>
              <a:path w="338701" h="347361">
                <a:moveTo>
                  <a:pt x="338701" y="173680"/>
                </a:moveTo>
                <a:lnTo>
                  <a:pt x="338086" y="158773"/>
                </a:lnTo>
                <a:lnTo>
                  <a:pt x="336274" y="144215"/>
                </a:lnTo>
                <a:lnTo>
                  <a:pt x="333315" y="130059"/>
                </a:lnTo>
                <a:lnTo>
                  <a:pt x="329260" y="116355"/>
                </a:lnTo>
                <a:lnTo>
                  <a:pt x="324157" y="103155"/>
                </a:lnTo>
                <a:lnTo>
                  <a:pt x="318058" y="90510"/>
                </a:lnTo>
                <a:lnTo>
                  <a:pt x="311012" y="78472"/>
                </a:lnTo>
                <a:lnTo>
                  <a:pt x="303069" y="67092"/>
                </a:lnTo>
                <a:lnTo>
                  <a:pt x="294280" y="56421"/>
                </a:lnTo>
                <a:lnTo>
                  <a:pt x="284694" y="46511"/>
                </a:lnTo>
                <a:lnTo>
                  <a:pt x="274362" y="37412"/>
                </a:lnTo>
                <a:lnTo>
                  <a:pt x="263333" y="29177"/>
                </a:lnTo>
                <a:lnTo>
                  <a:pt x="251657" y="21856"/>
                </a:lnTo>
                <a:lnTo>
                  <a:pt x="239385" y="15500"/>
                </a:lnTo>
                <a:lnTo>
                  <a:pt x="226566" y="10162"/>
                </a:lnTo>
                <a:lnTo>
                  <a:pt x="213252" y="5892"/>
                </a:lnTo>
                <a:lnTo>
                  <a:pt x="199490" y="2742"/>
                </a:lnTo>
                <a:lnTo>
                  <a:pt x="185333" y="763"/>
                </a:lnTo>
                <a:lnTo>
                  <a:pt x="170829" y="6"/>
                </a:lnTo>
                <a:lnTo>
                  <a:pt x="169350" y="0"/>
                </a:lnTo>
                <a:lnTo>
                  <a:pt x="154814" y="630"/>
                </a:lnTo>
                <a:lnTo>
                  <a:pt x="140620" y="2489"/>
                </a:lnTo>
                <a:lnTo>
                  <a:pt x="126816" y="5523"/>
                </a:lnTo>
                <a:lnTo>
                  <a:pt x="113454" y="9683"/>
                </a:lnTo>
                <a:lnTo>
                  <a:pt x="100583" y="14916"/>
                </a:lnTo>
                <a:lnTo>
                  <a:pt x="88254" y="21171"/>
                </a:lnTo>
                <a:lnTo>
                  <a:pt x="76516" y="28397"/>
                </a:lnTo>
                <a:lnTo>
                  <a:pt x="65420" y="36543"/>
                </a:lnTo>
                <a:lnTo>
                  <a:pt x="55015" y="45557"/>
                </a:lnTo>
                <a:lnTo>
                  <a:pt x="45351" y="55388"/>
                </a:lnTo>
                <a:lnTo>
                  <a:pt x="36479" y="65984"/>
                </a:lnTo>
                <a:lnTo>
                  <a:pt x="28449" y="77295"/>
                </a:lnTo>
                <a:lnTo>
                  <a:pt x="21311" y="89269"/>
                </a:lnTo>
                <a:lnTo>
                  <a:pt x="15114" y="101855"/>
                </a:lnTo>
                <a:lnTo>
                  <a:pt x="9909" y="115001"/>
                </a:lnTo>
                <a:lnTo>
                  <a:pt x="5745" y="128657"/>
                </a:lnTo>
                <a:lnTo>
                  <a:pt x="2674" y="142770"/>
                </a:lnTo>
                <a:lnTo>
                  <a:pt x="744" y="157289"/>
                </a:lnTo>
                <a:lnTo>
                  <a:pt x="6" y="172164"/>
                </a:lnTo>
                <a:lnTo>
                  <a:pt x="0" y="173680"/>
                </a:lnTo>
                <a:lnTo>
                  <a:pt x="615" y="188588"/>
                </a:lnTo>
                <a:lnTo>
                  <a:pt x="2427" y="203146"/>
                </a:lnTo>
                <a:lnTo>
                  <a:pt x="5386" y="217302"/>
                </a:lnTo>
                <a:lnTo>
                  <a:pt x="9441" y="231006"/>
                </a:lnTo>
                <a:lnTo>
                  <a:pt x="14544" y="244206"/>
                </a:lnTo>
                <a:lnTo>
                  <a:pt x="20643" y="256850"/>
                </a:lnTo>
                <a:lnTo>
                  <a:pt x="27689" y="268888"/>
                </a:lnTo>
                <a:lnTo>
                  <a:pt x="35631" y="280269"/>
                </a:lnTo>
                <a:lnTo>
                  <a:pt x="44421" y="290940"/>
                </a:lnTo>
                <a:lnTo>
                  <a:pt x="54007" y="300850"/>
                </a:lnTo>
                <a:lnTo>
                  <a:pt x="64339" y="309949"/>
                </a:lnTo>
                <a:lnTo>
                  <a:pt x="75368" y="318184"/>
                </a:lnTo>
                <a:lnTo>
                  <a:pt x="87044" y="325505"/>
                </a:lnTo>
                <a:lnTo>
                  <a:pt x="99316" y="331861"/>
                </a:lnTo>
                <a:lnTo>
                  <a:pt x="112134" y="337199"/>
                </a:lnTo>
                <a:lnTo>
                  <a:pt x="125449" y="341469"/>
                </a:lnTo>
                <a:lnTo>
                  <a:pt x="139210" y="344619"/>
                </a:lnTo>
                <a:lnTo>
                  <a:pt x="153368" y="346598"/>
                </a:lnTo>
                <a:lnTo>
                  <a:pt x="167872" y="347355"/>
                </a:lnTo>
                <a:lnTo>
                  <a:pt x="169350" y="347361"/>
                </a:lnTo>
                <a:lnTo>
                  <a:pt x="183886" y="346731"/>
                </a:lnTo>
                <a:lnTo>
                  <a:pt x="198081" y="344872"/>
                </a:lnTo>
                <a:lnTo>
                  <a:pt x="211885" y="341838"/>
                </a:lnTo>
                <a:lnTo>
                  <a:pt x="225247" y="337678"/>
                </a:lnTo>
                <a:lnTo>
                  <a:pt x="238117" y="332445"/>
                </a:lnTo>
                <a:lnTo>
                  <a:pt x="250447" y="326190"/>
                </a:lnTo>
                <a:lnTo>
                  <a:pt x="262185" y="318964"/>
                </a:lnTo>
                <a:lnTo>
                  <a:pt x="273281" y="310818"/>
                </a:lnTo>
                <a:lnTo>
                  <a:pt x="283686" y="301804"/>
                </a:lnTo>
                <a:lnTo>
                  <a:pt x="293349" y="291973"/>
                </a:lnTo>
                <a:lnTo>
                  <a:pt x="302221" y="281377"/>
                </a:lnTo>
                <a:lnTo>
                  <a:pt x="310251" y="270066"/>
                </a:lnTo>
                <a:lnTo>
                  <a:pt x="317390" y="258092"/>
                </a:lnTo>
                <a:lnTo>
                  <a:pt x="323587" y="245506"/>
                </a:lnTo>
                <a:lnTo>
                  <a:pt x="328792" y="232360"/>
                </a:lnTo>
                <a:lnTo>
                  <a:pt x="332956" y="218704"/>
                </a:lnTo>
                <a:lnTo>
                  <a:pt x="336027" y="204591"/>
                </a:lnTo>
                <a:lnTo>
                  <a:pt x="337957" y="190071"/>
                </a:lnTo>
                <a:lnTo>
                  <a:pt x="338695" y="175197"/>
                </a:lnTo>
                <a:lnTo>
                  <a:pt x="338701" y="173680"/>
                </a:lnTo>
                <a:close/>
              </a:path>
            </a:pathLst>
          </a:custGeom>
          <a:solidFill>
            <a:srgbClr val="FAA757"/>
          </a:solidFill>
          <a:ln w="28575">
            <a:solidFill>
              <a:schemeClr val="bg1">
                <a:lumMod val="85000"/>
              </a:schemeClr>
            </a:solidFill>
          </a:ln>
        </p:spPr>
        <p:txBody>
          <a:bodyPr wrap="square" lIns="0" tIns="0" rIns="0" bIns="0" rtlCol="0">
            <a:noAutofit/>
          </a:bodyPr>
          <a:lstStyle/>
          <a:p>
            <a:endParaRPr/>
          </a:p>
        </p:txBody>
      </p:sp>
      <p:sp>
        <p:nvSpPr>
          <p:cNvPr id="109" name="object 34"/>
          <p:cNvSpPr/>
          <p:nvPr/>
        </p:nvSpPr>
        <p:spPr>
          <a:xfrm>
            <a:off x="6562354" y="2483005"/>
            <a:ext cx="347472" cy="347472"/>
          </a:xfrm>
          <a:custGeom>
            <a:avLst/>
            <a:gdLst/>
            <a:ahLst/>
            <a:cxnLst/>
            <a:rect l="l" t="t" r="r" b="b"/>
            <a:pathLst>
              <a:path w="320729"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5" y="2619"/>
                </a:lnTo>
                <a:lnTo>
                  <a:pt x="201651" y="5810"/>
                </a:lnTo>
                <a:lnTo>
                  <a:pt x="214593" y="10181"/>
                </a:lnTo>
                <a:lnTo>
                  <a:pt x="227041" y="15677"/>
                </a:lnTo>
                <a:lnTo>
                  <a:pt x="238941" y="22242"/>
                </a:lnTo>
                <a:lnTo>
                  <a:pt x="250245" y="29822"/>
                </a:lnTo>
                <a:lnTo>
                  <a:pt x="260899" y="38359"/>
                </a:lnTo>
                <a:lnTo>
                  <a:pt x="270854"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2"/>
                </a:lnTo>
                <a:lnTo>
                  <a:pt x="146244" y="346698"/>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3" y="198179"/>
                </a:lnTo>
                <a:lnTo>
                  <a:pt x="232" y="183107"/>
                </a:lnTo>
                <a:lnTo>
                  <a:pt x="0" y="173680"/>
                </a:lnTo>
                <a:close/>
              </a:path>
            </a:pathLst>
          </a:custGeom>
          <a:solidFill>
            <a:srgbClr val="FAA757"/>
          </a:solidFill>
          <a:ln w="28575">
            <a:solidFill>
              <a:srgbClr val="C1803F"/>
            </a:solidFill>
          </a:ln>
        </p:spPr>
        <p:txBody>
          <a:bodyPr wrap="square" lIns="0" tIns="0" rIns="0" bIns="0" rtlCol="0">
            <a:noAutofit/>
          </a:bodyPr>
          <a:lstStyle/>
          <a:p>
            <a:endParaRPr/>
          </a:p>
        </p:txBody>
      </p:sp>
      <p:sp>
        <p:nvSpPr>
          <p:cNvPr id="110" name="object 32"/>
          <p:cNvSpPr/>
          <p:nvPr/>
        </p:nvSpPr>
        <p:spPr>
          <a:xfrm>
            <a:off x="8716732" y="1593274"/>
            <a:ext cx="347472" cy="347472"/>
          </a:xfrm>
          <a:custGeom>
            <a:avLst/>
            <a:gdLst/>
            <a:ahLst/>
            <a:cxnLst/>
            <a:rect l="l" t="t" r="r" b="b"/>
            <a:pathLst>
              <a:path w="320730"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4"/>
                </a:lnTo>
                <a:lnTo>
                  <a:pt x="308334" y="106609"/>
                </a:lnTo>
                <a:lnTo>
                  <a:pt x="313014" y="120303"/>
                </a:lnTo>
                <a:lnTo>
                  <a:pt x="316635" y="134512"/>
                </a:lnTo>
                <a:lnTo>
                  <a:pt x="319147" y="149181"/>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3"/>
                </a:lnTo>
                <a:lnTo>
                  <a:pt x="285311" y="282563"/>
                </a:lnTo>
                <a:lnTo>
                  <a:pt x="276594" y="293344"/>
                </a:lnTo>
                <a:lnTo>
                  <a:pt x="267094" y="303311"/>
                </a:lnTo>
                <a:lnTo>
                  <a:pt x="256863" y="312410"/>
                </a:lnTo>
                <a:lnTo>
                  <a:pt x="245952" y="320584"/>
                </a:lnTo>
                <a:lnTo>
                  <a:pt x="234412" y="327778"/>
                </a:lnTo>
                <a:lnTo>
                  <a:pt x="222294" y="333937"/>
                </a:lnTo>
                <a:lnTo>
                  <a:pt x="209649" y="339005"/>
                </a:lnTo>
                <a:lnTo>
                  <a:pt x="196530" y="342927"/>
                </a:lnTo>
                <a:lnTo>
                  <a:pt x="182985" y="345647"/>
                </a:lnTo>
                <a:lnTo>
                  <a:pt x="169068" y="347110"/>
                </a:lnTo>
                <a:lnTo>
                  <a:pt x="160364" y="347362"/>
                </a:lnTo>
                <a:lnTo>
                  <a:pt x="146243" y="346698"/>
                </a:lnTo>
                <a:lnTo>
                  <a:pt x="132464" y="344742"/>
                </a:lnTo>
                <a:lnTo>
                  <a:pt x="119078" y="341551"/>
                </a:lnTo>
                <a:lnTo>
                  <a:pt x="106136" y="337180"/>
                </a:lnTo>
                <a:lnTo>
                  <a:pt x="93688" y="331684"/>
                </a:lnTo>
                <a:lnTo>
                  <a:pt x="81788" y="325119"/>
                </a:lnTo>
                <a:lnTo>
                  <a:pt x="70484" y="317539"/>
                </a:lnTo>
                <a:lnTo>
                  <a:pt x="59830" y="309002"/>
                </a:lnTo>
                <a:lnTo>
                  <a:pt x="49875" y="299561"/>
                </a:lnTo>
                <a:lnTo>
                  <a:pt x="40672" y="289272"/>
                </a:lnTo>
                <a:lnTo>
                  <a:pt x="32271" y="278192"/>
                </a:lnTo>
                <a:lnTo>
                  <a:pt x="24724" y="266375"/>
                </a:lnTo>
                <a:lnTo>
                  <a:pt x="18081" y="253876"/>
                </a:lnTo>
                <a:lnTo>
                  <a:pt x="12395" y="240752"/>
                </a:lnTo>
                <a:lnTo>
                  <a:pt x="7715" y="227057"/>
                </a:lnTo>
                <a:lnTo>
                  <a:pt x="4094" y="212848"/>
                </a:lnTo>
                <a:lnTo>
                  <a:pt x="1582" y="198179"/>
                </a:lnTo>
                <a:lnTo>
                  <a:pt x="232" y="183106"/>
                </a:lnTo>
                <a:lnTo>
                  <a:pt x="0" y="173680"/>
                </a:lnTo>
                <a:close/>
              </a:path>
            </a:pathLst>
          </a:custGeom>
          <a:solidFill>
            <a:srgbClr val="FAA757"/>
          </a:solidFill>
          <a:ln w="28575">
            <a:solidFill>
              <a:srgbClr val="C1803F"/>
            </a:solidFill>
          </a:ln>
        </p:spPr>
        <p:txBody>
          <a:bodyPr wrap="square" lIns="0" tIns="0" rIns="0" bIns="0" rtlCol="0">
            <a:noAutofit/>
          </a:bodyPr>
          <a:lstStyle/>
          <a:p>
            <a:endParaRPr/>
          </a:p>
        </p:txBody>
      </p:sp>
      <p:sp>
        <p:nvSpPr>
          <p:cNvPr id="111" name="object 30"/>
          <p:cNvSpPr/>
          <p:nvPr/>
        </p:nvSpPr>
        <p:spPr>
          <a:xfrm>
            <a:off x="7725572" y="3169970"/>
            <a:ext cx="347472" cy="347472"/>
          </a:xfrm>
          <a:custGeom>
            <a:avLst/>
            <a:gdLst/>
            <a:ahLst/>
            <a:cxnLst/>
            <a:rect l="l" t="t" r="r" b="b"/>
            <a:pathLst>
              <a:path w="320729"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2"/>
                </a:lnTo>
                <a:lnTo>
                  <a:pt x="146244" y="346698"/>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3" y="198179"/>
                </a:lnTo>
                <a:lnTo>
                  <a:pt x="232" y="183107"/>
                </a:lnTo>
                <a:lnTo>
                  <a:pt x="0" y="173680"/>
                </a:lnTo>
                <a:close/>
              </a:path>
            </a:pathLst>
          </a:custGeom>
          <a:solidFill>
            <a:srgbClr val="FAA757"/>
          </a:solidFill>
          <a:ln w="28575">
            <a:solidFill>
              <a:srgbClr val="C1803F"/>
            </a:solidFill>
          </a:ln>
        </p:spPr>
        <p:txBody>
          <a:bodyPr wrap="square" lIns="0" tIns="0" rIns="0" bIns="0" rtlCol="0">
            <a:noAutofit/>
          </a:bodyPr>
          <a:lstStyle/>
          <a:p>
            <a:endParaRPr/>
          </a:p>
        </p:txBody>
      </p:sp>
      <p:sp>
        <p:nvSpPr>
          <p:cNvPr id="112" name="object 28"/>
          <p:cNvSpPr/>
          <p:nvPr/>
        </p:nvSpPr>
        <p:spPr>
          <a:xfrm>
            <a:off x="6401989" y="5328656"/>
            <a:ext cx="347472" cy="347472"/>
          </a:xfrm>
          <a:custGeom>
            <a:avLst/>
            <a:gdLst/>
            <a:ahLst/>
            <a:cxnLst/>
            <a:rect l="l" t="t" r="r" b="b"/>
            <a:pathLst>
              <a:path w="320730"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6"/>
                </a:lnTo>
                <a:lnTo>
                  <a:pt x="0" y="173680"/>
                </a:lnTo>
                <a:close/>
              </a:path>
            </a:pathLst>
          </a:custGeom>
          <a:solidFill>
            <a:srgbClr val="AAC56C"/>
          </a:solidFill>
          <a:ln w="28575">
            <a:solidFill>
              <a:srgbClr val="83984F"/>
            </a:solidFill>
          </a:ln>
        </p:spPr>
        <p:txBody>
          <a:bodyPr wrap="square" lIns="0" tIns="0" rIns="0" bIns="0" rtlCol="0">
            <a:noAutofit/>
          </a:bodyPr>
          <a:lstStyle/>
          <a:p>
            <a:endParaRPr/>
          </a:p>
        </p:txBody>
      </p:sp>
      <p:sp>
        <p:nvSpPr>
          <p:cNvPr id="113" name="object 26"/>
          <p:cNvSpPr/>
          <p:nvPr/>
        </p:nvSpPr>
        <p:spPr>
          <a:xfrm>
            <a:off x="7105873" y="4521611"/>
            <a:ext cx="347472" cy="347472"/>
          </a:xfrm>
          <a:custGeom>
            <a:avLst/>
            <a:gdLst/>
            <a:ahLst/>
            <a:cxnLst/>
            <a:rect l="l" t="t" r="r" b="b"/>
            <a:pathLst>
              <a:path w="320730"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6"/>
                </a:lnTo>
                <a:lnTo>
                  <a:pt x="0" y="173681"/>
                </a:lnTo>
                <a:close/>
              </a:path>
            </a:pathLst>
          </a:custGeom>
          <a:solidFill>
            <a:srgbClr val="AAC56C"/>
          </a:solidFill>
          <a:ln w="28575">
            <a:solidFill>
              <a:schemeClr val="bg1">
                <a:lumMod val="85000"/>
              </a:schemeClr>
            </a:solidFill>
          </a:ln>
        </p:spPr>
        <p:txBody>
          <a:bodyPr wrap="square" lIns="0" tIns="0" rIns="0" bIns="0" rtlCol="0">
            <a:noAutofit/>
          </a:bodyPr>
          <a:lstStyle/>
          <a:p>
            <a:endParaRPr/>
          </a:p>
        </p:txBody>
      </p:sp>
      <p:sp>
        <p:nvSpPr>
          <p:cNvPr id="114" name="object 24"/>
          <p:cNvSpPr/>
          <p:nvPr/>
        </p:nvSpPr>
        <p:spPr>
          <a:xfrm>
            <a:off x="5052670" y="3517331"/>
            <a:ext cx="347472" cy="347472"/>
          </a:xfrm>
          <a:custGeom>
            <a:avLst/>
            <a:gdLst/>
            <a:ahLst/>
            <a:cxnLst/>
            <a:rect l="l" t="t" r="r" b="b"/>
            <a:pathLst>
              <a:path w="320730"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1"/>
                </a:lnTo>
                <a:close/>
              </a:path>
            </a:pathLst>
          </a:custGeom>
          <a:solidFill>
            <a:srgbClr val="AAC56C"/>
          </a:solidFill>
          <a:ln w="28575">
            <a:solidFill>
              <a:srgbClr val="83984F"/>
            </a:solidFill>
          </a:ln>
        </p:spPr>
        <p:txBody>
          <a:bodyPr wrap="square" lIns="0" tIns="0" rIns="0" bIns="0" rtlCol="0">
            <a:noAutofit/>
          </a:bodyPr>
          <a:lstStyle/>
          <a:p>
            <a:endParaRPr/>
          </a:p>
        </p:txBody>
      </p:sp>
      <p:sp>
        <p:nvSpPr>
          <p:cNvPr id="115" name="object 22"/>
          <p:cNvSpPr/>
          <p:nvPr/>
        </p:nvSpPr>
        <p:spPr>
          <a:xfrm>
            <a:off x="4776845" y="5206506"/>
            <a:ext cx="347472" cy="347472"/>
          </a:xfrm>
          <a:custGeom>
            <a:avLst/>
            <a:gdLst/>
            <a:ahLst/>
            <a:cxnLst/>
            <a:rect l="l" t="t" r="r" b="b"/>
            <a:pathLst>
              <a:path w="320730"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16" name="object 20"/>
          <p:cNvSpPr/>
          <p:nvPr/>
        </p:nvSpPr>
        <p:spPr>
          <a:xfrm>
            <a:off x="5373401" y="4051297"/>
            <a:ext cx="347472" cy="347472"/>
          </a:xfrm>
          <a:custGeom>
            <a:avLst/>
            <a:gdLst/>
            <a:ahLst/>
            <a:cxnLst/>
            <a:rect l="l" t="t" r="r" b="b"/>
            <a:pathLst>
              <a:path w="320730"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2"/>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1"/>
                </a:lnTo>
                <a:close/>
              </a:path>
            </a:pathLst>
          </a:custGeom>
          <a:solidFill>
            <a:srgbClr val="AAC56C"/>
          </a:solidFill>
          <a:ln w="28575">
            <a:solidFill>
              <a:srgbClr val="83984F"/>
            </a:solidFill>
          </a:ln>
        </p:spPr>
        <p:txBody>
          <a:bodyPr wrap="square" lIns="0" tIns="0" rIns="0" bIns="0" rtlCol="0">
            <a:noAutofit/>
          </a:bodyPr>
          <a:lstStyle/>
          <a:p>
            <a:endParaRPr/>
          </a:p>
        </p:txBody>
      </p:sp>
      <p:sp>
        <p:nvSpPr>
          <p:cNvPr id="117" name="object 18"/>
          <p:cNvSpPr/>
          <p:nvPr/>
        </p:nvSpPr>
        <p:spPr>
          <a:xfrm>
            <a:off x="8237687" y="2691052"/>
            <a:ext cx="347472" cy="347472"/>
          </a:xfrm>
          <a:custGeom>
            <a:avLst/>
            <a:gdLst/>
            <a:ahLst/>
            <a:cxnLst/>
            <a:rect l="l" t="t" r="r" b="b"/>
            <a:pathLst>
              <a:path w="320730"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4"/>
                </a:lnTo>
                <a:lnTo>
                  <a:pt x="308334" y="106609"/>
                </a:lnTo>
                <a:lnTo>
                  <a:pt x="313014" y="120303"/>
                </a:lnTo>
                <a:lnTo>
                  <a:pt x="316635" y="134512"/>
                </a:lnTo>
                <a:lnTo>
                  <a:pt x="319147" y="149181"/>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2"/>
                </a:lnTo>
                <a:lnTo>
                  <a:pt x="146243" y="346698"/>
                </a:lnTo>
                <a:lnTo>
                  <a:pt x="132464" y="344742"/>
                </a:lnTo>
                <a:lnTo>
                  <a:pt x="119078" y="341551"/>
                </a:lnTo>
                <a:lnTo>
                  <a:pt x="106136" y="337180"/>
                </a:lnTo>
                <a:lnTo>
                  <a:pt x="93688"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7"/>
                </a:lnTo>
                <a:lnTo>
                  <a:pt x="4094" y="212848"/>
                </a:lnTo>
                <a:lnTo>
                  <a:pt x="1582" y="198179"/>
                </a:lnTo>
                <a:lnTo>
                  <a:pt x="232" y="183106"/>
                </a:lnTo>
                <a:lnTo>
                  <a:pt x="0" y="173680"/>
                </a:lnTo>
                <a:close/>
              </a:path>
            </a:pathLst>
          </a:custGeom>
          <a:solidFill>
            <a:srgbClr val="FAA757"/>
          </a:solidFill>
          <a:ln w="28575">
            <a:solidFill>
              <a:srgbClr val="C1803F"/>
            </a:solidFill>
          </a:ln>
        </p:spPr>
        <p:txBody>
          <a:bodyPr wrap="square" lIns="0" tIns="0" rIns="0" bIns="0" rtlCol="0">
            <a:noAutofit/>
          </a:bodyPr>
          <a:lstStyle/>
          <a:p>
            <a:endParaRPr/>
          </a:p>
        </p:txBody>
      </p:sp>
      <p:sp>
        <p:nvSpPr>
          <p:cNvPr id="118" name="object 6"/>
          <p:cNvSpPr txBox="1"/>
          <p:nvPr/>
        </p:nvSpPr>
        <p:spPr>
          <a:xfrm>
            <a:off x="2856125" y="3759280"/>
            <a:ext cx="992822" cy="330200"/>
          </a:xfrm>
          <a:prstGeom prst="rect">
            <a:avLst/>
          </a:prstGeom>
        </p:spPr>
        <p:txBody>
          <a:bodyPr wrap="square" lIns="0" tIns="0" rIns="0" bIns="0" rtlCol="0">
            <a:noAutofit/>
          </a:bodyPr>
          <a:lstStyle/>
          <a:p>
            <a:pPr marL="12700">
              <a:lnSpc>
                <a:spcPts val="2600"/>
              </a:lnSpc>
              <a:spcBef>
                <a:spcPts val="130"/>
              </a:spcBef>
            </a:pPr>
            <a:r>
              <a:rPr sz="3600" baseline="2275" dirty="0">
                <a:solidFill>
                  <a:srgbClr val="7F7E7E"/>
                </a:solidFill>
                <a:cs typeface="Calibri"/>
              </a:rPr>
              <a:t>Income</a:t>
            </a:r>
            <a:endParaRPr sz="2400" dirty="0">
              <a:cs typeface="Calibri"/>
            </a:endParaRPr>
          </a:p>
        </p:txBody>
      </p:sp>
      <p:grpSp>
        <p:nvGrpSpPr>
          <p:cNvPr id="119" name="Group 118"/>
          <p:cNvGrpSpPr/>
          <p:nvPr/>
        </p:nvGrpSpPr>
        <p:grpSpPr>
          <a:xfrm>
            <a:off x="3907438" y="1888930"/>
            <a:ext cx="6303362" cy="4054670"/>
            <a:chOff x="2343901" y="1923700"/>
            <a:chExt cx="6303362" cy="4054670"/>
          </a:xfrm>
        </p:grpSpPr>
        <p:sp>
          <p:nvSpPr>
            <p:cNvPr id="120" name="object 67"/>
            <p:cNvSpPr/>
            <p:nvPr/>
          </p:nvSpPr>
          <p:spPr>
            <a:xfrm>
              <a:off x="2343901" y="1923700"/>
              <a:ext cx="0" cy="4054670"/>
            </a:xfrm>
            <a:custGeom>
              <a:avLst/>
              <a:gdLst/>
              <a:ahLst/>
              <a:cxnLst/>
              <a:rect l="l" t="t" r="r" b="b"/>
              <a:pathLst>
                <a:path h="4054670">
                  <a:moveTo>
                    <a:pt x="0" y="4054670"/>
                  </a:moveTo>
                  <a:lnTo>
                    <a:pt x="0" y="0"/>
                  </a:lnTo>
                </a:path>
              </a:pathLst>
            </a:custGeom>
            <a:ln w="25399">
              <a:solidFill>
                <a:srgbClr val="6094C9"/>
              </a:solidFill>
              <a:headEnd type="none"/>
              <a:tailEnd type="arrow"/>
            </a:ln>
            <a:effectLst>
              <a:outerShdw blurRad="50800" dist="38100" dir="5400000" algn="t" rotWithShape="0">
                <a:prstClr val="black">
                  <a:alpha val="40000"/>
                </a:prstClr>
              </a:outerShdw>
            </a:effectLst>
          </p:spPr>
          <p:txBody>
            <a:bodyPr wrap="square" lIns="0" tIns="0" rIns="0" bIns="0" rtlCol="0">
              <a:noAutofit/>
            </a:bodyPr>
            <a:lstStyle/>
            <a:p>
              <a:endParaRPr/>
            </a:p>
          </p:txBody>
        </p:sp>
        <p:sp>
          <p:nvSpPr>
            <p:cNvPr id="121" name="object 70"/>
            <p:cNvSpPr/>
            <p:nvPr/>
          </p:nvSpPr>
          <p:spPr>
            <a:xfrm>
              <a:off x="2343901" y="5978370"/>
              <a:ext cx="6303362" cy="0"/>
            </a:xfrm>
            <a:custGeom>
              <a:avLst/>
              <a:gdLst/>
              <a:ahLst/>
              <a:cxnLst/>
              <a:rect l="l" t="t" r="r" b="b"/>
              <a:pathLst>
                <a:path w="6303362">
                  <a:moveTo>
                    <a:pt x="0" y="0"/>
                  </a:moveTo>
                  <a:lnTo>
                    <a:pt x="6303362" y="0"/>
                  </a:lnTo>
                </a:path>
              </a:pathLst>
            </a:custGeom>
            <a:ln w="25399">
              <a:solidFill>
                <a:srgbClr val="6094C9"/>
              </a:solidFill>
              <a:headEnd type="none"/>
              <a:tailEnd type="arrow"/>
            </a:ln>
            <a:effectLst>
              <a:outerShdw blurRad="50800" dist="38100" algn="l" rotWithShape="0">
                <a:prstClr val="black">
                  <a:alpha val="40000"/>
                </a:prstClr>
              </a:outerShdw>
            </a:effectLst>
          </p:spPr>
          <p:txBody>
            <a:bodyPr wrap="square" lIns="0" tIns="0" rIns="0" bIns="0" rtlCol="0">
              <a:noAutofit/>
            </a:bodyPr>
            <a:lstStyle/>
            <a:p>
              <a:endParaRPr/>
            </a:p>
          </p:txBody>
        </p:sp>
      </p:grpSp>
      <p:sp>
        <p:nvSpPr>
          <p:cNvPr id="122" name="object 15"/>
          <p:cNvSpPr txBox="1"/>
          <p:nvPr/>
        </p:nvSpPr>
        <p:spPr>
          <a:xfrm>
            <a:off x="1873883" y="365536"/>
            <a:ext cx="1351013" cy="520700"/>
          </a:xfrm>
          <a:prstGeom prst="rect">
            <a:avLst/>
          </a:prstGeom>
        </p:spPr>
        <p:txBody>
          <a:bodyPr wrap="square" lIns="0" tIns="0" rIns="0" bIns="0" rtlCol="0">
            <a:noAutofit/>
          </a:bodyPr>
          <a:lstStyle/>
          <a:p>
            <a:pPr marL="12700">
              <a:lnSpc>
                <a:spcPts val="1985"/>
              </a:lnSpc>
              <a:spcBef>
                <a:spcPts val="99"/>
              </a:spcBef>
            </a:pPr>
            <a:r>
              <a:rPr sz="2700" baseline="3034" dirty="0">
                <a:solidFill>
                  <a:srgbClr val="215867"/>
                </a:solidFill>
                <a:latin typeface="+mj-lt"/>
                <a:cs typeface="Calibri"/>
              </a:rPr>
              <a:t>epsilon = 1.75</a:t>
            </a:r>
            <a:endParaRPr>
              <a:latin typeface="+mj-lt"/>
              <a:cs typeface="Calibri"/>
            </a:endParaRPr>
          </a:p>
          <a:p>
            <a:pPr marL="12700" marR="34289">
              <a:lnSpc>
                <a:spcPts val="2100"/>
              </a:lnSpc>
              <a:spcBef>
                <a:spcPts val="5"/>
              </a:spcBef>
            </a:pPr>
            <a:r>
              <a:rPr sz="2700" baseline="1517" dirty="0">
                <a:solidFill>
                  <a:srgbClr val="215867"/>
                </a:solidFill>
                <a:latin typeface="+mj-lt"/>
                <a:cs typeface="Calibri"/>
              </a:rPr>
              <a:t>n_clu = 3</a:t>
            </a:r>
            <a:endParaRPr>
              <a:latin typeface="+mj-lt"/>
              <a:cs typeface="Calibri"/>
            </a:endParaRPr>
          </a:p>
        </p:txBody>
      </p:sp>
      <p:sp>
        <p:nvSpPr>
          <p:cNvPr id="123" name="object 5"/>
          <p:cNvSpPr txBox="1"/>
          <p:nvPr/>
        </p:nvSpPr>
        <p:spPr>
          <a:xfrm>
            <a:off x="3625916" y="365537"/>
            <a:ext cx="6889684" cy="807913"/>
          </a:xfrm>
          <a:prstGeom prst="rect">
            <a:avLst/>
          </a:prstGeom>
        </p:spPr>
        <p:txBody>
          <a:bodyPr wrap="square" lIns="0" tIns="0" rIns="0" bIns="0" rtlCol="0">
            <a:spAutoFit/>
          </a:bodyPr>
          <a:lstStyle/>
          <a:p>
            <a:pPr marL="12700" marR="41909">
              <a:lnSpc>
                <a:spcPts val="3454"/>
              </a:lnSpc>
              <a:spcBef>
                <a:spcPts val="172"/>
              </a:spcBef>
            </a:pPr>
            <a:r>
              <a:rPr sz="4800" baseline="2560" dirty="0">
                <a:solidFill>
                  <a:srgbClr val="4E81BC"/>
                </a:solidFill>
                <a:latin typeface="+mj-lt"/>
                <a:cs typeface="Calibri"/>
              </a:rPr>
              <a:t>DBSC</a:t>
            </a:r>
            <a:r>
              <a:rPr sz="4800" spc="-4" baseline="2560" dirty="0">
                <a:solidFill>
                  <a:srgbClr val="4E81BC"/>
                </a:solidFill>
                <a:latin typeface="+mj-lt"/>
                <a:cs typeface="Calibri"/>
              </a:rPr>
              <a:t>A</a:t>
            </a:r>
            <a:r>
              <a:rPr sz="4800" baseline="2560" dirty="0">
                <a:solidFill>
                  <a:srgbClr val="4E81BC"/>
                </a:solidFill>
                <a:latin typeface="+mj-lt"/>
                <a:cs typeface="Calibri"/>
              </a:rPr>
              <a:t>N</a:t>
            </a:r>
            <a:endParaRPr sz="3200" dirty="0">
              <a:latin typeface="+mj-lt"/>
              <a:cs typeface="Calibri"/>
            </a:endParaRPr>
          </a:p>
          <a:p>
            <a:pPr marL="12700">
              <a:lnSpc>
                <a:spcPts val="2770"/>
              </a:lnSpc>
            </a:pPr>
            <a:r>
              <a:rPr lang="en-US" sz="3200" baseline="1137" dirty="0">
                <a:solidFill>
                  <a:srgbClr val="7F7E7E"/>
                </a:solidFill>
                <a:cs typeface="Calibri"/>
              </a:rPr>
              <a:t>Keep adding neighbors within </a:t>
            </a:r>
            <a:r>
              <a:rPr lang="en-US" sz="3200" i="1" baseline="1137" dirty="0">
                <a:solidFill>
                  <a:srgbClr val="7F7E7E"/>
                </a:solidFill>
                <a:cs typeface="Calibri"/>
              </a:rPr>
              <a:t>epsilon </a:t>
            </a:r>
            <a:r>
              <a:rPr lang="en-US" sz="3200" baseline="1137" dirty="0">
                <a:solidFill>
                  <a:srgbClr val="7F7E7E"/>
                </a:solidFill>
                <a:cs typeface="Calibri"/>
              </a:rPr>
              <a:t>as chain reaction</a:t>
            </a:r>
            <a:endParaRPr lang="en-US" sz="3200" i="1" baseline="1137" dirty="0">
              <a:solidFill>
                <a:srgbClr val="7F7E7E"/>
              </a:solidFill>
              <a:cs typeface="Calibri"/>
            </a:endParaRPr>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object 3"/>
          <p:cNvSpPr txBox="1"/>
          <p:nvPr/>
        </p:nvSpPr>
        <p:spPr>
          <a:xfrm>
            <a:off x="6950816" y="6116930"/>
            <a:ext cx="542241" cy="330200"/>
          </a:xfrm>
          <a:prstGeom prst="rect">
            <a:avLst/>
          </a:prstGeom>
        </p:spPr>
        <p:txBody>
          <a:bodyPr wrap="square" lIns="0" tIns="0" rIns="0" bIns="0" rtlCol="0">
            <a:noAutofit/>
          </a:bodyPr>
          <a:lstStyle/>
          <a:p>
            <a:pPr marL="12700">
              <a:lnSpc>
                <a:spcPts val="2600"/>
              </a:lnSpc>
              <a:spcBef>
                <a:spcPts val="130"/>
              </a:spcBef>
            </a:pPr>
            <a:r>
              <a:rPr sz="3600" baseline="2275" dirty="0">
                <a:solidFill>
                  <a:srgbClr val="7F7E7E"/>
                </a:solidFill>
                <a:latin typeface="Calibri"/>
                <a:cs typeface="Calibri"/>
              </a:rPr>
              <a:t>Age</a:t>
            </a:r>
            <a:endParaRPr sz="2400">
              <a:latin typeface="Calibri"/>
              <a:cs typeface="Calibri"/>
            </a:endParaRPr>
          </a:p>
        </p:txBody>
      </p:sp>
      <p:sp>
        <p:nvSpPr>
          <p:cNvPr id="85" name="object 66"/>
          <p:cNvSpPr/>
          <p:nvPr/>
        </p:nvSpPr>
        <p:spPr>
          <a:xfrm>
            <a:off x="4219191" y="3864411"/>
            <a:ext cx="1810252" cy="1760707"/>
          </a:xfrm>
          <a:custGeom>
            <a:avLst/>
            <a:gdLst/>
            <a:ahLst/>
            <a:cxnLst/>
            <a:rect l="l" t="t" r="r" b="b"/>
            <a:pathLst>
              <a:path w="1810252" h="1760707">
                <a:moveTo>
                  <a:pt x="0" y="880353"/>
                </a:moveTo>
                <a:lnTo>
                  <a:pt x="3000" y="952556"/>
                </a:lnTo>
                <a:lnTo>
                  <a:pt x="11846" y="1023151"/>
                </a:lnTo>
                <a:lnTo>
                  <a:pt x="26305" y="1091913"/>
                </a:lnTo>
                <a:lnTo>
                  <a:pt x="46143" y="1158614"/>
                </a:lnTo>
                <a:lnTo>
                  <a:pt x="71129" y="1223027"/>
                </a:lnTo>
                <a:lnTo>
                  <a:pt x="101028" y="1284927"/>
                </a:lnTo>
                <a:lnTo>
                  <a:pt x="135608" y="1344087"/>
                </a:lnTo>
                <a:lnTo>
                  <a:pt x="174636" y="1400279"/>
                </a:lnTo>
                <a:lnTo>
                  <a:pt x="217880" y="1453279"/>
                </a:lnTo>
                <a:lnTo>
                  <a:pt x="265105" y="1502858"/>
                </a:lnTo>
                <a:lnTo>
                  <a:pt x="316079" y="1548791"/>
                </a:lnTo>
                <a:lnTo>
                  <a:pt x="370570" y="1590850"/>
                </a:lnTo>
                <a:lnTo>
                  <a:pt x="428344" y="1628810"/>
                </a:lnTo>
                <a:lnTo>
                  <a:pt x="489168" y="1662444"/>
                </a:lnTo>
                <a:lnTo>
                  <a:pt x="552810" y="1691525"/>
                </a:lnTo>
                <a:lnTo>
                  <a:pt x="619036" y="1715826"/>
                </a:lnTo>
                <a:lnTo>
                  <a:pt x="687614" y="1735122"/>
                </a:lnTo>
                <a:lnTo>
                  <a:pt x="758310" y="1749185"/>
                </a:lnTo>
                <a:lnTo>
                  <a:pt x="830892" y="1757789"/>
                </a:lnTo>
                <a:lnTo>
                  <a:pt x="905126" y="1760707"/>
                </a:lnTo>
                <a:lnTo>
                  <a:pt x="979361" y="1757789"/>
                </a:lnTo>
                <a:lnTo>
                  <a:pt x="1051942" y="1749185"/>
                </a:lnTo>
                <a:lnTo>
                  <a:pt x="1122639" y="1735122"/>
                </a:lnTo>
                <a:lnTo>
                  <a:pt x="1191216" y="1715826"/>
                </a:lnTo>
                <a:lnTo>
                  <a:pt x="1257442" y="1691525"/>
                </a:lnTo>
                <a:lnTo>
                  <a:pt x="1321084" y="1662444"/>
                </a:lnTo>
                <a:lnTo>
                  <a:pt x="1381908" y="1628810"/>
                </a:lnTo>
                <a:lnTo>
                  <a:pt x="1439682" y="1590850"/>
                </a:lnTo>
                <a:lnTo>
                  <a:pt x="1494173" y="1548791"/>
                </a:lnTo>
                <a:lnTo>
                  <a:pt x="1545147" y="1502858"/>
                </a:lnTo>
                <a:lnTo>
                  <a:pt x="1592373" y="1453279"/>
                </a:lnTo>
                <a:lnTo>
                  <a:pt x="1635616" y="1400279"/>
                </a:lnTo>
                <a:lnTo>
                  <a:pt x="1674644" y="1344087"/>
                </a:lnTo>
                <a:lnTo>
                  <a:pt x="1709224" y="1284927"/>
                </a:lnTo>
                <a:lnTo>
                  <a:pt x="1739123" y="1223027"/>
                </a:lnTo>
                <a:lnTo>
                  <a:pt x="1764109" y="1158614"/>
                </a:lnTo>
                <a:lnTo>
                  <a:pt x="1783947" y="1091913"/>
                </a:lnTo>
                <a:lnTo>
                  <a:pt x="1798406" y="1023151"/>
                </a:lnTo>
                <a:lnTo>
                  <a:pt x="1807252" y="952556"/>
                </a:lnTo>
                <a:lnTo>
                  <a:pt x="1810252" y="880353"/>
                </a:lnTo>
                <a:lnTo>
                  <a:pt x="1807252" y="808151"/>
                </a:lnTo>
                <a:lnTo>
                  <a:pt x="1798406" y="737555"/>
                </a:lnTo>
                <a:lnTo>
                  <a:pt x="1783947" y="668794"/>
                </a:lnTo>
                <a:lnTo>
                  <a:pt x="1764109" y="602094"/>
                </a:lnTo>
                <a:lnTo>
                  <a:pt x="1739123" y="537680"/>
                </a:lnTo>
                <a:lnTo>
                  <a:pt x="1709224" y="475780"/>
                </a:lnTo>
                <a:lnTo>
                  <a:pt x="1674644" y="416621"/>
                </a:lnTo>
                <a:lnTo>
                  <a:pt x="1635616" y="360428"/>
                </a:lnTo>
                <a:lnTo>
                  <a:pt x="1592373" y="307429"/>
                </a:lnTo>
                <a:lnTo>
                  <a:pt x="1545147" y="257849"/>
                </a:lnTo>
                <a:lnTo>
                  <a:pt x="1494173" y="211917"/>
                </a:lnTo>
                <a:lnTo>
                  <a:pt x="1439682" y="169857"/>
                </a:lnTo>
                <a:lnTo>
                  <a:pt x="1381908" y="131897"/>
                </a:lnTo>
                <a:lnTo>
                  <a:pt x="1321084" y="98263"/>
                </a:lnTo>
                <a:lnTo>
                  <a:pt x="1257442" y="69182"/>
                </a:lnTo>
                <a:lnTo>
                  <a:pt x="1191216" y="44881"/>
                </a:lnTo>
                <a:lnTo>
                  <a:pt x="1122639" y="25585"/>
                </a:lnTo>
                <a:lnTo>
                  <a:pt x="1051942" y="11522"/>
                </a:lnTo>
                <a:lnTo>
                  <a:pt x="979361" y="2918"/>
                </a:lnTo>
                <a:lnTo>
                  <a:pt x="905126" y="0"/>
                </a:lnTo>
                <a:lnTo>
                  <a:pt x="830892" y="2918"/>
                </a:lnTo>
                <a:lnTo>
                  <a:pt x="758310" y="11522"/>
                </a:lnTo>
                <a:lnTo>
                  <a:pt x="687614" y="25585"/>
                </a:lnTo>
                <a:lnTo>
                  <a:pt x="619036" y="44881"/>
                </a:lnTo>
                <a:lnTo>
                  <a:pt x="552810" y="69182"/>
                </a:lnTo>
                <a:lnTo>
                  <a:pt x="489168" y="98263"/>
                </a:lnTo>
                <a:lnTo>
                  <a:pt x="428344" y="131897"/>
                </a:lnTo>
                <a:lnTo>
                  <a:pt x="370570" y="169857"/>
                </a:lnTo>
                <a:lnTo>
                  <a:pt x="316079" y="211917"/>
                </a:lnTo>
                <a:lnTo>
                  <a:pt x="265105" y="257849"/>
                </a:lnTo>
                <a:lnTo>
                  <a:pt x="217880" y="307429"/>
                </a:lnTo>
                <a:lnTo>
                  <a:pt x="174636" y="360428"/>
                </a:lnTo>
                <a:lnTo>
                  <a:pt x="135608" y="416621"/>
                </a:lnTo>
                <a:lnTo>
                  <a:pt x="101028" y="475780"/>
                </a:lnTo>
                <a:lnTo>
                  <a:pt x="71129" y="537680"/>
                </a:lnTo>
                <a:lnTo>
                  <a:pt x="46143" y="602094"/>
                </a:lnTo>
                <a:lnTo>
                  <a:pt x="26305" y="668794"/>
                </a:lnTo>
                <a:lnTo>
                  <a:pt x="11846" y="737555"/>
                </a:lnTo>
                <a:lnTo>
                  <a:pt x="3000" y="808151"/>
                </a:lnTo>
                <a:lnTo>
                  <a:pt x="0" y="880353"/>
                </a:lnTo>
                <a:close/>
              </a:path>
            </a:pathLst>
          </a:custGeom>
          <a:solidFill>
            <a:srgbClr val="83984F">
              <a:alpha val="50000"/>
            </a:srgbClr>
          </a:solidFill>
          <a:effectLst>
            <a:outerShdw blurRad="50800" dist="38100" dir="5400000" algn="t" rotWithShape="0">
              <a:prstClr val="black">
                <a:alpha val="40000"/>
              </a:prstClr>
            </a:outerShdw>
          </a:effectLst>
        </p:spPr>
        <p:txBody>
          <a:bodyPr wrap="square" lIns="0" tIns="0" rIns="0" bIns="0" rtlCol="0">
            <a:noAutofit/>
          </a:bodyPr>
          <a:lstStyle/>
          <a:p>
            <a:endParaRPr/>
          </a:p>
        </p:txBody>
      </p:sp>
      <p:sp>
        <p:nvSpPr>
          <p:cNvPr id="86" name="object 82"/>
          <p:cNvSpPr/>
          <p:nvPr/>
        </p:nvSpPr>
        <p:spPr>
          <a:xfrm>
            <a:off x="5938372" y="5487188"/>
            <a:ext cx="347472" cy="347472"/>
          </a:xfrm>
          <a:custGeom>
            <a:avLst/>
            <a:gdLst/>
            <a:ahLst/>
            <a:cxnLst/>
            <a:rect l="l" t="t" r="r" b="b"/>
            <a:pathLst>
              <a:path w="320729"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0"/>
                </a:lnTo>
                <a:close/>
              </a:path>
            </a:pathLst>
          </a:custGeom>
          <a:solidFill>
            <a:srgbClr val="AAC56C"/>
          </a:solidFill>
          <a:ln w="28575">
            <a:solidFill>
              <a:schemeClr val="bg1">
                <a:lumMod val="85000"/>
              </a:schemeClr>
            </a:solidFill>
          </a:ln>
        </p:spPr>
        <p:txBody>
          <a:bodyPr wrap="square" lIns="0" tIns="0" rIns="0" bIns="0" rtlCol="0">
            <a:noAutofit/>
          </a:bodyPr>
          <a:lstStyle/>
          <a:p>
            <a:endParaRPr/>
          </a:p>
        </p:txBody>
      </p:sp>
      <p:sp>
        <p:nvSpPr>
          <p:cNvPr id="87" name="object 84"/>
          <p:cNvSpPr/>
          <p:nvPr/>
        </p:nvSpPr>
        <p:spPr>
          <a:xfrm>
            <a:off x="6923747" y="5521291"/>
            <a:ext cx="347472" cy="347472"/>
          </a:xfrm>
          <a:custGeom>
            <a:avLst/>
            <a:gdLst/>
            <a:ahLst/>
            <a:cxnLst/>
            <a:rect l="l" t="t" r="r" b="b"/>
            <a:pathLst>
              <a:path w="320729"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6"/>
                </a:lnTo>
                <a:lnTo>
                  <a:pt x="0" y="173680"/>
                </a:lnTo>
                <a:close/>
              </a:path>
            </a:pathLst>
          </a:custGeom>
          <a:solidFill>
            <a:srgbClr val="AAC56C"/>
          </a:solidFill>
          <a:ln w="28575">
            <a:solidFill>
              <a:srgbClr val="83984F"/>
            </a:solidFill>
          </a:ln>
        </p:spPr>
        <p:txBody>
          <a:bodyPr wrap="square" lIns="0" tIns="0" rIns="0" bIns="0" rtlCol="0">
            <a:noAutofit/>
          </a:bodyPr>
          <a:lstStyle/>
          <a:p>
            <a:endParaRPr/>
          </a:p>
        </p:txBody>
      </p:sp>
      <p:sp>
        <p:nvSpPr>
          <p:cNvPr id="88" name="object 86"/>
          <p:cNvSpPr/>
          <p:nvPr/>
        </p:nvSpPr>
        <p:spPr>
          <a:xfrm>
            <a:off x="7775551" y="5502337"/>
            <a:ext cx="347472" cy="347472"/>
          </a:xfrm>
          <a:custGeom>
            <a:avLst/>
            <a:gdLst/>
            <a:ahLst/>
            <a:cxnLst/>
            <a:rect l="l" t="t" r="r" b="b"/>
            <a:pathLst>
              <a:path w="320729"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9"/>
                </a:lnTo>
                <a:lnTo>
                  <a:pt x="288458" y="69169"/>
                </a:lnTo>
                <a:lnTo>
                  <a:pt x="296005" y="80986"/>
                </a:lnTo>
                <a:lnTo>
                  <a:pt x="302647" y="93485"/>
                </a:lnTo>
                <a:lnTo>
                  <a:pt x="308334" y="106609"/>
                </a:lnTo>
                <a:lnTo>
                  <a:pt x="313014" y="120303"/>
                </a:lnTo>
                <a:lnTo>
                  <a:pt x="316635" y="134513"/>
                </a:lnTo>
                <a:lnTo>
                  <a:pt x="319146" y="149182"/>
                </a:lnTo>
                <a:lnTo>
                  <a:pt x="320497" y="164255"/>
                </a:lnTo>
                <a:lnTo>
                  <a:pt x="320729" y="173680"/>
                </a:lnTo>
                <a:lnTo>
                  <a:pt x="320116" y="188974"/>
                </a:lnTo>
                <a:lnTo>
                  <a:pt x="318311" y="203897"/>
                </a:lnTo>
                <a:lnTo>
                  <a:pt x="315364" y="218395"/>
                </a:lnTo>
                <a:lnTo>
                  <a:pt x="311328" y="232412"/>
                </a:lnTo>
                <a:lnTo>
                  <a:pt x="306254" y="245893"/>
                </a:lnTo>
                <a:lnTo>
                  <a:pt x="300192" y="258782"/>
                </a:lnTo>
                <a:lnTo>
                  <a:pt x="293194" y="271024"/>
                </a:lnTo>
                <a:lnTo>
                  <a:pt x="285310" y="282563"/>
                </a:lnTo>
                <a:lnTo>
                  <a:pt x="276593" y="293344"/>
                </a:lnTo>
                <a:lnTo>
                  <a:pt x="267094" y="303312"/>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6"/>
                </a:lnTo>
                <a:lnTo>
                  <a:pt x="0" y="173680"/>
                </a:lnTo>
                <a:close/>
              </a:path>
            </a:pathLst>
          </a:custGeom>
          <a:solidFill>
            <a:srgbClr val="AAC56C"/>
          </a:solidFill>
          <a:ln w="28575">
            <a:solidFill>
              <a:schemeClr val="bg1">
                <a:lumMod val="85000"/>
              </a:schemeClr>
            </a:solidFill>
          </a:ln>
        </p:spPr>
        <p:txBody>
          <a:bodyPr wrap="square" lIns="0" tIns="0" rIns="0" bIns="0" rtlCol="0">
            <a:noAutofit/>
          </a:bodyPr>
          <a:lstStyle/>
          <a:p>
            <a:endParaRPr/>
          </a:p>
        </p:txBody>
      </p:sp>
      <p:sp>
        <p:nvSpPr>
          <p:cNvPr id="89" name="object 74"/>
          <p:cNvSpPr/>
          <p:nvPr/>
        </p:nvSpPr>
        <p:spPr>
          <a:xfrm>
            <a:off x="4192469" y="5195209"/>
            <a:ext cx="347472" cy="347472"/>
          </a:xfrm>
          <a:custGeom>
            <a:avLst/>
            <a:gdLst/>
            <a:ahLst/>
            <a:cxnLst/>
            <a:rect l="l" t="t" r="r" b="b"/>
            <a:pathLst>
              <a:path w="320730"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90" name="object 72"/>
          <p:cNvSpPr/>
          <p:nvPr/>
        </p:nvSpPr>
        <p:spPr>
          <a:xfrm>
            <a:off x="7483366" y="2517371"/>
            <a:ext cx="347472" cy="347472"/>
          </a:xfrm>
          <a:custGeom>
            <a:avLst/>
            <a:gdLst/>
            <a:ahLst/>
            <a:cxnLst/>
            <a:rect l="l" t="t" r="r" b="b"/>
            <a:pathLst>
              <a:path w="320730"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30" y="342927"/>
                </a:lnTo>
                <a:lnTo>
                  <a:pt x="182985" y="345647"/>
                </a:lnTo>
                <a:lnTo>
                  <a:pt x="169068" y="347110"/>
                </a:lnTo>
                <a:lnTo>
                  <a:pt x="160364" y="347362"/>
                </a:lnTo>
                <a:lnTo>
                  <a:pt x="146244" y="346698"/>
                </a:lnTo>
                <a:lnTo>
                  <a:pt x="132465" y="344742"/>
                </a:lnTo>
                <a:lnTo>
                  <a:pt x="119078" y="341551"/>
                </a:lnTo>
                <a:lnTo>
                  <a:pt x="106136" y="337180"/>
                </a:lnTo>
                <a:lnTo>
                  <a:pt x="93689" y="331684"/>
                </a:lnTo>
                <a:lnTo>
                  <a:pt x="81788" y="325119"/>
                </a:lnTo>
                <a:lnTo>
                  <a:pt x="70485" y="317540"/>
                </a:lnTo>
                <a:lnTo>
                  <a:pt x="59830" y="309002"/>
                </a:lnTo>
                <a:lnTo>
                  <a:pt x="49876" y="299561"/>
                </a:lnTo>
                <a:lnTo>
                  <a:pt x="40672" y="289273"/>
                </a:lnTo>
                <a:lnTo>
                  <a:pt x="32271" y="278192"/>
                </a:lnTo>
                <a:lnTo>
                  <a:pt x="24724" y="266375"/>
                </a:lnTo>
                <a:lnTo>
                  <a:pt x="18081" y="253876"/>
                </a:lnTo>
                <a:lnTo>
                  <a:pt x="12395" y="240752"/>
                </a:lnTo>
                <a:lnTo>
                  <a:pt x="7715" y="227058"/>
                </a:lnTo>
                <a:lnTo>
                  <a:pt x="4094" y="212848"/>
                </a:lnTo>
                <a:lnTo>
                  <a:pt x="1583" y="198180"/>
                </a:lnTo>
                <a:lnTo>
                  <a:pt x="232" y="183107"/>
                </a:lnTo>
                <a:lnTo>
                  <a:pt x="0" y="173680"/>
                </a:lnTo>
                <a:close/>
              </a:path>
            </a:pathLst>
          </a:custGeom>
          <a:solidFill>
            <a:srgbClr val="FAA757"/>
          </a:solidFill>
          <a:ln w="28575">
            <a:solidFill>
              <a:srgbClr val="C1803F"/>
            </a:solidFill>
          </a:ln>
        </p:spPr>
        <p:txBody>
          <a:bodyPr wrap="square" lIns="0" tIns="0" rIns="0" bIns="0" rtlCol="0">
            <a:noAutofit/>
          </a:bodyPr>
          <a:lstStyle/>
          <a:p>
            <a:endParaRPr/>
          </a:p>
        </p:txBody>
      </p:sp>
      <p:sp>
        <p:nvSpPr>
          <p:cNvPr id="91" name="object 70"/>
          <p:cNvSpPr/>
          <p:nvPr/>
        </p:nvSpPr>
        <p:spPr>
          <a:xfrm>
            <a:off x="7084113" y="2135643"/>
            <a:ext cx="347472" cy="347472"/>
          </a:xfrm>
          <a:custGeom>
            <a:avLst/>
            <a:gdLst/>
            <a:ahLst/>
            <a:cxnLst/>
            <a:rect l="l" t="t" r="r" b="b"/>
            <a:pathLst>
              <a:path w="320730"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2"/>
                </a:lnTo>
                <a:lnTo>
                  <a:pt x="146244" y="346698"/>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3" y="198179"/>
                </a:lnTo>
                <a:lnTo>
                  <a:pt x="232" y="183107"/>
                </a:lnTo>
                <a:lnTo>
                  <a:pt x="0" y="173680"/>
                </a:lnTo>
                <a:close/>
              </a:path>
            </a:pathLst>
          </a:custGeom>
          <a:solidFill>
            <a:srgbClr val="FAA757"/>
          </a:solidFill>
          <a:ln w="28575">
            <a:solidFill>
              <a:srgbClr val="C1803F"/>
            </a:solidFill>
          </a:ln>
        </p:spPr>
        <p:txBody>
          <a:bodyPr wrap="square" lIns="0" tIns="0" rIns="0" bIns="0" rtlCol="0">
            <a:noAutofit/>
          </a:bodyPr>
          <a:lstStyle/>
          <a:p>
            <a:endParaRPr/>
          </a:p>
        </p:txBody>
      </p:sp>
      <p:sp>
        <p:nvSpPr>
          <p:cNvPr id="92" name="object 68"/>
          <p:cNvSpPr/>
          <p:nvPr/>
        </p:nvSpPr>
        <p:spPr>
          <a:xfrm>
            <a:off x="6672028" y="1723114"/>
            <a:ext cx="347472" cy="347472"/>
          </a:xfrm>
          <a:custGeom>
            <a:avLst/>
            <a:gdLst/>
            <a:ahLst/>
            <a:cxnLst/>
            <a:rect l="l" t="t" r="r" b="b"/>
            <a:pathLst>
              <a:path w="320729"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2"/>
                </a:lnTo>
                <a:lnTo>
                  <a:pt x="146244" y="346698"/>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3"/>
                </a:lnTo>
                <a:lnTo>
                  <a:pt x="32271" y="278192"/>
                </a:lnTo>
                <a:lnTo>
                  <a:pt x="24724" y="266375"/>
                </a:lnTo>
                <a:lnTo>
                  <a:pt x="18081" y="253876"/>
                </a:lnTo>
                <a:lnTo>
                  <a:pt x="12395" y="240752"/>
                </a:lnTo>
                <a:lnTo>
                  <a:pt x="7715" y="227058"/>
                </a:lnTo>
                <a:lnTo>
                  <a:pt x="4094" y="212848"/>
                </a:lnTo>
                <a:lnTo>
                  <a:pt x="1583" y="198179"/>
                </a:lnTo>
                <a:lnTo>
                  <a:pt x="232" y="183107"/>
                </a:lnTo>
                <a:lnTo>
                  <a:pt x="0" y="173680"/>
                </a:lnTo>
                <a:close/>
              </a:path>
            </a:pathLst>
          </a:custGeom>
          <a:solidFill>
            <a:srgbClr val="FAA757"/>
          </a:solidFill>
          <a:ln w="28575">
            <a:solidFill>
              <a:schemeClr val="bg1">
                <a:lumMod val="85000"/>
              </a:schemeClr>
            </a:solidFill>
          </a:ln>
        </p:spPr>
        <p:txBody>
          <a:bodyPr wrap="square" lIns="0" tIns="0" rIns="0" bIns="0" rtlCol="0">
            <a:noAutofit/>
          </a:bodyPr>
          <a:lstStyle/>
          <a:p>
            <a:endParaRPr/>
          </a:p>
        </p:txBody>
      </p:sp>
      <p:sp>
        <p:nvSpPr>
          <p:cNvPr id="93" name="object 66"/>
          <p:cNvSpPr/>
          <p:nvPr/>
        </p:nvSpPr>
        <p:spPr>
          <a:xfrm>
            <a:off x="8396003" y="3412181"/>
            <a:ext cx="347472" cy="347472"/>
          </a:xfrm>
          <a:custGeom>
            <a:avLst/>
            <a:gdLst/>
            <a:ahLst/>
            <a:cxnLst/>
            <a:rect l="l" t="t" r="r" b="b"/>
            <a:pathLst>
              <a:path w="320730"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4"/>
                </a:lnTo>
                <a:lnTo>
                  <a:pt x="308334" y="106609"/>
                </a:lnTo>
                <a:lnTo>
                  <a:pt x="313014" y="120303"/>
                </a:lnTo>
                <a:lnTo>
                  <a:pt x="316635" y="134512"/>
                </a:lnTo>
                <a:lnTo>
                  <a:pt x="319147" y="149181"/>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3" y="346697"/>
                </a:lnTo>
                <a:lnTo>
                  <a:pt x="132464" y="344742"/>
                </a:lnTo>
                <a:lnTo>
                  <a:pt x="119078" y="341551"/>
                </a:lnTo>
                <a:lnTo>
                  <a:pt x="106136" y="337180"/>
                </a:lnTo>
                <a:lnTo>
                  <a:pt x="93688" y="331684"/>
                </a:lnTo>
                <a:lnTo>
                  <a:pt x="81788" y="325119"/>
                </a:lnTo>
                <a:lnTo>
                  <a:pt x="70484" y="317539"/>
                </a:lnTo>
                <a:lnTo>
                  <a:pt x="59830" y="309001"/>
                </a:lnTo>
                <a:lnTo>
                  <a:pt x="49875" y="299561"/>
                </a:lnTo>
                <a:lnTo>
                  <a:pt x="40672" y="289272"/>
                </a:lnTo>
                <a:lnTo>
                  <a:pt x="32271" y="278192"/>
                </a:lnTo>
                <a:lnTo>
                  <a:pt x="24724" y="266375"/>
                </a:lnTo>
                <a:lnTo>
                  <a:pt x="18081" y="253876"/>
                </a:lnTo>
                <a:lnTo>
                  <a:pt x="12395" y="240752"/>
                </a:lnTo>
                <a:lnTo>
                  <a:pt x="7715" y="227057"/>
                </a:lnTo>
                <a:lnTo>
                  <a:pt x="4094" y="212848"/>
                </a:lnTo>
                <a:lnTo>
                  <a:pt x="1582" y="198179"/>
                </a:lnTo>
                <a:lnTo>
                  <a:pt x="232" y="183106"/>
                </a:lnTo>
                <a:lnTo>
                  <a:pt x="0" y="173680"/>
                </a:lnTo>
                <a:close/>
              </a:path>
            </a:pathLst>
          </a:custGeom>
          <a:solidFill>
            <a:srgbClr val="FAA757"/>
          </a:solidFill>
          <a:ln w="28575">
            <a:solidFill>
              <a:srgbClr val="C1803F"/>
            </a:solidFill>
          </a:ln>
        </p:spPr>
        <p:txBody>
          <a:bodyPr wrap="square" lIns="0" tIns="0" rIns="0" bIns="0" rtlCol="0">
            <a:noAutofit/>
          </a:bodyPr>
          <a:lstStyle/>
          <a:p>
            <a:endParaRPr/>
          </a:p>
        </p:txBody>
      </p:sp>
      <p:sp>
        <p:nvSpPr>
          <p:cNvPr id="94" name="object 63"/>
          <p:cNvSpPr/>
          <p:nvPr/>
        </p:nvSpPr>
        <p:spPr>
          <a:xfrm>
            <a:off x="7404842" y="5021529"/>
            <a:ext cx="347472" cy="347472"/>
          </a:xfrm>
          <a:custGeom>
            <a:avLst/>
            <a:gdLst/>
            <a:ahLst/>
            <a:cxnLst/>
            <a:rect l="l" t="t" r="r" b="b"/>
            <a:pathLst>
              <a:path w="320730" h="347361">
                <a:moveTo>
                  <a:pt x="0" y="173680"/>
                </a:moveTo>
                <a:lnTo>
                  <a:pt x="232" y="183106"/>
                </a:lnTo>
                <a:lnTo>
                  <a:pt x="1583" y="198179"/>
                </a:lnTo>
                <a:lnTo>
                  <a:pt x="4094" y="212848"/>
                </a:lnTo>
                <a:lnTo>
                  <a:pt x="7715" y="227058"/>
                </a:lnTo>
                <a:lnTo>
                  <a:pt x="12395" y="240752"/>
                </a:lnTo>
                <a:lnTo>
                  <a:pt x="18082" y="253876"/>
                </a:lnTo>
                <a:lnTo>
                  <a:pt x="24724" y="266375"/>
                </a:lnTo>
                <a:lnTo>
                  <a:pt x="32272" y="278192"/>
                </a:lnTo>
                <a:lnTo>
                  <a:pt x="40673" y="289272"/>
                </a:lnTo>
                <a:lnTo>
                  <a:pt x="49876" y="299561"/>
                </a:lnTo>
                <a:lnTo>
                  <a:pt x="59830" y="309001"/>
                </a:lnTo>
                <a:lnTo>
                  <a:pt x="70485" y="317539"/>
                </a:lnTo>
                <a:lnTo>
                  <a:pt x="81788" y="325118"/>
                </a:lnTo>
                <a:lnTo>
                  <a:pt x="93689" y="331684"/>
                </a:lnTo>
                <a:lnTo>
                  <a:pt x="106136" y="337180"/>
                </a:lnTo>
                <a:lnTo>
                  <a:pt x="119079" y="341551"/>
                </a:lnTo>
                <a:lnTo>
                  <a:pt x="132465" y="344742"/>
                </a:lnTo>
                <a:lnTo>
                  <a:pt x="146244" y="346697"/>
                </a:lnTo>
                <a:lnTo>
                  <a:pt x="160365" y="347361"/>
                </a:lnTo>
                <a:lnTo>
                  <a:pt x="169069" y="347110"/>
                </a:lnTo>
                <a:lnTo>
                  <a:pt x="182986" y="345646"/>
                </a:lnTo>
                <a:lnTo>
                  <a:pt x="196530" y="342926"/>
                </a:lnTo>
                <a:lnTo>
                  <a:pt x="209650" y="339004"/>
                </a:lnTo>
                <a:lnTo>
                  <a:pt x="222295" y="333936"/>
                </a:lnTo>
                <a:lnTo>
                  <a:pt x="234413" y="327778"/>
                </a:lnTo>
                <a:lnTo>
                  <a:pt x="245953" y="320583"/>
                </a:lnTo>
                <a:lnTo>
                  <a:pt x="256864" y="312409"/>
                </a:lnTo>
                <a:lnTo>
                  <a:pt x="267095" y="303311"/>
                </a:lnTo>
                <a:lnTo>
                  <a:pt x="276595" y="293343"/>
                </a:lnTo>
                <a:lnTo>
                  <a:pt x="285312" y="282562"/>
                </a:lnTo>
                <a:lnTo>
                  <a:pt x="293195" y="271023"/>
                </a:lnTo>
                <a:lnTo>
                  <a:pt x="300193" y="258781"/>
                </a:lnTo>
                <a:lnTo>
                  <a:pt x="306255" y="245892"/>
                </a:lnTo>
                <a:lnTo>
                  <a:pt x="311330" y="232411"/>
                </a:lnTo>
                <a:lnTo>
                  <a:pt x="315366" y="218394"/>
                </a:lnTo>
                <a:lnTo>
                  <a:pt x="318312" y="203896"/>
                </a:lnTo>
                <a:lnTo>
                  <a:pt x="320117" y="188973"/>
                </a:lnTo>
                <a:lnTo>
                  <a:pt x="320730" y="173680"/>
                </a:lnTo>
                <a:lnTo>
                  <a:pt x="320498" y="164254"/>
                </a:lnTo>
                <a:lnTo>
                  <a:pt x="319147" y="149181"/>
                </a:lnTo>
                <a:lnTo>
                  <a:pt x="316636" y="134512"/>
                </a:lnTo>
                <a:lnTo>
                  <a:pt x="313015" y="120303"/>
                </a:lnTo>
                <a:lnTo>
                  <a:pt x="308335" y="106609"/>
                </a:lnTo>
                <a:lnTo>
                  <a:pt x="302649" y="93485"/>
                </a:lnTo>
                <a:lnTo>
                  <a:pt x="296006" y="80986"/>
                </a:lnTo>
                <a:lnTo>
                  <a:pt x="288459" y="69169"/>
                </a:lnTo>
                <a:lnTo>
                  <a:pt x="280058" y="58089"/>
                </a:lnTo>
                <a:lnTo>
                  <a:pt x="270854" y="47800"/>
                </a:lnTo>
                <a:lnTo>
                  <a:pt x="260900" y="38359"/>
                </a:lnTo>
                <a:lnTo>
                  <a:pt x="250245" y="29822"/>
                </a:lnTo>
                <a:lnTo>
                  <a:pt x="238942" y="22242"/>
                </a:lnTo>
                <a:lnTo>
                  <a:pt x="227041" y="15677"/>
                </a:lnTo>
                <a:lnTo>
                  <a:pt x="214594" y="10181"/>
                </a:lnTo>
                <a:lnTo>
                  <a:pt x="201651" y="5810"/>
                </a:lnTo>
                <a:lnTo>
                  <a:pt x="188265" y="2619"/>
                </a:lnTo>
                <a:lnTo>
                  <a:pt x="174486" y="664"/>
                </a:lnTo>
                <a:lnTo>
                  <a:pt x="160365" y="0"/>
                </a:lnTo>
                <a:lnTo>
                  <a:pt x="151662" y="251"/>
                </a:lnTo>
                <a:lnTo>
                  <a:pt x="137745" y="1714"/>
                </a:lnTo>
                <a:lnTo>
                  <a:pt x="124200" y="4434"/>
                </a:lnTo>
                <a:lnTo>
                  <a:pt x="111080" y="8356"/>
                </a:lnTo>
                <a:lnTo>
                  <a:pt x="98436" y="13424"/>
                </a:lnTo>
                <a:lnTo>
                  <a:pt x="86318" y="19583"/>
                </a:lnTo>
                <a:lnTo>
                  <a:pt x="74777" y="26777"/>
                </a:lnTo>
                <a:lnTo>
                  <a:pt x="63866" y="34951"/>
                </a:lnTo>
                <a:lnTo>
                  <a:pt x="53635" y="44049"/>
                </a:lnTo>
                <a:lnTo>
                  <a:pt x="44136" y="54017"/>
                </a:lnTo>
                <a:lnTo>
                  <a:pt x="35419" y="64798"/>
                </a:lnTo>
                <a:lnTo>
                  <a:pt x="27535" y="76337"/>
                </a:lnTo>
                <a:lnTo>
                  <a:pt x="20537" y="88579"/>
                </a:lnTo>
                <a:lnTo>
                  <a:pt x="14475" y="101468"/>
                </a:lnTo>
                <a:lnTo>
                  <a:pt x="9400" y="114948"/>
                </a:lnTo>
                <a:lnTo>
                  <a:pt x="5364" y="128965"/>
                </a:lnTo>
                <a:lnTo>
                  <a:pt x="2418" y="143463"/>
                </a:lnTo>
                <a:lnTo>
                  <a:pt x="613" y="158386"/>
                </a:lnTo>
                <a:lnTo>
                  <a:pt x="0" y="173680"/>
                </a:lnTo>
                <a:close/>
              </a:path>
            </a:pathLst>
          </a:custGeom>
          <a:solidFill>
            <a:srgbClr val="AAC56C"/>
          </a:solidFill>
          <a:ln w="28575">
            <a:solidFill>
              <a:srgbClr val="83984F"/>
            </a:solidFill>
          </a:ln>
        </p:spPr>
        <p:txBody>
          <a:bodyPr wrap="square" lIns="0" tIns="0" rIns="0" bIns="0" rtlCol="0">
            <a:noAutofit/>
          </a:bodyPr>
          <a:lstStyle/>
          <a:p>
            <a:endParaRPr/>
          </a:p>
        </p:txBody>
      </p:sp>
      <p:sp>
        <p:nvSpPr>
          <p:cNvPr id="95" name="object 62"/>
          <p:cNvSpPr/>
          <p:nvPr/>
        </p:nvSpPr>
        <p:spPr>
          <a:xfrm>
            <a:off x="5850962" y="3493881"/>
            <a:ext cx="347472" cy="347472"/>
          </a:xfrm>
          <a:custGeom>
            <a:avLst/>
            <a:gdLst/>
            <a:ahLst/>
            <a:cxnLst/>
            <a:rect l="l" t="t" r="r" b="b"/>
            <a:pathLst>
              <a:path w="320729"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6" y="149182"/>
                </a:lnTo>
                <a:lnTo>
                  <a:pt x="320497" y="164254"/>
                </a:lnTo>
                <a:lnTo>
                  <a:pt x="320729"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6"/>
                </a:lnTo>
                <a:lnTo>
                  <a:pt x="0" y="173681"/>
                </a:lnTo>
                <a:close/>
              </a:path>
            </a:pathLst>
          </a:custGeom>
          <a:solidFill>
            <a:srgbClr val="AAC56C"/>
          </a:solidFill>
          <a:ln w="28575">
            <a:solidFill>
              <a:srgbClr val="83984F"/>
            </a:solidFill>
          </a:ln>
        </p:spPr>
        <p:txBody>
          <a:bodyPr wrap="square" lIns="0" tIns="0" rIns="0" bIns="0" rtlCol="0">
            <a:noAutofit/>
          </a:bodyPr>
          <a:lstStyle/>
          <a:p>
            <a:endParaRPr/>
          </a:p>
        </p:txBody>
      </p:sp>
      <p:sp>
        <p:nvSpPr>
          <p:cNvPr id="96" name="object 60"/>
          <p:cNvSpPr/>
          <p:nvPr/>
        </p:nvSpPr>
        <p:spPr>
          <a:xfrm>
            <a:off x="4975263" y="4571028"/>
            <a:ext cx="347472" cy="347472"/>
          </a:xfrm>
          <a:custGeom>
            <a:avLst/>
            <a:gdLst/>
            <a:ahLst/>
            <a:cxnLst/>
            <a:rect l="l" t="t" r="r" b="b"/>
            <a:pathLst>
              <a:path w="320729"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8"/>
                </a:lnTo>
                <a:lnTo>
                  <a:pt x="288458" y="69169"/>
                </a:lnTo>
                <a:lnTo>
                  <a:pt x="296005" y="80986"/>
                </a:lnTo>
                <a:lnTo>
                  <a:pt x="302648" y="93485"/>
                </a:lnTo>
                <a:lnTo>
                  <a:pt x="308334" y="106609"/>
                </a:lnTo>
                <a:lnTo>
                  <a:pt x="313014" y="120303"/>
                </a:lnTo>
                <a:lnTo>
                  <a:pt x="316635" y="134513"/>
                </a:lnTo>
                <a:lnTo>
                  <a:pt x="319146" y="149182"/>
                </a:lnTo>
                <a:lnTo>
                  <a:pt x="320497" y="164254"/>
                </a:lnTo>
                <a:lnTo>
                  <a:pt x="320729"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1"/>
                </a:lnTo>
                <a:close/>
              </a:path>
            </a:pathLst>
          </a:custGeom>
          <a:solidFill>
            <a:srgbClr val="AAC56C"/>
          </a:solidFill>
          <a:ln w="28575">
            <a:solidFill>
              <a:srgbClr val="83984F"/>
            </a:solidFill>
          </a:ln>
        </p:spPr>
        <p:txBody>
          <a:bodyPr wrap="square" lIns="0" tIns="0" rIns="0" bIns="0" rtlCol="0">
            <a:noAutofit/>
          </a:bodyPr>
          <a:lstStyle/>
          <a:p>
            <a:endParaRPr/>
          </a:p>
        </p:txBody>
      </p:sp>
      <p:sp>
        <p:nvSpPr>
          <p:cNvPr id="97" name="object 58"/>
          <p:cNvSpPr/>
          <p:nvPr/>
        </p:nvSpPr>
        <p:spPr>
          <a:xfrm>
            <a:off x="9037462" y="2045434"/>
            <a:ext cx="347472" cy="347472"/>
          </a:xfrm>
          <a:custGeom>
            <a:avLst/>
            <a:gdLst/>
            <a:ahLst/>
            <a:cxnLst/>
            <a:rect l="l" t="t" r="r" b="b"/>
            <a:pathLst>
              <a:path w="320729"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4"/>
                </a:lnTo>
                <a:lnTo>
                  <a:pt x="308334" y="106609"/>
                </a:lnTo>
                <a:lnTo>
                  <a:pt x="313014" y="120303"/>
                </a:lnTo>
                <a:lnTo>
                  <a:pt x="316635" y="134512"/>
                </a:lnTo>
                <a:lnTo>
                  <a:pt x="319146" y="149181"/>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2"/>
                </a:lnTo>
                <a:lnTo>
                  <a:pt x="146243" y="346698"/>
                </a:lnTo>
                <a:lnTo>
                  <a:pt x="132464" y="344742"/>
                </a:lnTo>
                <a:lnTo>
                  <a:pt x="119078" y="341551"/>
                </a:lnTo>
                <a:lnTo>
                  <a:pt x="106136" y="337180"/>
                </a:lnTo>
                <a:lnTo>
                  <a:pt x="93688" y="331684"/>
                </a:lnTo>
                <a:lnTo>
                  <a:pt x="81788" y="325119"/>
                </a:lnTo>
                <a:lnTo>
                  <a:pt x="70484" y="317539"/>
                </a:lnTo>
                <a:lnTo>
                  <a:pt x="59830" y="309002"/>
                </a:lnTo>
                <a:lnTo>
                  <a:pt x="49875" y="299561"/>
                </a:lnTo>
                <a:lnTo>
                  <a:pt x="40672" y="289272"/>
                </a:lnTo>
                <a:lnTo>
                  <a:pt x="32271" y="278192"/>
                </a:lnTo>
                <a:lnTo>
                  <a:pt x="24724" y="266375"/>
                </a:lnTo>
                <a:lnTo>
                  <a:pt x="18081" y="253876"/>
                </a:lnTo>
                <a:lnTo>
                  <a:pt x="12395" y="240752"/>
                </a:lnTo>
                <a:lnTo>
                  <a:pt x="7715" y="227057"/>
                </a:lnTo>
                <a:lnTo>
                  <a:pt x="4094" y="212848"/>
                </a:lnTo>
                <a:lnTo>
                  <a:pt x="1582" y="198179"/>
                </a:lnTo>
                <a:lnTo>
                  <a:pt x="232" y="183106"/>
                </a:lnTo>
                <a:lnTo>
                  <a:pt x="0" y="173680"/>
                </a:lnTo>
                <a:close/>
              </a:path>
            </a:pathLst>
          </a:custGeom>
          <a:solidFill>
            <a:srgbClr val="FAA757"/>
          </a:solidFill>
          <a:ln w="28575">
            <a:solidFill>
              <a:srgbClr val="C1803F"/>
            </a:solidFill>
          </a:ln>
        </p:spPr>
        <p:txBody>
          <a:bodyPr wrap="square" lIns="0" tIns="0" rIns="0" bIns="0" rtlCol="0">
            <a:noAutofit/>
          </a:bodyPr>
          <a:lstStyle/>
          <a:p>
            <a:endParaRPr/>
          </a:p>
        </p:txBody>
      </p:sp>
      <p:sp>
        <p:nvSpPr>
          <p:cNvPr id="98" name="object 56"/>
          <p:cNvSpPr/>
          <p:nvPr/>
        </p:nvSpPr>
        <p:spPr>
          <a:xfrm>
            <a:off x="8077321" y="1961962"/>
            <a:ext cx="347472" cy="347472"/>
          </a:xfrm>
          <a:custGeom>
            <a:avLst/>
            <a:gdLst/>
            <a:ahLst/>
            <a:cxnLst/>
            <a:rect l="l" t="t" r="r" b="b"/>
            <a:pathLst>
              <a:path w="320729"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4"/>
                </a:lnTo>
                <a:lnTo>
                  <a:pt x="308334" y="106609"/>
                </a:lnTo>
                <a:lnTo>
                  <a:pt x="313014" y="120303"/>
                </a:lnTo>
                <a:lnTo>
                  <a:pt x="316635" y="134512"/>
                </a:lnTo>
                <a:lnTo>
                  <a:pt x="319146" y="149181"/>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2"/>
                </a:lnTo>
                <a:lnTo>
                  <a:pt x="146243" y="346697"/>
                </a:lnTo>
                <a:lnTo>
                  <a:pt x="132464" y="344742"/>
                </a:lnTo>
                <a:lnTo>
                  <a:pt x="119078" y="341551"/>
                </a:lnTo>
                <a:lnTo>
                  <a:pt x="106136" y="337180"/>
                </a:lnTo>
                <a:lnTo>
                  <a:pt x="93688" y="331684"/>
                </a:lnTo>
                <a:lnTo>
                  <a:pt x="81788" y="325119"/>
                </a:lnTo>
                <a:lnTo>
                  <a:pt x="70484" y="317539"/>
                </a:lnTo>
                <a:lnTo>
                  <a:pt x="59830" y="309002"/>
                </a:lnTo>
                <a:lnTo>
                  <a:pt x="49875" y="299561"/>
                </a:lnTo>
                <a:lnTo>
                  <a:pt x="40672" y="289272"/>
                </a:lnTo>
                <a:lnTo>
                  <a:pt x="32271" y="278192"/>
                </a:lnTo>
                <a:lnTo>
                  <a:pt x="24724" y="266375"/>
                </a:lnTo>
                <a:lnTo>
                  <a:pt x="18081" y="253876"/>
                </a:lnTo>
                <a:lnTo>
                  <a:pt x="12395" y="240752"/>
                </a:lnTo>
                <a:lnTo>
                  <a:pt x="7715" y="227057"/>
                </a:lnTo>
                <a:lnTo>
                  <a:pt x="4094" y="212848"/>
                </a:lnTo>
                <a:lnTo>
                  <a:pt x="1582" y="198179"/>
                </a:lnTo>
                <a:lnTo>
                  <a:pt x="232" y="183106"/>
                </a:lnTo>
                <a:lnTo>
                  <a:pt x="0" y="173680"/>
                </a:lnTo>
                <a:close/>
              </a:path>
            </a:pathLst>
          </a:custGeom>
          <a:solidFill>
            <a:srgbClr val="FAA757"/>
          </a:solidFill>
          <a:ln w="28575">
            <a:solidFill>
              <a:srgbClr val="C1803F"/>
            </a:solidFill>
          </a:ln>
        </p:spPr>
        <p:txBody>
          <a:bodyPr wrap="square" lIns="0" tIns="0" rIns="0" bIns="0" rtlCol="0">
            <a:noAutofit/>
          </a:bodyPr>
          <a:lstStyle/>
          <a:p>
            <a:endParaRPr/>
          </a:p>
        </p:txBody>
      </p:sp>
      <p:sp>
        <p:nvSpPr>
          <p:cNvPr id="99" name="object 54"/>
          <p:cNvSpPr/>
          <p:nvPr/>
        </p:nvSpPr>
        <p:spPr>
          <a:xfrm>
            <a:off x="8877097" y="2753913"/>
            <a:ext cx="347472" cy="347472"/>
          </a:xfrm>
          <a:custGeom>
            <a:avLst/>
            <a:gdLst/>
            <a:ahLst/>
            <a:cxnLst/>
            <a:rect l="l" t="t" r="r" b="b"/>
            <a:pathLst>
              <a:path w="320730"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4"/>
                </a:lnTo>
                <a:lnTo>
                  <a:pt x="308334" y="106609"/>
                </a:lnTo>
                <a:lnTo>
                  <a:pt x="313014" y="120303"/>
                </a:lnTo>
                <a:lnTo>
                  <a:pt x="316635" y="134512"/>
                </a:lnTo>
                <a:lnTo>
                  <a:pt x="319146" y="149181"/>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2"/>
                </a:lnTo>
                <a:lnTo>
                  <a:pt x="146243" y="346698"/>
                </a:lnTo>
                <a:lnTo>
                  <a:pt x="132464" y="344742"/>
                </a:lnTo>
                <a:lnTo>
                  <a:pt x="119078" y="341551"/>
                </a:lnTo>
                <a:lnTo>
                  <a:pt x="106136" y="337180"/>
                </a:lnTo>
                <a:lnTo>
                  <a:pt x="93688" y="331684"/>
                </a:lnTo>
                <a:lnTo>
                  <a:pt x="81788" y="325119"/>
                </a:lnTo>
                <a:lnTo>
                  <a:pt x="70484" y="317539"/>
                </a:lnTo>
                <a:lnTo>
                  <a:pt x="59830" y="309002"/>
                </a:lnTo>
                <a:lnTo>
                  <a:pt x="49875" y="299561"/>
                </a:lnTo>
                <a:lnTo>
                  <a:pt x="40672" y="289272"/>
                </a:lnTo>
                <a:lnTo>
                  <a:pt x="32271" y="278192"/>
                </a:lnTo>
                <a:lnTo>
                  <a:pt x="24724" y="266375"/>
                </a:lnTo>
                <a:lnTo>
                  <a:pt x="18081" y="253876"/>
                </a:lnTo>
                <a:lnTo>
                  <a:pt x="12395" y="240752"/>
                </a:lnTo>
                <a:lnTo>
                  <a:pt x="7715" y="227057"/>
                </a:lnTo>
                <a:lnTo>
                  <a:pt x="4094" y="212848"/>
                </a:lnTo>
                <a:lnTo>
                  <a:pt x="1582" y="198179"/>
                </a:lnTo>
                <a:lnTo>
                  <a:pt x="232" y="183106"/>
                </a:lnTo>
                <a:lnTo>
                  <a:pt x="0" y="173680"/>
                </a:lnTo>
                <a:close/>
              </a:path>
            </a:pathLst>
          </a:custGeom>
          <a:solidFill>
            <a:srgbClr val="FAA757"/>
          </a:solidFill>
          <a:ln w="28575">
            <a:solidFill>
              <a:srgbClr val="C1803F"/>
            </a:solidFill>
          </a:ln>
        </p:spPr>
        <p:txBody>
          <a:bodyPr wrap="square" lIns="0" tIns="0" rIns="0" bIns="0" rtlCol="0">
            <a:noAutofit/>
          </a:bodyPr>
          <a:lstStyle/>
          <a:p>
            <a:endParaRPr/>
          </a:p>
        </p:txBody>
      </p:sp>
      <p:sp>
        <p:nvSpPr>
          <p:cNvPr id="100" name="object 52"/>
          <p:cNvSpPr/>
          <p:nvPr/>
        </p:nvSpPr>
        <p:spPr>
          <a:xfrm>
            <a:off x="6220124" y="4120868"/>
            <a:ext cx="347472" cy="347472"/>
          </a:xfrm>
          <a:custGeom>
            <a:avLst/>
            <a:gdLst/>
            <a:ahLst/>
            <a:cxnLst/>
            <a:rect l="l" t="t" r="r" b="b"/>
            <a:pathLst>
              <a:path w="320730"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5"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1"/>
                </a:lnTo>
                <a:close/>
              </a:path>
            </a:pathLst>
          </a:custGeom>
          <a:solidFill>
            <a:srgbClr val="AAC56C"/>
          </a:solidFill>
          <a:ln w="28575">
            <a:solidFill>
              <a:srgbClr val="83984F"/>
            </a:solidFill>
          </a:ln>
        </p:spPr>
        <p:txBody>
          <a:bodyPr wrap="square" lIns="0" tIns="0" rIns="0" bIns="0" rtlCol="0">
            <a:noAutofit/>
          </a:bodyPr>
          <a:lstStyle/>
          <a:p>
            <a:endParaRPr/>
          </a:p>
        </p:txBody>
      </p:sp>
      <p:sp>
        <p:nvSpPr>
          <p:cNvPr id="101" name="object 50"/>
          <p:cNvSpPr/>
          <p:nvPr/>
        </p:nvSpPr>
        <p:spPr>
          <a:xfrm>
            <a:off x="5965297" y="4612355"/>
            <a:ext cx="347472" cy="347472"/>
          </a:xfrm>
          <a:custGeom>
            <a:avLst/>
            <a:gdLst/>
            <a:ahLst/>
            <a:cxnLst/>
            <a:rect l="l" t="t" r="r" b="b"/>
            <a:pathLst>
              <a:path w="320730"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6"/>
                </a:lnTo>
                <a:lnTo>
                  <a:pt x="0" y="173681"/>
                </a:lnTo>
                <a:close/>
              </a:path>
            </a:pathLst>
          </a:custGeom>
          <a:solidFill>
            <a:srgbClr val="AAC56C"/>
          </a:solidFill>
          <a:ln w="28575">
            <a:solidFill>
              <a:srgbClr val="83984F"/>
            </a:solidFill>
          </a:ln>
        </p:spPr>
        <p:txBody>
          <a:bodyPr wrap="square" lIns="0" tIns="0" rIns="0" bIns="0" rtlCol="0">
            <a:noAutofit/>
          </a:bodyPr>
          <a:lstStyle/>
          <a:p>
            <a:endParaRPr/>
          </a:p>
        </p:txBody>
      </p:sp>
      <p:sp>
        <p:nvSpPr>
          <p:cNvPr id="102" name="object 48"/>
          <p:cNvSpPr/>
          <p:nvPr/>
        </p:nvSpPr>
        <p:spPr>
          <a:xfrm>
            <a:off x="4654532" y="4049985"/>
            <a:ext cx="347472" cy="347472"/>
          </a:xfrm>
          <a:custGeom>
            <a:avLst/>
            <a:gdLst/>
            <a:ahLst/>
            <a:cxnLst/>
            <a:rect l="l" t="t" r="r" b="b"/>
            <a:pathLst>
              <a:path w="320729"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6" y="149182"/>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0"/>
                </a:lnTo>
                <a:close/>
              </a:path>
            </a:pathLst>
          </a:custGeom>
          <a:solidFill>
            <a:srgbClr val="AAC56C"/>
          </a:solidFill>
          <a:ln w="28575">
            <a:solidFill>
              <a:srgbClr val="83984F"/>
            </a:solidFill>
          </a:ln>
        </p:spPr>
        <p:txBody>
          <a:bodyPr wrap="square" lIns="0" tIns="0" rIns="0" bIns="0" rtlCol="0">
            <a:noAutofit/>
          </a:bodyPr>
          <a:lstStyle/>
          <a:p>
            <a:endParaRPr/>
          </a:p>
        </p:txBody>
      </p:sp>
      <p:sp>
        <p:nvSpPr>
          <p:cNvPr id="103" name="object 42"/>
          <p:cNvSpPr/>
          <p:nvPr/>
        </p:nvSpPr>
        <p:spPr>
          <a:xfrm>
            <a:off x="7272103" y="3311841"/>
            <a:ext cx="347472" cy="347472"/>
          </a:xfrm>
          <a:custGeom>
            <a:avLst/>
            <a:gdLst/>
            <a:ahLst/>
            <a:cxnLst/>
            <a:rect l="l" t="t" r="r" b="b"/>
            <a:pathLst>
              <a:path w="320730"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4" y="346697"/>
                </a:lnTo>
                <a:lnTo>
                  <a:pt x="132465" y="344742"/>
                </a:lnTo>
                <a:lnTo>
                  <a:pt x="119078" y="341551"/>
                </a:lnTo>
                <a:lnTo>
                  <a:pt x="106136" y="337180"/>
                </a:lnTo>
                <a:lnTo>
                  <a:pt x="93689" y="331684"/>
                </a:lnTo>
                <a:lnTo>
                  <a:pt x="81788" y="325119"/>
                </a:lnTo>
                <a:lnTo>
                  <a:pt x="70485" y="317539"/>
                </a:lnTo>
                <a:lnTo>
                  <a:pt x="59830" y="309001"/>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6"/>
                </a:lnTo>
                <a:lnTo>
                  <a:pt x="0" y="173680"/>
                </a:lnTo>
                <a:close/>
              </a:path>
            </a:pathLst>
          </a:custGeom>
          <a:solidFill>
            <a:srgbClr val="FAA757"/>
          </a:solidFill>
          <a:ln w="28575">
            <a:solidFill>
              <a:srgbClr val="C1803F"/>
            </a:solidFill>
          </a:ln>
        </p:spPr>
        <p:txBody>
          <a:bodyPr wrap="square" lIns="0" tIns="0" rIns="0" bIns="0" rtlCol="0">
            <a:noAutofit/>
          </a:bodyPr>
          <a:lstStyle/>
          <a:p>
            <a:endParaRPr/>
          </a:p>
        </p:txBody>
      </p:sp>
      <p:sp>
        <p:nvSpPr>
          <p:cNvPr id="104" name="object 44"/>
          <p:cNvSpPr/>
          <p:nvPr/>
        </p:nvSpPr>
        <p:spPr>
          <a:xfrm>
            <a:off x="7084113" y="2580232"/>
            <a:ext cx="347472" cy="347472"/>
          </a:xfrm>
          <a:custGeom>
            <a:avLst/>
            <a:gdLst/>
            <a:ahLst/>
            <a:cxnLst/>
            <a:rect l="l" t="t" r="r" b="b"/>
            <a:pathLst>
              <a:path w="320730"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2"/>
                </a:lnTo>
                <a:lnTo>
                  <a:pt x="146244" y="346698"/>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3"/>
                </a:lnTo>
                <a:lnTo>
                  <a:pt x="32271" y="278192"/>
                </a:lnTo>
                <a:lnTo>
                  <a:pt x="24724" y="266375"/>
                </a:lnTo>
                <a:lnTo>
                  <a:pt x="18081" y="253876"/>
                </a:lnTo>
                <a:lnTo>
                  <a:pt x="12395" y="240752"/>
                </a:lnTo>
                <a:lnTo>
                  <a:pt x="7715" y="227058"/>
                </a:lnTo>
                <a:lnTo>
                  <a:pt x="4094" y="212848"/>
                </a:lnTo>
                <a:lnTo>
                  <a:pt x="1583" y="198179"/>
                </a:lnTo>
                <a:lnTo>
                  <a:pt x="232" y="183107"/>
                </a:lnTo>
                <a:lnTo>
                  <a:pt x="0" y="173680"/>
                </a:lnTo>
                <a:close/>
              </a:path>
            </a:pathLst>
          </a:custGeom>
          <a:solidFill>
            <a:srgbClr val="FAA757"/>
          </a:solidFill>
          <a:ln w="28575">
            <a:solidFill>
              <a:srgbClr val="C1803F"/>
            </a:solidFill>
          </a:ln>
        </p:spPr>
        <p:txBody>
          <a:bodyPr wrap="square" lIns="0" tIns="0" rIns="0" bIns="0" rtlCol="0">
            <a:noAutofit/>
          </a:bodyPr>
          <a:lstStyle/>
          <a:p>
            <a:endParaRPr/>
          </a:p>
        </p:txBody>
      </p:sp>
      <p:sp>
        <p:nvSpPr>
          <p:cNvPr id="105" name="object 46"/>
          <p:cNvSpPr/>
          <p:nvPr/>
        </p:nvSpPr>
        <p:spPr>
          <a:xfrm>
            <a:off x="6945508" y="2964479"/>
            <a:ext cx="347472" cy="347472"/>
          </a:xfrm>
          <a:custGeom>
            <a:avLst/>
            <a:gdLst/>
            <a:ahLst/>
            <a:cxnLst/>
            <a:rect l="l" t="t" r="r" b="b"/>
            <a:pathLst>
              <a:path w="320730"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4"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30" y="342927"/>
                </a:lnTo>
                <a:lnTo>
                  <a:pt x="182985" y="345647"/>
                </a:lnTo>
                <a:lnTo>
                  <a:pt x="169068" y="347110"/>
                </a:lnTo>
                <a:lnTo>
                  <a:pt x="160365" y="347362"/>
                </a:lnTo>
                <a:lnTo>
                  <a:pt x="146244" y="346698"/>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3" y="198179"/>
                </a:lnTo>
                <a:lnTo>
                  <a:pt x="232" y="183107"/>
                </a:lnTo>
                <a:lnTo>
                  <a:pt x="0" y="173680"/>
                </a:lnTo>
                <a:close/>
              </a:path>
            </a:pathLst>
          </a:custGeom>
          <a:solidFill>
            <a:srgbClr val="FAA757"/>
          </a:solidFill>
          <a:ln w="28575">
            <a:solidFill>
              <a:srgbClr val="C1803F"/>
            </a:solidFill>
          </a:ln>
        </p:spPr>
        <p:txBody>
          <a:bodyPr wrap="square" lIns="0" tIns="0" rIns="0" bIns="0" rtlCol="0">
            <a:noAutofit/>
          </a:bodyPr>
          <a:lstStyle/>
          <a:p>
            <a:endParaRPr/>
          </a:p>
        </p:txBody>
      </p:sp>
      <p:sp>
        <p:nvSpPr>
          <p:cNvPr id="106" name="object 40"/>
          <p:cNvSpPr/>
          <p:nvPr/>
        </p:nvSpPr>
        <p:spPr>
          <a:xfrm>
            <a:off x="6737120" y="4921685"/>
            <a:ext cx="347472" cy="347472"/>
          </a:xfrm>
          <a:custGeom>
            <a:avLst/>
            <a:gdLst/>
            <a:ahLst/>
            <a:cxnLst/>
            <a:rect l="l" t="t" r="r" b="b"/>
            <a:pathLst>
              <a:path w="320729"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29"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1"/>
                </a:lnTo>
                <a:close/>
              </a:path>
            </a:pathLst>
          </a:custGeom>
          <a:solidFill>
            <a:srgbClr val="AAC56C"/>
          </a:solidFill>
          <a:ln w="28575">
            <a:solidFill>
              <a:srgbClr val="83984F"/>
            </a:solidFill>
          </a:ln>
        </p:spPr>
        <p:txBody>
          <a:bodyPr wrap="square" lIns="0" tIns="0" rIns="0" bIns="0" rtlCol="0">
            <a:noAutofit/>
          </a:bodyPr>
          <a:lstStyle/>
          <a:p>
            <a:endParaRPr/>
          </a:p>
        </p:txBody>
      </p:sp>
      <p:sp>
        <p:nvSpPr>
          <p:cNvPr id="107" name="object 38"/>
          <p:cNvSpPr/>
          <p:nvPr/>
        </p:nvSpPr>
        <p:spPr>
          <a:xfrm>
            <a:off x="8556365" y="2219115"/>
            <a:ext cx="347472" cy="347472"/>
          </a:xfrm>
          <a:custGeom>
            <a:avLst/>
            <a:gdLst/>
            <a:ahLst/>
            <a:cxnLst/>
            <a:rect l="l" t="t" r="r" b="b"/>
            <a:pathLst>
              <a:path w="320729"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4"/>
                </a:lnTo>
                <a:lnTo>
                  <a:pt x="308334" y="106609"/>
                </a:lnTo>
                <a:lnTo>
                  <a:pt x="313014" y="120303"/>
                </a:lnTo>
                <a:lnTo>
                  <a:pt x="316635" y="134512"/>
                </a:lnTo>
                <a:lnTo>
                  <a:pt x="319146" y="149181"/>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2"/>
                </a:lnTo>
                <a:lnTo>
                  <a:pt x="146243" y="346698"/>
                </a:lnTo>
                <a:lnTo>
                  <a:pt x="132464" y="344742"/>
                </a:lnTo>
                <a:lnTo>
                  <a:pt x="119078" y="341551"/>
                </a:lnTo>
                <a:lnTo>
                  <a:pt x="106136" y="337180"/>
                </a:lnTo>
                <a:lnTo>
                  <a:pt x="93688" y="331684"/>
                </a:lnTo>
                <a:lnTo>
                  <a:pt x="81788" y="325119"/>
                </a:lnTo>
                <a:lnTo>
                  <a:pt x="70484" y="317539"/>
                </a:lnTo>
                <a:lnTo>
                  <a:pt x="59830" y="309002"/>
                </a:lnTo>
                <a:lnTo>
                  <a:pt x="49875" y="299561"/>
                </a:lnTo>
                <a:lnTo>
                  <a:pt x="40672" y="289272"/>
                </a:lnTo>
                <a:lnTo>
                  <a:pt x="32271" y="278192"/>
                </a:lnTo>
                <a:lnTo>
                  <a:pt x="24724" y="266375"/>
                </a:lnTo>
                <a:lnTo>
                  <a:pt x="18081" y="253876"/>
                </a:lnTo>
                <a:lnTo>
                  <a:pt x="12395" y="240752"/>
                </a:lnTo>
                <a:lnTo>
                  <a:pt x="7715" y="227057"/>
                </a:lnTo>
                <a:lnTo>
                  <a:pt x="4094" y="212848"/>
                </a:lnTo>
                <a:lnTo>
                  <a:pt x="1582" y="198179"/>
                </a:lnTo>
                <a:lnTo>
                  <a:pt x="232" y="183106"/>
                </a:lnTo>
                <a:lnTo>
                  <a:pt x="0" y="173680"/>
                </a:lnTo>
                <a:close/>
              </a:path>
            </a:pathLst>
          </a:custGeom>
          <a:solidFill>
            <a:srgbClr val="FAA757"/>
          </a:solidFill>
          <a:ln w="28575">
            <a:solidFill>
              <a:srgbClr val="C1803F"/>
            </a:solidFill>
          </a:ln>
        </p:spPr>
        <p:txBody>
          <a:bodyPr wrap="square" lIns="0" tIns="0" rIns="0" bIns="0" rtlCol="0">
            <a:noAutofit/>
          </a:bodyPr>
          <a:lstStyle/>
          <a:p>
            <a:endParaRPr/>
          </a:p>
        </p:txBody>
      </p:sp>
      <p:sp>
        <p:nvSpPr>
          <p:cNvPr id="108" name="object 36"/>
          <p:cNvSpPr/>
          <p:nvPr/>
        </p:nvSpPr>
        <p:spPr>
          <a:xfrm>
            <a:off x="8909165" y="3402186"/>
            <a:ext cx="347472" cy="347472"/>
          </a:xfrm>
          <a:custGeom>
            <a:avLst/>
            <a:gdLst/>
            <a:ahLst/>
            <a:cxnLst/>
            <a:rect l="l" t="t" r="r" b="b"/>
            <a:pathLst>
              <a:path w="338701" h="347361">
                <a:moveTo>
                  <a:pt x="338701" y="173680"/>
                </a:moveTo>
                <a:lnTo>
                  <a:pt x="338086" y="158773"/>
                </a:lnTo>
                <a:lnTo>
                  <a:pt x="336274" y="144215"/>
                </a:lnTo>
                <a:lnTo>
                  <a:pt x="333315" y="130059"/>
                </a:lnTo>
                <a:lnTo>
                  <a:pt x="329260" y="116355"/>
                </a:lnTo>
                <a:lnTo>
                  <a:pt x="324157" y="103155"/>
                </a:lnTo>
                <a:lnTo>
                  <a:pt x="318058" y="90510"/>
                </a:lnTo>
                <a:lnTo>
                  <a:pt x="311012" y="78472"/>
                </a:lnTo>
                <a:lnTo>
                  <a:pt x="303069" y="67092"/>
                </a:lnTo>
                <a:lnTo>
                  <a:pt x="294280" y="56421"/>
                </a:lnTo>
                <a:lnTo>
                  <a:pt x="284694" y="46511"/>
                </a:lnTo>
                <a:lnTo>
                  <a:pt x="274362" y="37412"/>
                </a:lnTo>
                <a:lnTo>
                  <a:pt x="263333" y="29177"/>
                </a:lnTo>
                <a:lnTo>
                  <a:pt x="251657" y="21856"/>
                </a:lnTo>
                <a:lnTo>
                  <a:pt x="239385" y="15500"/>
                </a:lnTo>
                <a:lnTo>
                  <a:pt x="226566" y="10162"/>
                </a:lnTo>
                <a:lnTo>
                  <a:pt x="213252" y="5892"/>
                </a:lnTo>
                <a:lnTo>
                  <a:pt x="199490" y="2742"/>
                </a:lnTo>
                <a:lnTo>
                  <a:pt x="185333" y="763"/>
                </a:lnTo>
                <a:lnTo>
                  <a:pt x="170829" y="6"/>
                </a:lnTo>
                <a:lnTo>
                  <a:pt x="169350" y="0"/>
                </a:lnTo>
                <a:lnTo>
                  <a:pt x="154814" y="630"/>
                </a:lnTo>
                <a:lnTo>
                  <a:pt x="140620" y="2489"/>
                </a:lnTo>
                <a:lnTo>
                  <a:pt x="126816" y="5523"/>
                </a:lnTo>
                <a:lnTo>
                  <a:pt x="113454" y="9683"/>
                </a:lnTo>
                <a:lnTo>
                  <a:pt x="100583" y="14916"/>
                </a:lnTo>
                <a:lnTo>
                  <a:pt x="88254" y="21171"/>
                </a:lnTo>
                <a:lnTo>
                  <a:pt x="76516" y="28397"/>
                </a:lnTo>
                <a:lnTo>
                  <a:pt x="65420" y="36543"/>
                </a:lnTo>
                <a:lnTo>
                  <a:pt x="55015" y="45557"/>
                </a:lnTo>
                <a:lnTo>
                  <a:pt x="45351" y="55388"/>
                </a:lnTo>
                <a:lnTo>
                  <a:pt x="36479" y="65984"/>
                </a:lnTo>
                <a:lnTo>
                  <a:pt x="28449" y="77295"/>
                </a:lnTo>
                <a:lnTo>
                  <a:pt x="21311" y="89269"/>
                </a:lnTo>
                <a:lnTo>
                  <a:pt x="15114" y="101855"/>
                </a:lnTo>
                <a:lnTo>
                  <a:pt x="9909" y="115001"/>
                </a:lnTo>
                <a:lnTo>
                  <a:pt x="5745" y="128657"/>
                </a:lnTo>
                <a:lnTo>
                  <a:pt x="2674" y="142770"/>
                </a:lnTo>
                <a:lnTo>
                  <a:pt x="744" y="157289"/>
                </a:lnTo>
                <a:lnTo>
                  <a:pt x="6" y="172164"/>
                </a:lnTo>
                <a:lnTo>
                  <a:pt x="0" y="173680"/>
                </a:lnTo>
                <a:lnTo>
                  <a:pt x="615" y="188588"/>
                </a:lnTo>
                <a:lnTo>
                  <a:pt x="2427" y="203146"/>
                </a:lnTo>
                <a:lnTo>
                  <a:pt x="5386" y="217302"/>
                </a:lnTo>
                <a:lnTo>
                  <a:pt x="9441" y="231006"/>
                </a:lnTo>
                <a:lnTo>
                  <a:pt x="14544" y="244206"/>
                </a:lnTo>
                <a:lnTo>
                  <a:pt x="20643" y="256850"/>
                </a:lnTo>
                <a:lnTo>
                  <a:pt x="27689" y="268888"/>
                </a:lnTo>
                <a:lnTo>
                  <a:pt x="35631" y="280269"/>
                </a:lnTo>
                <a:lnTo>
                  <a:pt x="44421" y="290940"/>
                </a:lnTo>
                <a:lnTo>
                  <a:pt x="54007" y="300850"/>
                </a:lnTo>
                <a:lnTo>
                  <a:pt x="64339" y="309949"/>
                </a:lnTo>
                <a:lnTo>
                  <a:pt x="75368" y="318184"/>
                </a:lnTo>
                <a:lnTo>
                  <a:pt x="87044" y="325505"/>
                </a:lnTo>
                <a:lnTo>
                  <a:pt x="99316" y="331861"/>
                </a:lnTo>
                <a:lnTo>
                  <a:pt x="112134" y="337199"/>
                </a:lnTo>
                <a:lnTo>
                  <a:pt x="125449" y="341469"/>
                </a:lnTo>
                <a:lnTo>
                  <a:pt x="139210" y="344619"/>
                </a:lnTo>
                <a:lnTo>
                  <a:pt x="153368" y="346598"/>
                </a:lnTo>
                <a:lnTo>
                  <a:pt x="167872" y="347355"/>
                </a:lnTo>
                <a:lnTo>
                  <a:pt x="169350" y="347361"/>
                </a:lnTo>
                <a:lnTo>
                  <a:pt x="183886" y="346731"/>
                </a:lnTo>
                <a:lnTo>
                  <a:pt x="198081" y="344872"/>
                </a:lnTo>
                <a:lnTo>
                  <a:pt x="211885" y="341838"/>
                </a:lnTo>
                <a:lnTo>
                  <a:pt x="225247" y="337678"/>
                </a:lnTo>
                <a:lnTo>
                  <a:pt x="238117" y="332445"/>
                </a:lnTo>
                <a:lnTo>
                  <a:pt x="250447" y="326190"/>
                </a:lnTo>
                <a:lnTo>
                  <a:pt x="262185" y="318964"/>
                </a:lnTo>
                <a:lnTo>
                  <a:pt x="273281" y="310818"/>
                </a:lnTo>
                <a:lnTo>
                  <a:pt x="283686" y="301804"/>
                </a:lnTo>
                <a:lnTo>
                  <a:pt x="293349" y="291973"/>
                </a:lnTo>
                <a:lnTo>
                  <a:pt x="302221" y="281377"/>
                </a:lnTo>
                <a:lnTo>
                  <a:pt x="310251" y="270066"/>
                </a:lnTo>
                <a:lnTo>
                  <a:pt x="317390" y="258092"/>
                </a:lnTo>
                <a:lnTo>
                  <a:pt x="323587" y="245506"/>
                </a:lnTo>
                <a:lnTo>
                  <a:pt x="328792" y="232360"/>
                </a:lnTo>
                <a:lnTo>
                  <a:pt x="332956" y="218704"/>
                </a:lnTo>
                <a:lnTo>
                  <a:pt x="336027" y="204591"/>
                </a:lnTo>
                <a:lnTo>
                  <a:pt x="337957" y="190071"/>
                </a:lnTo>
                <a:lnTo>
                  <a:pt x="338695" y="175197"/>
                </a:lnTo>
                <a:lnTo>
                  <a:pt x="338701" y="173680"/>
                </a:lnTo>
                <a:close/>
              </a:path>
            </a:pathLst>
          </a:custGeom>
          <a:solidFill>
            <a:srgbClr val="FAA757"/>
          </a:solidFill>
          <a:ln w="28575">
            <a:solidFill>
              <a:schemeClr val="bg1">
                <a:lumMod val="85000"/>
              </a:schemeClr>
            </a:solidFill>
          </a:ln>
        </p:spPr>
        <p:txBody>
          <a:bodyPr wrap="square" lIns="0" tIns="0" rIns="0" bIns="0" rtlCol="0">
            <a:noAutofit/>
          </a:bodyPr>
          <a:lstStyle/>
          <a:p>
            <a:endParaRPr/>
          </a:p>
        </p:txBody>
      </p:sp>
      <p:sp>
        <p:nvSpPr>
          <p:cNvPr id="109" name="object 34"/>
          <p:cNvSpPr/>
          <p:nvPr/>
        </p:nvSpPr>
        <p:spPr>
          <a:xfrm>
            <a:off x="6562354" y="2483005"/>
            <a:ext cx="347472" cy="347472"/>
          </a:xfrm>
          <a:custGeom>
            <a:avLst/>
            <a:gdLst/>
            <a:ahLst/>
            <a:cxnLst/>
            <a:rect l="l" t="t" r="r" b="b"/>
            <a:pathLst>
              <a:path w="320729"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5" y="2619"/>
                </a:lnTo>
                <a:lnTo>
                  <a:pt x="201651" y="5810"/>
                </a:lnTo>
                <a:lnTo>
                  <a:pt x="214593" y="10181"/>
                </a:lnTo>
                <a:lnTo>
                  <a:pt x="227041" y="15677"/>
                </a:lnTo>
                <a:lnTo>
                  <a:pt x="238941" y="22242"/>
                </a:lnTo>
                <a:lnTo>
                  <a:pt x="250245" y="29822"/>
                </a:lnTo>
                <a:lnTo>
                  <a:pt x="260899" y="38359"/>
                </a:lnTo>
                <a:lnTo>
                  <a:pt x="270854"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2"/>
                </a:lnTo>
                <a:lnTo>
                  <a:pt x="146244" y="346698"/>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3" y="198179"/>
                </a:lnTo>
                <a:lnTo>
                  <a:pt x="232" y="183107"/>
                </a:lnTo>
                <a:lnTo>
                  <a:pt x="0" y="173680"/>
                </a:lnTo>
                <a:close/>
              </a:path>
            </a:pathLst>
          </a:custGeom>
          <a:solidFill>
            <a:srgbClr val="FAA757"/>
          </a:solidFill>
          <a:ln w="28575">
            <a:solidFill>
              <a:srgbClr val="C1803F"/>
            </a:solidFill>
          </a:ln>
        </p:spPr>
        <p:txBody>
          <a:bodyPr wrap="square" lIns="0" tIns="0" rIns="0" bIns="0" rtlCol="0">
            <a:noAutofit/>
          </a:bodyPr>
          <a:lstStyle/>
          <a:p>
            <a:endParaRPr/>
          </a:p>
        </p:txBody>
      </p:sp>
      <p:sp>
        <p:nvSpPr>
          <p:cNvPr id="110" name="object 32"/>
          <p:cNvSpPr/>
          <p:nvPr/>
        </p:nvSpPr>
        <p:spPr>
          <a:xfrm>
            <a:off x="8716732" y="1593274"/>
            <a:ext cx="347472" cy="347472"/>
          </a:xfrm>
          <a:custGeom>
            <a:avLst/>
            <a:gdLst/>
            <a:ahLst/>
            <a:cxnLst/>
            <a:rect l="l" t="t" r="r" b="b"/>
            <a:pathLst>
              <a:path w="320730"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4"/>
                </a:lnTo>
                <a:lnTo>
                  <a:pt x="308334" y="106609"/>
                </a:lnTo>
                <a:lnTo>
                  <a:pt x="313014" y="120303"/>
                </a:lnTo>
                <a:lnTo>
                  <a:pt x="316635" y="134512"/>
                </a:lnTo>
                <a:lnTo>
                  <a:pt x="319147" y="149181"/>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3"/>
                </a:lnTo>
                <a:lnTo>
                  <a:pt x="285311" y="282563"/>
                </a:lnTo>
                <a:lnTo>
                  <a:pt x="276594" y="293344"/>
                </a:lnTo>
                <a:lnTo>
                  <a:pt x="267094" y="303311"/>
                </a:lnTo>
                <a:lnTo>
                  <a:pt x="256863" y="312410"/>
                </a:lnTo>
                <a:lnTo>
                  <a:pt x="245952" y="320584"/>
                </a:lnTo>
                <a:lnTo>
                  <a:pt x="234412" y="327778"/>
                </a:lnTo>
                <a:lnTo>
                  <a:pt x="222294" y="333937"/>
                </a:lnTo>
                <a:lnTo>
                  <a:pt x="209649" y="339005"/>
                </a:lnTo>
                <a:lnTo>
                  <a:pt x="196530" y="342927"/>
                </a:lnTo>
                <a:lnTo>
                  <a:pt x="182985" y="345647"/>
                </a:lnTo>
                <a:lnTo>
                  <a:pt x="169068" y="347110"/>
                </a:lnTo>
                <a:lnTo>
                  <a:pt x="160364" y="347362"/>
                </a:lnTo>
                <a:lnTo>
                  <a:pt x="146243" y="346698"/>
                </a:lnTo>
                <a:lnTo>
                  <a:pt x="132464" y="344742"/>
                </a:lnTo>
                <a:lnTo>
                  <a:pt x="119078" y="341551"/>
                </a:lnTo>
                <a:lnTo>
                  <a:pt x="106136" y="337180"/>
                </a:lnTo>
                <a:lnTo>
                  <a:pt x="93688" y="331684"/>
                </a:lnTo>
                <a:lnTo>
                  <a:pt x="81788" y="325119"/>
                </a:lnTo>
                <a:lnTo>
                  <a:pt x="70484" y="317539"/>
                </a:lnTo>
                <a:lnTo>
                  <a:pt x="59830" y="309002"/>
                </a:lnTo>
                <a:lnTo>
                  <a:pt x="49875" y="299561"/>
                </a:lnTo>
                <a:lnTo>
                  <a:pt x="40672" y="289272"/>
                </a:lnTo>
                <a:lnTo>
                  <a:pt x="32271" y="278192"/>
                </a:lnTo>
                <a:lnTo>
                  <a:pt x="24724" y="266375"/>
                </a:lnTo>
                <a:lnTo>
                  <a:pt x="18081" y="253876"/>
                </a:lnTo>
                <a:lnTo>
                  <a:pt x="12395" y="240752"/>
                </a:lnTo>
                <a:lnTo>
                  <a:pt x="7715" y="227057"/>
                </a:lnTo>
                <a:lnTo>
                  <a:pt x="4094" y="212848"/>
                </a:lnTo>
                <a:lnTo>
                  <a:pt x="1582" y="198179"/>
                </a:lnTo>
                <a:lnTo>
                  <a:pt x="232" y="183106"/>
                </a:lnTo>
                <a:lnTo>
                  <a:pt x="0" y="173680"/>
                </a:lnTo>
                <a:close/>
              </a:path>
            </a:pathLst>
          </a:custGeom>
          <a:solidFill>
            <a:srgbClr val="FAA757"/>
          </a:solidFill>
          <a:ln w="28575">
            <a:solidFill>
              <a:srgbClr val="C1803F"/>
            </a:solidFill>
          </a:ln>
        </p:spPr>
        <p:txBody>
          <a:bodyPr wrap="square" lIns="0" tIns="0" rIns="0" bIns="0" rtlCol="0">
            <a:noAutofit/>
          </a:bodyPr>
          <a:lstStyle/>
          <a:p>
            <a:endParaRPr/>
          </a:p>
        </p:txBody>
      </p:sp>
      <p:sp>
        <p:nvSpPr>
          <p:cNvPr id="111" name="object 30"/>
          <p:cNvSpPr/>
          <p:nvPr/>
        </p:nvSpPr>
        <p:spPr>
          <a:xfrm>
            <a:off x="7725572" y="3169970"/>
            <a:ext cx="347472" cy="347472"/>
          </a:xfrm>
          <a:custGeom>
            <a:avLst/>
            <a:gdLst/>
            <a:ahLst/>
            <a:cxnLst/>
            <a:rect l="l" t="t" r="r" b="b"/>
            <a:pathLst>
              <a:path w="320729"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2"/>
                </a:lnTo>
                <a:lnTo>
                  <a:pt x="146244" y="346698"/>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3" y="198179"/>
                </a:lnTo>
                <a:lnTo>
                  <a:pt x="232" y="183107"/>
                </a:lnTo>
                <a:lnTo>
                  <a:pt x="0" y="173680"/>
                </a:lnTo>
                <a:close/>
              </a:path>
            </a:pathLst>
          </a:custGeom>
          <a:solidFill>
            <a:srgbClr val="FAA757"/>
          </a:solidFill>
          <a:ln w="28575">
            <a:solidFill>
              <a:srgbClr val="C1803F"/>
            </a:solidFill>
          </a:ln>
        </p:spPr>
        <p:txBody>
          <a:bodyPr wrap="square" lIns="0" tIns="0" rIns="0" bIns="0" rtlCol="0">
            <a:noAutofit/>
          </a:bodyPr>
          <a:lstStyle/>
          <a:p>
            <a:endParaRPr/>
          </a:p>
        </p:txBody>
      </p:sp>
      <p:sp>
        <p:nvSpPr>
          <p:cNvPr id="112" name="object 28"/>
          <p:cNvSpPr/>
          <p:nvPr/>
        </p:nvSpPr>
        <p:spPr>
          <a:xfrm>
            <a:off x="6401989" y="5328656"/>
            <a:ext cx="347472" cy="347472"/>
          </a:xfrm>
          <a:custGeom>
            <a:avLst/>
            <a:gdLst/>
            <a:ahLst/>
            <a:cxnLst/>
            <a:rect l="l" t="t" r="r" b="b"/>
            <a:pathLst>
              <a:path w="320730"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6"/>
                </a:lnTo>
                <a:lnTo>
                  <a:pt x="0" y="173680"/>
                </a:lnTo>
                <a:close/>
              </a:path>
            </a:pathLst>
          </a:custGeom>
          <a:solidFill>
            <a:srgbClr val="AAC56C"/>
          </a:solidFill>
          <a:ln w="28575">
            <a:solidFill>
              <a:srgbClr val="83984F"/>
            </a:solidFill>
          </a:ln>
        </p:spPr>
        <p:txBody>
          <a:bodyPr wrap="square" lIns="0" tIns="0" rIns="0" bIns="0" rtlCol="0">
            <a:noAutofit/>
          </a:bodyPr>
          <a:lstStyle/>
          <a:p>
            <a:endParaRPr/>
          </a:p>
        </p:txBody>
      </p:sp>
      <p:sp>
        <p:nvSpPr>
          <p:cNvPr id="113" name="object 26"/>
          <p:cNvSpPr/>
          <p:nvPr/>
        </p:nvSpPr>
        <p:spPr>
          <a:xfrm>
            <a:off x="7105873" y="4521611"/>
            <a:ext cx="347472" cy="347472"/>
          </a:xfrm>
          <a:custGeom>
            <a:avLst/>
            <a:gdLst/>
            <a:ahLst/>
            <a:cxnLst/>
            <a:rect l="l" t="t" r="r" b="b"/>
            <a:pathLst>
              <a:path w="320730"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6"/>
                </a:lnTo>
                <a:lnTo>
                  <a:pt x="0" y="173681"/>
                </a:lnTo>
                <a:close/>
              </a:path>
            </a:pathLst>
          </a:custGeom>
          <a:solidFill>
            <a:srgbClr val="AAC56C"/>
          </a:solidFill>
          <a:ln w="28575">
            <a:solidFill>
              <a:schemeClr val="bg1">
                <a:lumMod val="85000"/>
              </a:schemeClr>
            </a:solidFill>
          </a:ln>
        </p:spPr>
        <p:txBody>
          <a:bodyPr wrap="square" lIns="0" tIns="0" rIns="0" bIns="0" rtlCol="0">
            <a:noAutofit/>
          </a:bodyPr>
          <a:lstStyle/>
          <a:p>
            <a:endParaRPr/>
          </a:p>
        </p:txBody>
      </p:sp>
      <p:sp>
        <p:nvSpPr>
          <p:cNvPr id="114" name="object 24"/>
          <p:cNvSpPr/>
          <p:nvPr/>
        </p:nvSpPr>
        <p:spPr>
          <a:xfrm>
            <a:off x="5052670" y="3517331"/>
            <a:ext cx="347472" cy="347472"/>
          </a:xfrm>
          <a:custGeom>
            <a:avLst/>
            <a:gdLst/>
            <a:ahLst/>
            <a:cxnLst/>
            <a:rect l="l" t="t" r="r" b="b"/>
            <a:pathLst>
              <a:path w="320730"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1"/>
                </a:lnTo>
                <a:close/>
              </a:path>
            </a:pathLst>
          </a:custGeom>
          <a:solidFill>
            <a:srgbClr val="AAC56C"/>
          </a:solidFill>
          <a:ln w="28575">
            <a:solidFill>
              <a:srgbClr val="83984F"/>
            </a:solidFill>
          </a:ln>
        </p:spPr>
        <p:txBody>
          <a:bodyPr wrap="square" lIns="0" tIns="0" rIns="0" bIns="0" rtlCol="0">
            <a:noAutofit/>
          </a:bodyPr>
          <a:lstStyle/>
          <a:p>
            <a:endParaRPr/>
          </a:p>
        </p:txBody>
      </p:sp>
      <p:sp>
        <p:nvSpPr>
          <p:cNvPr id="115" name="object 22"/>
          <p:cNvSpPr/>
          <p:nvPr/>
        </p:nvSpPr>
        <p:spPr>
          <a:xfrm>
            <a:off x="4776845" y="5206506"/>
            <a:ext cx="347472" cy="347472"/>
          </a:xfrm>
          <a:custGeom>
            <a:avLst/>
            <a:gdLst/>
            <a:ahLst/>
            <a:cxnLst/>
            <a:rect l="l" t="t" r="r" b="b"/>
            <a:pathLst>
              <a:path w="320730"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0"/>
                </a:lnTo>
                <a:close/>
              </a:path>
            </a:pathLst>
          </a:custGeom>
          <a:solidFill>
            <a:srgbClr val="937AB1"/>
          </a:solidFill>
          <a:ln w="57150">
            <a:solidFill>
              <a:srgbClr val="AAC56C"/>
            </a:solidFill>
          </a:ln>
        </p:spPr>
        <p:txBody>
          <a:bodyPr wrap="square" lIns="0" tIns="0" rIns="0" bIns="0" rtlCol="0">
            <a:noAutofit/>
          </a:bodyPr>
          <a:lstStyle/>
          <a:p>
            <a:endParaRPr/>
          </a:p>
        </p:txBody>
      </p:sp>
      <p:sp>
        <p:nvSpPr>
          <p:cNvPr id="116" name="object 20"/>
          <p:cNvSpPr/>
          <p:nvPr/>
        </p:nvSpPr>
        <p:spPr>
          <a:xfrm>
            <a:off x="5373401" y="4051297"/>
            <a:ext cx="347472" cy="347472"/>
          </a:xfrm>
          <a:custGeom>
            <a:avLst/>
            <a:gdLst/>
            <a:ahLst/>
            <a:cxnLst/>
            <a:rect l="l" t="t" r="r" b="b"/>
            <a:pathLst>
              <a:path w="320730"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2"/>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1"/>
                </a:lnTo>
                <a:close/>
              </a:path>
            </a:pathLst>
          </a:custGeom>
          <a:solidFill>
            <a:srgbClr val="AAC56C"/>
          </a:solidFill>
          <a:ln w="28575">
            <a:solidFill>
              <a:srgbClr val="83984F"/>
            </a:solidFill>
          </a:ln>
        </p:spPr>
        <p:txBody>
          <a:bodyPr wrap="square" lIns="0" tIns="0" rIns="0" bIns="0" rtlCol="0">
            <a:noAutofit/>
          </a:bodyPr>
          <a:lstStyle/>
          <a:p>
            <a:endParaRPr/>
          </a:p>
        </p:txBody>
      </p:sp>
      <p:sp>
        <p:nvSpPr>
          <p:cNvPr id="117" name="object 18"/>
          <p:cNvSpPr/>
          <p:nvPr/>
        </p:nvSpPr>
        <p:spPr>
          <a:xfrm>
            <a:off x="8237687" y="2691052"/>
            <a:ext cx="347472" cy="347472"/>
          </a:xfrm>
          <a:custGeom>
            <a:avLst/>
            <a:gdLst/>
            <a:ahLst/>
            <a:cxnLst/>
            <a:rect l="l" t="t" r="r" b="b"/>
            <a:pathLst>
              <a:path w="320730"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4"/>
                </a:lnTo>
                <a:lnTo>
                  <a:pt x="308334" y="106609"/>
                </a:lnTo>
                <a:lnTo>
                  <a:pt x="313014" y="120303"/>
                </a:lnTo>
                <a:lnTo>
                  <a:pt x="316635" y="134512"/>
                </a:lnTo>
                <a:lnTo>
                  <a:pt x="319147" y="149181"/>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2"/>
                </a:lnTo>
                <a:lnTo>
                  <a:pt x="146243" y="346698"/>
                </a:lnTo>
                <a:lnTo>
                  <a:pt x="132464" y="344742"/>
                </a:lnTo>
                <a:lnTo>
                  <a:pt x="119078" y="341551"/>
                </a:lnTo>
                <a:lnTo>
                  <a:pt x="106136" y="337180"/>
                </a:lnTo>
                <a:lnTo>
                  <a:pt x="93688"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7"/>
                </a:lnTo>
                <a:lnTo>
                  <a:pt x="4094" y="212848"/>
                </a:lnTo>
                <a:lnTo>
                  <a:pt x="1582" y="198179"/>
                </a:lnTo>
                <a:lnTo>
                  <a:pt x="232" y="183106"/>
                </a:lnTo>
                <a:lnTo>
                  <a:pt x="0" y="173680"/>
                </a:lnTo>
                <a:close/>
              </a:path>
            </a:pathLst>
          </a:custGeom>
          <a:solidFill>
            <a:srgbClr val="FAA757"/>
          </a:solidFill>
          <a:ln w="28575">
            <a:solidFill>
              <a:srgbClr val="C1803F"/>
            </a:solidFill>
          </a:ln>
        </p:spPr>
        <p:txBody>
          <a:bodyPr wrap="square" lIns="0" tIns="0" rIns="0" bIns="0" rtlCol="0">
            <a:noAutofit/>
          </a:bodyPr>
          <a:lstStyle/>
          <a:p>
            <a:endParaRPr/>
          </a:p>
        </p:txBody>
      </p:sp>
      <p:sp>
        <p:nvSpPr>
          <p:cNvPr id="118" name="object 6"/>
          <p:cNvSpPr txBox="1"/>
          <p:nvPr/>
        </p:nvSpPr>
        <p:spPr>
          <a:xfrm>
            <a:off x="2856125" y="3759280"/>
            <a:ext cx="992822" cy="330200"/>
          </a:xfrm>
          <a:prstGeom prst="rect">
            <a:avLst/>
          </a:prstGeom>
        </p:spPr>
        <p:txBody>
          <a:bodyPr wrap="square" lIns="0" tIns="0" rIns="0" bIns="0" rtlCol="0">
            <a:noAutofit/>
          </a:bodyPr>
          <a:lstStyle/>
          <a:p>
            <a:pPr marL="12700">
              <a:lnSpc>
                <a:spcPts val="2600"/>
              </a:lnSpc>
              <a:spcBef>
                <a:spcPts val="130"/>
              </a:spcBef>
            </a:pPr>
            <a:r>
              <a:rPr sz="3600" baseline="2275" dirty="0">
                <a:solidFill>
                  <a:srgbClr val="7F7E7E"/>
                </a:solidFill>
                <a:cs typeface="Calibri"/>
              </a:rPr>
              <a:t>Income</a:t>
            </a:r>
            <a:endParaRPr sz="2400" dirty="0">
              <a:cs typeface="Calibri"/>
            </a:endParaRPr>
          </a:p>
        </p:txBody>
      </p:sp>
      <p:grpSp>
        <p:nvGrpSpPr>
          <p:cNvPr id="119" name="Group 118"/>
          <p:cNvGrpSpPr/>
          <p:nvPr/>
        </p:nvGrpSpPr>
        <p:grpSpPr>
          <a:xfrm>
            <a:off x="3907438" y="1888930"/>
            <a:ext cx="6303362" cy="4054670"/>
            <a:chOff x="2343901" y="1923700"/>
            <a:chExt cx="6303362" cy="4054670"/>
          </a:xfrm>
        </p:grpSpPr>
        <p:sp>
          <p:nvSpPr>
            <p:cNvPr id="120" name="object 67"/>
            <p:cNvSpPr/>
            <p:nvPr/>
          </p:nvSpPr>
          <p:spPr>
            <a:xfrm>
              <a:off x="2343901" y="1923700"/>
              <a:ext cx="0" cy="4054670"/>
            </a:xfrm>
            <a:custGeom>
              <a:avLst/>
              <a:gdLst/>
              <a:ahLst/>
              <a:cxnLst/>
              <a:rect l="l" t="t" r="r" b="b"/>
              <a:pathLst>
                <a:path h="4054670">
                  <a:moveTo>
                    <a:pt x="0" y="4054670"/>
                  </a:moveTo>
                  <a:lnTo>
                    <a:pt x="0" y="0"/>
                  </a:lnTo>
                </a:path>
              </a:pathLst>
            </a:custGeom>
            <a:ln w="25399">
              <a:solidFill>
                <a:srgbClr val="6094C9"/>
              </a:solidFill>
              <a:headEnd type="none"/>
              <a:tailEnd type="arrow"/>
            </a:ln>
            <a:effectLst>
              <a:outerShdw blurRad="50800" dist="38100" dir="5400000" algn="t" rotWithShape="0">
                <a:prstClr val="black">
                  <a:alpha val="40000"/>
                </a:prstClr>
              </a:outerShdw>
            </a:effectLst>
          </p:spPr>
          <p:txBody>
            <a:bodyPr wrap="square" lIns="0" tIns="0" rIns="0" bIns="0" rtlCol="0">
              <a:noAutofit/>
            </a:bodyPr>
            <a:lstStyle/>
            <a:p>
              <a:endParaRPr/>
            </a:p>
          </p:txBody>
        </p:sp>
        <p:sp>
          <p:nvSpPr>
            <p:cNvPr id="121" name="object 70"/>
            <p:cNvSpPr/>
            <p:nvPr/>
          </p:nvSpPr>
          <p:spPr>
            <a:xfrm>
              <a:off x="2343901" y="5978370"/>
              <a:ext cx="6303362" cy="0"/>
            </a:xfrm>
            <a:custGeom>
              <a:avLst/>
              <a:gdLst/>
              <a:ahLst/>
              <a:cxnLst/>
              <a:rect l="l" t="t" r="r" b="b"/>
              <a:pathLst>
                <a:path w="6303362">
                  <a:moveTo>
                    <a:pt x="0" y="0"/>
                  </a:moveTo>
                  <a:lnTo>
                    <a:pt x="6303362" y="0"/>
                  </a:lnTo>
                </a:path>
              </a:pathLst>
            </a:custGeom>
            <a:ln w="25399">
              <a:solidFill>
                <a:srgbClr val="6094C9"/>
              </a:solidFill>
              <a:headEnd type="none"/>
              <a:tailEnd type="arrow"/>
            </a:ln>
            <a:effectLst>
              <a:outerShdw blurRad="50800" dist="38100" algn="l" rotWithShape="0">
                <a:prstClr val="black">
                  <a:alpha val="40000"/>
                </a:prstClr>
              </a:outerShdw>
            </a:effectLst>
          </p:spPr>
          <p:txBody>
            <a:bodyPr wrap="square" lIns="0" tIns="0" rIns="0" bIns="0" rtlCol="0">
              <a:noAutofit/>
            </a:bodyPr>
            <a:lstStyle/>
            <a:p>
              <a:endParaRPr/>
            </a:p>
          </p:txBody>
        </p:sp>
      </p:grpSp>
      <p:sp>
        <p:nvSpPr>
          <p:cNvPr id="122" name="object 15"/>
          <p:cNvSpPr txBox="1"/>
          <p:nvPr/>
        </p:nvSpPr>
        <p:spPr>
          <a:xfrm>
            <a:off x="1873883" y="365536"/>
            <a:ext cx="1351013" cy="520700"/>
          </a:xfrm>
          <a:prstGeom prst="rect">
            <a:avLst/>
          </a:prstGeom>
        </p:spPr>
        <p:txBody>
          <a:bodyPr wrap="square" lIns="0" tIns="0" rIns="0" bIns="0" rtlCol="0">
            <a:noAutofit/>
          </a:bodyPr>
          <a:lstStyle/>
          <a:p>
            <a:pPr marL="12700">
              <a:lnSpc>
                <a:spcPts val="1985"/>
              </a:lnSpc>
              <a:spcBef>
                <a:spcPts val="99"/>
              </a:spcBef>
            </a:pPr>
            <a:r>
              <a:rPr sz="2700" baseline="3034" dirty="0">
                <a:solidFill>
                  <a:srgbClr val="215867"/>
                </a:solidFill>
                <a:latin typeface="+mj-lt"/>
                <a:cs typeface="Calibri"/>
              </a:rPr>
              <a:t>epsilon = 1.75</a:t>
            </a:r>
            <a:endParaRPr>
              <a:latin typeface="+mj-lt"/>
              <a:cs typeface="Calibri"/>
            </a:endParaRPr>
          </a:p>
          <a:p>
            <a:pPr marL="12700" marR="34289">
              <a:lnSpc>
                <a:spcPts val="2100"/>
              </a:lnSpc>
              <a:spcBef>
                <a:spcPts val="5"/>
              </a:spcBef>
            </a:pPr>
            <a:r>
              <a:rPr sz="2700" baseline="1517" dirty="0">
                <a:solidFill>
                  <a:srgbClr val="215867"/>
                </a:solidFill>
                <a:latin typeface="+mj-lt"/>
                <a:cs typeface="Calibri"/>
              </a:rPr>
              <a:t>n_clu = 3</a:t>
            </a:r>
            <a:endParaRPr>
              <a:latin typeface="+mj-lt"/>
              <a:cs typeface="Calibri"/>
            </a:endParaRPr>
          </a:p>
        </p:txBody>
      </p:sp>
      <p:sp>
        <p:nvSpPr>
          <p:cNvPr id="123" name="object 5"/>
          <p:cNvSpPr txBox="1"/>
          <p:nvPr/>
        </p:nvSpPr>
        <p:spPr>
          <a:xfrm>
            <a:off x="3625916" y="365537"/>
            <a:ext cx="6889684" cy="807913"/>
          </a:xfrm>
          <a:prstGeom prst="rect">
            <a:avLst/>
          </a:prstGeom>
        </p:spPr>
        <p:txBody>
          <a:bodyPr wrap="square" lIns="0" tIns="0" rIns="0" bIns="0" rtlCol="0">
            <a:spAutoFit/>
          </a:bodyPr>
          <a:lstStyle/>
          <a:p>
            <a:pPr marL="12700" marR="41909">
              <a:lnSpc>
                <a:spcPts val="3454"/>
              </a:lnSpc>
              <a:spcBef>
                <a:spcPts val="172"/>
              </a:spcBef>
            </a:pPr>
            <a:r>
              <a:rPr sz="4800" baseline="2560" dirty="0">
                <a:solidFill>
                  <a:srgbClr val="4E81BC"/>
                </a:solidFill>
                <a:latin typeface="+mj-lt"/>
                <a:cs typeface="Calibri"/>
              </a:rPr>
              <a:t>DBSC</a:t>
            </a:r>
            <a:r>
              <a:rPr sz="4800" spc="-4" baseline="2560" dirty="0">
                <a:solidFill>
                  <a:srgbClr val="4E81BC"/>
                </a:solidFill>
                <a:latin typeface="+mj-lt"/>
                <a:cs typeface="Calibri"/>
              </a:rPr>
              <a:t>A</a:t>
            </a:r>
            <a:r>
              <a:rPr sz="4800" baseline="2560" dirty="0">
                <a:solidFill>
                  <a:srgbClr val="4E81BC"/>
                </a:solidFill>
                <a:latin typeface="+mj-lt"/>
                <a:cs typeface="Calibri"/>
              </a:rPr>
              <a:t>N</a:t>
            </a:r>
            <a:endParaRPr sz="3200" dirty="0">
              <a:latin typeface="+mj-lt"/>
              <a:cs typeface="Calibri"/>
            </a:endParaRPr>
          </a:p>
          <a:p>
            <a:pPr marL="12700">
              <a:lnSpc>
                <a:spcPts val="2770"/>
              </a:lnSpc>
            </a:pPr>
            <a:r>
              <a:rPr lang="en-US" sz="3200" baseline="1137" dirty="0">
                <a:solidFill>
                  <a:srgbClr val="7F7E7E"/>
                </a:solidFill>
                <a:cs typeface="Calibri"/>
              </a:rPr>
              <a:t>Keep adding neighbors within </a:t>
            </a:r>
            <a:r>
              <a:rPr lang="en-US" sz="3200" i="1" baseline="1137" dirty="0">
                <a:solidFill>
                  <a:srgbClr val="7F7E7E"/>
                </a:solidFill>
                <a:cs typeface="Calibri"/>
              </a:rPr>
              <a:t>epsilon </a:t>
            </a:r>
            <a:r>
              <a:rPr lang="en-US" sz="3200" baseline="1137" dirty="0">
                <a:solidFill>
                  <a:srgbClr val="7F7E7E"/>
                </a:solidFill>
                <a:cs typeface="Calibri"/>
              </a:rPr>
              <a:t>as chain reaction</a:t>
            </a:r>
            <a:endParaRPr lang="en-US" sz="3200" i="1" baseline="1137" dirty="0">
              <a:solidFill>
                <a:srgbClr val="7F7E7E"/>
              </a:solidFill>
              <a:cs typeface="Calibri"/>
            </a:endParaRPr>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object 3"/>
          <p:cNvSpPr txBox="1"/>
          <p:nvPr/>
        </p:nvSpPr>
        <p:spPr>
          <a:xfrm>
            <a:off x="6950816" y="6116930"/>
            <a:ext cx="542241" cy="330200"/>
          </a:xfrm>
          <a:prstGeom prst="rect">
            <a:avLst/>
          </a:prstGeom>
        </p:spPr>
        <p:txBody>
          <a:bodyPr wrap="square" lIns="0" tIns="0" rIns="0" bIns="0" rtlCol="0">
            <a:noAutofit/>
          </a:bodyPr>
          <a:lstStyle/>
          <a:p>
            <a:pPr marL="12700">
              <a:lnSpc>
                <a:spcPts val="2600"/>
              </a:lnSpc>
              <a:spcBef>
                <a:spcPts val="130"/>
              </a:spcBef>
            </a:pPr>
            <a:r>
              <a:rPr sz="3600" baseline="2275" dirty="0">
                <a:solidFill>
                  <a:srgbClr val="7F7E7E"/>
                </a:solidFill>
                <a:latin typeface="Calibri"/>
                <a:cs typeface="Calibri"/>
              </a:rPr>
              <a:t>Age</a:t>
            </a:r>
            <a:endParaRPr sz="2400">
              <a:latin typeface="Calibri"/>
              <a:cs typeface="Calibri"/>
            </a:endParaRPr>
          </a:p>
        </p:txBody>
      </p:sp>
      <p:sp>
        <p:nvSpPr>
          <p:cNvPr id="85" name="object 66"/>
          <p:cNvSpPr/>
          <p:nvPr/>
        </p:nvSpPr>
        <p:spPr>
          <a:xfrm>
            <a:off x="3994920" y="4419582"/>
            <a:ext cx="1810252" cy="1760707"/>
          </a:xfrm>
          <a:custGeom>
            <a:avLst/>
            <a:gdLst/>
            <a:ahLst/>
            <a:cxnLst/>
            <a:rect l="l" t="t" r="r" b="b"/>
            <a:pathLst>
              <a:path w="1810252" h="1760707">
                <a:moveTo>
                  <a:pt x="0" y="880353"/>
                </a:moveTo>
                <a:lnTo>
                  <a:pt x="3000" y="952556"/>
                </a:lnTo>
                <a:lnTo>
                  <a:pt x="11846" y="1023151"/>
                </a:lnTo>
                <a:lnTo>
                  <a:pt x="26305" y="1091913"/>
                </a:lnTo>
                <a:lnTo>
                  <a:pt x="46143" y="1158614"/>
                </a:lnTo>
                <a:lnTo>
                  <a:pt x="71129" y="1223027"/>
                </a:lnTo>
                <a:lnTo>
                  <a:pt x="101028" y="1284927"/>
                </a:lnTo>
                <a:lnTo>
                  <a:pt x="135608" y="1344087"/>
                </a:lnTo>
                <a:lnTo>
                  <a:pt x="174636" y="1400279"/>
                </a:lnTo>
                <a:lnTo>
                  <a:pt x="217880" y="1453279"/>
                </a:lnTo>
                <a:lnTo>
                  <a:pt x="265105" y="1502858"/>
                </a:lnTo>
                <a:lnTo>
                  <a:pt x="316079" y="1548791"/>
                </a:lnTo>
                <a:lnTo>
                  <a:pt x="370570" y="1590850"/>
                </a:lnTo>
                <a:lnTo>
                  <a:pt x="428344" y="1628810"/>
                </a:lnTo>
                <a:lnTo>
                  <a:pt x="489168" y="1662444"/>
                </a:lnTo>
                <a:lnTo>
                  <a:pt x="552810" y="1691525"/>
                </a:lnTo>
                <a:lnTo>
                  <a:pt x="619036" y="1715826"/>
                </a:lnTo>
                <a:lnTo>
                  <a:pt x="687614" y="1735122"/>
                </a:lnTo>
                <a:lnTo>
                  <a:pt x="758310" y="1749185"/>
                </a:lnTo>
                <a:lnTo>
                  <a:pt x="830892" y="1757789"/>
                </a:lnTo>
                <a:lnTo>
                  <a:pt x="905126" y="1760707"/>
                </a:lnTo>
                <a:lnTo>
                  <a:pt x="979361" y="1757789"/>
                </a:lnTo>
                <a:lnTo>
                  <a:pt x="1051942" y="1749185"/>
                </a:lnTo>
                <a:lnTo>
                  <a:pt x="1122639" y="1735122"/>
                </a:lnTo>
                <a:lnTo>
                  <a:pt x="1191216" y="1715826"/>
                </a:lnTo>
                <a:lnTo>
                  <a:pt x="1257442" y="1691525"/>
                </a:lnTo>
                <a:lnTo>
                  <a:pt x="1321084" y="1662444"/>
                </a:lnTo>
                <a:lnTo>
                  <a:pt x="1381908" y="1628810"/>
                </a:lnTo>
                <a:lnTo>
                  <a:pt x="1439682" y="1590850"/>
                </a:lnTo>
                <a:lnTo>
                  <a:pt x="1494173" y="1548791"/>
                </a:lnTo>
                <a:lnTo>
                  <a:pt x="1545147" y="1502858"/>
                </a:lnTo>
                <a:lnTo>
                  <a:pt x="1592373" y="1453279"/>
                </a:lnTo>
                <a:lnTo>
                  <a:pt x="1635616" y="1400279"/>
                </a:lnTo>
                <a:lnTo>
                  <a:pt x="1674644" y="1344087"/>
                </a:lnTo>
                <a:lnTo>
                  <a:pt x="1709224" y="1284927"/>
                </a:lnTo>
                <a:lnTo>
                  <a:pt x="1739123" y="1223027"/>
                </a:lnTo>
                <a:lnTo>
                  <a:pt x="1764109" y="1158614"/>
                </a:lnTo>
                <a:lnTo>
                  <a:pt x="1783947" y="1091913"/>
                </a:lnTo>
                <a:lnTo>
                  <a:pt x="1798406" y="1023151"/>
                </a:lnTo>
                <a:lnTo>
                  <a:pt x="1807252" y="952556"/>
                </a:lnTo>
                <a:lnTo>
                  <a:pt x="1810252" y="880353"/>
                </a:lnTo>
                <a:lnTo>
                  <a:pt x="1807252" y="808151"/>
                </a:lnTo>
                <a:lnTo>
                  <a:pt x="1798406" y="737555"/>
                </a:lnTo>
                <a:lnTo>
                  <a:pt x="1783947" y="668794"/>
                </a:lnTo>
                <a:lnTo>
                  <a:pt x="1764109" y="602094"/>
                </a:lnTo>
                <a:lnTo>
                  <a:pt x="1739123" y="537680"/>
                </a:lnTo>
                <a:lnTo>
                  <a:pt x="1709224" y="475780"/>
                </a:lnTo>
                <a:lnTo>
                  <a:pt x="1674644" y="416621"/>
                </a:lnTo>
                <a:lnTo>
                  <a:pt x="1635616" y="360428"/>
                </a:lnTo>
                <a:lnTo>
                  <a:pt x="1592373" y="307429"/>
                </a:lnTo>
                <a:lnTo>
                  <a:pt x="1545147" y="257849"/>
                </a:lnTo>
                <a:lnTo>
                  <a:pt x="1494173" y="211917"/>
                </a:lnTo>
                <a:lnTo>
                  <a:pt x="1439682" y="169857"/>
                </a:lnTo>
                <a:lnTo>
                  <a:pt x="1381908" y="131897"/>
                </a:lnTo>
                <a:lnTo>
                  <a:pt x="1321084" y="98263"/>
                </a:lnTo>
                <a:lnTo>
                  <a:pt x="1257442" y="69182"/>
                </a:lnTo>
                <a:lnTo>
                  <a:pt x="1191216" y="44881"/>
                </a:lnTo>
                <a:lnTo>
                  <a:pt x="1122639" y="25585"/>
                </a:lnTo>
                <a:lnTo>
                  <a:pt x="1051942" y="11522"/>
                </a:lnTo>
                <a:lnTo>
                  <a:pt x="979361" y="2918"/>
                </a:lnTo>
                <a:lnTo>
                  <a:pt x="905126" y="0"/>
                </a:lnTo>
                <a:lnTo>
                  <a:pt x="830892" y="2918"/>
                </a:lnTo>
                <a:lnTo>
                  <a:pt x="758310" y="11522"/>
                </a:lnTo>
                <a:lnTo>
                  <a:pt x="687614" y="25585"/>
                </a:lnTo>
                <a:lnTo>
                  <a:pt x="619036" y="44881"/>
                </a:lnTo>
                <a:lnTo>
                  <a:pt x="552810" y="69182"/>
                </a:lnTo>
                <a:lnTo>
                  <a:pt x="489168" y="98263"/>
                </a:lnTo>
                <a:lnTo>
                  <a:pt x="428344" y="131897"/>
                </a:lnTo>
                <a:lnTo>
                  <a:pt x="370570" y="169857"/>
                </a:lnTo>
                <a:lnTo>
                  <a:pt x="316079" y="211917"/>
                </a:lnTo>
                <a:lnTo>
                  <a:pt x="265105" y="257849"/>
                </a:lnTo>
                <a:lnTo>
                  <a:pt x="217880" y="307429"/>
                </a:lnTo>
                <a:lnTo>
                  <a:pt x="174636" y="360428"/>
                </a:lnTo>
                <a:lnTo>
                  <a:pt x="135608" y="416621"/>
                </a:lnTo>
                <a:lnTo>
                  <a:pt x="101028" y="475780"/>
                </a:lnTo>
                <a:lnTo>
                  <a:pt x="71129" y="537680"/>
                </a:lnTo>
                <a:lnTo>
                  <a:pt x="46143" y="602094"/>
                </a:lnTo>
                <a:lnTo>
                  <a:pt x="26305" y="668794"/>
                </a:lnTo>
                <a:lnTo>
                  <a:pt x="11846" y="737555"/>
                </a:lnTo>
                <a:lnTo>
                  <a:pt x="3000" y="808151"/>
                </a:lnTo>
                <a:lnTo>
                  <a:pt x="0" y="880353"/>
                </a:lnTo>
                <a:close/>
              </a:path>
            </a:pathLst>
          </a:custGeom>
          <a:solidFill>
            <a:srgbClr val="83984F">
              <a:alpha val="50000"/>
            </a:srgbClr>
          </a:solidFill>
          <a:effectLst>
            <a:outerShdw blurRad="50800" dist="38100" dir="5400000" algn="t" rotWithShape="0">
              <a:prstClr val="black">
                <a:alpha val="40000"/>
              </a:prstClr>
            </a:outerShdw>
          </a:effectLst>
        </p:spPr>
        <p:txBody>
          <a:bodyPr wrap="square" lIns="0" tIns="0" rIns="0" bIns="0" rtlCol="0">
            <a:noAutofit/>
          </a:bodyPr>
          <a:lstStyle/>
          <a:p>
            <a:endParaRPr/>
          </a:p>
        </p:txBody>
      </p:sp>
      <p:sp>
        <p:nvSpPr>
          <p:cNvPr id="86" name="object 82"/>
          <p:cNvSpPr/>
          <p:nvPr/>
        </p:nvSpPr>
        <p:spPr>
          <a:xfrm>
            <a:off x="5938372" y="5487188"/>
            <a:ext cx="347472" cy="347472"/>
          </a:xfrm>
          <a:custGeom>
            <a:avLst/>
            <a:gdLst/>
            <a:ahLst/>
            <a:cxnLst/>
            <a:rect l="l" t="t" r="r" b="b"/>
            <a:pathLst>
              <a:path w="320729"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0"/>
                </a:lnTo>
                <a:close/>
              </a:path>
            </a:pathLst>
          </a:custGeom>
          <a:solidFill>
            <a:srgbClr val="AAC56C"/>
          </a:solidFill>
          <a:ln w="28575">
            <a:solidFill>
              <a:schemeClr val="bg1">
                <a:lumMod val="85000"/>
              </a:schemeClr>
            </a:solidFill>
          </a:ln>
        </p:spPr>
        <p:txBody>
          <a:bodyPr wrap="square" lIns="0" tIns="0" rIns="0" bIns="0" rtlCol="0">
            <a:noAutofit/>
          </a:bodyPr>
          <a:lstStyle/>
          <a:p>
            <a:endParaRPr/>
          </a:p>
        </p:txBody>
      </p:sp>
      <p:sp>
        <p:nvSpPr>
          <p:cNvPr id="87" name="object 84"/>
          <p:cNvSpPr/>
          <p:nvPr/>
        </p:nvSpPr>
        <p:spPr>
          <a:xfrm>
            <a:off x="6923747" y="5521291"/>
            <a:ext cx="347472" cy="347472"/>
          </a:xfrm>
          <a:custGeom>
            <a:avLst/>
            <a:gdLst/>
            <a:ahLst/>
            <a:cxnLst/>
            <a:rect l="l" t="t" r="r" b="b"/>
            <a:pathLst>
              <a:path w="320729"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6"/>
                </a:lnTo>
                <a:lnTo>
                  <a:pt x="0" y="173680"/>
                </a:lnTo>
                <a:close/>
              </a:path>
            </a:pathLst>
          </a:custGeom>
          <a:solidFill>
            <a:srgbClr val="AAC56C"/>
          </a:solidFill>
          <a:ln w="28575">
            <a:solidFill>
              <a:srgbClr val="83984F"/>
            </a:solidFill>
          </a:ln>
        </p:spPr>
        <p:txBody>
          <a:bodyPr wrap="square" lIns="0" tIns="0" rIns="0" bIns="0" rtlCol="0">
            <a:noAutofit/>
          </a:bodyPr>
          <a:lstStyle/>
          <a:p>
            <a:endParaRPr/>
          </a:p>
        </p:txBody>
      </p:sp>
      <p:sp>
        <p:nvSpPr>
          <p:cNvPr id="88" name="object 86"/>
          <p:cNvSpPr/>
          <p:nvPr/>
        </p:nvSpPr>
        <p:spPr>
          <a:xfrm>
            <a:off x="7775551" y="5502337"/>
            <a:ext cx="347472" cy="347472"/>
          </a:xfrm>
          <a:custGeom>
            <a:avLst/>
            <a:gdLst/>
            <a:ahLst/>
            <a:cxnLst/>
            <a:rect l="l" t="t" r="r" b="b"/>
            <a:pathLst>
              <a:path w="320729"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9"/>
                </a:lnTo>
                <a:lnTo>
                  <a:pt x="288458" y="69169"/>
                </a:lnTo>
                <a:lnTo>
                  <a:pt x="296005" y="80986"/>
                </a:lnTo>
                <a:lnTo>
                  <a:pt x="302647" y="93485"/>
                </a:lnTo>
                <a:lnTo>
                  <a:pt x="308334" y="106609"/>
                </a:lnTo>
                <a:lnTo>
                  <a:pt x="313014" y="120303"/>
                </a:lnTo>
                <a:lnTo>
                  <a:pt x="316635" y="134513"/>
                </a:lnTo>
                <a:lnTo>
                  <a:pt x="319146" y="149182"/>
                </a:lnTo>
                <a:lnTo>
                  <a:pt x="320497" y="164255"/>
                </a:lnTo>
                <a:lnTo>
                  <a:pt x="320729" y="173680"/>
                </a:lnTo>
                <a:lnTo>
                  <a:pt x="320116" y="188974"/>
                </a:lnTo>
                <a:lnTo>
                  <a:pt x="318311" y="203897"/>
                </a:lnTo>
                <a:lnTo>
                  <a:pt x="315364" y="218395"/>
                </a:lnTo>
                <a:lnTo>
                  <a:pt x="311328" y="232412"/>
                </a:lnTo>
                <a:lnTo>
                  <a:pt x="306254" y="245893"/>
                </a:lnTo>
                <a:lnTo>
                  <a:pt x="300192" y="258782"/>
                </a:lnTo>
                <a:lnTo>
                  <a:pt x="293194" y="271024"/>
                </a:lnTo>
                <a:lnTo>
                  <a:pt x="285310" y="282563"/>
                </a:lnTo>
                <a:lnTo>
                  <a:pt x="276593" y="293344"/>
                </a:lnTo>
                <a:lnTo>
                  <a:pt x="267094" y="303312"/>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6"/>
                </a:lnTo>
                <a:lnTo>
                  <a:pt x="0" y="173680"/>
                </a:lnTo>
                <a:close/>
              </a:path>
            </a:pathLst>
          </a:custGeom>
          <a:solidFill>
            <a:srgbClr val="AAC56C"/>
          </a:solidFill>
          <a:ln w="28575">
            <a:solidFill>
              <a:schemeClr val="bg1">
                <a:lumMod val="85000"/>
              </a:schemeClr>
            </a:solidFill>
          </a:ln>
        </p:spPr>
        <p:txBody>
          <a:bodyPr wrap="square" lIns="0" tIns="0" rIns="0" bIns="0" rtlCol="0">
            <a:noAutofit/>
          </a:bodyPr>
          <a:lstStyle/>
          <a:p>
            <a:endParaRPr/>
          </a:p>
        </p:txBody>
      </p:sp>
      <p:sp>
        <p:nvSpPr>
          <p:cNvPr id="89" name="object 74"/>
          <p:cNvSpPr/>
          <p:nvPr/>
        </p:nvSpPr>
        <p:spPr>
          <a:xfrm>
            <a:off x="4192469" y="5195209"/>
            <a:ext cx="347472" cy="347472"/>
          </a:xfrm>
          <a:custGeom>
            <a:avLst/>
            <a:gdLst/>
            <a:ahLst/>
            <a:cxnLst/>
            <a:rect l="l" t="t" r="r" b="b"/>
            <a:pathLst>
              <a:path w="320730"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90" name="object 72"/>
          <p:cNvSpPr/>
          <p:nvPr/>
        </p:nvSpPr>
        <p:spPr>
          <a:xfrm>
            <a:off x="7483366" y="2517371"/>
            <a:ext cx="347472" cy="347472"/>
          </a:xfrm>
          <a:custGeom>
            <a:avLst/>
            <a:gdLst/>
            <a:ahLst/>
            <a:cxnLst/>
            <a:rect l="l" t="t" r="r" b="b"/>
            <a:pathLst>
              <a:path w="320730"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30" y="342927"/>
                </a:lnTo>
                <a:lnTo>
                  <a:pt x="182985" y="345647"/>
                </a:lnTo>
                <a:lnTo>
                  <a:pt x="169068" y="347110"/>
                </a:lnTo>
                <a:lnTo>
                  <a:pt x="160364" y="347362"/>
                </a:lnTo>
                <a:lnTo>
                  <a:pt x="146244" y="346698"/>
                </a:lnTo>
                <a:lnTo>
                  <a:pt x="132465" y="344742"/>
                </a:lnTo>
                <a:lnTo>
                  <a:pt x="119078" y="341551"/>
                </a:lnTo>
                <a:lnTo>
                  <a:pt x="106136" y="337180"/>
                </a:lnTo>
                <a:lnTo>
                  <a:pt x="93689" y="331684"/>
                </a:lnTo>
                <a:lnTo>
                  <a:pt x="81788" y="325119"/>
                </a:lnTo>
                <a:lnTo>
                  <a:pt x="70485" y="317540"/>
                </a:lnTo>
                <a:lnTo>
                  <a:pt x="59830" y="309002"/>
                </a:lnTo>
                <a:lnTo>
                  <a:pt x="49876" y="299561"/>
                </a:lnTo>
                <a:lnTo>
                  <a:pt x="40672" y="289273"/>
                </a:lnTo>
                <a:lnTo>
                  <a:pt x="32271" y="278192"/>
                </a:lnTo>
                <a:lnTo>
                  <a:pt x="24724" y="266375"/>
                </a:lnTo>
                <a:lnTo>
                  <a:pt x="18081" y="253876"/>
                </a:lnTo>
                <a:lnTo>
                  <a:pt x="12395" y="240752"/>
                </a:lnTo>
                <a:lnTo>
                  <a:pt x="7715" y="227058"/>
                </a:lnTo>
                <a:lnTo>
                  <a:pt x="4094" y="212848"/>
                </a:lnTo>
                <a:lnTo>
                  <a:pt x="1583" y="198180"/>
                </a:lnTo>
                <a:lnTo>
                  <a:pt x="232" y="183107"/>
                </a:lnTo>
                <a:lnTo>
                  <a:pt x="0" y="173680"/>
                </a:lnTo>
                <a:close/>
              </a:path>
            </a:pathLst>
          </a:custGeom>
          <a:solidFill>
            <a:srgbClr val="FAA757"/>
          </a:solidFill>
          <a:ln w="28575">
            <a:solidFill>
              <a:srgbClr val="C1803F"/>
            </a:solidFill>
          </a:ln>
        </p:spPr>
        <p:txBody>
          <a:bodyPr wrap="square" lIns="0" tIns="0" rIns="0" bIns="0" rtlCol="0">
            <a:noAutofit/>
          </a:bodyPr>
          <a:lstStyle/>
          <a:p>
            <a:endParaRPr/>
          </a:p>
        </p:txBody>
      </p:sp>
      <p:sp>
        <p:nvSpPr>
          <p:cNvPr id="91" name="object 70"/>
          <p:cNvSpPr/>
          <p:nvPr/>
        </p:nvSpPr>
        <p:spPr>
          <a:xfrm>
            <a:off x="7084113" y="2135643"/>
            <a:ext cx="347472" cy="347472"/>
          </a:xfrm>
          <a:custGeom>
            <a:avLst/>
            <a:gdLst/>
            <a:ahLst/>
            <a:cxnLst/>
            <a:rect l="l" t="t" r="r" b="b"/>
            <a:pathLst>
              <a:path w="320730"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2"/>
                </a:lnTo>
                <a:lnTo>
                  <a:pt x="146244" y="346698"/>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3" y="198179"/>
                </a:lnTo>
                <a:lnTo>
                  <a:pt x="232" y="183107"/>
                </a:lnTo>
                <a:lnTo>
                  <a:pt x="0" y="173680"/>
                </a:lnTo>
                <a:close/>
              </a:path>
            </a:pathLst>
          </a:custGeom>
          <a:solidFill>
            <a:srgbClr val="FAA757"/>
          </a:solidFill>
          <a:ln w="28575">
            <a:solidFill>
              <a:srgbClr val="C1803F"/>
            </a:solidFill>
          </a:ln>
        </p:spPr>
        <p:txBody>
          <a:bodyPr wrap="square" lIns="0" tIns="0" rIns="0" bIns="0" rtlCol="0">
            <a:noAutofit/>
          </a:bodyPr>
          <a:lstStyle/>
          <a:p>
            <a:endParaRPr/>
          </a:p>
        </p:txBody>
      </p:sp>
      <p:sp>
        <p:nvSpPr>
          <p:cNvPr id="92" name="object 68"/>
          <p:cNvSpPr/>
          <p:nvPr/>
        </p:nvSpPr>
        <p:spPr>
          <a:xfrm>
            <a:off x="6672028" y="1723114"/>
            <a:ext cx="347472" cy="347472"/>
          </a:xfrm>
          <a:custGeom>
            <a:avLst/>
            <a:gdLst/>
            <a:ahLst/>
            <a:cxnLst/>
            <a:rect l="l" t="t" r="r" b="b"/>
            <a:pathLst>
              <a:path w="320729"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2"/>
                </a:lnTo>
                <a:lnTo>
                  <a:pt x="146244" y="346698"/>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3"/>
                </a:lnTo>
                <a:lnTo>
                  <a:pt x="32271" y="278192"/>
                </a:lnTo>
                <a:lnTo>
                  <a:pt x="24724" y="266375"/>
                </a:lnTo>
                <a:lnTo>
                  <a:pt x="18081" y="253876"/>
                </a:lnTo>
                <a:lnTo>
                  <a:pt x="12395" y="240752"/>
                </a:lnTo>
                <a:lnTo>
                  <a:pt x="7715" y="227058"/>
                </a:lnTo>
                <a:lnTo>
                  <a:pt x="4094" y="212848"/>
                </a:lnTo>
                <a:lnTo>
                  <a:pt x="1583" y="198179"/>
                </a:lnTo>
                <a:lnTo>
                  <a:pt x="232" y="183107"/>
                </a:lnTo>
                <a:lnTo>
                  <a:pt x="0" y="173680"/>
                </a:lnTo>
                <a:close/>
              </a:path>
            </a:pathLst>
          </a:custGeom>
          <a:solidFill>
            <a:srgbClr val="FAA757"/>
          </a:solidFill>
          <a:ln w="28575">
            <a:solidFill>
              <a:schemeClr val="bg1">
                <a:lumMod val="85000"/>
              </a:schemeClr>
            </a:solidFill>
          </a:ln>
        </p:spPr>
        <p:txBody>
          <a:bodyPr wrap="square" lIns="0" tIns="0" rIns="0" bIns="0" rtlCol="0">
            <a:noAutofit/>
          </a:bodyPr>
          <a:lstStyle/>
          <a:p>
            <a:endParaRPr/>
          </a:p>
        </p:txBody>
      </p:sp>
      <p:sp>
        <p:nvSpPr>
          <p:cNvPr id="93" name="object 66"/>
          <p:cNvSpPr/>
          <p:nvPr/>
        </p:nvSpPr>
        <p:spPr>
          <a:xfrm>
            <a:off x="8396003" y="3412181"/>
            <a:ext cx="347472" cy="347472"/>
          </a:xfrm>
          <a:custGeom>
            <a:avLst/>
            <a:gdLst/>
            <a:ahLst/>
            <a:cxnLst/>
            <a:rect l="l" t="t" r="r" b="b"/>
            <a:pathLst>
              <a:path w="320730"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4"/>
                </a:lnTo>
                <a:lnTo>
                  <a:pt x="308334" y="106609"/>
                </a:lnTo>
                <a:lnTo>
                  <a:pt x="313014" y="120303"/>
                </a:lnTo>
                <a:lnTo>
                  <a:pt x="316635" y="134512"/>
                </a:lnTo>
                <a:lnTo>
                  <a:pt x="319147" y="149181"/>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3" y="346697"/>
                </a:lnTo>
                <a:lnTo>
                  <a:pt x="132464" y="344742"/>
                </a:lnTo>
                <a:lnTo>
                  <a:pt x="119078" y="341551"/>
                </a:lnTo>
                <a:lnTo>
                  <a:pt x="106136" y="337180"/>
                </a:lnTo>
                <a:lnTo>
                  <a:pt x="93688" y="331684"/>
                </a:lnTo>
                <a:lnTo>
                  <a:pt x="81788" y="325119"/>
                </a:lnTo>
                <a:lnTo>
                  <a:pt x="70484" y="317539"/>
                </a:lnTo>
                <a:lnTo>
                  <a:pt x="59830" y="309001"/>
                </a:lnTo>
                <a:lnTo>
                  <a:pt x="49875" y="299561"/>
                </a:lnTo>
                <a:lnTo>
                  <a:pt x="40672" y="289272"/>
                </a:lnTo>
                <a:lnTo>
                  <a:pt x="32271" y="278192"/>
                </a:lnTo>
                <a:lnTo>
                  <a:pt x="24724" y="266375"/>
                </a:lnTo>
                <a:lnTo>
                  <a:pt x="18081" y="253876"/>
                </a:lnTo>
                <a:lnTo>
                  <a:pt x="12395" y="240752"/>
                </a:lnTo>
                <a:lnTo>
                  <a:pt x="7715" y="227057"/>
                </a:lnTo>
                <a:lnTo>
                  <a:pt x="4094" y="212848"/>
                </a:lnTo>
                <a:lnTo>
                  <a:pt x="1582" y="198179"/>
                </a:lnTo>
                <a:lnTo>
                  <a:pt x="232" y="183106"/>
                </a:lnTo>
                <a:lnTo>
                  <a:pt x="0" y="173680"/>
                </a:lnTo>
                <a:close/>
              </a:path>
            </a:pathLst>
          </a:custGeom>
          <a:solidFill>
            <a:srgbClr val="FAA757"/>
          </a:solidFill>
          <a:ln w="28575">
            <a:solidFill>
              <a:srgbClr val="C1803F"/>
            </a:solidFill>
          </a:ln>
        </p:spPr>
        <p:txBody>
          <a:bodyPr wrap="square" lIns="0" tIns="0" rIns="0" bIns="0" rtlCol="0">
            <a:noAutofit/>
          </a:bodyPr>
          <a:lstStyle/>
          <a:p>
            <a:endParaRPr/>
          </a:p>
        </p:txBody>
      </p:sp>
      <p:sp>
        <p:nvSpPr>
          <p:cNvPr id="94" name="object 63"/>
          <p:cNvSpPr/>
          <p:nvPr/>
        </p:nvSpPr>
        <p:spPr>
          <a:xfrm>
            <a:off x="7404842" y="5021529"/>
            <a:ext cx="347472" cy="347472"/>
          </a:xfrm>
          <a:custGeom>
            <a:avLst/>
            <a:gdLst/>
            <a:ahLst/>
            <a:cxnLst/>
            <a:rect l="l" t="t" r="r" b="b"/>
            <a:pathLst>
              <a:path w="320730" h="347361">
                <a:moveTo>
                  <a:pt x="0" y="173680"/>
                </a:moveTo>
                <a:lnTo>
                  <a:pt x="232" y="183106"/>
                </a:lnTo>
                <a:lnTo>
                  <a:pt x="1583" y="198179"/>
                </a:lnTo>
                <a:lnTo>
                  <a:pt x="4094" y="212848"/>
                </a:lnTo>
                <a:lnTo>
                  <a:pt x="7715" y="227058"/>
                </a:lnTo>
                <a:lnTo>
                  <a:pt x="12395" y="240752"/>
                </a:lnTo>
                <a:lnTo>
                  <a:pt x="18082" y="253876"/>
                </a:lnTo>
                <a:lnTo>
                  <a:pt x="24724" y="266375"/>
                </a:lnTo>
                <a:lnTo>
                  <a:pt x="32272" y="278192"/>
                </a:lnTo>
                <a:lnTo>
                  <a:pt x="40673" y="289272"/>
                </a:lnTo>
                <a:lnTo>
                  <a:pt x="49876" y="299561"/>
                </a:lnTo>
                <a:lnTo>
                  <a:pt x="59830" y="309001"/>
                </a:lnTo>
                <a:lnTo>
                  <a:pt x="70485" y="317539"/>
                </a:lnTo>
                <a:lnTo>
                  <a:pt x="81788" y="325118"/>
                </a:lnTo>
                <a:lnTo>
                  <a:pt x="93689" y="331684"/>
                </a:lnTo>
                <a:lnTo>
                  <a:pt x="106136" y="337180"/>
                </a:lnTo>
                <a:lnTo>
                  <a:pt x="119079" y="341551"/>
                </a:lnTo>
                <a:lnTo>
                  <a:pt x="132465" y="344742"/>
                </a:lnTo>
                <a:lnTo>
                  <a:pt x="146244" y="346697"/>
                </a:lnTo>
                <a:lnTo>
                  <a:pt x="160365" y="347361"/>
                </a:lnTo>
                <a:lnTo>
                  <a:pt x="169069" y="347110"/>
                </a:lnTo>
                <a:lnTo>
                  <a:pt x="182986" y="345646"/>
                </a:lnTo>
                <a:lnTo>
                  <a:pt x="196530" y="342926"/>
                </a:lnTo>
                <a:lnTo>
                  <a:pt x="209650" y="339004"/>
                </a:lnTo>
                <a:lnTo>
                  <a:pt x="222295" y="333936"/>
                </a:lnTo>
                <a:lnTo>
                  <a:pt x="234413" y="327778"/>
                </a:lnTo>
                <a:lnTo>
                  <a:pt x="245953" y="320583"/>
                </a:lnTo>
                <a:lnTo>
                  <a:pt x="256864" y="312409"/>
                </a:lnTo>
                <a:lnTo>
                  <a:pt x="267095" y="303311"/>
                </a:lnTo>
                <a:lnTo>
                  <a:pt x="276595" y="293343"/>
                </a:lnTo>
                <a:lnTo>
                  <a:pt x="285312" y="282562"/>
                </a:lnTo>
                <a:lnTo>
                  <a:pt x="293195" y="271023"/>
                </a:lnTo>
                <a:lnTo>
                  <a:pt x="300193" y="258781"/>
                </a:lnTo>
                <a:lnTo>
                  <a:pt x="306255" y="245892"/>
                </a:lnTo>
                <a:lnTo>
                  <a:pt x="311330" y="232411"/>
                </a:lnTo>
                <a:lnTo>
                  <a:pt x="315366" y="218394"/>
                </a:lnTo>
                <a:lnTo>
                  <a:pt x="318312" y="203896"/>
                </a:lnTo>
                <a:lnTo>
                  <a:pt x="320117" y="188973"/>
                </a:lnTo>
                <a:lnTo>
                  <a:pt x="320730" y="173680"/>
                </a:lnTo>
                <a:lnTo>
                  <a:pt x="320498" y="164254"/>
                </a:lnTo>
                <a:lnTo>
                  <a:pt x="319147" y="149181"/>
                </a:lnTo>
                <a:lnTo>
                  <a:pt x="316636" y="134512"/>
                </a:lnTo>
                <a:lnTo>
                  <a:pt x="313015" y="120303"/>
                </a:lnTo>
                <a:lnTo>
                  <a:pt x="308335" y="106609"/>
                </a:lnTo>
                <a:lnTo>
                  <a:pt x="302649" y="93485"/>
                </a:lnTo>
                <a:lnTo>
                  <a:pt x="296006" y="80986"/>
                </a:lnTo>
                <a:lnTo>
                  <a:pt x="288459" y="69169"/>
                </a:lnTo>
                <a:lnTo>
                  <a:pt x="280058" y="58089"/>
                </a:lnTo>
                <a:lnTo>
                  <a:pt x="270854" y="47800"/>
                </a:lnTo>
                <a:lnTo>
                  <a:pt x="260900" y="38359"/>
                </a:lnTo>
                <a:lnTo>
                  <a:pt x="250245" y="29822"/>
                </a:lnTo>
                <a:lnTo>
                  <a:pt x="238942" y="22242"/>
                </a:lnTo>
                <a:lnTo>
                  <a:pt x="227041" y="15677"/>
                </a:lnTo>
                <a:lnTo>
                  <a:pt x="214594" y="10181"/>
                </a:lnTo>
                <a:lnTo>
                  <a:pt x="201651" y="5810"/>
                </a:lnTo>
                <a:lnTo>
                  <a:pt x="188265" y="2619"/>
                </a:lnTo>
                <a:lnTo>
                  <a:pt x="174486" y="664"/>
                </a:lnTo>
                <a:lnTo>
                  <a:pt x="160365" y="0"/>
                </a:lnTo>
                <a:lnTo>
                  <a:pt x="151662" y="251"/>
                </a:lnTo>
                <a:lnTo>
                  <a:pt x="137745" y="1714"/>
                </a:lnTo>
                <a:lnTo>
                  <a:pt x="124200" y="4434"/>
                </a:lnTo>
                <a:lnTo>
                  <a:pt x="111080" y="8356"/>
                </a:lnTo>
                <a:lnTo>
                  <a:pt x="98436" y="13424"/>
                </a:lnTo>
                <a:lnTo>
                  <a:pt x="86318" y="19583"/>
                </a:lnTo>
                <a:lnTo>
                  <a:pt x="74777" y="26777"/>
                </a:lnTo>
                <a:lnTo>
                  <a:pt x="63866" y="34951"/>
                </a:lnTo>
                <a:lnTo>
                  <a:pt x="53635" y="44049"/>
                </a:lnTo>
                <a:lnTo>
                  <a:pt x="44136" y="54017"/>
                </a:lnTo>
                <a:lnTo>
                  <a:pt x="35419" y="64798"/>
                </a:lnTo>
                <a:lnTo>
                  <a:pt x="27535" y="76337"/>
                </a:lnTo>
                <a:lnTo>
                  <a:pt x="20537" y="88579"/>
                </a:lnTo>
                <a:lnTo>
                  <a:pt x="14475" y="101468"/>
                </a:lnTo>
                <a:lnTo>
                  <a:pt x="9400" y="114948"/>
                </a:lnTo>
                <a:lnTo>
                  <a:pt x="5364" y="128965"/>
                </a:lnTo>
                <a:lnTo>
                  <a:pt x="2418" y="143463"/>
                </a:lnTo>
                <a:lnTo>
                  <a:pt x="613" y="158386"/>
                </a:lnTo>
                <a:lnTo>
                  <a:pt x="0" y="173680"/>
                </a:lnTo>
                <a:close/>
              </a:path>
            </a:pathLst>
          </a:custGeom>
          <a:solidFill>
            <a:srgbClr val="AAC56C"/>
          </a:solidFill>
          <a:ln w="28575">
            <a:solidFill>
              <a:srgbClr val="83984F"/>
            </a:solidFill>
          </a:ln>
        </p:spPr>
        <p:txBody>
          <a:bodyPr wrap="square" lIns="0" tIns="0" rIns="0" bIns="0" rtlCol="0">
            <a:noAutofit/>
          </a:bodyPr>
          <a:lstStyle/>
          <a:p>
            <a:endParaRPr/>
          </a:p>
        </p:txBody>
      </p:sp>
      <p:sp>
        <p:nvSpPr>
          <p:cNvPr id="95" name="object 62"/>
          <p:cNvSpPr/>
          <p:nvPr/>
        </p:nvSpPr>
        <p:spPr>
          <a:xfrm>
            <a:off x="5850962" y="3493881"/>
            <a:ext cx="347472" cy="347472"/>
          </a:xfrm>
          <a:custGeom>
            <a:avLst/>
            <a:gdLst/>
            <a:ahLst/>
            <a:cxnLst/>
            <a:rect l="l" t="t" r="r" b="b"/>
            <a:pathLst>
              <a:path w="320729"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6" y="149182"/>
                </a:lnTo>
                <a:lnTo>
                  <a:pt x="320497" y="164254"/>
                </a:lnTo>
                <a:lnTo>
                  <a:pt x="320729"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6"/>
                </a:lnTo>
                <a:lnTo>
                  <a:pt x="0" y="173681"/>
                </a:lnTo>
                <a:close/>
              </a:path>
            </a:pathLst>
          </a:custGeom>
          <a:solidFill>
            <a:srgbClr val="AAC56C"/>
          </a:solidFill>
          <a:ln w="28575">
            <a:solidFill>
              <a:srgbClr val="83984F"/>
            </a:solidFill>
          </a:ln>
        </p:spPr>
        <p:txBody>
          <a:bodyPr wrap="square" lIns="0" tIns="0" rIns="0" bIns="0" rtlCol="0">
            <a:noAutofit/>
          </a:bodyPr>
          <a:lstStyle/>
          <a:p>
            <a:endParaRPr/>
          </a:p>
        </p:txBody>
      </p:sp>
      <p:sp>
        <p:nvSpPr>
          <p:cNvPr id="96" name="object 60"/>
          <p:cNvSpPr/>
          <p:nvPr/>
        </p:nvSpPr>
        <p:spPr>
          <a:xfrm>
            <a:off x="4975263" y="4571028"/>
            <a:ext cx="347472" cy="347472"/>
          </a:xfrm>
          <a:custGeom>
            <a:avLst/>
            <a:gdLst/>
            <a:ahLst/>
            <a:cxnLst/>
            <a:rect l="l" t="t" r="r" b="b"/>
            <a:pathLst>
              <a:path w="320729"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8"/>
                </a:lnTo>
                <a:lnTo>
                  <a:pt x="288458" y="69169"/>
                </a:lnTo>
                <a:lnTo>
                  <a:pt x="296005" y="80986"/>
                </a:lnTo>
                <a:lnTo>
                  <a:pt x="302648" y="93485"/>
                </a:lnTo>
                <a:lnTo>
                  <a:pt x="308334" y="106609"/>
                </a:lnTo>
                <a:lnTo>
                  <a:pt x="313014" y="120303"/>
                </a:lnTo>
                <a:lnTo>
                  <a:pt x="316635" y="134513"/>
                </a:lnTo>
                <a:lnTo>
                  <a:pt x="319146" y="149182"/>
                </a:lnTo>
                <a:lnTo>
                  <a:pt x="320497" y="164254"/>
                </a:lnTo>
                <a:lnTo>
                  <a:pt x="320729"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1"/>
                </a:lnTo>
                <a:close/>
              </a:path>
            </a:pathLst>
          </a:custGeom>
          <a:solidFill>
            <a:srgbClr val="AAC56C"/>
          </a:solidFill>
          <a:ln w="28575">
            <a:solidFill>
              <a:srgbClr val="83984F"/>
            </a:solidFill>
          </a:ln>
        </p:spPr>
        <p:txBody>
          <a:bodyPr wrap="square" lIns="0" tIns="0" rIns="0" bIns="0" rtlCol="0">
            <a:noAutofit/>
          </a:bodyPr>
          <a:lstStyle/>
          <a:p>
            <a:endParaRPr/>
          </a:p>
        </p:txBody>
      </p:sp>
      <p:sp>
        <p:nvSpPr>
          <p:cNvPr id="97" name="object 58"/>
          <p:cNvSpPr/>
          <p:nvPr/>
        </p:nvSpPr>
        <p:spPr>
          <a:xfrm>
            <a:off x="9037462" y="2045434"/>
            <a:ext cx="347472" cy="347472"/>
          </a:xfrm>
          <a:custGeom>
            <a:avLst/>
            <a:gdLst/>
            <a:ahLst/>
            <a:cxnLst/>
            <a:rect l="l" t="t" r="r" b="b"/>
            <a:pathLst>
              <a:path w="320729"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4"/>
                </a:lnTo>
                <a:lnTo>
                  <a:pt x="308334" y="106609"/>
                </a:lnTo>
                <a:lnTo>
                  <a:pt x="313014" y="120303"/>
                </a:lnTo>
                <a:lnTo>
                  <a:pt x="316635" y="134512"/>
                </a:lnTo>
                <a:lnTo>
                  <a:pt x="319146" y="149181"/>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2"/>
                </a:lnTo>
                <a:lnTo>
                  <a:pt x="146243" y="346698"/>
                </a:lnTo>
                <a:lnTo>
                  <a:pt x="132464" y="344742"/>
                </a:lnTo>
                <a:lnTo>
                  <a:pt x="119078" y="341551"/>
                </a:lnTo>
                <a:lnTo>
                  <a:pt x="106136" y="337180"/>
                </a:lnTo>
                <a:lnTo>
                  <a:pt x="93688" y="331684"/>
                </a:lnTo>
                <a:lnTo>
                  <a:pt x="81788" y="325119"/>
                </a:lnTo>
                <a:lnTo>
                  <a:pt x="70484" y="317539"/>
                </a:lnTo>
                <a:lnTo>
                  <a:pt x="59830" y="309002"/>
                </a:lnTo>
                <a:lnTo>
                  <a:pt x="49875" y="299561"/>
                </a:lnTo>
                <a:lnTo>
                  <a:pt x="40672" y="289272"/>
                </a:lnTo>
                <a:lnTo>
                  <a:pt x="32271" y="278192"/>
                </a:lnTo>
                <a:lnTo>
                  <a:pt x="24724" y="266375"/>
                </a:lnTo>
                <a:lnTo>
                  <a:pt x="18081" y="253876"/>
                </a:lnTo>
                <a:lnTo>
                  <a:pt x="12395" y="240752"/>
                </a:lnTo>
                <a:lnTo>
                  <a:pt x="7715" y="227057"/>
                </a:lnTo>
                <a:lnTo>
                  <a:pt x="4094" y="212848"/>
                </a:lnTo>
                <a:lnTo>
                  <a:pt x="1582" y="198179"/>
                </a:lnTo>
                <a:lnTo>
                  <a:pt x="232" y="183106"/>
                </a:lnTo>
                <a:lnTo>
                  <a:pt x="0" y="173680"/>
                </a:lnTo>
                <a:close/>
              </a:path>
            </a:pathLst>
          </a:custGeom>
          <a:solidFill>
            <a:srgbClr val="FAA757"/>
          </a:solidFill>
          <a:ln w="28575">
            <a:solidFill>
              <a:srgbClr val="C1803F"/>
            </a:solidFill>
          </a:ln>
        </p:spPr>
        <p:txBody>
          <a:bodyPr wrap="square" lIns="0" tIns="0" rIns="0" bIns="0" rtlCol="0">
            <a:noAutofit/>
          </a:bodyPr>
          <a:lstStyle/>
          <a:p>
            <a:endParaRPr/>
          </a:p>
        </p:txBody>
      </p:sp>
      <p:sp>
        <p:nvSpPr>
          <p:cNvPr id="98" name="object 56"/>
          <p:cNvSpPr/>
          <p:nvPr/>
        </p:nvSpPr>
        <p:spPr>
          <a:xfrm>
            <a:off x="8077321" y="1961962"/>
            <a:ext cx="347472" cy="347472"/>
          </a:xfrm>
          <a:custGeom>
            <a:avLst/>
            <a:gdLst/>
            <a:ahLst/>
            <a:cxnLst/>
            <a:rect l="l" t="t" r="r" b="b"/>
            <a:pathLst>
              <a:path w="320729"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4"/>
                </a:lnTo>
                <a:lnTo>
                  <a:pt x="308334" y="106609"/>
                </a:lnTo>
                <a:lnTo>
                  <a:pt x="313014" y="120303"/>
                </a:lnTo>
                <a:lnTo>
                  <a:pt x="316635" y="134512"/>
                </a:lnTo>
                <a:lnTo>
                  <a:pt x="319146" y="149181"/>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2"/>
                </a:lnTo>
                <a:lnTo>
                  <a:pt x="146243" y="346697"/>
                </a:lnTo>
                <a:lnTo>
                  <a:pt x="132464" y="344742"/>
                </a:lnTo>
                <a:lnTo>
                  <a:pt x="119078" y="341551"/>
                </a:lnTo>
                <a:lnTo>
                  <a:pt x="106136" y="337180"/>
                </a:lnTo>
                <a:lnTo>
                  <a:pt x="93688" y="331684"/>
                </a:lnTo>
                <a:lnTo>
                  <a:pt x="81788" y="325119"/>
                </a:lnTo>
                <a:lnTo>
                  <a:pt x="70484" y="317539"/>
                </a:lnTo>
                <a:lnTo>
                  <a:pt x="59830" y="309002"/>
                </a:lnTo>
                <a:lnTo>
                  <a:pt x="49875" y="299561"/>
                </a:lnTo>
                <a:lnTo>
                  <a:pt x="40672" y="289272"/>
                </a:lnTo>
                <a:lnTo>
                  <a:pt x="32271" y="278192"/>
                </a:lnTo>
                <a:lnTo>
                  <a:pt x="24724" y="266375"/>
                </a:lnTo>
                <a:lnTo>
                  <a:pt x="18081" y="253876"/>
                </a:lnTo>
                <a:lnTo>
                  <a:pt x="12395" y="240752"/>
                </a:lnTo>
                <a:lnTo>
                  <a:pt x="7715" y="227057"/>
                </a:lnTo>
                <a:lnTo>
                  <a:pt x="4094" y="212848"/>
                </a:lnTo>
                <a:lnTo>
                  <a:pt x="1582" y="198179"/>
                </a:lnTo>
                <a:lnTo>
                  <a:pt x="232" y="183106"/>
                </a:lnTo>
                <a:lnTo>
                  <a:pt x="0" y="173680"/>
                </a:lnTo>
                <a:close/>
              </a:path>
            </a:pathLst>
          </a:custGeom>
          <a:solidFill>
            <a:srgbClr val="FAA757"/>
          </a:solidFill>
          <a:ln w="28575">
            <a:solidFill>
              <a:srgbClr val="C1803F"/>
            </a:solidFill>
          </a:ln>
        </p:spPr>
        <p:txBody>
          <a:bodyPr wrap="square" lIns="0" tIns="0" rIns="0" bIns="0" rtlCol="0">
            <a:noAutofit/>
          </a:bodyPr>
          <a:lstStyle/>
          <a:p>
            <a:endParaRPr/>
          </a:p>
        </p:txBody>
      </p:sp>
      <p:sp>
        <p:nvSpPr>
          <p:cNvPr id="99" name="object 54"/>
          <p:cNvSpPr/>
          <p:nvPr/>
        </p:nvSpPr>
        <p:spPr>
          <a:xfrm>
            <a:off x="8877097" y="2753913"/>
            <a:ext cx="347472" cy="347472"/>
          </a:xfrm>
          <a:custGeom>
            <a:avLst/>
            <a:gdLst/>
            <a:ahLst/>
            <a:cxnLst/>
            <a:rect l="l" t="t" r="r" b="b"/>
            <a:pathLst>
              <a:path w="320730"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4"/>
                </a:lnTo>
                <a:lnTo>
                  <a:pt x="308334" y="106609"/>
                </a:lnTo>
                <a:lnTo>
                  <a:pt x="313014" y="120303"/>
                </a:lnTo>
                <a:lnTo>
                  <a:pt x="316635" y="134512"/>
                </a:lnTo>
                <a:lnTo>
                  <a:pt x="319146" y="149181"/>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2"/>
                </a:lnTo>
                <a:lnTo>
                  <a:pt x="146243" y="346698"/>
                </a:lnTo>
                <a:lnTo>
                  <a:pt x="132464" y="344742"/>
                </a:lnTo>
                <a:lnTo>
                  <a:pt x="119078" y="341551"/>
                </a:lnTo>
                <a:lnTo>
                  <a:pt x="106136" y="337180"/>
                </a:lnTo>
                <a:lnTo>
                  <a:pt x="93688" y="331684"/>
                </a:lnTo>
                <a:lnTo>
                  <a:pt x="81788" y="325119"/>
                </a:lnTo>
                <a:lnTo>
                  <a:pt x="70484" y="317539"/>
                </a:lnTo>
                <a:lnTo>
                  <a:pt x="59830" y="309002"/>
                </a:lnTo>
                <a:lnTo>
                  <a:pt x="49875" y="299561"/>
                </a:lnTo>
                <a:lnTo>
                  <a:pt x="40672" y="289272"/>
                </a:lnTo>
                <a:lnTo>
                  <a:pt x="32271" y="278192"/>
                </a:lnTo>
                <a:lnTo>
                  <a:pt x="24724" y="266375"/>
                </a:lnTo>
                <a:lnTo>
                  <a:pt x="18081" y="253876"/>
                </a:lnTo>
                <a:lnTo>
                  <a:pt x="12395" y="240752"/>
                </a:lnTo>
                <a:lnTo>
                  <a:pt x="7715" y="227057"/>
                </a:lnTo>
                <a:lnTo>
                  <a:pt x="4094" y="212848"/>
                </a:lnTo>
                <a:lnTo>
                  <a:pt x="1582" y="198179"/>
                </a:lnTo>
                <a:lnTo>
                  <a:pt x="232" y="183106"/>
                </a:lnTo>
                <a:lnTo>
                  <a:pt x="0" y="173680"/>
                </a:lnTo>
                <a:close/>
              </a:path>
            </a:pathLst>
          </a:custGeom>
          <a:solidFill>
            <a:srgbClr val="FAA757"/>
          </a:solidFill>
          <a:ln w="28575">
            <a:solidFill>
              <a:srgbClr val="C1803F"/>
            </a:solidFill>
          </a:ln>
        </p:spPr>
        <p:txBody>
          <a:bodyPr wrap="square" lIns="0" tIns="0" rIns="0" bIns="0" rtlCol="0">
            <a:noAutofit/>
          </a:bodyPr>
          <a:lstStyle/>
          <a:p>
            <a:endParaRPr/>
          </a:p>
        </p:txBody>
      </p:sp>
      <p:sp>
        <p:nvSpPr>
          <p:cNvPr id="100" name="object 52"/>
          <p:cNvSpPr/>
          <p:nvPr/>
        </p:nvSpPr>
        <p:spPr>
          <a:xfrm>
            <a:off x="6220124" y="4120868"/>
            <a:ext cx="347472" cy="347472"/>
          </a:xfrm>
          <a:custGeom>
            <a:avLst/>
            <a:gdLst/>
            <a:ahLst/>
            <a:cxnLst/>
            <a:rect l="l" t="t" r="r" b="b"/>
            <a:pathLst>
              <a:path w="320730"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5"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1"/>
                </a:lnTo>
                <a:close/>
              </a:path>
            </a:pathLst>
          </a:custGeom>
          <a:solidFill>
            <a:srgbClr val="AAC56C"/>
          </a:solidFill>
          <a:ln w="28575">
            <a:solidFill>
              <a:srgbClr val="83984F"/>
            </a:solidFill>
          </a:ln>
        </p:spPr>
        <p:txBody>
          <a:bodyPr wrap="square" lIns="0" tIns="0" rIns="0" bIns="0" rtlCol="0">
            <a:noAutofit/>
          </a:bodyPr>
          <a:lstStyle/>
          <a:p>
            <a:endParaRPr/>
          </a:p>
        </p:txBody>
      </p:sp>
      <p:sp>
        <p:nvSpPr>
          <p:cNvPr id="101" name="object 50"/>
          <p:cNvSpPr/>
          <p:nvPr/>
        </p:nvSpPr>
        <p:spPr>
          <a:xfrm>
            <a:off x="5965297" y="4612355"/>
            <a:ext cx="347472" cy="347472"/>
          </a:xfrm>
          <a:custGeom>
            <a:avLst/>
            <a:gdLst/>
            <a:ahLst/>
            <a:cxnLst/>
            <a:rect l="l" t="t" r="r" b="b"/>
            <a:pathLst>
              <a:path w="320730"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6"/>
                </a:lnTo>
                <a:lnTo>
                  <a:pt x="0" y="173681"/>
                </a:lnTo>
                <a:close/>
              </a:path>
            </a:pathLst>
          </a:custGeom>
          <a:solidFill>
            <a:srgbClr val="AAC56C"/>
          </a:solidFill>
          <a:ln w="28575">
            <a:solidFill>
              <a:srgbClr val="83984F"/>
            </a:solidFill>
          </a:ln>
        </p:spPr>
        <p:txBody>
          <a:bodyPr wrap="square" lIns="0" tIns="0" rIns="0" bIns="0" rtlCol="0">
            <a:noAutofit/>
          </a:bodyPr>
          <a:lstStyle/>
          <a:p>
            <a:endParaRPr/>
          </a:p>
        </p:txBody>
      </p:sp>
      <p:sp>
        <p:nvSpPr>
          <p:cNvPr id="102" name="object 48"/>
          <p:cNvSpPr/>
          <p:nvPr/>
        </p:nvSpPr>
        <p:spPr>
          <a:xfrm>
            <a:off x="4654532" y="4049985"/>
            <a:ext cx="347472" cy="347472"/>
          </a:xfrm>
          <a:custGeom>
            <a:avLst/>
            <a:gdLst/>
            <a:ahLst/>
            <a:cxnLst/>
            <a:rect l="l" t="t" r="r" b="b"/>
            <a:pathLst>
              <a:path w="320729"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6" y="149182"/>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0"/>
                </a:lnTo>
                <a:close/>
              </a:path>
            </a:pathLst>
          </a:custGeom>
          <a:solidFill>
            <a:srgbClr val="AAC56C"/>
          </a:solidFill>
          <a:ln w="28575">
            <a:solidFill>
              <a:srgbClr val="83984F"/>
            </a:solidFill>
          </a:ln>
        </p:spPr>
        <p:txBody>
          <a:bodyPr wrap="square" lIns="0" tIns="0" rIns="0" bIns="0" rtlCol="0">
            <a:noAutofit/>
          </a:bodyPr>
          <a:lstStyle/>
          <a:p>
            <a:endParaRPr/>
          </a:p>
        </p:txBody>
      </p:sp>
      <p:sp>
        <p:nvSpPr>
          <p:cNvPr id="103" name="object 42"/>
          <p:cNvSpPr/>
          <p:nvPr/>
        </p:nvSpPr>
        <p:spPr>
          <a:xfrm>
            <a:off x="7272103" y="3311841"/>
            <a:ext cx="347472" cy="347472"/>
          </a:xfrm>
          <a:custGeom>
            <a:avLst/>
            <a:gdLst/>
            <a:ahLst/>
            <a:cxnLst/>
            <a:rect l="l" t="t" r="r" b="b"/>
            <a:pathLst>
              <a:path w="320730"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4" y="346697"/>
                </a:lnTo>
                <a:lnTo>
                  <a:pt x="132465" y="344742"/>
                </a:lnTo>
                <a:lnTo>
                  <a:pt x="119078" y="341551"/>
                </a:lnTo>
                <a:lnTo>
                  <a:pt x="106136" y="337180"/>
                </a:lnTo>
                <a:lnTo>
                  <a:pt x="93689" y="331684"/>
                </a:lnTo>
                <a:lnTo>
                  <a:pt x="81788" y="325119"/>
                </a:lnTo>
                <a:lnTo>
                  <a:pt x="70485" y="317539"/>
                </a:lnTo>
                <a:lnTo>
                  <a:pt x="59830" y="309001"/>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6"/>
                </a:lnTo>
                <a:lnTo>
                  <a:pt x="0" y="173680"/>
                </a:lnTo>
                <a:close/>
              </a:path>
            </a:pathLst>
          </a:custGeom>
          <a:solidFill>
            <a:srgbClr val="FAA757"/>
          </a:solidFill>
          <a:ln w="28575">
            <a:solidFill>
              <a:srgbClr val="C1803F"/>
            </a:solidFill>
          </a:ln>
        </p:spPr>
        <p:txBody>
          <a:bodyPr wrap="square" lIns="0" tIns="0" rIns="0" bIns="0" rtlCol="0">
            <a:noAutofit/>
          </a:bodyPr>
          <a:lstStyle/>
          <a:p>
            <a:endParaRPr/>
          </a:p>
        </p:txBody>
      </p:sp>
      <p:sp>
        <p:nvSpPr>
          <p:cNvPr id="104" name="object 44"/>
          <p:cNvSpPr/>
          <p:nvPr/>
        </p:nvSpPr>
        <p:spPr>
          <a:xfrm>
            <a:off x="7084113" y="2580232"/>
            <a:ext cx="347472" cy="347472"/>
          </a:xfrm>
          <a:custGeom>
            <a:avLst/>
            <a:gdLst/>
            <a:ahLst/>
            <a:cxnLst/>
            <a:rect l="l" t="t" r="r" b="b"/>
            <a:pathLst>
              <a:path w="320730"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2"/>
                </a:lnTo>
                <a:lnTo>
                  <a:pt x="146244" y="346698"/>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3"/>
                </a:lnTo>
                <a:lnTo>
                  <a:pt x="32271" y="278192"/>
                </a:lnTo>
                <a:lnTo>
                  <a:pt x="24724" y="266375"/>
                </a:lnTo>
                <a:lnTo>
                  <a:pt x="18081" y="253876"/>
                </a:lnTo>
                <a:lnTo>
                  <a:pt x="12395" y="240752"/>
                </a:lnTo>
                <a:lnTo>
                  <a:pt x="7715" y="227058"/>
                </a:lnTo>
                <a:lnTo>
                  <a:pt x="4094" y="212848"/>
                </a:lnTo>
                <a:lnTo>
                  <a:pt x="1583" y="198179"/>
                </a:lnTo>
                <a:lnTo>
                  <a:pt x="232" y="183107"/>
                </a:lnTo>
                <a:lnTo>
                  <a:pt x="0" y="173680"/>
                </a:lnTo>
                <a:close/>
              </a:path>
            </a:pathLst>
          </a:custGeom>
          <a:solidFill>
            <a:srgbClr val="FAA757"/>
          </a:solidFill>
          <a:ln w="28575">
            <a:solidFill>
              <a:srgbClr val="C1803F"/>
            </a:solidFill>
          </a:ln>
        </p:spPr>
        <p:txBody>
          <a:bodyPr wrap="square" lIns="0" tIns="0" rIns="0" bIns="0" rtlCol="0">
            <a:noAutofit/>
          </a:bodyPr>
          <a:lstStyle/>
          <a:p>
            <a:endParaRPr/>
          </a:p>
        </p:txBody>
      </p:sp>
      <p:sp>
        <p:nvSpPr>
          <p:cNvPr id="105" name="object 46"/>
          <p:cNvSpPr/>
          <p:nvPr/>
        </p:nvSpPr>
        <p:spPr>
          <a:xfrm>
            <a:off x="6945508" y="2964479"/>
            <a:ext cx="347472" cy="347472"/>
          </a:xfrm>
          <a:custGeom>
            <a:avLst/>
            <a:gdLst/>
            <a:ahLst/>
            <a:cxnLst/>
            <a:rect l="l" t="t" r="r" b="b"/>
            <a:pathLst>
              <a:path w="320730"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4"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30" y="342927"/>
                </a:lnTo>
                <a:lnTo>
                  <a:pt x="182985" y="345647"/>
                </a:lnTo>
                <a:lnTo>
                  <a:pt x="169068" y="347110"/>
                </a:lnTo>
                <a:lnTo>
                  <a:pt x="160365" y="347362"/>
                </a:lnTo>
                <a:lnTo>
                  <a:pt x="146244" y="346698"/>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3" y="198179"/>
                </a:lnTo>
                <a:lnTo>
                  <a:pt x="232" y="183107"/>
                </a:lnTo>
                <a:lnTo>
                  <a:pt x="0" y="173680"/>
                </a:lnTo>
                <a:close/>
              </a:path>
            </a:pathLst>
          </a:custGeom>
          <a:solidFill>
            <a:srgbClr val="FAA757"/>
          </a:solidFill>
          <a:ln w="28575">
            <a:solidFill>
              <a:srgbClr val="C1803F"/>
            </a:solidFill>
          </a:ln>
        </p:spPr>
        <p:txBody>
          <a:bodyPr wrap="square" lIns="0" tIns="0" rIns="0" bIns="0" rtlCol="0">
            <a:noAutofit/>
          </a:bodyPr>
          <a:lstStyle/>
          <a:p>
            <a:endParaRPr/>
          </a:p>
        </p:txBody>
      </p:sp>
      <p:sp>
        <p:nvSpPr>
          <p:cNvPr id="106" name="object 40"/>
          <p:cNvSpPr/>
          <p:nvPr/>
        </p:nvSpPr>
        <p:spPr>
          <a:xfrm>
            <a:off x="6737120" y="4921685"/>
            <a:ext cx="347472" cy="347472"/>
          </a:xfrm>
          <a:custGeom>
            <a:avLst/>
            <a:gdLst/>
            <a:ahLst/>
            <a:cxnLst/>
            <a:rect l="l" t="t" r="r" b="b"/>
            <a:pathLst>
              <a:path w="320729"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29"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1"/>
                </a:lnTo>
                <a:close/>
              </a:path>
            </a:pathLst>
          </a:custGeom>
          <a:solidFill>
            <a:srgbClr val="AAC56C"/>
          </a:solidFill>
          <a:ln w="28575">
            <a:solidFill>
              <a:srgbClr val="83984F"/>
            </a:solidFill>
          </a:ln>
        </p:spPr>
        <p:txBody>
          <a:bodyPr wrap="square" lIns="0" tIns="0" rIns="0" bIns="0" rtlCol="0">
            <a:noAutofit/>
          </a:bodyPr>
          <a:lstStyle/>
          <a:p>
            <a:endParaRPr/>
          </a:p>
        </p:txBody>
      </p:sp>
      <p:sp>
        <p:nvSpPr>
          <p:cNvPr id="107" name="object 38"/>
          <p:cNvSpPr/>
          <p:nvPr/>
        </p:nvSpPr>
        <p:spPr>
          <a:xfrm>
            <a:off x="8556365" y="2219115"/>
            <a:ext cx="347472" cy="347472"/>
          </a:xfrm>
          <a:custGeom>
            <a:avLst/>
            <a:gdLst/>
            <a:ahLst/>
            <a:cxnLst/>
            <a:rect l="l" t="t" r="r" b="b"/>
            <a:pathLst>
              <a:path w="320729"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4"/>
                </a:lnTo>
                <a:lnTo>
                  <a:pt x="308334" y="106609"/>
                </a:lnTo>
                <a:lnTo>
                  <a:pt x="313014" y="120303"/>
                </a:lnTo>
                <a:lnTo>
                  <a:pt x="316635" y="134512"/>
                </a:lnTo>
                <a:lnTo>
                  <a:pt x="319146" y="149181"/>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2"/>
                </a:lnTo>
                <a:lnTo>
                  <a:pt x="146243" y="346698"/>
                </a:lnTo>
                <a:lnTo>
                  <a:pt x="132464" y="344742"/>
                </a:lnTo>
                <a:lnTo>
                  <a:pt x="119078" y="341551"/>
                </a:lnTo>
                <a:lnTo>
                  <a:pt x="106136" y="337180"/>
                </a:lnTo>
                <a:lnTo>
                  <a:pt x="93688" y="331684"/>
                </a:lnTo>
                <a:lnTo>
                  <a:pt x="81788" y="325119"/>
                </a:lnTo>
                <a:lnTo>
                  <a:pt x="70484" y="317539"/>
                </a:lnTo>
                <a:lnTo>
                  <a:pt x="59830" y="309002"/>
                </a:lnTo>
                <a:lnTo>
                  <a:pt x="49875" y="299561"/>
                </a:lnTo>
                <a:lnTo>
                  <a:pt x="40672" y="289272"/>
                </a:lnTo>
                <a:lnTo>
                  <a:pt x="32271" y="278192"/>
                </a:lnTo>
                <a:lnTo>
                  <a:pt x="24724" y="266375"/>
                </a:lnTo>
                <a:lnTo>
                  <a:pt x="18081" y="253876"/>
                </a:lnTo>
                <a:lnTo>
                  <a:pt x="12395" y="240752"/>
                </a:lnTo>
                <a:lnTo>
                  <a:pt x="7715" y="227057"/>
                </a:lnTo>
                <a:lnTo>
                  <a:pt x="4094" y="212848"/>
                </a:lnTo>
                <a:lnTo>
                  <a:pt x="1582" y="198179"/>
                </a:lnTo>
                <a:lnTo>
                  <a:pt x="232" y="183106"/>
                </a:lnTo>
                <a:lnTo>
                  <a:pt x="0" y="173680"/>
                </a:lnTo>
                <a:close/>
              </a:path>
            </a:pathLst>
          </a:custGeom>
          <a:solidFill>
            <a:srgbClr val="FAA757"/>
          </a:solidFill>
          <a:ln w="28575">
            <a:solidFill>
              <a:srgbClr val="C1803F"/>
            </a:solidFill>
          </a:ln>
        </p:spPr>
        <p:txBody>
          <a:bodyPr wrap="square" lIns="0" tIns="0" rIns="0" bIns="0" rtlCol="0">
            <a:noAutofit/>
          </a:bodyPr>
          <a:lstStyle/>
          <a:p>
            <a:endParaRPr/>
          </a:p>
        </p:txBody>
      </p:sp>
      <p:sp>
        <p:nvSpPr>
          <p:cNvPr id="108" name="object 36"/>
          <p:cNvSpPr/>
          <p:nvPr/>
        </p:nvSpPr>
        <p:spPr>
          <a:xfrm>
            <a:off x="8909165" y="3402186"/>
            <a:ext cx="347472" cy="347472"/>
          </a:xfrm>
          <a:custGeom>
            <a:avLst/>
            <a:gdLst/>
            <a:ahLst/>
            <a:cxnLst/>
            <a:rect l="l" t="t" r="r" b="b"/>
            <a:pathLst>
              <a:path w="338701" h="347361">
                <a:moveTo>
                  <a:pt x="338701" y="173680"/>
                </a:moveTo>
                <a:lnTo>
                  <a:pt x="338086" y="158773"/>
                </a:lnTo>
                <a:lnTo>
                  <a:pt x="336274" y="144215"/>
                </a:lnTo>
                <a:lnTo>
                  <a:pt x="333315" y="130059"/>
                </a:lnTo>
                <a:lnTo>
                  <a:pt x="329260" y="116355"/>
                </a:lnTo>
                <a:lnTo>
                  <a:pt x="324157" y="103155"/>
                </a:lnTo>
                <a:lnTo>
                  <a:pt x="318058" y="90510"/>
                </a:lnTo>
                <a:lnTo>
                  <a:pt x="311012" y="78472"/>
                </a:lnTo>
                <a:lnTo>
                  <a:pt x="303069" y="67092"/>
                </a:lnTo>
                <a:lnTo>
                  <a:pt x="294280" y="56421"/>
                </a:lnTo>
                <a:lnTo>
                  <a:pt x="284694" y="46511"/>
                </a:lnTo>
                <a:lnTo>
                  <a:pt x="274362" y="37412"/>
                </a:lnTo>
                <a:lnTo>
                  <a:pt x="263333" y="29177"/>
                </a:lnTo>
                <a:lnTo>
                  <a:pt x="251657" y="21856"/>
                </a:lnTo>
                <a:lnTo>
                  <a:pt x="239385" y="15500"/>
                </a:lnTo>
                <a:lnTo>
                  <a:pt x="226566" y="10162"/>
                </a:lnTo>
                <a:lnTo>
                  <a:pt x="213252" y="5892"/>
                </a:lnTo>
                <a:lnTo>
                  <a:pt x="199490" y="2742"/>
                </a:lnTo>
                <a:lnTo>
                  <a:pt x="185333" y="763"/>
                </a:lnTo>
                <a:lnTo>
                  <a:pt x="170829" y="6"/>
                </a:lnTo>
                <a:lnTo>
                  <a:pt x="169350" y="0"/>
                </a:lnTo>
                <a:lnTo>
                  <a:pt x="154814" y="630"/>
                </a:lnTo>
                <a:lnTo>
                  <a:pt x="140620" y="2489"/>
                </a:lnTo>
                <a:lnTo>
                  <a:pt x="126816" y="5523"/>
                </a:lnTo>
                <a:lnTo>
                  <a:pt x="113454" y="9683"/>
                </a:lnTo>
                <a:lnTo>
                  <a:pt x="100583" y="14916"/>
                </a:lnTo>
                <a:lnTo>
                  <a:pt x="88254" y="21171"/>
                </a:lnTo>
                <a:lnTo>
                  <a:pt x="76516" y="28397"/>
                </a:lnTo>
                <a:lnTo>
                  <a:pt x="65420" y="36543"/>
                </a:lnTo>
                <a:lnTo>
                  <a:pt x="55015" y="45557"/>
                </a:lnTo>
                <a:lnTo>
                  <a:pt x="45351" y="55388"/>
                </a:lnTo>
                <a:lnTo>
                  <a:pt x="36479" y="65984"/>
                </a:lnTo>
                <a:lnTo>
                  <a:pt x="28449" y="77295"/>
                </a:lnTo>
                <a:lnTo>
                  <a:pt x="21311" y="89269"/>
                </a:lnTo>
                <a:lnTo>
                  <a:pt x="15114" y="101855"/>
                </a:lnTo>
                <a:lnTo>
                  <a:pt x="9909" y="115001"/>
                </a:lnTo>
                <a:lnTo>
                  <a:pt x="5745" y="128657"/>
                </a:lnTo>
                <a:lnTo>
                  <a:pt x="2674" y="142770"/>
                </a:lnTo>
                <a:lnTo>
                  <a:pt x="744" y="157289"/>
                </a:lnTo>
                <a:lnTo>
                  <a:pt x="6" y="172164"/>
                </a:lnTo>
                <a:lnTo>
                  <a:pt x="0" y="173680"/>
                </a:lnTo>
                <a:lnTo>
                  <a:pt x="615" y="188588"/>
                </a:lnTo>
                <a:lnTo>
                  <a:pt x="2427" y="203146"/>
                </a:lnTo>
                <a:lnTo>
                  <a:pt x="5386" y="217302"/>
                </a:lnTo>
                <a:lnTo>
                  <a:pt x="9441" y="231006"/>
                </a:lnTo>
                <a:lnTo>
                  <a:pt x="14544" y="244206"/>
                </a:lnTo>
                <a:lnTo>
                  <a:pt x="20643" y="256850"/>
                </a:lnTo>
                <a:lnTo>
                  <a:pt x="27689" y="268888"/>
                </a:lnTo>
                <a:lnTo>
                  <a:pt x="35631" y="280269"/>
                </a:lnTo>
                <a:lnTo>
                  <a:pt x="44421" y="290940"/>
                </a:lnTo>
                <a:lnTo>
                  <a:pt x="54007" y="300850"/>
                </a:lnTo>
                <a:lnTo>
                  <a:pt x="64339" y="309949"/>
                </a:lnTo>
                <a:lnTo>
                  <a:pt x="75368" y="318184"/>
                </a:lnTo>
                <a:lnTo>
                  <a:pt x="87044" y="325505"/>
                </a:lnTo>
                <a:lnTo>
                  <a:pt x="99316" y="331861"/>
                </a:lnTo>
                <a:lnTo>
                  <a:pt x="112134" y="337199"/>
                </a:lnTo>
                <a:lnTo>
                  <a:pt x="125449" y="341469"/>
                </a:lnTo>
                <a:lnTo>
                  <a:pt x="139210" y="344619"/>
                </a:lnTo>
                <a:lnTo>
                  <a:pt x="153368" y="346598"/>
                </a:lnTo>
                <a:lnTo>
                  <a:pt x="167872" y="347355"/>
                </a:lnTo>
                <a:lnTo>
                  <a:pt x="169350" y="347361"/>
                </a:lnTo>
                <a:lnTo>
                  <a:pt x="183886" y="346731"/>
                </a:lnTo>
                <a:lnTo>
                  <a:pt x="198081" y="344872"/>
                </a:lnTo>
                <a:lnTo>
                  <a:pt x="211885" y="341838"/>
                </a:lnTo>
                <a:lnTo>
                  <a:pt x="225247" y="337678"/>
                </a:lnTo>
                <a:lnTo>
                  <a:pt x="238117" y="332445"/>
                </a:lnTo>
                <a:lnTo>
                  <a:pt x="250447" y="326190"/>
                </a:lnTo>
                <a:lnTo>
                  <a:pt x="262185" y="318964"/>
                </a:lnTo>
                <a:lnTo>
                  <a:pt x="273281" y="310818"/>
                </a:lnTo>
                <a:lnTo>
                  <a:pt x="283686" y="301804"/>
                </a:lnTo>
                <a:lnTo>
                  <a:pt x="293349" y="291973"/>
                </a:lnTo>
                <a:lnTo>
                  <a:pt x="302221" y="281377"/>
                </a:lnTo>
                <a:lnTo>
                  <a:pt x="310251" y="270066"/>
                </a:lnTo>
                <a:lnTo>
                  <a:pt x="317390" y="258092"/>
                </a:lnTo>
                <a:lnTo>
                  <a:pt x="323587" y="245506"/>
                </a:lnTo>
                <a:lnTo>
                  <a:pt x="328792" y="232360"/>
                </a:lnTo>
                <a:lnTo>
                  <a:pt x="332956" y="218704"/>
                </a:lnTo>
                <a:lnTo>
                  <a:pt x="336027" y="204591"/>
                </a:lnTo>
                <a:lnTo>
                  <a:pt x="337957" y="190071"/>
                </a:lnTo>
                <a:lnTo>
                  <a:pt x="338695" y="175197"/>
                </a:lnTo>
                <a:lnTo>
                  <a:pt x="338701" y="173680"/>
                </a:lnTo>
                <a:close/>
              </a:path>
            </a:pathLst>
          </a:custGeom>
          <a:solidFill>
            <a:srgbClr val="FAA757"/>
          </a:solidFill>
          <a:ln w="28575">
            <a:solidFill>
              <a:schemeClr val="bg1">
                <a:lumMod val="85000"/>
              </a:schemeClr>
            </a:solidFill>
          </a:ln>
        </p:spPr>
        <p:txBody>
          <a:bodyPr wrap="square" lIns="0" tIns="0" rIns="0" bIns="0" rtlCol="0">
            <a:noAutofit/>
          </a:bodyPr>
          <a:lstStyle/>
          <a:p>
            <a:endParaRPr/>
          </a:p>
        </p:txBody>
      </p:sp>
      <p:sp>
        <p:nvSpPr>
          <p:cNvPr id="109" name="object 34"/>
          <p:cNvSpPr/>
          <p:nvPr/>
        </p:nvSpPr>
        <p:spPr>
          <a:xfrm>
            <a:off x="6562354" y="2483005"/>
            <a:ext cx="347472" cy="347472"/>
          </a:xfrm>
          <a:custGeom>
            <a:avLst/>
            <a:gdLst/>
            <a:ahLst/>
            <a:cxnLst/>
            <a:rect l="l" t="t" r="r" b="b"/>
            <a:pathLst>
              <a:path w="320729"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5" y="2619"/>
                </a:lnTo>
                <a:lnTo>
                  <a:pt x="201651" y="5810"/>
                </a:lnTo>
                <a:lnTo>
                  <a:pt x="214593" y="10181"/>
                </a:lnTo>
                <a:lnTo>
                  <a:pt x="227041" y="15677"/>
                </a:lnTo>
                <a:lnTo>
                  <a:pt x="238941" y="22242"/>
                </a:lnTo>
                <a:lnTo>
                  <a:pt x="250245" y="29822"/>
                </a:lnTo>
                <a:lnTo>
                  <a:pt x="260899" y="38359"/>
                </a:lnTo>
                <a:lnTo>
                  <a:pt x="270854"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2"/>
                </a:lnTo>
                <a:lnTo>
                  <a:pt x="146244" y="346698"/>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3" y="198179"/>
                </a:lnTo>
                <a:lnTo>
                  <a:pt x="232" y="183107"/>
                </a:lnTo>
                <a:lnTo>
                  <a:pt x="0" y="173680"/>
                </a:lnTo>
                <a:close/>
              </a:path>
            </a:pathLst>
          </a:custGeom>
          <a:solidFill>
            <a:srgbClr val="FAA757"/>
          </a:solidFill>
          <a:ln w="28575">
            <a:solidFill>
              <a:srgbClr val="C1803F"/>
            </a:solidFill>
          </a:ln>
        </p:spPr>
        <p:txBody>
          <a:bodyPr wrap="square" lIns="0" tIns="0" rIns="0" bIns="0" rtlCol="0">
            <a:noAutofit/>
          </a:bodyPr>
          <a:lstStyle/>
          <a:p>
            <a:endParaRPr/>
          </a:p>
        </p:txBody>
      </p:sp>
      <p:sp>
        <p:nvSpPr>
          <p:cNvPr id="110" name="object 32"/>
          <p:cNvSpPr/>
          <p:nvPr/>
        </p:nvSpPr>
        <p:spPr>
          <a:xfrm>
            <a:off x="8716732" y="1593274"/>
            <a:ext cx="347472" cy="347472"/>
          </a:xfrm>
          <a:custGeom>
            <a:avLst/>
            <a:gdLst/>
            <a:ahLst/>
            <a:cxnLst/>
            <a:rect l="l" t="t" r="r" b="b"/>
            <a:pathLst>
              <a:path w="320730"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4"/>
                </a:lnTo>
                <a:lnTo>
                  <a:pt x="308334" y="106609"/>
                </a:lnTo>
                <a:lnTo>
                  <a:pt x="313014" y="120303"/>
                </a:lnTo>
                <a:lnTo>
                  <a:pt x="316635" y="134512"/>
                </a:lnTo>
                <a:lnTo>
                  <a:pt x="319147" y="149181"/>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3"/>
                </a:lnTo>
                <a:lnTo>
                  <a:pt x="285311" y="282563"/>
                </a:lnTo>
                <a:lnTo>
                  <a:pt x="276594" y="293344"/>
                </a:lnTo>
                <a:lnTo>
                  <a:pt x="267094" y="303311"/>
                </a:lnTo>
                <a:lnTo>
                  <a:pt x="256863" y="312410"/>
                </a:lnTo>
                <a:lnTo>
                  <a:pt x="245952" y="320584"/>
                </a:lnTo>
                <a:lnTo>
                  <a:pt x="234412" y="327778"/>
                </a:lnTo>
                <a:lnTo>
                  <a:pt x="222294" y="333937"/>
                </a:lnTo>
                <a:lnTo>
                  <a:pt x="209649" y="339005"/>
                </a:lnTo>
                <a:lnTo>
                  <a:pt x="196530" y="342927"/>
                </a:lnTo>
                <a:lnTo>
                  <a:pt x="182985" y="345647"/>
                </a:lnTo>
                <a:lnTo>
                  <a:pt x="169068" y="347110"/>
                </a:lnTo>
                <a:lnTo>
                  <a:pt x="160364" y="347362"/>
                </a:lnTo>
                <a:lnTo>
                  <a:pt x="146243" y="346698"/>
                </a:lnTo>
                <a:lnTo>
                  <a:pt x="132464" y="344742"/>
                </a:lnTo>
                <a:lnTo>
                  <a:pt x="119078" y="341551"/>
                </a:lnTo>
                <a:lnTo>
                  <a:pt x="106136" y="337180"/>
                </a:lnTo>
                <a:lnTo>
                  <a:pt x="93688" y="331684"/>
                </a:lnTo>
                <a:lnTo>
                  <a:pt x="81788" y="325119"/>
                </a:lnTo>
                <a:lnTo>
                  <a:pt x="70484" y="317539"/>
                </a:lnTo>
                <a:lnTo>
                  <a:pt x="59830" y="309002"/>
                </a:lnTo>
                <a:lnTo>
                  <a:pt x="49875" y="299561"/>
                </a:lnTo>
                <a:lnTo>
                  <a:pt x="40672" y="289272"/>
                </a:lnTo>
                <a:lnTo>
                  <a:pt x="32271" y="278192"/>
                </a:lnTo>
                <a:lnTo>
                  <a:pt x="24724" y="266375"/>
                </a:lnTo>
                <a:lnTo>
                  <a:pt x="18081" y="253876"/>
                </a:lnTo>
                <a:lnTo>
                  <a:pt x="12395" y="240752"/>
                </a:lnTo>
                <a:lnTo>
                  <a:pt x="7715" y="227057"/>
                </a:lnTo>
                <a:lnTo>
                  <a:pt x="4094" y="212848"/>
                </a:lnTo>
                <a:lnTo>
                  <a:pt x="1582" y="198179"/>
                </a:lnTo>
                <a:lnTo>
                  <a:pt x="232" y="183106"/>
                </a:lnTo>
                <a:lnTo>
                  <a:pt x="0" y="173680"/>
                </a:lnTo>
                <a:close/>
              </a:path>
            </a:pathLst>
          </a:custGeom>
          <a:solidFill>
            <a:srgbClr val="FAA757"/>
          </a:solidFill>
          <a:ln w="28575">
            <a:solidFill>
              <a:srgbClr val="C1803F"/>
            </a:solidFill>
          </a:ln>
        </p:spPr>
        <p:txBody>
          <a:bodyPr wrap="square" lIns="0" tIns="0" rIns="0" bIns="0" rtlCol="0">
            <a:noAutofit/>
          </a:bodyPr>
          <a:lstStyle/>
          <a:p>
            <a:endParaRPr/>
          </a:p>
        </p:txBody>
      </p:sp>
      <p:sp>
        <p:nvSpPr>
          <p:cNvPr id="111" name="object 30"/>
          <p:cNvSpPr/>
          <p:nvPr/>
        </p:nvSpPr>
        <p:spPr>
          <a:xfrm>
            <a:off x="7725572" y="3169970"/>
            <a:ext cx="347472" cy="347472"/>
          </a:xfrm>
          <a:custGeom>
            <a:avLst/>
            <a:gdLst/>
            <a:ahLst/>
            <a:cxnLst/>
            <a:rect l="l" t="t" r="r" b="b"/>
            <a:pathLst>
              <a:path w="320729"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2"/>
                </a:lnTo>
                <a:lnTo>
                  <a:pt x="146244" y="346698"/>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3" y="198179"/>
                </a:lnTo>
                <a:lnTo>
                  <a:pt x="232" y="183107"/>
                </a:lnTo>
                <a:lnTo>
                  <a:pt x="0" y="173680"/>
                </a:lnTo>
                <a:close/>
              </a:path>
            </a:pathLst>
          </a:custGeom>
          <a:solidFill>
            <a:srgbClr val="FAA757"/>
          </a:solidFill>
          <a:ln w="28575">
            <a:solidFill>
              <a:srgbClr val="C1803F"/>
            </a:solidFill>
          </a:ln>
        </p:spPr>
        <p:txBody>
          <a:bodyPr wrap="square" lIns="0" tIns="0" rIns="0" bIns="0" rtlCol="0">
            <a:noAutofit/>
          </a:bodyPr>
          <a:lstStyle/>
          <a:p>
            <a:endParaRPr/>
          </a:p>
        </p:txBody>
      </p:sp>
      <p:sp>
        <p:nvSpPr>
          <p:cNvPr id="112" name="object 28"/>
          <p:cNvSpPr/>
          <p:nvPr/>
        </p:nvSpPr>
        <p:spPr>
          <a:xfrm>
            <a:off x="6401989" y="5328656"/>
            <a:ext cx="347472" cy="347472"/>
          </a:xfrm>
          <a:custGeom>
            <a:avLst/>
            <a:gdLst/>
            <a:ahLst/>
            <a:cxnLst/>
            <a:rect l="l" t="t" r="r" b="b"/>
            <a:pathLst>
              <a:path w="320730"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6"/>
                </a:lnTo>
                <a:lnTo>
                  <a:pt x="0" y="173680"/>
                </a:lnTo>
                <a:close/>
              </a:path>
            </a:pathLst>
          </a:custGeom>
          <a:solidFill>
            <a:srgbClr val="AAC56C"/>
          </a:solidFill>
          <a:ln w="28575">
            <a:solidFill>
              <a:srgbClr val="83984F"/>
            </a:solidFill>
          </a:ln>
        </p:spPr>
        <p:txBody>
          <a:bodyPr wrap="square" lIns="0" tIns="0" rIns="0" bIns="0" rtlCol="0">
            <a:noAutofit/>
          </a:bodyPr>
          <a:lstStyle/>
          <a:p>
            <a:endParaRPr/>
          </a:p>
        </p:txBody>
      </p:sp>
      <p:sp>
        <p:nvSpPr>
          <p:cNvPr id="113" name="object 26"/>
          <p:cNvSpPr/>
          <p:nvPr/>
        </p:nvSpPr>
        <p:spPr>
          <a:xfrm>
            <a:off x="7105873" y="4521611"/>
            <a:ext cx="347472" cy="347472"/>
          </a:xfrm>
          <a:custGeom>
            <a:avLst/>
            <a:gdLst/>
            <a:ahLst/>
            <a:cxnLst/>
            <a:rect l="l" t="t" r="r" b="b"/>
            <a:pathLst>
              <a:path w="320730"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6"/>
                </a:lnTo>
                <a:lnTo>
                  <a:pt x="0" y="173681"/>
                </a:lnTo>
                <a:close/>
              </a:path>
            </a:pathLst>
          </a:custGeom>
          <a:solidFill>
            <a:srgbClr val="AAC56C"/>
          </a:solidFill>
          <a:ln w="28575">
            <a:solidFill>
              <a:schemeClr val="bg1">
                <a:lumMod val="85000"/>
              </a:schemeClr>
            </a:solidFill>
          </a:ln>
        </p:spPr>
        <p:txBody>
          <a:bodyPr wrap="square" lIns="0" tIns="0" rIns="0" bIns="0" rtlCol="0">
            <a:noAutofit/>
          </a:bodyPr>
          <a:lstStyle/>
          <a:p>
            <a:endParaRPr/>
          </a:p>
        </p:txBody>
      </p:sp>
      <p:sp>
        <p:nvSpPr>
          <p:cNvPr id="114" name="object 24"/>
          <p:cNvSpPr/>
          <p:nvPr/>
        </p:nvSpPr>
        <p:spPr>
          <a:xfrm>
            <a:off x="5052670" y="3517331"/>
            <a:ext cx="347472" cy="347472"/>
          </a:xfrm>
          <a:custGeom>
            <a:avLst/>
            <a:gdLst/>
            <a:ahLst/>
            <a:cxnLst/>
            <a:rect l="l" t="t" r="r" b="b"/>
            <a:pathLst>
              <a:path w="320730"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1"/>
                </a:lnTo>
                <a:close/>
              </a:path>
            </a:pathLst>
          </a:custGeom>
          <a:solidFill>
            <a:srgbClr val="AAC56C"/>
          </a:solidFill>
          <a:ln w="28575">
            <a:solidFill>
              <a:srgbClr val="83984F"/>
            </a:solidFill>
          </a:ln>
        </p:spPr>
        <p:txBody>
          <a:bodyPr wrap="square" lIns="0" tIns="0" rIns="0" bIns="0" rtlCol="0">
            <a:noAutofit/>
          </a:bodyPr>
          <a:lstStyle/>
          <a:p>
            <a:endParaRPr/>
          </a:p>
        </p:txBody>
      </p:sp>
      <p:sp>
        <p:nvSpPr>
          <p:cNvPr id="115" name="object 22"/>
          <p:cNvSpPr/>
          <p:nvPr/>
        </p:nvSpPr>
        <p:spPr>
          <a:xfrm>
            <a:off x="4776845" y="5206506"/>
            <a:ext cx="347472" cy="347472"/>
          </a:xfrm>
          <a:custGeom>
            <a:avLst/>
            <a:gdLst/>
            <a:ahLst/>
            <a:cxnLst/>
            <a:rect l="l" t="t" r="r" b="b"/>
            <a:pathLst>
              <a:path w="320730"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0"/>
                </a:lnTo>
                <a:close/>
              </a:path>
            </a:pathLst>
          </a:custGeom>
          <a:solidFill>
            <a:srgbClr val="AAC56C"/>
          </a:solidFill>
          <a:ln w="28575">
            <a:solidFill>
              <a:schemeClr val="bg1">
                <a:lumMod val="85000"/>
              </a:schemeClr>
            </a:solidFill>
          </a:ln>
        </p:spPr>
        <p:txBody>
          <a:bodyPr wrap="square" lIns="0" tIns="0" rIns="0" bIns="0" rtlCol="0">
            <a:noAutofit/>
          </a:bodyPr>
          <a:lstStyle/>
          <a:p>
            <a:endParaRPr/>
          </a:p>
        </p:txBody>
      </p:sp>
      <p:sp>
        <p:nvSpPr>
          <p:cNvPr id="116" name="object 20"/>
          <p:cNvSpPr/>
          <p:nvPr/>
        </p:nvSpPr>
        <p:spPr>
          <a:xfrm>
            <a:off x="5373401" y="4051297"/>
            <a:ext cx="347472" cy="347472"/>
          </a:xfrm>
          <a:custGeom>
            <a:avLst/>
            <a:gdLst/>
            <a:ahLst/>
            <a:cxnLst/>
            <a:rect l="l" t="t" r="r" b="b"/>
            <a:pathLst>
              <a:path w="320730"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2"/>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1"/>
                </a:lnTo>
                <a:close/>
              </a:path>
            </a:pathLst>
          </a:custGeom>
          <a:solidFill>
            <a:srgbClr val="AAC56C"/>
          </a:solidFill>
          <a:ln w="28575">
            <a:solidFill>
              <a:srgbClr val="83984F"/>
            </a:solidFill>
          </a:ln>
        </p:spPr>
        <p:txBody>
          <a:bodyPr wrap="square" lIns="0" tIns="0" rIns="0" bIns="0" rtlCol="0">
            <a:noAutofit/>
          </a:bodyPr>
          <a:lstStyle/>
          <a:p>
            <a:endParaRPr/>
          </a:p>
        </p:txBody>
      </p:sp>
      <p:sp>
        <p:nvSpPr>
          <p:cNvPr id="117" name="object 18"/>
          <p:cNvSpPr/>
          <p:nvPr/>
        </p:nvSpPr>
        <p:spPr>
          <a:xfrm>
            <a:off x="8237687" y="2691052"/>
            <a:ext cx="347472" cy="347472"/>
          </a:xfrm>
          <a:custGeom>
            <a:avLst/>
            <a:gdLst/>
            <a:ahLst/>
            <a:cxnLst/>
            <a:rect l="l" t="t" r="r" b="b"/>
            <a:pathLst>
              <a:path w="320730"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4"/>
                </a:lnTo>
                <a:lnTo>
                  <a:pt x="308334" y="106609"/>
                </a:lnTo>
                <a:lnTo>
                  <a:pt x="313014" y="120303"/>
                </a:lnTo>
                <a:lnTo>
                  <a:pt x="316635" y="134512"/>
                </a:lnTo>
                <a:lnTo>
                  <a:pt x="319147" y="149181"/>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2"/>
                </a:lnTo>
                <a:lnTo>
                  <a:pt x="146243" y="346698"/>
                </a:lnTo>
                <a:lnTo>
                  <a:pt x="132464" y="344742"/>
                </a:lnTo>
                <a:lnTo>
                  <a:pt x="119078" y="341551"/>
                </a:lnTo>
                <a:lnTo>
                  <a:pt x="106136" y="337180"/>
                </a:lnTo>
                <a:lnTo>
                  <a:pt x="93688"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7"/>
                </a:lnTo>
                <a:lnTo>
                  <a:pt x="4094" y="212848"/>
                </a:lnTo>
                <a:lnTo>
                  <a:pt x="1582" y="198179"/>
                </a:lnTo>
                <a:lnTo>
                  <a:pt x="232" y="183106"/>
                </a:lnTo>
                <a:lnTo>
                  <a:pt x="0" y="173680"/>
                </a:lnTo>
                <a:close/>
              </a:path>
            </a:pathLst>
          </a:custGeom>
          <a:solidFill>
            <a:srgbClr val="FAA757"/>
          </a:solidFill>
          <a:ln w="28575">
            <a:solidFill>
              <a:srgbClr val="C1803F"/>
            </a:solidFill>
          </a:ln>
        </p:spPr>
        <p:txBody>
          <a:bodyPr wrap="square" lIns="0" tIns="0" rIns="0" bIns="0" rtlCol="0">
            <a:noAutofit/>
          </a:bodyPr>
          <a:lstStyle/>
          <a:p>
            <a:endParaRPr/>
          </a:p>
        </p:txBody>
      </p:sp>
      <p:sp>
        <p:nvSpPr>
          <p:cNvPr id="118" name="object 6"/>
          <p:cNvSpPr txBox="1"/>
          <p:nvPr/>
        </p:nvSpPr>
        <p:spPr>
          <a:xfrm>
            <a:off x="2856125" y="3759280"/>
            <a:ext cx="992822" cy="330200"/>
          </a:xfrm>
          <a:prstGeom prst="rect">
            <a:avLst/>
          </a:prstGeom>
        </p:spPr>
        <p:txBody>
          <a:bodyPr wrap="square" lIns="0" tIns="0" rIns="0" bIns="0" rtlCol="0">
            <a:noAutofit/>
          </a:bodyPr>
          <a:lstStyle/>
          <a:p>
            <a:pPr marL="12700">
              <a:lnSpc>
                <a:spcPts val="2600"/>
              </a:lnSpc>
              <a:spcBef>
                <a:spcPts val="130"/>
              </a:spcBef>
            </a:pPr>
            <a:r>
              <a:rPr sz="3600" baseline="2275" dirty="0">
                <a:solidFill>
                  <a:srgbClr val="7F7E7E"/>
                </a:solidFill>
                <a:cs typeface="Calibri"/>
              </a:rPr>
              <a:t>Income</a:t>
            </a:r>
            <a:endParaRPr sz="2400" dirty="0">
              <a:cs typeface="Calibri"/>
            </a:endParaRPr>
          </a:p>
        </p:txBody>
      </p:sp>
      <p:grpSp>
        <p:nvGrpSpPr>
          <p:cNvPr id="119" name="Group 118"/>
          <p:cNvGrpSpPr/>
          <p:nvPr/>
        </p:nvGrpSpPr>
        <p:grpSpPr>
          <a:xfrm>
            <a:off x="3907438" y="1888930"/>
            <a:ext cx="6303362" cy="4054670"/>
            <a:chOff x="2343901" y="1923700"/>
            <a:chExt cx="6303362" cy="4054670"/>
          </a:xfrm>
        </p:grpSpPr>
        <p:sp>
          <p:nvSpPr>
            <p:cNvPr id="120" name="object 67"/>
            <p:cNvSpPr/>
            <p:nvPr/>
          </p:nvSpPr>
          <p:spPr>
            <a:xfrm>
              <a:off x="2343901" y="1923700"/>
              <a:ext cx="0" cy="4054670"/>
            </a:xfrm>
            <a:custGeom>
              <a:avLst/>
              <a:gdLst/>
              <a:ahLst/>
              <a:cxnLst/>
              <a:rect l="l" t="t" r="r" b="b"/>
              <a:pathLst>
                <a:path h="4054670">
                  <a:moveTo>
                    <a:pt x="0" y="4054670"/>
                  </a:moveTo>
                  <a:lnTo>
                    <a:pt x="0" y="0"/>
                  </a:lnTo>
                </a:path>
              </a:pathLst>
            </a:custGeom>
            <a:ln w="25399">
              <a:solidFill>
                <a:srgbClr val="6094C9"/>
              </a:solidFill>
              <a:headEnd type="none"/>
              <a:tailEnd type="arrow"/>
            </a:ln>
            <a:effectLst>
              <a:outerShdw blurRad="50800" dist="38100" dir="5400000" algn="t" rotWithShape="0">
                <a:prstClr val="black">
                  <a:alpha val="40000"/>
                </a:prstClr>
              </a:outerShdw>
            </a:effectLst>
          </p:spPr>
          <p:txBody>
            <a:bodyPr wrap="square" lIns="0" tIns="0" rIns="0" bIns="0" rtlCol="0">
              <a:noAutofit/>
            </a:bodyPr>
            <a:lstStyle/>
            <a:p>
              <a:endParaRPr/>
            </a:p>
          </p:txBody>
        </p:sp>
        <p:sp>
          <p:nvSpPr>
            <p:cNvPr id="121" name="object 70"/>
            <p:cNvSpPr/>
            <p:nvPr/>
          </p:nvSpPr>
          <p:spPr>
            <a:xfrm>
              <a:off x="2343901" y="5978370"/>
              <a:ext cx="6303362" cy="0"/>
            </a:xfrm>
            <a:custGeom>
              <a:avLst/>
              <a:gdLst/>
              <a:ahLst/>
              <a:cxnLst/>
              <a:rect l="l" t="t" r="r" b="b"/>
              <a:pathLst>
                <a:path w="6303362">
                  <a:moveTo>
                    <a:pt x="0" y="0"/>
                  </a:moveTo>
                  <a:lnTo>
                    <a:pt x="6303362" y="0"/>
                  </a:lnTo>
                </a:path>
              </a:pathLst>
            </a:custGeom>
            <a:ln w="25399">
              <a:solidFill>
                <a:srgbClr val="6094C9"/>
              </a:solidFill>
              <a:headEnd type="none"/>
              <a:tailEnd type="arrow"/>
            </a:ln>
            <a:effectLst>
              <a:outerShdw blurRad="50800" dist="38100" algn="l" rotWithShape="0">
                <a:prstClr val="black">
                  <a:alpha val="40000"/>
                </a:prstClr>
              </a:outerShdw>
            </a:effectLst>
          </p:spPr>
          <p:txBody>
            <a:bodyPr wrap="square" lIns="0" tIns="0" rIns="0" bIns="0" rtlCol="0">
              <a:noAutofit/>
            </a:bodyPr>
            <a:lstStyle/>
            <a:p>
              <a:endParaRPr/>
            </a:p>
          </p:txBody>
        </p:sp>
      </p:grpSp>
      <p:sp>
        <p:nvSpPr>
          <p:cNvPr id="122" name="object 15"/>
          <p:cNvSpPr txBox="1"/>
          <p:nvPr/>
        </p:nvSpPr>
        <p:spPr>
          <a:xfrm>
            <a:off x="1873883" y="365536"/>
            <a:ext cx="1351013" cy="520700"/>
          </a:xfrm>
          <a:prstGeom prst="rect">
            <a:avLst/>
          </a:prstGeom>
        </p:spPr>
        <p:txBody>
          <a:bodyPr wrap="square" lIns="0" tIns="0" rIns="0" bIns="0" rtlCol="0">
            <a:noAutofit/>
          </a:bodyPr>
          <a:lstStyle/>
          <a:p>
            <a:pPr marL="12700">
              <a:lnSpc>
                <a:spcPts val="1985"/>
              </a:lnSpc>
              <a:spcBef>
                <a:spcPts val="99"/>
              </a:spcBef>
            </a:pPr>
            <a:r>
              <a:rPr sz="2700" baseline="3034" dirty="0">
                <a:solidFill>
                  <a:srgbClr val="215867"/>
                </a:solidFill>
                <a:latin typeface="+mj-lt"/>
                <a:cs typeface="Calibri"/>
              </a:rPr>
              <a:t>epsilon = 1.75</a:t>
            </a:r>
            <a:endParaRPr>
              <a:latin typeface="+mj-lt"/>
              <a:cs typeface="Calibri"/>
            </a:endParaRPr>
          </a:p>
          <a:p>
            <a:pPr marL="12700" marR="34289">
              <a:lnSpc>
                <a:spcPts val="2100"/>
              </a:lnSpc>
              <a:spcBef>
                <a:spcPts val="5"/>
              </a:spcBef>
            </a:pPr>
            <a:r>
              <a:rPr sz="2700" baseline="1517" dirty="0">
                <a:solidFill>
                  <a:srgbClr val="215867"/>
                </a:solidFill>
                <a:latin typeface="+mj-lt"/>
                <a:cs typeface="Calibri"/>
              </a:rPr>
              <a:t>n_clu = 3</a:t>
            </a:r>
            <a:endParaRPr>
              <a:latin typeface="+mj-lt"/>
              <a:cs typeface="Calibri"/>
            </a:endParaRPr>
          </a:p>
        </p:txBody>
      </p:sp>
      <p:sp>
        <p:nvSpPr>
          <p:cNvPr id="123" name="object 5"/>
          <p:cNvSpPr txBox="1"/>
          <p:nvPr/>
        </p:nvSpPr>
        <p:spPr>
          <a:xfrm>
            <a:off x="3625916" y="365537"/>
            <a:ext cx="6889684" cy="807913"/>
          </a:xfrm>
          <a:prstGeom prst="rect">
            <a:avLst/>
          </a:prstGeom>
        </p:spPr>
        <p:txBody>
          <a:bodyPr wrap="square" lIns="0" tIns="0" rIns="0" bIns="0" rtlCol="0">
            <a:spAutoFit/>
          </a:bodyPr>
          <a:lstStyle/>
          <a:p>
            <a:pPr marL="12700" marR="41909">
              <a:lnSpc>
                <a:spcPts val="3454"/>
              </a:lnSpc>
              <a:spcBef>
                <a:spcPts val="172"/>
              </a:spcBef>
            </a:pPr>
            <a:r>
              <a:rPr sz="4800" baseline="2560" dirty="0">
                <a:solidFill>
                  <a:srgbClr val="4E81BC"/>
                </a:solidFill>
                <a:latin typeface="+mj-lt"/>
                <a:cs typeface="Calibri"/>
              </a:rPr>
              <a:t>DBSC</a:t>
            </a:r>
            <a:r>
              <a:rPr sz="4800" spc="-4" baseline="2560" dirty="0">
                <a:solidFill>
                  <a:srgbClr val="4E81BC"/>
                </a:solidFill>
                <a:latin typeface="+mj-lt"/>
                <a:cs typeface="Calibri"/>
              </a:rPr>
              <a:t>A</a:t>
            </a:r>
            <a:r>
              <a:rPr sz="4800" baseline="2560" dirty="0">
                <a:solidFill>
                  <a:srgbClr val="4E81BC"/>
                </a:solidFill>
                <a:latin typeface="+mj-lt"/>
                <a:cs typeface="Calibri"/>
              </a:rPr>
              <a:t>N</a:t>
            </a:r>
            <a:endParaRPr sz="3200" dirty="0">
              <a:latin typeface="+mj-lt"/>
              <a:cs typeface="Calibri"/>
            </a:endParaRPr>
          </a:p>
          <a:p>
            <a:pPr marL="12700">
              <a:lnSpc>
                <a:spcPts val="2770"/>
              </a:lnSpc>
            </a:pPr>
            <a:r>
              <a:rPr lang="en-US" sz="3200" baseline="1137" dirty="0">
                <a:solidFill>
                  <a:srgbClr val="7F7E7E"/>
                </a:solidFill>
                <a:cs typeface="Calibri"/>
              </a:rPr>
              <a:t>Keep adding neighbors within </a:t>
            </a:r>
            <a:r>
              <a:rPr lang="en-US" sz="3200" i="1" baseline="1137" dirty="0">
                <a:solidFill>
                  <a:srgbClr val="7F7E7E"/>
                </a:solidFill>
                <a:cs typeface="Calibri"/>
              </a:rPr>
              <a:t>epsilon </a:t>
            </a:r>
            <a:r>
              <a:rPr lang="en-US" sz="3200" baseline="1137" dirty="0">
                <a:solidFill>
                  <a:srgbClr val="7F7E7E"/>
                </a:solidFill>
                <a:cs typeface="Calibri"/>
              </a:rPr>
              <a:t>as chain reaction</a:t>
            </a:r>
            <a:endParaRPr lang="en-US" sz="3200" i="1" baseline="1137" dirty="0">
              <a:solidFill>
                <a:srgbClr val="7F7E7E"/>
              </a:solidFill>
              <a:cs typeface="Calibri"/>
            </a:endParaRPr>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 name="object 3"/>
          <p:cNvSpPr txBox="1"/>
          <p:nvPr/>
        </p:nvSpPr>
        <p:spPr>
          <a:xfrm>
            <a:off x="6950816" y="6116930"/>
            <a:ext cx="542241" cy="330200"/>
          </a:xfrm>
          <a:prstGeom prst="rect">
            <a:avLst/>
          </a:prstGeom>
        </p:spPr>
        <p:txBody>
          <a:bodyPr wrap="square" lIns="0" tIns="0" rIns="0" bIns="0" rtlCol="0">
            <a:noAutofit/>
          </a:bodyPr>
          <a:lstStyle/>
          <a:p>
            <a:pPr marL="12700">
              <a:lnSpc>
                <a:spcPts val="2600"/>
              </a:lnSpc>
              <a:spcBef>
                <a:spcPts val="130"/>
              </a:spcBef>
            </a:pPr>
            <a:r>
              <a:rPr sz="3600" baseline="2275" dirty="0">
                <a:solidFill>
                  <a:srgbClr val="7F7E7E"/>
                </a:solidFill>
                <a:latin typeface="Calibri"/>
                <a:cs typeface="Calibri"/>
              </a:rPr>
              <a:t>Age</a:t>
            </a:r>
            <a:endParaRPr sz="2400">
              <a:latin typeface="Calibri"/>
              <a:cs typeface="Calibri"/>
            </a:endParaRPr>
          </a:p>
        </p:txBody>
      </p:sp>
      <p:sp>
        <p:nvSpPr>
          <p:cNvPr id="93" name="object 66"/>
          <p:cNvSpPr/>
          <p:nvPr/>
        </p:nvSpPr>
        <p:spPr>
          <a:xfrm>
            <a:off x="3414756" y="4563487"/>
            <a:ext cx="1810252" cy="1760707"/>
          </a:xfrm>
          <a:custGeom>
            <a:avLst/>
            <a:gdLst/>
            <a:ahLst/>
            <a:cxnLst/>
            <a:rect l="l" t="t" r="r" b="b"/>
            <a:pathLst>
              <a:path w="1810252" h="1760707">
                <a:moveTo>
                  <a:pt x="0" y="880353"/>
                </a:moveTo>
                <a:lnTo>
                  <a:pt x="3000" y="952556"/>
                </a:lnTo>
                <a:lnTo>
                  <a:pt x="11846" y="1023151"/>
                </a:lnTo>
                <a:lnTo>
                  <a:pt x="26305" y="1091913"/>
                </a:lnTo>
                <a:lnTo>
                  <a:pt x="46143" y="1158614"/>
                </a:lnTo>
                <a:lnTo>
                  <a:pt x="71129" y="1223027"/>
                </a:lnTo>
                <a:lnTo>
                  <a:pt x="101028" y="1284927"/>
                </a:lnTo>
                <a:lnTo>
                  <a:pt x="135608" y="1344087"/>
                </a:lnTo>
                <a:lnTo>
                  <a:pt x="174636" y="1400279"/>
                </a:lnTo>
                <a:lnTo>
                  <a:pt x="217880" y="1453279"/>
                </a:lnTo>
                <a:lnTo>
                  <a:pt x="265105" y="1502858"/>
                </a:lnTo>
                <a:lnTo>
                  <a:pt x="316079" y="1548791"/>
                </a:lnTo>
                <a:lnTo>
                  <a:pt x="370570" y="1590850"/>
                </a:lnTo>
                <a:lnTo>
                  <a:pt x="428344" y="1628810"/>
                </a:lnTo>
                <a:lnTo>
                  <a:pt x="489168" y="1662444"/>
                </a:lnTo>
                <a:lnTo>
                  <a:pt x="552810" y="1691525"/>
                </a:lnTo>
                <a:lnTo>
                  <a:pt x="619036" y="1715826"/>
                </a:lnTo>
                <a:lnTo>
                  <a:pt x="687614" y="1735122"/>
                </a:lnTo>
                <a:lnTo>
                  <a:pt x="758310" y="1749185"/>
                </a:lnTo>
                <a:lnTo>
                  <a:pt x="830892" y="1757789"/>
                </a:lnTo>
                <a:lnTo>
                  <a:pt x="905126" y="1760707"/>
                </a:lnTo>
                <a:lnTo>
                  <a:pt x="979361" y="1757789"/>
                </a:lnTo>
                <a:lnTo>
                  <a:pt x="1051942" y="1749185"/>
                </a:lnTo>
                <a:lnTo>
                  <a:pt x="1122639" y="1735122"/>
                </a:lnTo>
                <a:lnTo>
                  <a:pt x="1191216" y="1715826"/>
                </a:lnTo>
                <a:lnTo>
                  <a:pt x="1257442" y="1691525"/>
                </a:lnTo>
                <a:lnTo>
                  <a:pt x="1321084" y="1662444"/>
                </a:lnTo>
                <a:lnTo>
                  <a:pt x="1381908" y="1628810"/>
                </a:lnTo>
                <a:lnTo>
                  <a:pt x="1439682" y="1590850"/>
                </a:lnTo>
                <a:lnTo>
                  <a:pt x="1494173" y="1548791"/>
                </a:lnTo>
                <a:lnTo>
                  <a:pt x="1545147" y="1502858"/>
                </a:lnTo>
                <a:lnTo>
                  <a:pt x="1592373" y="1453279"/>
                </a:lnTo>
                <a:lnTo>
                  <a:pt x="1635616" y="1400279"/>
                </a:lnTo>
                <a:lnTo>
                  <a:pt x="1674644" y="1344087"/>
                </a:lnTo>
                <a:lnTo>
                  <a:pt x="1709224" y="1284927"/>
                </a:lnTo>
                <a:lnTo>
                  <a:pt x="1739123" y="1223027"/>
                </a:lnTo>
                <a:lnTo>
                  <a:pt x="1764109" y="1158614"/>
                </a:lnTo>
                <a:lnTo>
                  <a:pt x="1783947" y="1091913"/>
                </a:lnTo>
                <a:lnTo>
                  <a:pt x="1798406" y="1023151"/>
                </a:lnTo>
                <a:lnTo>
                  <a:pt x="1807252" y="952556"/>
                </a:lnTo>
                <a:lnTo>
                  <a:pt x="1810252" y="880353"/>
                </a:lnTo>
                <a:lnTo>
                  <a:pt x="1807252" y="808151"/>
                </a:lnTo>
                <a:lnTo>
                  <a:pt x="1798406" y="737555"/>
                </a:lnTo>
                <a:lnTo>
                  <a:pt x="1783947" y="668794"/>
                </a:lnTo>
                <a:lnTo>
                  <a:pt x="1764109" y="602094"/>
                </a:lnTo>
                <a:lnTo>
                  <a:pt x="1739123" y="537680"/>
                </a:lnTo>
                <a:lnTo>
                  <a:pt x="1709224" y="475780"/>
                </a:lnTo>
                <a:lnTo>
                  <a:pt x="1674644" y="416621"/>
                </a:lnTo>
                <a:lnTo>
                  <a:pt x="1635616" y="360428"/>
                </a:lnTo>
                <a:lnTo>
                  <a:pt x="1592373" y="307429"/>
                </a:lnTo>
                <a:lnTo>
                  <a:pt x="1545147" y="257849"/>
                </a:lnTo>
                <a:lnTo>
                  <a:pt x="1494173" y="211917"/>
                </a:lnTo>
                <a:lnTo>
                  <a:pt x="1439682" y="169857"/>
                </a:lnTo>
                <a:lnTo>
                  <a:pt x="1381908" y="131897"/>
                </a:lnTo>
                <a:lnTo>
                  <a:pt x="1321084" y="98263"/>
                </a:lnTo>
                <a:lnTo>
                  <a:pt x="1257442" y="69182"/>
                </a:lnTo>
                <a:lnTo>
                  <a:pt x="1191216" y="44881"/>
                </a:lnTo>
                <a:lnTo>
                  <a:pt x="1122639" y="25585"/>
                </a:lnTo>
                <a:lnTo>
                  <a:pt x="1051942" y="11522"/>
                </a:lnTo>
                <a:lnTo>
                  <a:pt x="979361" y="2918"/>
                </a:lnTo>
                <a:lnTo>
                  <a:pt x="905126" y="0"/>
                </a:lnTo>
                <a:lnTo>
                  <a:pt x="830892" y="2918"/>
                </a:lnTo>
                <a:lnTo>
                  <a:pt x="758310" y="11522"/>
                </a:lnTo>
                <a:lnTo>
                  <a:pt x="687614" y="25585"/>
                </a:lnTo>
                <a:lnTo>
                  <a:pt x="619036" y="44881"/>
                </a:lnTo>
                <a:lnTo>
                  <a:pt x="552810" y="69182"/>
                </a:lnTo>
                <a:lnTo>
                  <a:pt x="489168" y="98263"/>
                </a:lnTo>
                <a:lnTo>
                  <a:pt x="428344" y="131897"/>
                </a:lnTo>
                <a:lnTo>
                  <a:pt x="370570" y="169857"/>
                </a:lnTo>
                <a:lnTo>
                  <a:pt x="316079" y="211917"/>
                </a:lnTo>
                <a:lnTo>
                  <a:pt x="265105" y="257849"/>
                </a:lnTo>
                <a:lnTo>
                  <a:pt x="217880" y="307429"/>
                </a:lnTo>
                <a:lnTo>
                  <a:pt x="174636" y="360428"/>
                </a:lnTo>
                <a:lnTo>
                  <a:pt x="135608" y="416621"/>
                </a:lnTo>
                <a:lnTo>
                  <a:pt x="101028" y="475780"/>
                </a:lnTo>
                <a:lnTo>
                  <a:pt x="71129" y="537680"/>
                </a:lnTo>
                <a:lnTo>
                  <a:pt x="46143" y="602094"/>
                </a:lnTo>
                <a:lnTo>
                  <a:pt x="26305" y="668794"/>
                </a:lnTo>
                <a:lnTo>
                  <a:pt x="11846" y="737555"/>
                </a:lnTo>
                <a:lnTo>
                  <a:pt x="3000" y="808151"/>
                </a:lnTo>
                <a:lnTo>
                  <a:pt x="0" y="880353"/>
                </a:lnTo>
                <a:close/>
              </a:path>
            </a:pathLst>
          </a:custGeom>
          <a:solidFill>
            <a:srgbClr val="83984F">
              <a:alpha val="50000"/>
            </a:srgbClr>
          </a:solidFill>
          <a:effectLst>
            <a:outerShdw blurRad="50800" dist="38100" dir="5400000" algn="t" rotWithShape="0">
              <a:prstClr val="black">
                <a:alpha val="40000"/>
              </a:prstClr>
            </a:outerShdw>
          </a:effectLst>
        </p:spPr>
        <p:txBody>
          <a:bodyPr wrap="square" lIns="0" tIns="0" rIns="0" bIns="0" rtlCol="0">
            <a:noAutofit/>
          </a:bodyPr>
          <a:lstStyle/>
          <a:p>
            <a:endParaRPr/>
          </a:p>
        </p:txBody>
      </p:sp>
      <p:sp>
        <p:nvSpPr>
          <p:cNvPr id="94" name="object 82"/>
          <p:cNvSpPr/>
          <p:nvPr/>
        </p:nvSpPr>
        <p:spPr>
          <a:xfrm>
            <a:off x="5938372" y="5487188"/>
            <a:ext cx="347472" cy="347472"/>
          </a:xfrm>
          <a:custGeom>
            <a:avLst/>
            <a:gdLst/>
            <a:ahLst/>
            <a:cxnLst/>
            <a:rect l="l" t="t" r="r" b="b"/>
            <a:pathLst>
              <a:path w="320729"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0"/>
                </a:lnTo>
                <a:close/>
              </a:path>
            </a:pathLst>
          </a:custGeom>
          <a:solidFill>
            <a:srgbClr val="AAC56C"/>
          </a:solidFill>
          <a:ln w="28575">
            <a:solidFill>
              <a:schemeClr val="bg1">
                <a:lumMod val="85000"/>
              </a:schemeClr>
            </a:solidFill>
          </a:ln>
        </p:spPr>
        <p:txBody>
          <a:bodyPr wrap="square" lIns="0" tIns="0" rIns="0" bIns="0" rtlCol="0">
            <a:noAutofit/>
          </a:bodyPr>
          <a:lstStyle/>
          <a:p>
            <a:endParaRPr/>
          </a:p>
        </p:txBody>
      </p:sp>
      <p:sp>
        <p:nvSpPr>
          <p:cNvPr id="95" name="object 84"/>
          <p:cNvSpPr/>
          <p:nvPr/>
        </p:nvSpPr>
        <p:spPr>
          <a:xfrm>
            <a:off x="6923747" y="5521291"/>
            <a:ext cx="347472" cy="347472"/>
          </a:xfrm>
          <a:custGeom>
            <a:avLst/>
            <a:gdLst/>
            <a:ahLst/>
            <a:cxnLst/>
            <a:rect l="l" t="t" r="r" b="b"/>
            <a:pathLst>
              <a:path w="320729"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6"/>
                </a:lnTo>
                <a:lnTo>
                  <a:pt x="0" y="173680"/>
                </a:lnTo>
                <a:close/>
              </a:path>
            </a:pathLst>
          </a:custGeom>
          <a:solidFill>
            <a:srgbClr val="AAC56C"/>
          </a:solidFill>
          <a:ln w="28575">
            <a:solidFill>
              <a:srgbClr val="83984F"/>
            </a:solidFill>
          </a:ln>
        </p:spPr>
        <p:txBody>
          <a:bodyPr wrap="square" lIns="0" tIns="0" rIns="0" bIns="0" rtlCol="0">
            <a:noAutofit/>
          </a:bodyPr>
          <a:lstStyle/>
          <a:p>
            <a:endParaRPr/>
          </a:p>
        </p:txBody>
      </p:sp>
      <p:sp>
        <p:nvSpPr>
          <p:cNvPr id="96" name="object 86"/>
          <p:cNvSpPr/>
          <p:nvPr/>
        </p:nvSpPr>
        <p:spPr>
          <a:xfrm>
            <a:off x="7775551" y="5502337"/>
            <a:ext cx="347472" cy="347472"/>
          </a:xfrm>
          <a:custGeom>
            <a:avLst/>
            <a:gdLst/>
            <a:ahLst/>
            <a:cxnLst/>
            <a:rect l="l" t="t" r="r" b="b"/>
            <a:pathLst>
              <a:path w="320729"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9"/>
                </a:lnTo>
                <a:lnTo>
                  <a:pt x="288458" y="69169"/>
                </a:lnTo>
                <a:lnTo>
                  <a:pt x="296005" y="80986"/>
                </a:lnTo>
                <a:lnTo>
                  <a:pt x="302647" y="93485"/>
                </a:lnTo>
                <a:lnTo>
                  <a:pt x="308334" y="106609"/>
                </a:lnTo>
                <a:lnTo>
                  <a:pt x="313014" y="120303"/>
                </a:lnTo>
                <a:lnTo>
                  <a:pt x="316635" y="134513"/>
                </a:lnTo>
                <a:lnTo>
                  <a:pt x="319146" y="149182"/>
                </a:lnTo>
                <a:lnTo>
                  <a:pt x="320497" y="164255"/>
                </a:lnTo>
                <a:lnTo>
                  <a:pt x="320729" y="173680"/>
                </a:lnTo>
                <a:lnTo>
                  <a:pt x="320116" y="188974"/>
                </a:lnTo>
                <a:lnTo>
                  <a:pt x="318311" y="203897"/>
                </a:lnTo>
                <a:lnTo>
                  <a:pt x="315364" y="218395"/>
                </a:lnTo>
                <a:lnTo>
                  <a:pt x="311328" y="232412"/>
                </a:lnTo>
                <a:lnTo>
                  <a:pt x="306254" y="245893"/>
                </a:lnTo>
                <a:lnTo>
                  <a:pt x="300192" y="258782"/>
                </a:lnTo>
                <a:lnTo>
                  <a:pt x="293194" y="271024"/>
                </a:lnTo>
                <a:lnTo>
                  <a:pt x="285310" y="282563"/>
                </a:lnTo>
                <a:lnTo>
                  <a:pt x="276593" y="293344"/>
                </a:lnTo>
                <a:lnTo>
                  <a:pt x="267094" y="303312"/>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6"/>
                </a:lnTo>
                <a:lnTo>
                  <a:pt x="0" y="173680"/>
                </a:lnTo>
                <a:close/>
              </a:path>
            </a:pathLst>
          </a:custGeom>
          <a:solidFill>
            <a:srgbClr val="AAC56C"/>
          </a:solidFill>
          <a:ln w="28575">
            <a:solidFill>
              <a:schemeClr val="bg1">
                <a:lumMod val="85000"/>
              </a:schemeClr>
            </a:solidFill>
          </a:ln>
        </p:spPr>
        <p:txBody>
          <a:bodyPr wrap="square" lIns="0" tIns="0" rIns="0" bIns="0" rtlCol="0">
            <a:noAutofit/>
          </a:bodyPr>
          <a:lstStyle/>
          <a:p>
            <a:endParaRPr/>
          </a:p>
        </p:txBody>
      </p:sp>
      <p:sp>
        <p:nvSpPr>
          <p:cNvPr id="97" name="object 74"/>
          <p:cNvSpPr/>
          <p:nvPr/>
        </p:nvSpPr>
        <p:spPr>
          <a:xfrm>
            <a:off x="4192469" y="5195209"/>
            <a:ext cx="347472" cy="347472"/>
          </a:xfrm>
          <a:custGeom>
            <a:avLst/>
            <a:gdLst/>
            <a:ahLst/>
            <a:cxnLst/>
            <a:rect l="l" t="t" r="r" b="b"/>
            <a:pathLst>
              <a:path w="320730"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0"/>
                </a:lnTo>
                <a:close/>
              </a:path>
            </a:pathLst>
          </a:custGeom>
          <a:solidFill>
            <a:schemeClr val="tx1"/>
          </a:solidFill>
          <a:ln w="28575">
            <a:solidFill>
              <a:schemeClr val="tx1"/>
            </a:solidFill>
          </a:ln>
        </p:spPr>
        <p:txBody>
          <a:bodyPr wrap="square" lIns="0" tIns="0" rIns="0" bIns="0" rtlCol="0">
            <a:noAutofit/>
          </a:bodyPr>
          <a:lstStyle/>
          <a:p>
            <a:endParaRPr/>
          </a:p>
        </p:txBody>
      </p:sp>
      <p:sp>
        <p:nvSpPr>
          <p:cNvPr id="98" name="object 72"/>
          <p:cNvSpPr/>
          <p:nvPr/>
        </p:nvSpPr>
        <p:spPr>
          <a:xfrm>
            <a:off x="7483366" y="2517371"/>
            <a:ext cx="347472" cy="347472"/>
          </a:xfrm>
          <a:custGeom>
            <a:avLst/>
            <a:gdLst/>
            <a:ahLst/>
            <a:cxnLst/>
            <a:rect l="l" t="t" r="r" b="b"/>
            <a:pathLst>
              <a:path w="320730"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30" y="342927"/>
                </a:lnTo>
                <a:lnTo>
                  <a:pt x="182985" y="345647"/>
                </a:lnTo>
                <a:lnTo>
                  <a:pt x="169068" y="347110"/>
                </a:lnTo>
                <a:lnTo>
                  <a:pt x="160364" y="347362"/>
                </a:lnTo>
                <a:lnTo>
                  <a:pt x="146244" y="346698"/>
                </a:lnTo>
                <a:lnTo>
                  <a:pt x="132465" y="344742"/>
                </a:lnTo>
                <a:lnTo>
                  <a:pt x="119078" y="341551"/>
                </a:lnTo>
                <a:lnTo>
                  <a:pt x="106136" y="337180"/>
                </a:lnTo>
                <a:lnTo>
                  <a:pt x="93689" y="331684"/>
                </a:lnTo>
                <a:lnTo>
                  <a:pt x="81788" y="325119"/>
                </a:lnTo>
                <a:lnTo>
                  <a:pt x="70485" y="317540"/>
                </a:lnTo>
                <a:lnTo>
                  <a:pt x="59830" y="309002"/>
                </a:lnTo>
                <a:lnTo>
                  <a:pt x="49876" y="299561"/>
                </a:lnTo>
                <a:lnTo>
                  <a:pt x="40672" y="289273"/>
                </a:lnTo>
                <a:lnTo>
                  <a:pt x="32271" y="278192"/>
                </a:lnTo>
                <a:lnTo>
                  <a:pt x="24724" y="266375"/>
                </a:lnTo>
                <a:lnTo>
                  <a:pt x="18081" y="253876"/>
                </a:lnTo>
                <a:lnTo>
                  <a:pt x="12395" y="240752"/>
                </a:lnTo>
                <a:lnTo>
                  <a:pt x="7715" y="227058"/>
                </a:lnTo>
                <a:lnTo>
                  <a:pt x="4094" y="212848"/>
                </a:lnTo>
                <a:lnTo>
                  <a:pt x="1583" y="198180"/>
                </a:lnTo>
                <a:lnTo>
                  <a:pt x="232" y="183107"/>
                </a:lnTo>
                <a:lnTo>
                  <a:pt x="0" y="173680"/>
                </a:lnTo>
                <a:close/>
              </a:path>
            </a:pathLst>
          </a:custGeom>
          <a:solidFill>
            <a:srgbClr val="FAA757"/>
          </a:solidFill>
          <a:ln w="28575">
            <a:solidFill>
              <a:srgbClr val="C1803F"/>
            </a:solidFill>
          </a:ln>
        </p:spPr>
        <p:txBody>
          <a:bodyPr wrap="square" lIns="0" tIns="0" rIns="0" bIns="0" rtlCol="0">
            <a:noAutofit/>
          </a:bodyPr>
          <a:lstStyle/>
          <a:p>
            <a:endParaRPr/>
          </a:p>
        </p:txBody>
      </p:sp>
      <p:sp>
        <p:nvSpPr>
          <p:cNvPr id="99" name="object 70"/>
          <p:cNvSpPr/>
          <p:nvPr/>
        </p:nvSpPr>
        <p:spPr>
          <a:xfrm>
            <a:off x="7084113" y="2135643"/>
            <a:ext cx="347472" cy="347472"/>
          </a:xfrm>
          <a:custGeom>
            <a:avLst/>
            <a:gdLst/>
            <a:ahLst/>
            <a:cxnLst/>
            <a:rect l="l" t="t" r="r" b="b"/>
            <a:pathLst>
              <a:path w="320730"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2"/>
                </a:lnTo>
                <a:lnTo>
                  <a:pt x="146244" y="346698"/>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3" y="198179"/>
                </a:lnTo>
                <a:lnTo>
                  <a:pt x="232" y="183107"/>
                </a:lnTo>
                <a:lnTo>
                  <a:pt x="0" y="173680"/>
                </a:lnTo>
                <a:close/>
              </a:path>
            </a:pathLst>
          </a:custGeom>
          <a:solidFill>
            <a:srgbClr val="FAA757"/>
          </a:solidFill>
          <a:ln w="28575">
            <a:solidFill>
              <a:srgbClr val="C1803F"/>
            </a:solidFill>
          </a:ln>
        </p:spPr>
        <p:txBody>
          <a:bodyPr wrap="square" lIns="0" tIns="0" rIns="0" bIns="0" rtlCol="0">
            <a:noAutofit/>
          </a:bodyPr>
          <a:lstStyle/>
          <a:p>
            <a:endParaRPr/>
          </a:p>
        </p:txBody>
      </p:sp>
      <p:sp>
        <p:nvSpPr>
          <p:cNvPr id="100" name="object 68"/>
          <p:cNvSpPr/>
          <p:nvPr/>
        </p:nvSpPr>
        <p:spPr>
          <a:xfrm>
            <a:off x="6672028" y="1723114"/>
            <a:ext cx="347472" cy="347472"/>
          </a:xfrm>
          <a:custGeom>
            <a:avLst/>
            <a:gdLst/>
            <a:ahLst/>
            <a:cxnLst/>
            <a:rect l="l" t="t" r="r" b="b"/>
            <a:pathLst>
              <a:path w="320729"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2"/>
                </a:lnTo>
                <a:lnTo>
                  <a:pt x="146244" y="346698"/>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3"/>
                </a:lnTo>
                <a:lnTo>
                  <a:pt x="32271" y="278192"/>
                </a:lnTo>
                <a:lnTo>
                  <a:pt x="24724" y="266375"/>
                </a:lnTo>
                <a:lnTo>
                  <a:pt x="18081" y="253876"/>
                </a:lnTo>
                <a:lnTo>
                  <a:pt x="12395" y="240752"/>
                </a:lnTo>
                <a:lnTo>
                  <a:pt x="7715" y="227058"/>
                </a:lnTo>
                <a:lnTo>
                  <a:pt x="4094" y="212848"/>
                </a:lnTo>
                <a:lnTo>
                  <a:pt x="1583" y="198179"/>
                </a:lnTo>
                <a:lnTo>
                  <a:pt x="232" y="183107"/>
                </a:lnTo>
                <a:lnTo>
                  <a:pt x="0" y="173680"/>
                </a:lnTo>
                <a:close/>
              </a:path>
            </a:pathLst>
          </a:custGeom>
          <a:solidFill>
            <a:srgbClr val="FAA757"/>
          </a:solidFill>
          <a:ln w="28575">
            <a:solidFill>
              <a:schemeClr val="bg1">
                <a:lumMod val="85000"/>
              </a:schemeClr>
            </a:solidFill>
          </a:ln>
        </p:spPr>
        <p:txBody>
          <a:bodyPr wrap="square" lIns="0" tIns="0" rIns="0" bIns="0" rtlCol="0">
            <a:noAutofit/>
          </a:bodyPr>
          <a:lstStyle/>
          <a:p>
            <a:endParaRPr/>
          </a:p>
        </p:txBody>
      </p:sp>
      <p:sp>
        <p:nvSpPr>
          <p:cNvPr id="101" name="object 66"/>
          <p:cNvSpPr/>
          <p:nvPr/>
        </p:nvSpPr>
        <p:spPr>
          <a:xfrm>
            <a:off x="8396003" y="3412181"/>
            <a:ext cx="347472" cy="347472"/>
          </a:xfrm>
          <a:custGeom>
            <a:avLst/>
            <a:gdLst/>
            <a:ahLst/>
            <a:cxnLst/>
            <a:rect l="l" t="t" r="r" b="b"/>
            <a:pathLst>
              <a:path w="320730"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4"/>
                </a:lnTo>
                <a:lnTo>
                  <a:pt x="308334" y="106609"/>
                </a:lnTo>
                <a:lnTo>
                  <a:pt x="313014" y="120303"/>
                </a:lnTo>
                <a:lnTo>
                  <a:pt x="316635" y="134512"/>
                </a:lnTo>
                <a:lnTo>
                  <a:pt x="319147" y="149181"/>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3" y="346697"/>
                </a:lnTo>
                <a:lnTo>
                  <a:pt x="132464" y="344742"/>
                </a:lnTo>
                <a:lnTo>
                  <a:pt x="119078" y="341551"/>
                </a:lnTo>
                <a:lnTo>
                  <a:pt x="106136" y="337180"/>
                </a:lnTo>
                <a:lnTo>
                  <a:pt x="93688" y="331684"/>
                </a:lnTo>
                <a:lnTo>
                  <a:pt x="81788" y="325119"/>
                </a:lnTo>
                <a:lnTo>
                  <a:pt x="70484" y="317539"/>
                </a:lnTo>
                <a:lnTo>
                  <a:pt x="59830" y="309001"/>
                </a:lnTo>
                <a:lnTo>
                  <a:pt x="49875" y="299561"/>
                </a:lnTo>
                <a:lnTo>
                  <a:pt x="40672" y="289272"/>
                </a:lnTo>
                <a:lnTo>
                  <a:pt x="32271" y="278192"/>
                </a:lnTo>
                <a:lnTo>
                  <a:pt x="24724" y="266375"/>
                </a:lnTo>
                <a:lnTo>
                  <a:pt x="18081" y="253876"/>
                </a:lnTo>
                <a:lnTo>
                  <a:pt x="12395" y="240752"/>
                </a:lnTo>
                <a:lnTo>
                  <a:pt x="7715" y="227057"/>
                </a:lnTo>
                <a:lnTo>
                  <a:pt x="4094" y="212848"/>
                </a:lnTo>
                <a:lnTo>
                  <a:pt x="1582" y="198179"/>
                </a:lnTo>
                <a:lnTo>
                  <a:pt x="232" y="183106"/>
                </a:lnTo>
                <a:lnTo>
                  <a:pt x="0" y="173680"/>
                </a:lnTo>
                <a:close/>
              </a:path>
            </a:pathLst>
          </a:custGeom>
          <a:solidFill>
            <a:srgbClr val="FAA757"/>
          </a:solidFill>
          <a:ln w="28575">
            <a:solidFill>
              <a:srgbClr val="C1803F"/>
            </a:solidFill>
          </a:ln>
        </p:spPr>
        <p:txBody>
          <a:bodyPr wrap="square" lIns="0" tIns="0" rIns="0" bIns="0" rtlCol="0">
            <a:noAutofit/>
          </a:bodyPr>
          <a:lstStyle/>
          <a:p>
            <a:endParaRPr/>
          </a:p>
        </p:txBody>
      </p:sp>
      <p:sp>
        <p:nvSpPr>
          <p:cNvPr id="102" name="object 63"/>
          <p:cNvSpPr/>
          <p:nvPr/>
        </p:nvSpPr>
        <p:spPr>
          <a:xfrm>
            <a:off x="7404842" y="5021529"/>
            <a:ext cx="347472" cy="347472"/>
          </a:xfrm>
          <a:custGeom>
            <a:avLst/>
            <a:gdLst/>
            <a:ahLst/>
            <a:cxnLst/>
            <a:rect l="l" t="t" r="r" b="b"/>
            <a:pathLst>
              <a:path w="320730" h="347361">
                <a:moveTo>
                  <a:pt x="0" y="173680"/>
                </a:moveTo>
                <a:lnTo>
                  <a:pt x="232" y="183106"/>
                </a:lnTo>
                <a:lnTo>
                  <a:pt x="1583" y="198179"/>
                </a:lnTo>
                <a:lnTo>
                  <a:pt x="4094" y="212848"/>
                </a:lnTo>
                <a:lnTo>
                  <a:pt x="7715" y="227058"/>
                </a:lnTo>
                <a:lnTo>
                  <a:pt x="12395" y="240752"/>
                </a:lnTo>
                <a:lnTo>
                  <a:pt x="18082" y="253876"/>
                </a:lnTo>
                <a:lnTo>
                  <a:pt x="24724" y="266375"/>
                </a:lnTo>
                <a:lnTo>
                  <a:pt x="32272" y="278192"/>
                </a:lnTo>
                <a:lnTo>
                  <a:pt x="40673" y="289272"/>
                </a:lnTo>
                <a:lnTo>
                  <a:pt x="49876" y="299561"/>
                </a:lnTo>
                <a:lnTo>
                  <a:pt x="59830" y="309001"/>
                </a:lnTo>
                <a:lnTo>
                  <a:pt x="70485" y="317539"/>
                </a:lnTo>
                <a:lnTo>
                  <a:pt x="81788" y="325118"/>
                </a:lnTo>
                <a:lnTo>
                  <a:pt x="93689" y="331684"/>
                </a:lnTo>
                <a:lnTo>
                  <a:pt x="106136" y="337180"/>
                </a:lnTo>
                <a:lnTo>
                  <a:pt x="119079" y="341551"/>
                </a:lnTo>
                <a:lnTo>
                  <a:pt x="132465" y="344742"/>
                </a:lnTo>
                <a:lnTo>
                  <a:pt x="146244" y="346697"/>
                </a:lnTo>
                <a:lnTo>
                  <a:pt x="160365" y="347361"/>
                </a:lnTo>
                <a:lnTo>
                  <a:pt x="169069" y="347110"/>
                </a:lnTo>
                <a:lnTo>
                  <a:pt x="182986" y="345646"/>
                </a:lnTo>
                <a:lnTo>
                  <a:pt x="196530" y="342926"/>
                </a:lnTo>
                <a:lnTo>
                  <a:pt x="209650" y="339004"/>
                </a:lnTo>
                <a:lnTo>
                  <a:pt x="222295" y="333936"/>
                </a:lnTo>
                <a:lnTo>
                  <a:pt x="234413" y="327778"/>
                </a:lnTo>
                <a:lnTo>
                  <a:pt x="245953" y="320583"/>
                </a:lnTo>
                <a:lnTo>
                  <a:pt x="256864" y="312409"/>
                </a:lnTo>
                <a:lnTo>
                  <a:pt x="267095" y="303311"/>
                </a:lnTo>
                <a:lnTo>
                  <a:pt x="276595" y="293343"/>
                </a:lnTo>
                <a:lnTo>
                  <a:pt x="285312" y="282562"/>
                </a:lnTo>
                <a:lnTo>
                  <a:pt x="293195" y="271023"/>
                </a:lnTo>
                <a:lnTo>
                  <a:pt x="300193" y="258781"/>
                </a:lnTo>
                <a:lnTo>
                  <a:pt x="306255" y="245892"/>
                </a:lnTo>
                <a:lnTo>
                  <a:pt x="311330" y="232411"/>
                </a:lnTo>
                <a:lnTo>
                  <a:pt x="315366" y="218394"/>
                </a:lnTo>
                <a:lnTo>
                  <a:pt x="318312" y="203896"/>
                </a:lnTo>
                <a:lnTo>
                  <a:pt x="320117" y="188973"/>
                </a:lnTo>
                <a:lnTo>
                  <a:pt x="320730" y="173680"/>
                </a:lnTo>
                <a:lnTo>
                  <a:pt x="320498" y="164254"/>
                </a:lnTo>
                <a:lnTo>
                  <a:pt x="319147" y="149181"/>
                </a:lnTo>
                <a:lnTo>
                  <a:pt x="316636" y="134512"/>
                </a:lnTo>
                <a:lnTo>
                  <a:pt x="313015" y="120303"/>
                </a:lnTo>
                <a:lnTo>
                  <a:pt x="308335" y="106609"/>
                </a:lnTo>
                <a:lnTo>
                  <a:pt x="302649" y="93485"/>
                </a:lnTo>
                <a:lnTo>
                  <a:pt x="296006" y="80986"/>
                </a:lnTo>
                <a:lnTo>
                  <a:pt x="288459" y="69169"/>
                </a:lnTo>
                <a:lnTo>
                  <a:pt x="280058" y="58089"/>
                </a:lnTo>
                <a:lnTo>
                  <a:pt x="270854" y="47800"/>
                </a:lnTo>
                <a:lnTo>
                  <a:pt x="260900" y="38359"/>
                </a:lnTo>
                <a:lnTo>
                  <a:pt x="250245" y="29822"/>
                </a:lnTo>
                <a:lnTo>
                  <a:pt x="238942" y="22242"/>
                </a:lnTo>
                <a:lnTo>
                  <a:pt x="227041" y="15677"/>
                </a:lnTo>
                <a:lnTo>
                  <a:pt x="214594" y="10181"/>
                </a:lnTo>
                <a:lnTo>
                  <a:pt x="201651" y="5810"/>
                </a:lnTo>
                <a:lnTo>
                  <a:pt x="188265" y="2619"/>
                </a:lnTo>
                <a:lnTo>
                  <a:pt x="174486" y="664"/>
                </a:lnTo>
                <a:lnTo>
                  <a:pt x="160365" y="0"/>
                </a:lnTo>
                <a:lnTo>
                  <a:pt x="151662" y="251"/>
                </a:lnTo>
                <a:lnTo>
                  <a:pt x="137745" y="1714"/>
                </a:lnTo>
                <a:lnTo>
                  <a:pt x="124200" y="4434"/>
                </a:lnTo>
                <a:lnTo>
                  <a:pt x="111080" y="8356"/>
                </a:lnTo>
                <a:lnTo>
                  <a:pt x="98436" y="13424"/>
                </a:lnTo>
                <a:lnTo>
                  <a:pt x="86318" y="19583"/>
                </a:lnTo>
                <a:lnTo>
                  <a:pt x="74777" y="26777"/>
                </a:lnTo>
                <a:lnTo>
                  <a:pt x="63866" y="34951"/>
                </a:lnTo>
                <a:lnTo>
                  <a:pt x="53635" y="44049"/>
                </a:lnTo>
                <a:lnTo>
                  <a:pt x="44136" y="54017"/>
                </a:lnTo>
                <a:lnTo>
                  <a:pt x="35419" y="64798"/>
                </a:lnTo>
                <a:lnTo>
                  <a:pt x="27535" y="76337"/>
                </a:lnTo>
                <a:lnTo>
                  <a:pt x="20537" y="88579"/>
                </a:lnTo>
                <a:lnTo>
                  <a:pt x="14475" y="101468"/>
                </a:lnTo>
                <a:lnTo>
                  <a:pt x="9400" y="114948"/>
                </a:lnTo>
                <a:lnTo>
                  <a:pt x="5364" y="128965"/>
                </a:lnTo>
                <a:lnTo>
                  <a:pt x="2418" y="143463"/>
                </a:lnTo>
                <a:lnTo>
                  <a:pt x="613" y="158386"/>
                </a:lnTo>
                <a:lnTo>
                  <a:pt x="0" y="173680"/>
                </a:lnTo>
                <a:close/>
              </a:path>
            </a:pathLst>
          </a:custGeom>
          <a:solidFill>
            <a:srgbClr val="AAC56C"/>
          </a:solidFill>
          <a:ln w="28575">
            <a:solidFill>
              <a:srgbClr val="83984F"/>
            </a:solidFill>
          </a:ln>
        </p:spPr>
        <p:txBody>
          <a:bodyPr wrap="square" lIns="0" tIns="0" rIns="0" bIns="0" rtlCol="0">
            <a:noAutofit/>
          </a:bodyPr>
          <a:lstStyle/>
          <a:p>
            <a:endParaRPr/>
          </a:p>
        </p:txBody>
      </p:sp>
      <p:sp>
        <p:nvSpPr>
          <p:cNvPr id="103" name="object 62"/>
          <p:cNvSpPr/>
          <p:nvPr/>
        </p:nvSpPr>
        <p:spPr>
          <a:xfrm>
            <a:off x="5850962" y="3493881"/>
            <a:ext cx="347472" cy="347472"/>
          </a:xfrm>
          <a:custGeom>
            <a:avLst/>
            <a:gdLst/>
            <a:ahLst/>
            <a:cxnLst/>
            <a:rect l="l" t="t" r="r" b="b"/>
            <a:pathLst>
              <a:path w="320729"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6" y="149182"/>
                </a:lnTo>
                <a:lnTo>
                  <a:pt x="320497" y="164254"/>
                </a:lnTo>
                <a:lnTo>
                  <a:pt x="320729"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6"/>
                </a:lnTo>
                <a:lnTo>
                  <a:pt x="0" y="173681"/>
                </a:lnTo>
                <a:close/>
              </a:path>
            </a:pathLst>
          </a:custGeom>
          <a:solidFill>
            <a:srgbClr val="AAC56C"/>
          </a:solidFill>
          <a:ln w="28575">
            <a:solidFill>
              <a:srgbClr val="83984F"/>
            </a:solidFill>
          </a:ln>
        </p:spPr>
        <p:txBody>
          <a:bodyPr wrap="square" lIns="0" tIns="0" rIns="0" bIns="0" rtlCol="0">
            <a:noAutofit/>
          </a:bodyPr>
          <a:lstStyle/>
          <a:p>
            <a:endParaRPr/>
          </a:p>
        </p:txBody>
      </p:sp>
      <p:sp>
        <p:nvSpPr>
          <p:cNvPr id="104" name="object 60"/>
          <p:cNvSpPr/>
          <p:nvPr/>
        </p:nvSpPr>
        <p:spPr>
          <a:xfrm>
            <a:off x="4975263" y="4571028"/>
            <a:ext cx="347472" cy="347472"/>
          </a:xfrm>
          <a:custGeom>
            <a:avLst/>
            <a:gdLst/>
            <a:ahLst/>
            <a:cxnLst/>
            <a:rect l="l" t="t" r="r" b="b"/>
            <a:pathLst>
              <a:path w="320729"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8"/>
                </a:lnTo>
                <a:lnTo>
                  <a:pt x="288458" y="69169"/>
                </a:lnTo>
                <a:lnTo>
                  <a:pt x="296005" y="80986"/>
                </a:lnTo>
                <a:lnTo>
                  <a:pt x="302648" y="93485"/>
                </a:lnTo>
                <a:lnTo>
                  <a:pt x="308334" y="106609"/>
                </a:lnTo>
                <a:lnTo>
                  <a:pt x="313014" y="120303"/>
                </a:lnTo>
                <a:lnTo>
                  <a:pt x="316635" y="134513"/>
                </a:lnTo>
                <a:lnTo>
                  <a:pt x="319146" y="149182"/>
                </a:lnTo>
                <a:lnTo>
                  <a:pt x="320497" y="164254"/>
                </a:lnTo>
                <a:lnTo>
                  <a:pt x="320729"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1"/>
                </a:lnTo>
                <a:close/>
              </a:path>
            </a:pathLst>
          </a:custGeom>
          <a:solidFill>
            <a:srgbClr val="AAC56C"/>
          </a:solidFill>
          <a:ln w="28575">
            <a:solidFill>
              <a:srgbClr val="83984F"/>
            </a:solidFill>
          </a:ln>
        </p:spPr>
        <p:txBody>
          <a:bodyPr wrap="square" lIns="0" tIns="0" rIns="0" bIns="0" rtlCol="0">
            <a:noAutofit/>
          </a:bodyPr>
          <a:lstStyle/>
          <a:p>
            <a:endParaRPr/>
          </a:p>
        </p:txBody>
      </p:sp>
      <p:sp>
        <p:nvSpPr>
          <p:cNvPr id="105" name="object 58"/>
          <p:cNvSpPr/>
          <p:nvPr/>
        </p:nvSpPr>
        <p:spPr>
          <a:xfrm>
            <a:off x="9037462" y="2045434"/>
            <a:ext cx="347472" cy="347472"/>
          </a:xfrm>
          <a:custGeom>
            <a:avLst/>
            <a:gdLst/>
            <a:ahLst/>
            <a:cxnLst/>
            <a:rect l="l" t="t" r="r" b="b"/>
            <a:pathLst>
              <a:path w="320729"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4"/>
                </a:lnTo>
                <a:lnTo>
                  <a:pt x="308334" y="106609"/>
                </a:lnTo>
                <a:lnTo>
                  <a:pt x="313014" y="120303"/>
                </a:lnTo>
                <a:lnTo>
                  <a:pt x="316635" y="134512"/>
                </a:lnTo>
                <a:lnTo>
                  <a:pt x="319146" y="149181"/>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2"/>
                </a:lnTo>
                <a:lnTo>
                  <a:pt x="146243" y="346698"/>
                </a:lnTo>
                <a:lnTo>
                  <a:pt x="132464" y="344742"/>
                </a:lnTo>
                <a:lnTo>
                  <a:pt x="119078" y="341551"/>
                </a:lnTo>
                <a:lnTo>
                  <a:pt x="106136" y="337180"/>
                </a:lnTo>
                <a:lnTo>
                  <a:pt x="93688" y="331684"/>
                </a:lnTo>
                <a:lnTo>
                  <a:pt x="81788" y="325119"/>
                </a:lnTo>
                <a:lnTo>
                  <a:pt x="70484" y="317539"/>
                </a:lnTo>
                <a:lnTo>
                  <a:pt x="59830" y="309002"/>
                </a:lnTo>
                <a:lnTo>
                  <a:pt x="49875" y="299561"/>
                </a:lnTo>
                <a:lnTo>
                  <a:pt x="40672" y="289272"/>
                </a:lnTo>
                <a:lnTo>
                  <a:pt x="32271" y="278192"/>
                </a:lnTo>
                <a:lnTo>
                  <a:pt x="24724" y="266375"/>
                </a:lnTo>
                <a:lnTo>
                  <a:pt x="18081" y="253876"/>
                </a:lnTo>
                <a:lnTo>
                  <a:pt x="12395" y="240752"/>
                </a:lnTo>
                <a:lnTo>
                  <a:pt x="7715" y="227057"/>
                </a:lnTo>
                <a:lnTo>
                  <a:pt x="4094" y="212848"/>
                </a:lnTo>
                <a:lnTo>
                  <a:pt x="1582" y="198179"/>
                </a:lnTo>
                <a:lnTo>
                  <a:pt x="232" y="183106"/>
                </a:lnTo>
                <a:lnTo>
                  <a:pt x="0" y="173680"/>
                </a:lnTo>
                <a:close/>
              </a:path>
            </a:pathLst>
          </a:custGeom>
          <a:solidFill>
            <a:srgbClr val="FAA757"/>
          </a:solidFill>
          <a:ln w="28575">
            <a:solidFill>
              <a:srgbClr val="C1803F"/>
            </a:solidFill>
          </a:ln>
        </p:spPr>
        <p:txBody>
          <a:bodyPr wrap="square" lIns="0" tIns="0" rIns="0" bIns="0" rtlCol="0">
            <a:noAutofit/>
          </a:bodyPr>
          <a:lstStyle/>
          <a:p>
            <a:endParaRPr/>
          </a:p>
        </p:txBody>
      </p:sp>
      <p:sp>
        <p:nvSpPr>
          <p:cNvPr id="106" name="object 56"/>
          <p:cNvSpPr/>
          <p:nvPr/>
        </p:nvSpPr>
        <p:spPr>
          <a:xfrm>
            <a:off x="8077321" y="1961962"/>
            <a:ext cx="347472" cy="347472"/>
          </a:xfrm>
          <a:custGeom>
            <a:avLst/>
            <a:gdLst/>
            <a:ahLst/>
            <a:cxnLst/>
            <a:rect l="l" t="t" r="r" b="b"/>
            <a:pathLst>
              <a:path w="320729"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4"/>
                </a:lnTo>
                <a:lnTo>
                  <a:pt x="308334" y="106609"/>
                </a:lnTo>
                <a:lnTo>
                  <a:pt x="313014" y="120303"/>
                </a:lnTo>
                <a:lnTo>
                  <a:pt x="316635" y="134512"/>
                </a:lnTo>
                <a:lnTo>
                  <a:pt x="319146" y="149181"/>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2"/>
                </a:lnTo>
                <a:lnTo>
                  <a:pt x="146243" y="346697"/>
                </a:lnTo>
                <a:lnTo>
                  <a:pt x="132464" y="344742"/>
                </a:lnTo>
                <a:lnTo>
                  <a:pt x="119078" y="341551"/>
                </a:lnTo>
                <a:lnTo>
                  <a:pt x="106136" y="337180"/>
                </a:lnTo>
                <a:lnTo>
                  <a:pt x="93688" y="331684"/>
                </a:lnTo>
                <a:lnTo>
                  <a:pt x="81788" y="325119"/>
                </a:lnTo>
                <a:lnTo>
                  <a:pt x="70484" y="317539"/>
                </a:lnTo>
                <a:lnTo>
                  <a:pt x="59830" y="309002"/>
                </a:lnTo>
                <a:lnTo>
                  <a:pt x="49875" y="299561"/>
                </a:lnTo>
                <a:lnTo>
                  <a:pt x="40672" y="289272"/>
                </a:lnTo>
                <a:lnTo>
                  <a:pt x="32271" y="278192"/>
                </a:lnTo>
                <a:lnTo>
                  <a:pt x="24724" y="266375"/>
                </a:lnTo>
                <a:lnTo>
                  <a:pt x="18081" y="253876"/>
                </a:lnTo>
                <a:lnTo>
                  <a:pt x="12395" y="240752"/>
                </a:lnTo>
                <a:lnTo>
                  <a:pt x="7715" y="227057"/>
                </a:lnTo>
                <a:lnTo>
                  <a:pt x="4094" y="212848"/>
                </a:lnTo>
                <a:lnTo>
                  <a:pt x="1582" y="198179"/>
                </a:lnTo>
                <a:lnTo>
                  <a:pt x="232" y="183106"/>
                </a:lnTo>
                <a:lnTo>
                  <a:pt x="0" y="173680"/>
                </a:lnTo>
                <a:close/>
              </a:path>
            </a:pathLst>
          </a:custGeom>
          <a:solidFill>
            <a:srgbClr val="FAA757"/>
          </a:solidFill>
          <a:ln w="28575">
            <a:solidFill>
              <a:srgbClr val="C1803F"/>
            </a:solidFill>
          </a:ln>
        </p:spPr>
        <p:txBody>
          <a:bodyPr wrap="square" lIns="0" tIns="0" rIns="0" bIns="0" rtlCol="0">
            <a:noAutofit/>
          </a:bodyPr>
          <a:lstStyle/>
          <a:p>
            <a:endParaRPr/>
          </a:p>
        </p:txBody>
      </p:sp>
      <p:sp>
        <p:nvSpPr>
          <p:cNvPr id="107" name="object 54"/>
          <p:cNvSpPr/>
          <p:nvPr/>
        </p:nvSpPr>
        <p:spPr>
          <a:xfrm>
            <a:off x="8877097" y="2753913"/>
            <a:ext cx="347472" cy="347472"/>
          </a:xfrm>
          <a:custGeom>
            <a:avLst/>
            <a:gdLst/>
            <a:ahLst/>
            <a:cxnLst/>
            <a:rect l="l" t="t" r="r" b="b"/>
            <a:pathLst>
              <a:path w="320730"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4"/>
                </a:lnTo>
                <a:lnTo>
                  <a:pt x="308334" y="106609"/>
                </a:lnTo>
                <a:lnTo>
                  <a:pt x="313014" y="120303"/>
                </a:lnTo>
                <a:lnTo>
                  <a:pt x="316635" y="134512"/>
                </a:lnTo>
                <a:lnTo>
                  <a:pt x="319146" y="149181"/>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2"/>
                </a:lnTo>
                <a:lnTo>
                  <a:pt x="146243" y="346698"/>
                </a:lnTo>
                <a:lnTo>
                  <a:pt x="132464" y="344742"/>
                </a:lnTo>
                <a:lnTo>
                  <a:pt x="119078" y="341551"/>
                </a:lnTo>
                <a:lnTo>
                  <a:pt x="106136" y="337180"/>
                </a:lnTo>
                <a:lnTo>
                  <a:pt x="93688" y="331684"/>
                </a:lnTo>
                <a:lnTo>
                  <a:pt x="81788" y="325119"/>
                </a:lnTo>
                <a:lnTo>
                  <a:pt x="70484" y="317539"/>
                </a:lnTo>
                <a:lnTo>
                  <a:pt x="59830" y="309002"/>
                </a:lnTo>
                <a:lnTo>
                  <a:pt x="49875" y="299561"/>
                </a:lnTo>
                <a:lnTo>
                  <a:pt x="40672" y="289272"/>
                </a:lnTo>
                <a:lnTo>
                  <a:pt x="32271" y="278192"/>
                </a:lnTo>
                <a:lnTo>
                  <a:pt x="24724" y="266375"/>
                </a:lnTo>
                <a:lnTo>
                  <a:pt x="18081" y="253876"/>
                </a:lnTo>
                <a:lnTo>
                  <a:pt x="12395" y="240752"/>
                </a:lnTo>
                <a:lnTo>
                  <a:pt x="7715" y="227057"/>
                </a:lnTo>
                <a:lnTo>
                  <a:pt x="4094" y="212848"/>
                </a:lnTo>
                <a:lnTo>
                  <a:pt x="1582" y="198179"/>
                </a:lnTo>
                <a:lnTo>
                  <a:pt x="232" y="183106"/>
                </a:lnTo>
                <a:lnTo>
                  <a:pt x="0" y="173680"/>
                </a:lnTo>
                <a:close/>
              </a:path>
            </a:pathLst>
          </a:custGeom>
          <a:solidFill>
            <a:srgbClr val="FAA757"/>
          </a:solidFill>
          <a:ln w="28575">
            <a:solidFill>
              <a:srgbClr val="C1803F"/>
            </a:solidFill>
          </a:ln>
        </p:spPr>
        <p:txBody>
          <a:bodyPr wrap="square" lIns="0" tIns="0" rIns="0" bIns="0" rtlCol="0">
            <a:noAutofit/>
          </a:bodyPr>
          <a:lstStyle/>
          <a:p>
            <a:endParaRPr/>
          </a:p>
        </p:txBody>
      </p:sp>
      <p:sp>
        <p:nvSpPr>
          <p:cNvPr id="108" name="object 52"/>
          <p:cNvSpPr/>
          <p:nvPr/>
        </p:nvSpPr>
        <p:spPr>
          <a:xfrm>
            <a:off x="6220124" y="4120868"/>
            <a:ext cx="347472" cy="347472"/>
          </a:xfrm>
          <a:custGeom>
            <a:avLst/>
            <a:gdLst/>
            <a:ahLst/>
            <a:cxnLst/>
            <a:rect l="l" t="t" r="r" b="b"/>
            <a:pathLst>
              <a:path w="320730"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5"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1"/>
                </a:lnTo>
                <a:close/>
              </a:path>
            </a:pathLst>
          </a:custGeom>
          <a:solidFill>
            <a:srgbClr val="AAC56C"/>
          </a:solidFill>
          <a:ln w="28575">
            <a:solidFill>
              <a:srgbClr val="83984F"/>
            </a:solidFill>
          </a:ln>
        </p:spPr>
        <p:txBody>
          <a:bodyPr wrap="square" lIns="0" tIns="0" rIns="0" bIns="0" rtlCol="0">
            <a:noAutofit/>
          </a:bodyPr>
          <a:lstStyle/>
          <a:p>
            <a:endParaRPr/>
          </a:p>
        </p:txBody>
      </p:sp>
      <p:sp>
        <p:nvSpPr>
          <p:cNvPr id="109" name="object 50"/>
          <p:cNvSpPr/>
          <p:nvPr/>
        </p:nvSpPr>
        <p:spPr>
          <a:xfrm>
            <a:off x="5965297" y="4612355"/>
            <a:ext cx="347472" cy="347472"/>
          </a:xfrm>
          <a:custGeom>
            <a:avLst/>
            <a:gdLst/>
            <a:ahLst/>
            <a:cxnLst/>
            <a:rect l="l" t="t" r="r" b="b"/>
            <a:pathLst>
              <a:path w="320730"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6"/>
                </a:lnTo>
                <a:lnTo>
                  <a:pt x="0" y="173681"/>
                </a:lnTo>
                <a:close/>
              </a:path>
            </a:pathLst>
          </a:custGeom>
          <a:solidFill>
            <a:srgbClr val="AAC56C"/>
          </a:solidFill>
          <a:ln w="28575">
            <a:solidFill>
              <a:srgbClr val="83984F"/>
            </a:solidFill>
          </a:ln>
        </p:spPr>
        <p:txBody>
          <a:bodyPr wrap="square" lIns="0" tIns="0" rIns="0" bIns="0" rtlCol="0">
            <a:noAutofit/>
          </a:bodyPr>
          <a:lstStyle/>
          <a:p>
            <a:endParaRPr/>
          </a:p>
        </p:txBody>
      </p:sp>
      <p:sp>
        <p:nvSpPr>
          <p:cNvPr id="110" name="object 48"/>
          <p:cNvSpPr/>
          <p:nvPr/>
        </p:nvSpPr>
        <p:spPr>
          <a:xfrm>
            <a:off x="4654532" y="4049985"/>
            <a:ext cx="347472" cy="347472"/>
          </a:xfrm>
          <a:custGeom>
            <a:avLst/>
            <a:gdLst/>
            <a:ahLst/>
            <a:cxnLst/>
            <a:rect l="l" t="t" r="r" b="b"/>
            <a:pathLst>
              <a:path w="320729"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6" y="149182"/>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0"/>
                </a:lnTo>
                <a:close/>
              </a:path>
            </a:pathLst>
          </a:custGeom>
          <a:solidFill>
            <a:srgbClr val="AAC56C"/>
          </a:solidFill>
          <a:ln w="28575">
            <a:solidFill>
              <a:srgbClr val="83984F"/>
            </a:solidFill>
          </a:ln>
        </p:spPr>
        <p:txBody>
          <a:bodyPr wrap="square" lIns="0" tIns="0" rIns="0" bIns="0" rtlCol="0">
            <a:noAutofit/>
          </a:bodyPr>
          <a:lstStyle/>
          <a:p>
            <a:endParaRPr/>
          </a:p>
        </p:txBody>
      </p:sp>
      <p:sp>
        <p:nvSpPr>
          <p:cNvPr id="111" name="object 42"/>
          <p:cNvSpPr/>
          <p:nvPr/>
        </p:nvSpPr>
        <p:spPr>
          <a:xfrm>
            <a:off x="7272103" y="3311841"/>
            <a:ext cx="347472" cy="347472"/>
          </a:xfrm>
          <a:custGeom>
            <a:avLst/>
            <a:gdLst/>
            <a:ahLst/>
            <a:cxnLst/>
            <a:rect l="l" t="t" r="r" b="b"/>
            <a:pathLst>
              <a:path w="320730"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4" y="346697"/>
                </a:lnTo>
                <a:lnTo>
                  <a:pt x="132465" y="344742"/>
                </a:lnTo>
                <a:lnTo>
                  <a:pt x="119078" y="341551"/>
                </a:lnTo>
                <a:lnTo>
                  <a:pt x="106136" y="337180"/>
                </a:lnTo>
                <a:lnTo>
                  <a:pt x="93689" y="331684"/>
                </a:lnTo>
                <a:lnTo>
                  <a:pt x="81788" y="325119"/>
                </a:lnTo>
                <a:lnTo>
                  <a:pt x="70485" y="317539"/>
                </a:lnTo>
                <a:lnTo>
                  <a:pt x="59830" y="309001"/>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6"/>
                </a:lnTo>
                <a:lnTo>
                  <a:pt x="0" y="173680"/>
                </a:lnTo>
                <a:close/>
              </a:path>
            </a:pathLst>
          </a:custGeom>
          <a:solidFill>
            <a:srgbClr val="FAA757"/>
          </a:solidFill>
          <a:ln w="28575">
            <a:solidFill>
              <a:srgbClr val="C1803F"/>
            </a:solidFill>
          </a:ln>
        </p:spPr>
        <p:txBody>
          <a:bodyPr wrap="square" lIns="0" tIns="0" rIns="0" bIns="0" rtlCol="0">
            <a:noAutofit/>
          </a:bodyPr>
          <a:lstStyle/>
          <a:p>
            <a:endParaRPr/>
          </a:p>
        </p:txBody>
      </p:sp>
      <p:sp>
        <p:nvSpPr>
          <p:cNvPr id="112" name="object 44"/>
          <p:cNvSpPr/>
          <p:nvPr/>
        </p:nvSpPr>
        <p:spPr>
          <a:xfrm>
            <a:off x="7084113" y="2580232"/>
            <a:ext cx="347472" cy="347472"/>
          </a:xfrm>
          <a:custGeom>
            <a:avLst/>
            <a:gdLst/>
            <a:ahLst/>
            <a:cxnLst/>
            <a:rect l="l" t="t" r="r" b="b"/>
            <a:pathLst>
              <a:path w="320730"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2"/>
                </a:lnTo>
                <a:lnTo>
                  <a:pt x="146244" y="346698"/>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3"/>
                </a:lnTo>
                <a:lnTo>
                  <a:pt x="32271" y="278192"/>
                </a:lnTo>
                <a:lnTo>
                  <a:pt x="24724" y="266375"/>
                </a:lnTo>
                <a:lnTo>
                  <a:pt x="18081" y="253876"/>
                </a:lnTo>
                <a:lnTo>
                  <a:pt x="12395" y="240752"/>
                </a:lnTo>
                <a:lnTo>
                  <a:pt x="7715" y="227058"/>
                </a:lnTo>
                <a:lnTo>
                  <a:pt x="4094" y="212848"/>
                </a:lnTo>
                <a:lnTo>
                  <a:pt x="1583" y="198179"/>
                </a:lnTo>
                <a:lnTo>
                  <a:pt x="232" y="183107"/>
                </a:lnTo>
                <a:lnTo>
                  <a:pt x="0" y="173680"/>
                </a:lnTo>
                <a:close/>
              </a:path>
            </a:pathLst>
          </a:custGeom>
          <a:solidFill>
            <a:srgbClr val="FAA757"/>
          </a:solidFill>
          <a:ln w="28575">
            <a:solidFill>
              <a:srgbClr val="C1803F"/>
            </a:solidFill>
          </a:ln>
        </p:spPr>
        <p:txBody>
          <a:bodyPr wrap="square" lIns="0" tIns="0" rIns="0" bIns="0" rtlCol="0">
            <a:noAutofit/>
          </a:bodyPr>
          <a:lstStyle/>
          <a:p>
            <a:endParaRPr/>
          </a:p>
        </p:txBody>
      </p:sp>
      <p:sp>
        <p:nvSpPr>
          <p:cNvPr id="113" name="object 46"/>
          <p:cNvSpPr/>
          <p:nvPr/>
        </p:nvSpPr>
        <p:spPr>
          <a:xfrm>
            <a:off x="6945508" y="2964479"/>
            <a:ext cx="347472" cy="347472"/>
          </a:xfrm>
          <a:custGeom>
            <a:avLst/>
            <a:gdLst/>
            <a:ahLst/>
            <a:cxnLst/>
            <a:rect l="l" t="t" r="r" b="b"/>
            <a:pathLst>
              <a:path w="320730"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4"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30" y="342927"/>
                </a:lnTo>
                <a:lnTo>
                  <a:pt x="182985" y="345647"/>
                </a:lnTo>
                <a:lnTo>
                  <a:pt x="169068" y="347110"/>
                </a:lnTo>
                <a:lnTo>
                  <a:pt x="160365" y="347362"/>
                </a:lnTo>
                <a:lnTo>
                  <a:pt x="146244" y="346698"/>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3" y="198179"/>
                </a:lnTo>
                <a:lnTo>
                  <a:pt x="232" y="183107"/>
                </a:lnTo>
                <a:lnTo>
                  <a:pt x="0" y="173680"/>
                </a:lnTo>
                <a:close/>
              </a:path>
            </a:pathLst>
          </a:custGeom>
          <a:solidFill>
            <a:srgbClr val="FAA757"/>
          </a:solidFill>
          <a:ln w="28575">
            <a:solidFill>
              <a:srgbClr val="C1803F"/>
            </a:solidFill>
          </a:ln>
        </p:spPr>
        <p:txBody>
          <a:bodyPr wrap="square" lIns="0" tIns="0" rIns="0" bIns="0" rtlCol="0">
            <a:noAutofit/>
          </a:bodyPr>
          <a:lstStyle/>
          <a:p>
            <a:endParaRPr/>
          </a:p>
        </p:txBody>
      </p:sp>
      <p:sp>
        <p:nvSpPr>
          <p:cNvPr id="114" name="object 40"/>
          <p:cNvSpPr/>
          <p:nvPr/>
        </p:nvSpPr>
        <p:spPr>
          <a:xfrm>
            <a:off x="6737120" y="4921685"/>
            <a:ext cx="347472" cy="347472"/>
          </a:xfrm>
          <a:custGeom>
            <a:avLst/>
            <a:gdLst/>
            <a:ahLst/>
            <a:cxnLst/>
            <a:rect l="l" t="t" r="r" b="b"/>
            <a:pathLst>
              <a:path w="320729"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29"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1"/>
                </a:lnTo>
                <a:close/>
              </a:path>
            </a:pathLst>
          </a:custGeom>
          <a:solidFill>
            <a:srgbClr val="AAC56C"/>
          </a:solidFill>
          <a:ln w="28575">
            <a:solidFill>
              <a:srgbClr val="83984F"/>
            </a:solidFill>
          </a:ln>
        </p:spPr>
        <p:txBody>
          <a:bodyPr wrap="square" lIns="0" tIns="0" rIns="0" bIns="0" rtlCol="0">
            <a:noAutofit/>
          </a:bodyPr>
          <a:lstStyle/>
          <a:p>
            <a:endParaRPr/>
          </a:p>
        </p:txBody>
      </p:sp>
      <p:sp>
        <p:nvSpPr>
          <p:cNvPr id="115" name="object 38"/>
          <p:cNvSpPr/>
          <p:nvPr/>
        </p:nvSpPr>
        <p:spPr>
          <a:xfrm>
            <a:off x="8556365" y="2219115"/>
            <a:ext cx="347472" cy="347472"/>
          </a:xfrm>
          <a:custGeom>
            <a:avLst/>
            <a:gdLst/>
            <a:ahLst/>
            <a:cxnLst/>
            <a:rect l="l" t="t" r="r" b="b"/>
            <a:pathLst>
              <a:path w="320729"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4"/>
                </a:lnTo>
                <a:lnTo>
                  <a:pt x="308334" y="106609"/>
                </a:lnTo>
                <a:lnTo>
                  <a:pt x="313014" y="120303"/>
                </a:lnTo>
                <a:lnTo>
                  <a:pt x="316635" y="134512"/>
                </a:lnTo>
                <a:lnTo>
                  <a:pt x="319146" y="149181"/>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2"/>
                </a:lnTo>
                <a:lnTo>
                  <a:pt x="146243" y="346698"/>
                </a:lnTo>
                <a:lnTo>
                  <a:pt x="132464" y="344742"/>
                </a:lnTo>
                <a:lnTo>
                  <a:pt x="119078" y="341551"/>
                </a:lnTo>
                <a:lnTo>
                  <a:pt x="106136" y="337180"/>
                </a:lnTo>
                <a:lnTo>
                  <a:pt x="93688" y="331684"/>
                </a:lnTo>
                <a:lnTo>
                  <a:pt x="81788" y="325119"/>
                </a:lnTo>
                <a:lnTo>
                  <a:pt x="70484" y="317539"/>
                </a:lnTo>
                <a:lnTo>
                  <a:pt x="59830" y="309002"/>
                </a:lnTo>
                <a:lnTo>
                  <a:pt x="49875" y="299561"/>
                </a:lnTo>
                <a:lnTo>
                  <a:pt x="40672" y="289272"/>
                </a:lnTo>
                <a:lnTo>
                  <a:pt x="32271" y="278192"/>
                </a:lnTo>
                <a:lnTo>
                  <a:pt x="24724" y="266375"/>
                </a:lnTo>
                <a:lnTo>
                  <a:pt x="18081" y="253876"/>
                </a:lnTo>
                <a:lnTo>
                  <a:pt x="12395" y="240752"/>
                </a:lnTo>
                <a:lnTo>
                  <a:pt x="7715" y="227057"/>
                </a:lnTo>
                <a:lnTo>
                  <a:pt x="4094" y="212848"/>
                </a:lnTo>
                <a:lnTo>
                  <a:pt x="1582" y="198179"/>
                </a:lnTo>
                <a:lnTo>
                  <a:pt x="232" y="183106"/>
                </a:lnTo>
                <a:lnTo>
                  <a:pt x="0" y="173680"/>
                </a:lnTo>
                <a:close/>
              </a:path>
            </a:pathLst>
          </a:custGeom>
          <a:solidFill>
            <a:srgbClr val="FAA757"/>
          </a:solidFill>
          <a:ln w="28575">
            <a:solidFill>
              <a:srgbClr val="C1803F"/>
            </a:solidFill>
          </a:ln>
        </p:spPr>
        <p:txBody>
          <a:bodyPr wrap="square" lIns="0" tIns="0" rIns="0" bIns="0" rtlCol="0">
            <a:noAutofit/>
          </a:bodyPr>
          <a:lstStyle/>
          <a:p>
            <a:endParaRPr/>
          </a:p>
        </p:txBody>
      </p:sp>
      <p:sp>
        <p:nvSpPr>
          <p:cNvPr id="116" name="object 36"/>
          <p:cNvSpPr/>
          <p:nvPr/>
        </p:nvSpPr>
        <p:spPr>
          <a:xfrm>
            <a:off x="8909165" y="3402186"/>
            <a:ext cx="347472" cy="347472"/>
          </a:xfrm>
          <a:custGeom>
            <a:avLst/>
            <a:gdLst/>
            <a:ahLst/>
            <a:cxnLst/>
            <a:rect l="l" t="t" r="r" b="b"/>
            <a:pathLst>
              <a:path w="338701" h="347361">
                <a:moveTo>
                  <a:pt x="338701" y="173680"/>
                </a:moveTo>
                <a:lnTo>
                  <a:pt x="338086" y="158773"/>
                </a:lnTo>
                <a:lnTo>
                  <a:pt x="336274" y="144215"/>
                </a:lnTo>
                <a:lnTo>
                  <a:pt x="333315" y="130059"/>
                </a:lnTo>
                <a:lnTo>
                  <a:pt x="329260" y="116355"/>
                </a:lnTo>
                <a:lnTo>
                  <a:pt x="324157" y="103155"/>
                </a:lnTo>
                <a:lnTo>
                  <a:pt x="318058" y="90510"/>
                </a:lnTo>
                <a:lnTo>
                  <a:pt x="311012" y="78472"/>
                </a:lnTo>
                <a:lnTo>
                  <a:pt x="303069" y="67092"/>
                </a:lnTo>
                <a:lnTo>
                  <a:pt x="294280" y="56421"/>
                </a:lnTo>
                <a:lnTo>
                  <a:pt x="284694" y="46511"/>
                </a:lnTo>
                <a:lnTo>
                  <a:pt x="274362" y="37412"/>
                </a:lnTo>
                <a:lnTo>
                  <a:pt x="263333" y="29177"/>
                </a:lnTo>
                <a:lnTo>
                  <a:pt x="251657" y="21856"/>
                </a:lnTo>
                <a:lnTo>
                  <a:pt x="239385" y="15500"/>
                </a:lnTo>
                <a:lnTo>
                  <a:pt x="226566" y="10162"/>
                </a:lnTo>
                <a:lnTo>
                  <a:pt x="213252" y="5892"/>
                </a:lnTo>
                <a:lnTo>
                  <a:pt x="199490" y="2742"/>
                </a:lnTo>
                <a:lnTo>
                  <a:pt x="185333" y="763"/>
                </a:lnTo>
                <a:lnTo>
                  <a:pt x="170829" y="6"/>
                </a:lnTo>
                <a:lnTo>
                  <a:pt x="169350" y="0"/>
                </a:lnTo>
                <a:lnTo>
                  <a:pt x="154814" y="630"/>
                </a:lnTo>
                <a:lnTo>
                  <a:pt x="140620" y="2489"/>
                </a:lnTo>
                <a:lnTo>
                  <a:pt x="126816" y="5523"/>
                </a:lnTo>
                <a:lnTo>
                  <a:pt x="113454" y="9683"/>
                </a:lnTo>
                <a:lnTo>
                  <a:pt x="100583" y="14916"/>
                </a:lnTo>
                <a:lnTo>
                  <a:pt x="88254" y="21171"/>
                </a:lnTo>
                <a:lnTo>
                  <a:pt x="76516" y="28397"/>
                </a:lnTo>
                <a:lnTo>
                  <a:pt x="65420" y="36543"/>
                </a:lnTo>
                <a:lnTo>
                  <a:pt x="55015" y="45557"/>
                </a:lnTo>
                <a:lnTo>
                  <a:pt x="45351" y="55388"/>
                </a:lnTo>
                <a:lnTo>
                  <a:pt x="36479" y="65984"/>
                </a:lnTo>
                <a:lnTo>
                  <a:pt x="28449" y="77295"/>
                </a:lnTo>
                <a:lnTo>
                  <a:pt x="21311" y="89269"/>
                </a:lnTo>
                <a:lnTo>
                  <a:pt x="15114" y="101855"/>
                </a:lnTo>
                <a:lnTo>
                  <a:pt x="9909" y="115001"/>
                </a:lnTo>
                <a:lnTo>
                  <a:pt x="5745" y="128657"/>
                </a:lnTo>
                <a:lnTo>
                  <a:pt x="2674" y="142770"/>
                </a:lnTo>
                <a:lnTo>
                  <a:pt x="744" y="157289"/>
                </a:lnTo>
                <a:lnTo>
                  <a:pt x="6" y="172164"/>
                </a:lnTo>
                <a:lnTo>
                  <a:pt x="0" y="173680"/>
                </a:lnTo>
                <a:lnTo>
                  <a:pt x="615" y="188588"/>
                </a:lnTo>
                <a:lnTo>
                  <a:pt x="2427" y="203146"/>
                </a:lnTo>
                <a:lnTo>
                  <a:pt x="5386" y="217302"/>
                </a:lnTo>
                <a:lnTo>
                  <a:pt x="9441" y="231006"/>
                </a:lnTo>
                <a:lnTo>
                  <a:pt x="14544" y="244206"/>
                </a:lnTo>
                <a:lnTo>
                  <a:pt x="20643" y="256850"/>
                </a:lnTo>
                <a:lnTo>
                  <a:pt x="27689" y="268888"/>
                </a:lnTo>
                <a:lnTo>
                  <a:pt x="35631" y="280269"/>
                </a:lnTo>
                <a:lnTo>
                  <a:pt x="44421" y="290940"/>
                </a:lnTo>
                <a:lnTo>
                  <a:pt x="54007" y="300850"/>
                </a:lnTo>
                <a:lnTo>
                  <a:pt x="64339" y="309949"/>
                </a:lnTo>
                <a:lnTo>
                  <a:pt x="75368" y="318184"/>
                </a:lnTo>
                <a:lnTo>
                  <a:pt x="87044" y="325505"/>
                </a:lnTo>
                <a:lnTo>
                  <a:pt x="99316" y="331861"/>
                </a:lnTo>
                <a:lnTo>
                  <a:pt x="112134" y="337199"/>
                </a:lnTo>
                <a:lnTo>
                  <a:pt x="125449" y="341469"/>
                </a:lnTo>
                <a:lnTo>
                  <a:pt x="139210" y="344619"/>
                </a:lnTo>
                <a:lnTo>
                  <a:pt x="153368" y="346598"/>
                </a:lnTo>
                <a:lnTo>
                  <a:pt x="167872" y="347355"/>
                </a:lnTo>
                <a:lnTo>
                  <a:pt x="169350" y="347361"/>
                </a:lnTo>
                <a:lnTo>
                  <a:pt x="183886" y="346731"/>
                </a:lnTo>
                <a:lnTo>
                  <a:pt x="198081" y="344872"/>
                </a:lnTo>
                <a:lnTo>
                  <a:pt x="211885" y="341838"/>
                </a:lnTo>
                <a:lnTo>
                  <a:pt x="225247" y="337678"/>
                </a:lnTo>
                <a:lnTo>
                  <a:pt x="238117" y="332445"/>
                </a:lnTo>
                <a:lnTo>
                  <a:pt x="250447" y="326190"/>
                </a:lnTo>
                <a:lnTo>
                  <a:pt x="262185" y="318964"/>
                </a:lnTo>
                <a:lnTo>
                  <a:pt x="273281" y="310818"/>
                </a:lnTo>
                <a:lnTo>
                  <a:pt x="283686" y="301804"/>
                </a:lnTo>
                <a:lnTo>
                  <a:pt x="293349" y="291973"/>
                </a:lnTo>
                <a:lnTo>
                  <a:pt x="302221" y="281377"/>
                </a:lnTo>
                <a:lnTo>
                  <a:pt x="310251" y="270066"/>
                </a:lnTo>
                <a:lnTo>
                  <a:pt x="317390" y="258092"/>
                </a:lnTo>
                <a:lnTo>
                  <a:pt x="323587" y="245506"/>
                </a:lnTo>
                <a:lnTo>
                  <a:pt x="328792" y="232360"/>
                </a:lnTo>
                <a:lnTo>
                  <a:pt x="332956" y="218704"/>
                </a:lnTo>
                <a:lnTo>
                  <a:pt x="336027" y="204591"/>
                </a:lnTo>
                <a:lnTo>
                  <a:pt x="337957" y="190071"/>
                </a:lnTo>
                <a:lnTo>
                  <a:pt x="338695" y="175197"/>
                </a:lnTo>
                <a:lnTo>
                  <a:pt x="338701" y="173680"/>
                </a:lnTo>
                <a:close/>
              </a:path>
            </a:pathLst>
          </a:custGeom>
          <a:solidFill>
            <a:srgbClr val="FAA757"/>
          </a:solidFill>
          <a:ln w="28575">
            <a:solidFill>
              <a:schemeClr val="bg1">
                <a:lumMod val="85000"/>
              </a:schemeClr>
            </a:solidFill>
          </a:ln>
        </p:spPr>
        <p:txBody>
          <a:bodyPr wrap="square" lIns="0" tIns="0" rIns="0" bIns="0" rtlCol="0">
            <a:noAutofit/>
          </a:bodyPr>
          <a:lstStyle/>
          <a:p>
            <a:endParaRPr/>
          </a:p>
        </p:txBody>
      </p:sp>
      <p:sp>
        <p:nvSpPr>
          <p:cNvPr id="117" name="object 34"/>
          <p:cNvSpPr/>
          <p:nvPr/>
        </p:nvSpPr>
        <p:spPr>
          <a:xfrm>
            <a:off x="6562354" y="2483005"/>
            <a:ext cx="347472" cy="347472"/>
          </a:xfrm>
          <a:custGeom>
            <a:avLst/>
            <a:gdLst/>
            <a:ahLst/>
            <a:cxnLst/>
            <a:rect l="l" t="t" r="r" b="b"/>
            <a:pathLst>
              <a:path w="320729"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5" y="2619"/>
                </a:lnTo>
                <a:lnTo>
                  <a:pt x="201651" y="5810"/>
                </a:lnTo>
                <a:lnTo>
                  <a:pt x="214593" y="10181"/>
                </a:lnTo>
                <a:lnTo>
                  <a:pt x="227041" y="15677"/>
                </a:lnTo>
                <a:lnTo>
                  <a:pt x="238941" y="22242"/>
                </a:lnTo>
                <a:lnTo>
                  <a:pt x="250245" y="29822"/>
                </a:lnTo>
                <a:lnTo>
                  <a:pt x="260899" y="38359"/>
                </a:lnTo>
                <a:lnTo>
                  <a:pt x="270854"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2"/>
                </a:lnTo>
                <a:lnTo>
                  <a:pt x="146244" y="346698"/>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3" y="198179"/>
                </a:lnTo>
                <a:lnTo>
                  <a:pt x="232" y="183107"/>
                </a:lnTo>
                <a:lnTo>
                  <a:pt x="0" y="173680"/>
                </a:lnTo>
                <a:close/>
              </a:path>
            </a:pathLst>
          </a:custGeom>
          <a:solidFill>
            <a:srgbClr val="FAA757"/>
          </a:solidFill>
          <a:ln w="28575">
            <a:solidFill>
              <a:srgbClr val="C1803F"/>
            </a:solidFill>
          </a:ln>
        </p:spPr>
        <p:txBody>
          <a:bodyPr wrap="square" lIns="0" tIns="0" rIns="0" bIns="0" rtlCol="0">
            <a:noAutofit/>
          </a:bodyPr>
          <a:lstStyle/>
          <a:p>
            <a:endParaRPr/>
          </a:p>
        </p:txBody>
      </p:sp>
      <p:sp>
        <p:nvSpPr>
          <p:cNvPr id="118" name="object 32"/>
          <p:cNvSpPr/>
          <p:nvPr/>
        </p:nvSpPr>
        <p:spPr>
          <a:xfrm>
            <a:off x="8716732" y="1593274"/>
            <a:ext cx="347472" cy="347472"/>
          </a:xfrm>
          <a:custGeom>
            <a:avLst/>
            <a:gdLst/>
            <a:ahLst/>
            <a:cxnLst/>
            <a:rect l="l" t="t" r="r" b="b"/>
            <a:pathLst>
              <a:path w="320730"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4"/>
                </a:lnTo>
                <a:lnTo>
                  <a:pt x="308334" y="106609"/>
                </a:lnTo>
                <a:lnTo>
                  <a:pt x="313014" y="120303"/>
                </a:lnTo>
                <a:lnTo>
                  <a:pt x="316635" y="134512"/>
                </a:lnTo>
                <a:lnTo>
                  <a:pt x="319147" y="149181"/>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3"/>
                </a:lnTo>
                <a:lnTo>
                  <a:pt x="285311" y="282563"/>
                </a:lnTo>
                <a:lnTo>
                  <a:pt x="276594" y="293344"/>
                </a:lnTo>
                <a:lnTo>
                  <a:pt x="267094" y="303311"/>
                </a:lnTo>
                <a:lnTo>
                  <a:pt x="256863" y="312410"/>
                </a:lnTo>
                <a:lnTo>
                  <a:pt x="245952" y="320584"/>
                </a:lnTo>
                <a:lnTo>
                  <a:pt x="234412" y="327778"/>
                </a:lnTo>
                <a:lnTo>
                  <a:pt x="222294" y="333937"/>
                </a:lnTo>
                <a:lnTo>
                  <a:pt x="209649" y="339005"/>
                </a:lnTo>
                <a:lnTo>
                  <a:pt x="196530" y="342927"/>
                </a:lnTo>
                <a:lnTo>
                  <a:pt x="182985" y="345647"/>
                </a:lnTo>
                <a:lnTo>
                  <a:pt x="169068" y="347110"/>
                </a:lnTo>
                <a:lnTo>
                  <a:pt x="160364" y="347362"/>
                </a:lnTo>
                <a:lnTo>
                  <a:pt x="146243" y="346698"/>
                </a:lnTo>
                <a:lnTo>
                  <a:pt x="132464" y="344742"/>
                </a:lnTo>
                <a:lnTo>
                  <a:pt x="119078" y="341551"/>
                </a:lnTo>
                <a:lnTo>
                  <a:pt x="106136" y="337180"/>
                </a:lnTo>
                <a:lnTo>
                  <a:pt x="93688" y="331684"/>
                </a:lnTo>
                <a:lnTo>
                  <a:pt x="81788" y="325119"/>
                </a:lnTo>
                <a:lnTo>
                  <a:pt x="70484" y="317539"/>
                </a:lnTo>
                <a:lnTo>
                  <a:pt x="59830" y="309002"/>
                </a:lnTo>
                <a:lnTo>
                  <a:pt x="49875" y="299561"/>
                </a:lnTo>
                <a:lnTo>
                  <a:pt x="40672" y="289272"/>
                </a:lnTo>
                <a:lnTo>
                  <a:pt x="32271" y="278192"/>
                </a:lnTo>
                <a:lnTo>
                  <a:pt x="24724" y="266375"/>
                </a:lnTo>
                <a:lnTo>
                  <a:pt x="18081" y="253876"/>
                </a:lnTo>
                <a:lnTo>
                  <a:pt x="12395" y="240752"/>
                </a:lnTo>
                <a:lnTo>
                  <a:pt x="7715" y="227057"/>
                </a:lnTo>
                <a:lnTo>
                  <a:pt x="4094" y="212848"/>
                </a:lnTo>
                <a:lnTo>
                  <a:pt x="1582" y="198179"/>
                </a:lnTo>
                <a:lnTo>
                  <a:pt x="232" y="183106"/>
                </a:lnTo>
                <a:lnTo>
                  <a:pt x="0" y="173680"/>
                </a:lnTo>
                <a:close/>
              </a:path>
            </a:pathLst>
          </a:custGeom>
          <a:solidFill>
            <a:srgbClr val="FAA757"/>
          </a:solidFill>
          <a:ln w="28575">
            <a:solidFill>
              <a:srgbClr val="C1803F"/>
            </a:solidFill>
          </a:ln>
        </p:spPr>
        <p:txBody>
          <a:bodyPr wrap="square" lIns="0" tIns="0" rIns="0" bIns="0" rtlCol="0">
            <a:noAutofit/>
          </a:bodyPr>
          <a:lstStyle/>
          <a:p>
            <a:endParaRPr/>
          </a:p>
        </p:txBody>
      </p:sp>
      <p:sp>
        <p:nvSpPr>
          <p:cNvPr id="119" name="object 30"/>
          <p:cNvSpPr/>
          <p:nvPr/>
        </p:nvSpPr>
        <p:spPr>
          <a:xfrm>
            <a:off x="7725572" y="3169970"/>
            <a:ext cx="347472" cy="347472"/>
          </a:xfrm>
          <a:custGeom>
            <a:avLst/>
            <a:gdLst/>
            <a:ahLst/>
            <a:cxnLst/>
            <a:rect l="l" t="t" r="r" b="b"/>
            <a:pathLst>
              <a:path w="320729"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2"/>
                </a:lnTo>
                <a:lnTo>
                  <a:pt x="146244" y="346698"/>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3" y="198179"/>
                </a:lnTo>
                <a:lnTo>
                  <a:pt x="232" y="183107"/>
                </a:lnTo>
                <a:lnTo>
                  <a:pt x="0" y="173680"/>
                </a:lnTo>
                <a:close/>
              </a:path>
            </a:pathLst>
          </a:custGeom>
          <a:solidFill>
            <a:srgbClr val="FAA757"/>
          </a:solidFill>
          <a:ln w="28575">
            <a:solidFill>
              <a:srgbClr val="C1803F"/>
            </a:solidFill>
          </a:ln>
        </p:spPr>
        <p:txBody>
          <a:bodyPr wrap="square" lIns="0" tIns="0" rIns="0" bIns="0" rtlCol="0">
            <a:noAutofit/>
          </a:bodyPr>
          <a:lstStyle/>
          <a:p>
            <a:endParaRPr/>
          </a:p>
        </p:txBody>
      </p:sp>
      <p:sp>
        <p:nvSpPr>
          <p:cNvPr id="120" name="object 28"/>
          <p:cNvSpPr/>
          <p:nvPr/>
        </p:nvSpPr>
        <p:spPr>
          <a:xfrm>
            <a:off x="6401989" y="5328656"/>
            <a:ext cx="347472" cy="347472"/>
          </a:xfrm>
          <a:custGeom>
            <a:avLst/>
            <a:gdLst/>
            <a:ahLst/>
            <a:cxnLst/>
            <a:rect l="l" t="t" r="r" b="b"/>
            <a:pathLst>
              <a:path w="320730"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6"/>
                </a:lnTo>
                <a:lnTo>
                  <a:pt x="0" y="173680"/>
                </a:lnTo>
                <a:close/>
              </a:path>
            </a:pathLst>
          </a:custGeom>
          <a:solidFill>
            <a:srgbClr val="AAC56C"/>
          </a:solidFill>
          <a:ln w="28575">
            <a:solidFill>
              <a:srgbClr val="83984F"/>
            </a:solidFill>
          </a:ln>
        </p:spPr>
        <p:txBody>
          <a:bodyPr wrap="square" lIns="0" tIns="0" rIns="0" bIns="0" rtlCol="0">
            <a:noAutofit/>
          </a:bodyPr>
          <a:lstStyle/>
          <a:p>
            <a:endParaRPr/>
          </a:p>
        </p:txBody>
      </p:sp>
      <p:sp>
        <p:nvSpPr>
          <p:cNvPr id="121" name="object 26"/>
          <p:cNvSpPr/>
          <p:nvPr/>
        </p:nvSpPr>
        <p:spPr>
          <a:xfrm>
            <a:off x="7105873" y="4521611"/>
            <a:ext cx="347472" cy="347472"/>
          </a:xfrm>
          <a:custGeom>
            <a:avLst/>
            <a:gdLst/>
            <a:ahLst/>
            <a:cxnLst/>
            <a:rect l="l" t="t" r="r" b="b"/>
            <a:pathLst>
              <a:path w="320730"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6"/>
                </a:lnTo>
                <a:lnTo>
                  <a:pt x="0" y="173681"/>
                </a:lnTo>
                <a:close/>
              </a:path>
            </a:pathLst>
          </a:custGeom>
          <a:solidFill>
            <a:srgbClr val="AAC56C"/>
          </a:solidFill>
          <a:ln w="28575">
            <a:solidFill>
              <a:schemeClr val="bg1">
                <a:lumMod val="85000"/>
              </a:schemeClr>
            </a:solidFill>
          </a:ln>
        </p:spPr>
        <p:txBody>
          <a:bodyPr wrap="square" lIns="0" tIns="0" rIns="0" bIns="0" rtlCol="0">
            <a:noAutofit/>
          </a:bodyPr>
          <a:lstStyle/>
          <a:p>
            <a:endParaRPr/>
          </a:p>
        </p:txBody>
      </p:sp>
      <p:sp>
        <p:nvSpPr>
          <p:cNvPr id="122" name="object 24"/>
          <p:cNvSpPr/>
          <p:nvPr/>
        </p:nvSpPr>
        <p:spPr>
          <a:xfrm>
            <a:off x="5052670" y="3517331"/>
            <a:ext cx="347472" cy="347472"/>
          </a:xfrm>
          <a:custGeom>
            <a:avLst/>
            <a:gdLst/>
            <a:ahLst/>
            <a:cxnLst/>
            <a:rect l="l" t="t" r="r" b="b"/>
            <a:pathLst>
              <a:path w="320730"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1"/>
                </a:lnTo>
                <a:close/>
              </a:path>
            </a:pathLst>
          </a:custGeom>
          <a:solidFill>
            <a:srgbClr val="AAC56C"/>
          </a:solidFill>
          <a:ln w="28575">
            <a:solidFill>
              <a:srgbClr val="83984F"/>
            </a:solidFill>
          </a:ln>
        </p:spPr>
        <p:txBody>
          <a:bodyPr wrap="square" lIns="0" tIns="0" rIns="0" bIns="0" rtlCol="0">
            <a:noAutofit/>
          </a:bodyPr>
          <a:lstStyle/>
          <a:p>
            <a:endParaRPr/>
          </a:p>
        </p:txBody>
      </p:sp>
      <p:sp>
        <p:nvSpPr>
          <p:cNvPr id="123" name="object 22"/>
          <p:cNvSpPr/>
          <p:nvPr/>
        </p:nvSpPr>
        <p:spPr>
          <a:xfrm>
            <a:off x="4776845" y="5206506"/>
            <a:ext cx="347472" cy="347472"/>
          </a:xfrm>
          <a:custGeom>
            <a:avLst/>
            <a:gdLst/>
            <a:ahLst/>
            <a:cxnLst/>
            <a:rect l="l" t="t" r="r" b="b"/>
            <a:pathLst>
              <a:path w="320730"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0"/>
                </a:lnTo>
                <a:close/>
              </a:path>
            </a:pathLst>
          </a:custGeom>
          <a:solidFill>
            <a:srgbClr val="AAC56C"/>
          </a:solidFill>
          <a:ln w="28575">
            <a:solidFill>
              <a:schemeClr val="bg1">
                <a:lumMod val="85000"/>
              </a:schemeClr>
            </a:solidFill>
          </a:ln>
        </p:spPr>
        <p:txBody>
          <a:bodyPr wrap="square" lIns="0" tIns="0" rIns="0" bIns="0" rtlCol="0">
            <a:noAutofit/>
          </a:bodyPr>
          <a:lstStyle/>
          <a:p>
            <a:endParaRPr/>
          </a:p>
        </p:txBody>
      </p:sp>
      <p:sp>
        <p:nvSpPr>
          <p:cNvPr id="124" name="object 20"/>
          <p:cNvSpPr/>
          <p:nvPr/>
        </p:nvSpPr>
        <p:spPr>
          <a:xfrm>
            <a:off x="5373401" y="4051297"/>
            <a:ext cx="347472" cy="347472"/>
          </a:xfrm>
          <a:custGeom>
            <a:avLst/>
            <a:gdLst/>
            <a:ahLst/>
            <a:cxnLst/>
            <a:rect l="l" t="t" r="r" b="b"/>
            <a:pathLst>
              <a:path w="320730"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2"/>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1"/>
                </a:lnTo>
                <a:close/>
              </a:path>
            </a:pathLst>
          </a:custGeom>
          <a:solidFill>
            <a:srgbClr val="AAC56C"/>
          </a:solidFill>
          <a:ln w="28575">
            <a:solidFill>
              <a:srgbClr val="83984F"/>
            </a:solidFill>
          </a:ln>
        </p:spPr>
        <p:txBody>
          <a:bodyPr wrap="square" lIns="0" tIns="0" rIns="0" bIns="0" rtlCol="0">
            <a:noAutofit/>
          </a:bodyPr>
          <a:lstStyle/>
          <a:p>
            <a:endParaRPr/>
          </a:p>
        </p:txBody>
      </p:sp>
      <p:sp>
        <p:nvSpPr>
          <p:cNvPr id="125" name="object 18"/>
          <p:cNvSpPr/>
          <p:nvPr/>
        </p:nvSpPr>
        <p:spPr>
          <a:xfrm>
            <a:off x="8237687" y="2691052"/>
            <a:ext cx="347472" cy="347472"/>
          </a:xfrm>
          <a:custGeom>
            <a:avLst/>
            <a:gdLst/>
            <a:ahLst/>
            <a:cxnLst/>
            <a:rect l="l" t="t" r="r" b="b"/>
            <a:pathLst>
              <a:path w="320730"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4"/>
                </a:lnTo>
                <a:lnTo>
                  <a:pt x="308334" y="106609"/>
                </a:lnTo>
                <a:lnTo>
                  <a:pt x="313014" y="120303"/>
                </a:lnTo>
                <a:lnTo>
                  <a:pt x="316635" y="134512"/>
                </a:lnTo>
                <a:lnTo>
                  <a:pt x="319147" y="149181"/>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2"/>
                </a:lnTo>
                <a:lnTo>
                  <a:pt x="146243" y="346698"/>
                </a:lnTo>
                <a:lnTo>
                  <a:pt x="132464" y="344742"/>
                </a:lnTo>
                <a:lnTo>
                  <a:pt x="119078" y="341551"/>
                </a:lnTo>
                <a:lnTo>
                  <a:pt x="106136" y="337180"/>
                </a:lnTo>
                <a:lnTo>
                  <a:pt x="93688"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7"/>
                </a:lnTo>
                <a:lnTo>
                  <a:pt x="4094" y="212848"/>
                </a:lnTo>
                <a:lnTo>
                  <a:pt x="1582" y="198179"/>
                </a:lnTo>
                <a:lnTo>
                  <a:pt x="232" y="183106"/>
                </a:lnTo>
                <a:lnTo>
                  <a:pt x="0" y="173680"/>
                </a:lnTo>
                <a:close/>
              </a:path>
            </a:pathLst>
          </a:custGeom>
          <a:solidFill>
            <a:srgbClr val="FAA757"/>
          </a:solidFill>
          <a:ln w="28575">
            <a:solidFill>
              <a:srgbClr val="C1803F"/>
            </a:solidFill>
          </a:ln>
        </p:spPr>
        <p:txBody>
          <a:bodyPr wrap="square" lIns="0" tIns="0" rIns="0" bIns="0" rtlCol="0">
            <a:noAutofit/>
          </a:bodyPr>
          <a:lstStyle/>
          <a:p>
            <a:endParaRPr/>
          </a:p>
        </p:txBody>
      </p:sp>
      <p:sp>
        <p:nvSpPr>
          <p:cNvPr id="126" name="object 6"/>
          <p:cNvSpPr txBox="1"/>
          <p:nvPr/>
        </p:nvSpPr>
        <p:spPr>
          <a:xfrm>
            <a:off x="2856125" y="3759280"/>
            <a:ext cx="992822" cy="330200"/>
          </a:xfrm>
          <a:prstGeom prst="rect">
            <a:avLst/>
          </a:prstGeom>
        </p:spPr>
        <p:txBody>
          <a:bodyPr wrap="square" lIns="0" tIns="0" rIns="0" bIns="0" rtlCol="0">
            <a:noAutofit/>
          </a:bodyPr>
          <a:lstStyle/>
          <a:p>
            <a:pPr marL="12700">
              <a:lnSpc>
                <a:spcPts val="2600"/>
              </a:lnSpc>
              <a:spcBef>
                <a:spcPts val="130"/>
              </a:spcBef>
            </a:pPr>
            <a:r>
              <a:rPr sz="3600" baseline="2275" dirty="0">
                <a:solidFill>
                  <a:srgbClr val="7F7E7E"/>
                </a:solidFill>
                <a:cs typeface="Calibri"/>
              </a:rPr>
              <a:t>Income</a:t>
            </a:r>
            <a:endParaRPr sz="2400" dirty="0">
              <a:cs typeface="Calibri"/>
            </a:endParaRPr>
          </a:p>
        </p:txBody>
      </p:sp>
      <p:grpSp>
        <p:nvGrpSpPr>
          <p:cNvPr id="127" name="Group 126"/>
          <p:cNvGrpSpPr/>
          <p:nvPr/>
        </p:nvGrpSpPr>
        <p:grpSpPr>
          <a:xfrm>
            <a:off x="3907438" y="1888930"/>
            <a:ext cx="6303362" cy="4054670"/>
            <a:chOff x="2343901" y="1923700"/>
            <a:chExt cx="6303362" cy="4054670"/>
          </a:xfrm>
        </p:grpSpPr>
        <p:sp>
          <p:nvSpPr>
            <p:cNvPr id="128" name="object 67"/>
            <p:cNvSpPr/>
            <p:nvPr/>
          </p:nvSpPr>
          <p:spPr>
            <a:xfrm>
              <a:off x="2343901" y="1923700"/>
              <a:ext cx="0" cy="4054670"/>
            </a:xfrm>
            <a:custGeom>
              <a:avLst/>
              <a:gdLst/>
              <a:ahLst/>
              <a:cxnLst/>
              <a:rect l="l" t="t" r="r" b="b"/>
              <a:pathLst>
                <a:path h="4054670">
                  <a:moveTo>
                    <a:pt x="0" y="4054670"/>
                  </a:moveTo>
                  <a:lnTo>
                    <a:pt x="0" y="0"/>
                  </a:lnTo>
                </a:path>
              </a:pathLst>
            </a:custGeom>
            <a:ln w="25399">
              <a:solidFill>
                <a:srgbClr val="6094C9"/>
              </a:solidFill>
              <a:headEnd type="none"/>
              <a:tailEnd type="arrow"/>
            </a:ln>
            <a:effectLst>
              <a:outerShdw blurRad="50800" dist="38100" dir="5400000" algn="t" rotWithShape="0">
                <a:prstClr val="black">
                  <a:alpha val="40000"/>
                </a:prstClr>
              </a:outerShdw>
            </a:effectLst>
          </p:spPr>
          <p:txBody>
            <a:bodyPr wrap="square" lIns="0" tIns="0" rIns="0" bIns="0" rtlCol="0">
              <a:noAutofit/>
            </a:bodyPr>
            <a:lstStyle/>
            <a:p>
              <a:endParaRPr/>
            </a:p>
          </p:txBody>
        </p:sp>
        <p:sp>
          <p:nvSpPr>
            <p:cNvPr id="129" name="object 70"/>
            <p:cNvSpPr/>
            <p:nvPr/>
          </p:nvSpPr>
          <p:spPr>
            <a:xfrm>
              <a:off x="2343901" y="5978370"/>
              <a:ext cx="6303362" cy="0"/>
            </a:xfrm>
            <a:custGeom>
              <a:avLst/>
              <a:gdLst/>
              <a:ahLst/>
              <a:cxnLst/>
              <a:rect l="l" t="t" r="r" b="b"/>
              <a:pathLst>
                <a:path w="6303362">
                  <a:moveTo>
                    <a:pt x="0" y="0"/>
                  </a:moveTo>
                  <a:lnTo>
                    <a:pt x="6303362" y="0"/>
                  </a:lnTo>
                </a:path>
              </a:pathLst>
            </a:custGeom>
            <a:ln w="25399">
              <a:solidFill>
                <a:srgbClr val="6094C9"/>
              </a:solidFill>
              <a:headEnd type="none"/>
              <a:tailEnd type="arrow"/>
            </a:ln>
            <a:effectLst>
              <a:outerShdw blurRad="50800" dist="38100" algn="l" rotWithShape="0">
                <a:prstClr val="black">
                  <a:alpha val="40000"/>
                </a:prstClr>
              </a:outerShdw>
            </a:effectLst>
          </p:spPr>
          <p:txBody>
            <a:bodyPr wrap="square" lIns="0" tIns="0" rIns="0" bIns="0" rtlCol="0">
              <a:noAutofit/>
            </a:bodyPr>
            <a:lstStyle/>
            <a:p>
              <a:endParaRPr/>
            </a:p>
          </p:txBody>
        </p:sp>
      </p:grpSp>
      <p:sp>
        <p:nvSpPr>
          <p:cNvPr id="130" name="object 15"/>
          <p:cNvSpPr txBox="1"/>
          <p:nvPr/>
        </p:nvSpPr>
        <p:spPr>
          <a:xfrm>
            <a:off x="1873883" y="365536"/>
            <a:ext cx="1351013" cy="520700"/>
          </a:xfrm>
          <a:prstGeom prst="rect">
            <a:avLst/>
          </a:prstGeom>
        </p:spPr>
        <p:txBody>
          <a:bodyPr wrap="square" lIns="0" tIns="0" rIns="0" bIns="0" rtlCol="0">
            <a:noAutofit/>
          </a:bodyPr>
          <a:lstStyle/>
          <a:p>
            <a:pPr marL="12700">
              <a:lnSpc>
                <a:spcPts val="1985"/>
              </a:lnSpc>
              <a:spcBef>
                <a:spcPts val="99"/>
              </a:spcBef>
            </a:pPr>
            <a:r>
              <a:rPr sz="2700" baseline="3034" dirty="0">
                <a:solidFill>
                  <a:srgbClr val="215867"/>
                </a:solidFill>
                <a:latin typeface="+mj-lt"/>
                <a:cs typeface="Calibri"/>
              </a:rPr>
              <a:t>epsilon = 1.75</a:t>
            </a:r>
            <a:endParaRPr>
              <a:latin typeface="+mj-lt"/>
              <a:cs typeface="Calibri"/>
            </a:endParaRPr>
          </a:p>
          <a:p>
            <a:pPr marL="12700" marR="34289">
              <a:lnSpc>
                <a:spcPts val="2100"/>
              </a:lnSpc>
              <a:spcBef>
                <a:spcPts val="5"/>
              </a:spcBef>
            </a:pPr>
            <a:r>
              <a:rPr sz="2700" baseline="1517" dirty="0">
                <a:solidFill>
                  <a:srgbClr val="215867"/>
                </a:solidFill>
                <a:latin typeface="+mj-lt"/>
                <a:cs typeface="Calibri"/>
              </a:rPr>
              <a:t>n_clu = 3</a:t>
            </a:r>
            <a:endParaRPr>
              <a:latin typeface="+mj-lt"/>
              <a:cs typeface="Calibri"/>
            </a:endParaRPr>
          </a:p>
        </p:txBody>
      </p:sp>
      <p:sp>
        <p:nvSpPr>
          <p:cNvPr id="131" name="object 5"/>
          <p:cNvSpPr txBox="1"/>
          <p:nvPr/>
        </p:nvSpPr>
        <p:spPr>
          <a:xfrm>
            <a:off x="3625916" y="365536"/>
            <a:ext cx="6889684" cy="1166986"/>
          </a:xfrm>
          <a:prstGeom prst="rect">
            <a:avLst/>
          </a:prstGeom>
        </p:spPr>
        <p:txBody>
          <a:bodyPr wrap="square" lIns="0" tIns="0" rIns="0" bIns="0" rtlCol="0">
            <a:spAutoFit/>
          </a:bodyPr>
          <a:lstStyle/>
          <a:p>
            <a:pPr marL="12700" marR="41909">
              <a:lnSpc>
                <a:spcPts val="3454"/>
              </a:lnSpc>
              <a:spcBef>
                <a:spcPts val="172"/>
              </a:spcBef>
            </a:pPr>
            <a:r>
              <a:rPr sz="4800" baseline="2560" dirty="0">
                <a:solidFill>
                  <a:srgbClr val="4E81BC"/>
                </a:solidFill>
                <a:latin typeface="+mj-lt"/>
                <a:cs typeface="Calibri"/>
              </a:rPr>
              <a:t>DBSC</a:t>
            </a:r>
            <a:r>
              <a:rPr sz="4800" spc="-4" baseline="2560" dirty="0">
                <a:solidFill>
                  <a:srgbClr val="4E81BC"/>
                </a:solidFill>
                <a:latin typeface="+mj-lt"/>
                <a:cs typeface="Calibri"/>
              </a:rPr>
              <a:t>A</a:t>
            </a:r>
            <a:r>
              <a:rPr sz="4800" baseline="2560" dirty="0">
                <a:solidFill>
                  <a:srgbClr val="4E81BC"/>
                </a:solidFill>
                <a:latin typeface="+mj-lt"/>
                <a:cs typeface="Calibri"/>
              </a:rPr>
              <a:t>N</a:t>
            </a:r>
            <a:endParaRPr sz="3200" dirty="0">
              <a:latin typeface="+mj-lt"/>
              <a:cs typeface="Calibri"/>
            </a:endParaRPr>
          </a:p>
          <a:p>
            <a:pPr marL="12700">
              <a:lnSpc>
                <a:spcPts val="2770"/>
              </a:lnSpc>
            </a:pPr>
            <a:r>
              <a:rPr lang="en-US" sz="3200" baseline="1137" dirty="0">
                <a:solidFill>
                  <a:srgbClr val="7F7E7E"/>
                </a:solidFill>
                <a:cs typeface="Calibri"/>
              </a:rPr>
              <a:t>If there is a point that does not have </a:t>
            </a:r>
            <a:r>
              <a:rPr lang="en-US" sz="3200" i="1" baseline="1137" dirty="0" err="1">
                <a:solidFill>
                  <a:srgbClr val="7F7E7E"/>
                </a:solidFill>
                <a:cs typeface="Calibri"/>
              </a:rPr>
              <a:t>n_clu</a:t>
            </a:r>
            <a:r>
              <a:rPr lang="en-US" sz="3200" i="1" baseline="1137" dirty="0">
                <a:solidFill>
                  <a:srgbClr val="7F7E7E"/>
                </a:solidFill>
                <a:cs typeface="Calibri"/>
              </a:rPr>
              <a:t> </a:t>
            </a:r>
            <a:r>
              <a:rPr lang="en-US" sz="3200" baseline="1137" dirty="0">
                <a:solidFill>
                  <a:srgbClr val="7F7E7E"/>
                </a:solidFill>
                <a:cs typeface="Calibri"/>
              </a:rPr>
              <a:t>neighbors and is not reached from a core point: It is a </a:t>
            </a:r>
            <a:r>
              <a:rPr lang="en-US" sz="3200" b="1" baseline="1137" dirty="0">
                <a:solidFill>
                  <a:srgbClr val="7F7E7E"/>
                </a:solidFill>
                <a:cs typeface="Calibri"/>
              </a:rPr>
              <a:t>noise</a:t>
            </a:r>
            <a:r>
              <a:rPr lang="en-US" sz="3200" baseline="1137" dirty="0">
                <a:solidFill>
                  <a:srgbClr val="7F7E7E"/>
                </a:solidFill>
                <a:cs typeface="Calibri"/>
              </a:rPr>
              <a:t> point.</a:t>
            </a:r>
            <a:endParaRPr lang="en-US" sz="3200" i="1" baseline="1137" dirty="0">
              <a:solidFill>
                <a:srgbClr val="7F7E7E"/>
              </a:solidFill>
              <a:cs typeface="Calibri"/>
            </a:endParaRPr>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666FFAB-C0FA-C044-8E77-3B98B46D0F6A}"/>
              </a:ext>
            </a:extLst>
          </p:cNvPr>
          <p:cNvSpPr>
            <a:spLocks noGrp="1"/>
          </p:cNvSpPr>
          <p:nvPr>
            <p:ph type="title"/>
          </p:nvPr>
        </p:nvSpPr>
        <p:spPr>
          <a:xfrm>
            <a:off x="388935" y="338418"/>
            <a:ext cx="11570231" cy="985557"/>
          </a:xfrm>
        </p:spPr>
        <p:txBody>
          <a:bodyPr/>
          <a:lstStyle/>
          <a:p>
            <a:r>
              <a:rPr lang="en-US" dirty="0" smtClean="0"/>
              <a:t>Hierarchical agglomerative clustering (HAC)</a:t>
            </a:r>
            <a:endParaRPr lang="en-US" dirty="0"/>
          </a:p>
        </p:txBody>
      </p:sp>
      <p:sp>
        <p:nvSpPr>
          <p:cNvPr id="4" name="TextBox 3"/>
          <p:cNvSpPr txBox="1"/>
          <p:nvPr/>
        </p:nvSpPr>
        <p:spPr>
          <a:xfrm>
            <a:off x="646546" y="1856033"/>
            <a:ext cx="11296858" cy="3970318"/>
          </a:xfrm>
          <a:prstGeom prst="rect">
            <a:avLst/>
          </a:prstGeom>
          <a:noFill/>
        </p:spPr>
        <p:txBody>
          <a:bodyPr wrap="none" rtlCol="0">
            <a:spAutoFit/>
          </a:bodyPr>
          <a:lstStyle/>
          <a:p>
            <a:r>
              <a:rPr lang="en-US" sz="3600" dirty="0" smtClean="0">
                <a:solidFill>
                  <a:srgbClr val="000000"/>
                </a:solidFill>
                <a:latin typeface="Gill Sans MT"/>
              </a:rPr>
              <a:t>A partitioning algorithm that merges the data sequentially</a:t>
            </a:r>
          </a:p>
          <a:p>
            <a:endParaRPr lang="en-US" sz="3600" dirty="0" smtClean="0">
              <a:solidFill>
                <a:srgbClr val="000000"/>
              </a:solidFill>
              <a:latin typeface="Gill Sans MT"/>
            </a:endParaRPr>
          </a:p>
          <a:p>
            <a:r>
              <a:rPr lang="en-US" sz="3600" dirty="0" smtClean="0">
                <a:solidFill>
                  <a:srgbClr val="000000"/>
                </a:solidFill>
                <a:latin typeface="Gill Sans MT"/>
              </a:rPr>
              <a:t>Points are merged using metric (such as Euclidean distance)</a:t>
            </a:r>
          </a:p>
          <a:p>
            <a:r>
              <a:rPr lang="en-US" sz="3600" dirty="0" smtClean="0">
                <a:solidFill>
                  <a:srgbClr val="000000"/>
                </a:solidFill>
                <a:latin typeface="Gill Sans MT"/>
              </a:rPr>
              <a:t>to create fewer, larger clusters</a:t>
            </a:r>
          </a:p>
          <a:p>
            <a:endParaRPr lang="en-US" sz="3600" dirty="0">
              <a:solidFill>
                <a:srgbClr val="000000"/>
              </a:solidFill>
              <a:latin typeface="Gill Sans MT"/>
            </a:endParaRPr>
          </a:p>
          <a:p>
            <a:r>
              <a:rPr lang="en-US" sz="3600" dirty="0" smtClean="0">
                <a:solidFill>
                  <a:srgbClr val="000000"/>
                </a:solidFill>
                <a:latin typeface="Gill Sans MT"/>
              </a:rPr>
              <a:t>Algorithm ends at pre-determined number of clusters or </a:t>
            </a:r>
          </a:p>
          <a:p>
            <a:r>
              <a:rPr lang="en-US" sz="3600" dirty="0" smtClean="0">
                <a:solidFill>
                  <a:srgbClr val="000000"/>
                </a:solidFill>
                <a:latin typeface="Gill Sans MT"/>
              </a:rPr>
              <a:t>pre-determined distance between clusters</a:t>
            </a:r>
          </a:p>
        </p:txBody>
      </p:sp>
    </p:spTree>
    <p:extLst>
      <p:ext uri="{BB962C8B-B14F-4D97-AF65-F5344CB8AC3E}">
        <p14:creationId xmlns:p14="http://schemas.microsoft.com/office/powerpoint/2010/main" val="2562942977"/>
      </p:ext>
    </p:extLst>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object 3"/>
          <p:cNvSpPr txBox="1"/>
          <p:nvPr/>
        </p:nvSpPr>
        <p:spPr>
          <a:xfrm>
            <a:off x="6950816" y="6116930"/>
            <a:ext cx="542241" cy="330200"/>
          </a:xfrm>
          <a:prstGeom prst="rect">
            <a:avLst/>
          </a:prstGeom>
        </p:spPr>
        <p:txBody>
          <a:bodyPr wrap="square" lIns="0" tIns="0" rIns="0" bIns="0" rtlCol="0">
            <a:noAutofit/>
          </a:bodyPr>
          <a:lstStyle/>
          <a:p>
            <a:pPr marL="12700">
              <a:lnSpc>
                <a:spcPts val="2600"/>
              </a:lnSpc>
              <a:spcBef>
                <a:spcPts val="130"/>
              </a:spcBef>
            </a:pPr>
            <a:r>
              <a:rPr sz="3600" baseline="2275" dirty="0">
                <a:solidFill>
                  <a:srgbClr val="7F7E7E"/>
                </a:solidFill>
                <a:latin typeface="Calibri"/>
                <a:cs typeface="Calibri"/>
              </a:rPr>
              <a:t>Age</a:t>
            </a:r>
            <a:endParaRPr sz="2400">
              <a:latin typeface="Calibri"/>
              <a:cs typeface="Calibri"/>
            </a:endParaRPr>
          </a:p>
        </p:txBody>
      </p:sp>
      <p:sp>
        <p:nvSpPr>
          <p:cNvPr id="87" name="object 82"/>
          <p:cNvSpPr/>
          <p:nvPr/>
        </p:nvSpPr>
        <p:spPr>
          <a:xfrm>
            <a:off x="5938372" y="5487188"/>
            <a:ext cx="347472" cy="347472"/>
          </a:xfrm>
          <a:custGeom>
            <a:avLst/>
            <a:gdLst/>
            <a:ahLst/>
            <a:cxnLst/>
            <a:rect l="l" t="t" r="r" b="b"/>
            <a:pathLst>
              <a:path w="320729"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0"/>
                </a:lnTo>
                <a:close/>
              </a:path>
            </a:pathLst>
          </a:custGeom>
          <a:solidFill>
            <a:srgbClr val="AAC56C"/>
          </a:solidFill>
          <a:ln w="28575">
            <a:solidFill>
              <a:schemeClr val="bg1">
                <a:lumMod val="85000"/>
              </a:schemeClr>
            </a:solidFill>
          </a:ln>
        </p:spPr>
        <p:txBody>
          <a:bodyPr wrap="square" lIns="0" tIns="0" rIns="0" bIns="0" rtlCol="0">
            <a:noAutofit/>
          </a:bodyPr>
          <a:lstStyle/>
          <a:p>
            <a:endParaRPr/>
          </a:p>
        </p:txBody>
      </p:sp>
      <p:sp>
        <p:nvSpPr>
          <p:cNvPr id="88" name="object 84"/>
          <p:cNvSpPr/>
          <p:nvPr/>
        </p:nvSpPr>
        <p:spPr>
          <a:xfrm>
            <a:off x="6923747" y="5521291"/>
            <a:ext cx="347472" cy="347472"/>
          </a:xfrm>
          <a:custGeom>
            <a:avLst/>
            <a:gdLst/>
            <a:ahLst/>
            <a:cxnLst/>
            <a:rect l="l" t="t" r="r" b="b"/>
            <a:pathLst>
              <a:path w="320729"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6"/>
                </a:lnTo>
                <a:lnTo>
                  <a:pt x="0" y="173680"/>
                </a:lnTo>
                <a:close/>
              </a:path>
            </a:pathLst>
          </a:custGeom>
          <a:solidFill>
            <a:srgbClr val="AAC56C"/>
          </a:solidFill>
          <a:ln w="28575">
            <a:solidFill>
              <a:srgbClr val="83984F"/>
            </a:solidFill>
          </a:ln>
        </p:spPr>
        <p:txBody>
          <a:bodyPr wrap="square" lIns="0" tIns="0" rIns="0" bIns="0" rtlCol="0">
            <a:noAutofit/>
          </a:bodyPr>
          <a:lstStyle/>
          <a:p>
            <a:endParaRPr/>
          </a:p>
        </p:txBody>
      </p:sp>
      <p:sp>
        <p:nvSpPr>
          <p:cNvPr id="89" name="object 86"/>
          <p:cNvSpPr/>
          <p:nvPr/>
        </p:nvSpPr>
        <p:spPr>
          <a:xfrm>
            <a:off x="7775551" y="5502337"/>
            <a:ext cx="347472" cy="347472"/>
          </a:xfrm>
          <a:custGeom>
            <a:avLst/>
            <a:gdLst/>
            <a:ahLst/>
            <a:cxnLst/>
            <a:rect l="l" t="t" r="r" b="b"/>
            <a:pathLst>
              <a:path w="320729"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9"/>
                </a:lnTo>
                <a:lnTo>
                  <a:pt x="288458" y="69169"/>
                </a:lnTo>
                <a:lnTo>
                  <a:pt x="296005" y="80986"/>
                </a:lnTo>
                <a:lnTo>
                  <a:pt x="302647" y="93485"/>
                </a:lnTo>
                <a:lnTo>
                  <a:pt x="308334" y="106609"/>
                </a:lnTo>
                <a:lnTo>
                  <a:pt x="313014" y="120303"/>
                </a:lnTo>
                <a:lnTo>
                  <a:pt x="316635" y="134513"/>
                </a:lnTo>
                <a:lnTo>
                  <a:pt x="319146" y="149182"/>
                </a:lnTo>
                <a:lnTo>
                  <a:pt x="320497" y="164255"/>
                </a:lnTo>
                <a:lnTo>
                  <a:pt x="320729" y="173680"/>
                </a:lnTo>
                <a:lnTo>
                  <a:pt x="320116" y="188974"/>
                </a:lnTo>
                <a:lnTo>
                  <a:pt x="318311" y="203897"/>
                </a:lnTo>
                <a:lnTo>
                  <a:pt x="315364" y="218395"/>
                </a:lnTo>
                <a:lnTo>
                  <a:pt x="311328" y="232412"/>
                </a:lnTo>
                <a:lnTo>
                  <a:pt x="306254" y="245893"/>
                </a:lnTo>
                <a:lnTo>
                  <a:pt x="300192" y="258782"/>
                </a:lnTo>
                <a:lnTo>
                  <a:pt x="293194" y="271024"/>
                </a:lnTo>
                <a:lnTo>
                  <a:pt x="285310" y="282563"/>
                </a:lnTo>
                <a:lnTo>
                  <a:pt x="276593" y="293344"/>
                </a:lnTo>
                <a:lnTo>
                  <a:pt x="267094" y="303312"/>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6"/>
                </a:lnTo>
                <a:lnTo>
                  <a:pt x="0" y="173680"/>
                </a:lnTo>
                <a:close/>
              </a:path>
            </a:pathLst>
          </a:custGeom>
          <a:solidFill>
            <a:srgbClr val="AAC56C"/>
          </a:solidFill>
          <a:ln w="28575">
            <a:solidFill>
              <a:schemeClr val="bg1">
                <a:lumMod val="85000"/>
              </a:schemeClr>
            </a:solidFill>
          </a:ln>
        </p:spPr>
        <p:txBody>
          <a:bodyPr wrap="square" lIns="0" tIns="0" rIns="0" bIns="0" rtlCol="0">
            <a:noAutofit/>
          </a:bodyPr>
          <a:lstStyle/>
          <a:p>
            <a:endParaRPr/>
          </a:p>
        </p:txBody>
      </p:sp>
      <p:sp>
        <p:nvSpPr>
          <p:cNvPr id="90" name="object 74"/>
          <p:cNvSpPr/>
          <p:nvPr/>
        </p:nvSpPr>
        <p:spPr>
          <a:xfrm>
            <a:off x="4192469" y="5195209"/>
            <a:ext cx="347472" cy="347472"/>
          </a:xfrm>
          <a:custGeom>
            <a:avLst/>
            <a:gdLst/>
            <a:ahLst/>
            <a:cxnLst/>
            <a:rect l="l" t="t" r="r" b="b"/>
            <a:pathLst>
              <a:path w="320730"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0"/>
                </a:lnTo>
                <a:close/>
              </a:path>
            </a:pathLst>
          </a:custGeom>
          <a:solidFill>
            <a:schemeClr val="tx1"/>
          </a:solidFill>
          <a:ln w="28575">
            <a:solidFill>
              <a:schemeClr val="tx1"/>
            </a:solidFill>
          </a:ln>
        </p:spPr>
        <p:txBody>
          <a:bodyPr wrap="square" lIns="0" tIns="0" rIns="0" bIns="0" rtlCol="0">
            <a:noAutofit/>
          </a:bodyPr>
          <a:lstStyle/>
          <a:p>
            <a:endParaRPr/>
          </a:p>
        </p:txBody>
      </p:sp>
      <p:sp>
        <p:nvSpPr>
          <p:cNvPr id="91" name="object 72"/>
          <p:cNvSpPr/>
          <p:nvPr/>
        </p:nvSpPr>
        <p:spPr>
          <a:xfrm>
            <a:off x="7483366" y="2517371"/>
            <a:ext cx="347472" cy="347472"/>
          </a:xfrm>
          <a:custGeom>
            <a:avLst/>
            <a:gdLst/>
            <a:ahLst/>
            <a:cxnLst/>
            <a:rect l="l" t="t" r="r" b="b"/>
            <a:pathLst>
              <a:path w="320730"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30" y="342927"/>
                </a:lnTo>
                <a:lnTo>
                  <a:pt x="182985" y="345647"/>
                </a:lnTo>
                <a:lnTo>
                  <a:pt x="169068" y="347110"/>
                </a:lnTo>
                <a:lnTo>
                  <a:pt x="160364" y="347362"/>
                </a:lnTo>
                <a:lnTo>
                  <a:pt x="146244" y="346698"/>
                </a:lnTo>
                <a:lnTo>
                  <a:pt x="132465" y="344742"/>
                </a:lnTo>
                <a:lnTo>
                  <a:pt x="119078" y="341551"/>
                </a:lnTo>
                <a:lnTo>
                  <a:pt x="106136" y="337180"/>
                </a:lnTo>
                <a:lnTo>
                  <a:pt x="93689" y="331684"/>
                </a:lnTo>
                <a:lnTo>
                  <a:pt x="81788" y="325119"/>
                </a:lnTo>
                <a:lnTo>
                  <a:pt x="70485" y="317540"/>
                </a:lnTo>
                <a:lnTo>
                  <a:pt x="59830" y="309002"/>
                </a:lnTo>
                <a:lnTo>
                  <a:pt x="49876" y="299561"/>
                </a:lnTo>
                <a:lnTo>
                  <a:pt x="40672" y="289273"/>
                </a:lnTo>
                <a:lnTo>
                  <a:pt x="32271" y="278192"/>
                </a:lnTo>
                <a:lnTo>
                  <a:pt x="24724" y="266375"/>
                </a:lnTo>
                <a:lnTo>
                  <a:pt x="18081" y="253876"/>
                </a:lnTo>
                <a:lnTo>
                  <a:pt x="12395" y="240752"/>
                </a:lnTo>
                <a:lnTo>
                  <a:pt x="7715" y="227058"/>
                </a:lnTo>
                <a:lnTo>
                  <a:pt x="4094" y="212848"/>
                </a:lnTo>
                <a:lnTo>
                  <a:pt x="1583" y="198180"/>
                </a:lnTo>
                <a:lnTo>
                  <a:pt x="232" y="183107"/>
                </a:lnTo>
                <a:lnTo>
                  <a:pt x="0" y="173680"/>
                </a:lnTo>
                <a:close/>
              </a:path>
            </a:pathLst>
          </a:custGeom>
          <a:solidFill>
            <a:srgbClr val="FAA757"/>
          </a:solidFill>
          <a:ln w="28575">
            <a:solidFill>
              <a:srgbClr val="C1803F"/>
            </a:solidFill>
          </a:ln>
        </p:spPr>
        <p:txBody>
          <a:bodyPr wrap="square" lIns="0" tIns="0" rIns="0" bIns="0" rtlCol="0">
            <a:noAutofit/>
          </a:bodyPr>
          <a:lstStyle/>
          <a:p>
            <a:endParaRPr/>
          </a:p>
        </p:txBody>
      </p:sp>
      <p:sp>
        <p:nvSpPr>
          <p:cNvPr id="92" name="object 70"/>
          <p:cNvSpPr/>
          <p:nvPr/>
        </p:nvSpPr>
        <p:spPr>
          <a:xfrm>
            <a:off x="7084113" y="2135643"/>
            <a:ext cx="347472" cy="347472"/>
          </a:xfrm>
          <a:custGeom>
            <a:avLst/>
            <a:gdLst/>
            <a:ahLst/>
            <a:cxnLst/>
            <a:rect l="l" t="t" r="r" b="b"/>
            <a:pathLst>
              <a:path w="320730"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2"/>
                </a:lnTo>
                <a:lnTo>
                  <a:pt x="146244" y="346698"/>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3" y="198179"/>
                </a:lnTo>
                <a:lnTo>
                  <a:pt x="232" y="183107"/>
                </a:lnTo>
                <a:lnTo>
                  <a:pt x="0" y="173680"/>
                </a:lnTo>
                <a:close/>
              </a:path>
            </a:pathLst>
          </a:custGeom>
          <a:solidFill>
            <a:srgbClr val="FAA757"/>
          </a:solidFill>
          <a:ln w="28575">
            <a:solidFill>
              <a:srgbClr val="C1803F"/>
            </a:solidFill>
          </a:ln>
        </p:spPr>
        <p:txBody>
          <a:bodyPr wrap="square" lIns="0" tIns="0" rIns="0" bIns="0" rtlCol="0">
            <a:noAutofit/>
          </a:bodyPr>
          <a:lstStyle/>
          <a:p>
            <a:endParaRPr/>
          </a:p>
        </p:txBody>
      </p:sp>
      <p:sp>
        <p:nvSpPr>
          <p:cNvPr id="93" name="object 68"/>
          <p:cNvSpPr/>
          <p:nvPr/>
        </p:nvSpPr>
        <p:spPr>
          <a:xfrm>
            <a:off x="6672028" y="1723114"/>
            <a:ext cx="347472" cy="347472"/>
          </a:xfrm>
          <a:custGeom>
            <a:avLst/>
            <a:gdLst/>
            <a:ahLst/>
            <a:cxnLst/>
            <a:rect l="l" t="t" r="r" b="b"/>
            <a:pathLst>
              <a:path w="320729"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2"/>
                </a:lnTo>
                <a:lnTo>
                  <a:pt x="146244" y="346698"/>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3"/>
                </a:lnTo>
                <a:lnTo>
                  <a:pt x="32271" y="278192"/>
                </a:lnTo>
                <a:lnTo>
                  <a:pt x="24724" y="266375"/>
                </a:lnTo>
                <a:lnTo>
                  <a:pt x="18081" y="253876"/>
                </a:lnTo>
                <a:lnTo>
                  <a:pt x="12395" y="240752"/>
                </a:lnTo>
                <a:lnTo>
                  <a:pt x="7715" y="227058"/>
                </a:lnTo>
                <a:lnTo>
                  <a:pt x="4094" y="212848"/>
                </a:lnTo>
                <a:lnTo>
                  <a:pt x="1583" y="198179"/>
                </a:lnTo>
                <a:lnTo>
                  <a:pt x="232" y="183107"/>
                </a:lnTo>
                <a:lnTo>
                  <a:pt x="0" y="173680"/>
                </a:lnTo>
                <a:close/>
              </a:path>
            </a:pathLst>
          </a:custGeom>
          <a:solidFill>
            <a:srgbClr val="FAA757"/>
          </a:solidFill>
          <a:ln w="28575">
            <a:solidFill>
              <a:schemeClr val="bg1">
                <a:lumMod val="85000"/>
              </a:schemeClr>
            </a:solidFill>
          </a:ln>
        </p:spPr>
        <p:txBody>
          <a:bodyPr wrap="square" lIns="0" tIns="0" rIns="0" bIns="0" rtlCol="0">
            <a:noAutofit/>
          </a:bodyPr>
          <a:lstStyle/>
          <a:p>
            <a:endParaRPr/>
          </a:p>
        </p:txBody>
      </p:sp>
      <p:sp>
        <p:nvSpPr>
          <p:cNvPr id="94" name="object 66"/>
          <p:cNvSpPr/>
          <p:nvPr/>
        </p:nvSpPr>
        <p:spPr>
          <a:xfrm>
            <a:off x="8396003" y="3412181"/>
            <a:ext cx="347472" cy="347472"/>
          </a:xfrm>
          <a:custGeom>
            <a:avLst/>
            <a:gdLst/>
            <a:ahLst/>
            <a:cxnLst/>
            <a:rect l="l" t="t" r="r" b="b"/>
            <a:pathLst>
              <a:path w="320730"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4"/>
                </a:lnTo>
                <a:lnTo>
                  <a:pt x="308334" y="106609"/>
                </a:lnTo>
                <a:lnTo>
                  <a:pt x="313014" y="120303"/>
                </a:lnTo>
                <a:lnTo>
                  <a:pt x="316635" y="134512"/>
                </a:lnTo>
                <a:lnTo>
                  <a:pt x="319147" y="149181"/>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3" y="346697"/>
                </a:lnTo>
                <a:lnTo>
                  <a:pt x="132464" y="344742"/>
                </a:lnTo>
                <a:lnTo>
                  <a:pt x="119078" y="341551"/>
                </a:lnTo>
                <a:lnTo>
                  <a:pt x="106136" y="337180"/>
                </a:lnTo>
                <a:lnTo>
                  <a:pt x="93688" y="331684"/>
                </a:lnTo>
                <a:lnTo>
                  <a:pt x="81788" y="325119"/>
                </a:lnTo>
                <a:lnTo>
                  <a:pt x="70484" y="317539"/>
                </a:lnTo>
                <a:lnTo>
                  <a:pt x="59830" y="309001"/>
                </a:lnTo>
                <a:lnTo>
                  <a:pt x="49875" y="299561"/>
                </a:lnTo>
                <a:lnTo>
                  <a:pt x="40672" y="289272"/>
                </a:lnTo>
                <a:lnTo>
                  <a:pt x="32271" y="278192"/>
                </a:lnTo>
                <a:lnTo>
                  <a:pt x="24724" y="266375"/>
                </a:lnTo>
                <a:lnTo>
                  <a:pt x="18081" y="253876"/>
                </a:lnTo>
                <a:lnTo>
                  <a:pt x="12395" y="240752"/>
                </a:lnTo>
                <a:lnTo>
                  <a:pt x="7715" y="227057"/>
                </a:lnTo>
                <a:lnTo>
                  <a:pt x="4094" y="212848"/>
                </a:lnTo>
                <a:lnTo>
                  <a:pt x="1582" y="198179"/>
                </a:lnTo>
                <a:lnTo>
                  <a:pt x="232" y="183106"/>
                </a:lnTo>
                <a:lnTo>
                  <a:pt x="0" y="173680"/>
                </a:lnTo>
                <a:close/>
              </a:path>
            </a:pathLst>
          </a:custGeom>
          <a:solidFill>
            <a:srgbClr val="FAA757"/>
          </a:solidFill>
          <a:ln w="28575">
            <a:solidFill>
              <a:srgbClr val="C1803F"/>
            </a:solidFill>
          </a:ln>
        </p:spPr>
        <p:txBody>
          <a:bodyPr wrap="square" lIns="0" tIns="0" rIns="0" bIns="0" rtlCol="0">
            <a:noAutofit/>
          </a:bodyPr>
          <a:lstStyle/>
          <a:p>
            <a:endParaRPr/>
          </a:p>
        </p:txBody>
      </p:sp>
      <p:sp>
        <p:nvSpPr>
          <p:cNvPr id="95" name="object 63"/>
          <p:cNvSpPr/>
          <p:nvPr/>
        </p:nvSpPr>
        <p:spPr>
          <a:xfrm>
            <a:off x="7404842" y="5021529"/>
            <a:ext cx="347472" cy="347472"/>
          </a:xfrm>
          <a:custGeom>
            <a:avLst/>
            <a:gdLst/>
            <a:ahLst/>
            <a:cxnLst/>
            <a:rect l="l" t="t" r="r" b="b"/>
            <a:pathLst>
              <a:path w="320730" h="347361">
                <a:moveTo>
                  <a:pt x="0" y="173680"/>
                </a:moveTo>
                <a:lnTo>
                  <a:pt x="232" y="183106"/>
                </a:lnTo>
                <a:lnTo>
                  <a:pt x="1583" y="198179"/>
                </a:lnTo>
                <a:lnTo>
                  <a:pt x="4094" y="212848"/>
                </a:lnTo>
                <a:lnTo>
                  <a:pt x="7715" y="227058"/>
                </a:lnTo>
                <a:lnTo>
                  <a:pt x="12395" y="240752"/>
                </a:lnTo>
                <a:lnTo>
                  <a:pt x="18082" y="253876"/>
                </a:lnTo>
                <a:lnTo>
                  <a:pt x="24724" y="266375"/>
                </a:lnTo>
                <a:lnTo>
                  <a:pt x="32272" y="278192"/>
                </a:lnTo>
                <a:lnTo>
                  <a:pt x="40673" y="289272"/>
                </a:lnTo>
                <a:lnTo>
                  <a:pt x="49876" y="299561"/>
                </a:lnTo>
                <a:lnTo>
                  <a:pt x="59830" y="309001"/>
                </a:lnTo>
                <a:lnTo>
                  <a:pt x="70485" y="317539"/>
                </a:lnTo>
                <a:lnTo>
                  <a:pt x="81788" y="325118"/>
                </a:lnTo>
                <a:lnTo>
                  <a:pt x="93689" y="331684"/>
                </a:lnTo>
                <a:lnTo>
                  <a:pt x="106136" y="337180"/>
                </a:lnTo>
                <a:lnTo>
                  <a:pt x="119079" y="341551"/>
                </a:lnTo>
                <a:lnTo>
                  <a:pt x="132465" y="344742"/>
                </a:lnTo>
                <a:lnTo>
                  <a:pt x="146244" y="346697"/>
                </a:lnTo>
                <a:lnTo>
                  <a:pt x="160365" y="347361"/>
                </a:lnTo>
                <a:lnTo>
                  <a:pt x="169069" y="347110"/>
                </a:lnTo>
                <a:lnTo>
                  <a:pt x="182986" y="345646"/>
                </a:lnTo>
                <a:lnTo>
                  <a:pt x="196530" y="342926"/>
                </a:lnTo>
                <a:lnTo>
                  <a:pt x="209650" y="339004"/>
                </a:lnTo>
                <a:lnTo>
                  <a:pt x="222295" y="333936"/>
                </a:lnTo>
                <a:lnTo>
                  <a:pt x="234413" y="327778"/>
                </a:lnTo>
                <a:lnTo>
                  <a:pt x="245953" y="320583"/>
                </a:lnTo>
                <a:lnTo>
                  <a:pt x="256864" y="312409"/>
                </a:lnTo>
                <a:lnTo>
                  <a:pt x="267095" y="303311"/>
                </a:lnTo>
                <a:lnTo>
                  <a:pt x="276595" y="293343"/>
                </a:lnTo>
                <a:lnTo>
                  <a:pt x="285312" y="282562"/>
                </a:lnTo>
                <a:lnTo>
                  <a:pt x="293195" y="271023"/>
                </a:lnTo>
                <a:lnTo>
                  <a:pt x="300193" y="258781"/>
                </a:lnTo>
                <a:lnTo>
                  <a:pt x="306255" y="245892"/>
                </a:lnTo>
                <a:lnTo>
                  <a:pt x="311330" y="232411"/>
                </a:lnTo>
                <a:lnTo>
                  <a:pt x="315366" y="218394"/>
                </a:lnTo>
                <a:lnTo>
                  <a:pt x="318312" y="203896"/>
                </a:lnTo>
                <a:lnTo>
                  <a:pt x="320117" y="188973"/>
                </a:lnTo>
                <a:lnTo>
                  <a:pt x="320730" y="173680"/>
                </a:lnTo>
                <a:lnTo>
                  <a:pt x="320498" y="164254"/>
                </a:lnTo>
                <a:lnTo>
                  <a:pt x="319147" y="149181"/>
                </a:lnTo>
                <a:lnTo>
                  <a:pt x="316636" y="134512"/>
                </a:lnTo>
                <a:lnTo>
                  <a:pt x="313015" y="120303"/>
                </a:lnTo>
                <a:lnTo>
                  <a:pt x="308335" y="106609"/>
                </a:lnTo>
                <a:lnTo>
                  <a:pt x="302649" y="93485"/>
                </a:lnTo>
                <a:lnTo>
                  <a:pt x="296006" y="80986"/>
                </a:lnTo>
                <a:lnTo>
                  <a:pt x="288459" y="69169"/>
                </a:lnTo>
                <a:lnTo>
                  <a:pt x="280058" y="58089"/>
                </a:lnTo>
                <a:lnTo>
                  <a:pt x="270854" y="47800"/>
                </a:lnTo>
                <a:lnTo>
                  <a:pt x="260900" y="38359"/>
                </a:lnTo>
                <a:lnTo>
                  <a:pt x="250245" y="29822"/>
                </a:lnTo>
                <a:lnTo>
                  <a:pt x="238942" y="22242"/>
                </a:lnTo>
                <a:lnTo>
                  <a:pt x="227041" y="15677"/>
                </a:lnTo>
                <a:lnTo>
                  <a:pt x="214594" y="10181"/>
                </a:lnTo>
                <a:lnTo>
                  <a:pt x="201651" y="5810"/>
                </a:lnTo>
                <a:lnTo>
                  <a:pt x="188265" y="2619"/>
                </a:lnTo>
                <a:lnTo>
                  <a:pt x="174486" y="664"/>
                </a:lnTo>
                <a:lnTo>
                  <a:pt x="160365" y="0"/>
                </a:lnTo>
                <a:lnTo>
                  <a:pt x="151662" y="251"/>
                </a:lnTo>
                <a:lnTo>
                  <a:pt x="137745" y="1714"/>
                </a:lnTo>
                <a:lnTo>
                  <a:pt x="124200" y="4434"/>
                </a:lnTo>
                <a:lnTo>
                  <a:pt x="111080" y="8356"/>
                </a:lnTo>
                <a:lnTo>
                  <a:pt x="98436" y="13424"/>
                </a:lnTo>
                <a:lnTo>
                  <a:pt x="86318" y="19583"/>
                </a:lnTo>
                <a:lnTo>
                  <a:pt x="74777" y="26777"/>
                </a:lnTo>
                <a:lnTo>
                  <a:pt x="63866" y="34951"/>
                </a:lnTo>
                <a:lnTo>
                  <a:pt x="53635" y="44049"/>
                </a:lnTo>
                <a:lnTo>
                  <a:pt x="44136" y="54017"/>
                </a:lnTo>
                <a:lnTo>
                  <a:pt x="35419" y="64798"/>
                </a:lnTo>
                <a:lnTo>
                  <a:pt x="27535" y="76337"/>
                </a:lnTo>
                <a:lnTo>
                  <a:pt x="20537" y="88579"/>
                </a:lnTo>
                <a:lnTo>
                  <a:pt x="14475" y="101468"/>
                </a:lnTo>
                <a:lnTo>
                  <a:pt x="9400" y="114948"/>
                </a:lnTo>
                <a:lnTo>
                  <a:pt x="5364" y="128965"/>
                </a:lnTo>
                <a:lnTo>
                  <a:pt x="2418" y="143463"/>
                </a:lnTo>
                <a:lnTo>
                  <a:pt x="613" y="158386"/>
                </a:lnTo>
                <a:lnTo>
                  <a:pt x="0" y="173680"/>
                </a:lnTo>
                <a:close/>
              </a:path>
            </a:pathLst>
          </a:custGeom>
          <a:solidFill>
            <a:srgbClr val="AAC56C"/>
          </a:solidFill>
          <a:ln w="28575">
            <a:solidFill>
              <a:srgbClr val="83984F"/>
            </a:solidFill>
          </a:ln>
        </p:spPr>
        <p:txBody>
          <a:bodyPr wrap="square" lIns="0" tIns="0" rIns="0" bIns="0" rtlCol="0">
            <a:noAutofit/>
          </a:bodyPr>
          <a:lstStyle/>
          <a:p>
            <a:endParaRPr/>
          </a:p>
        </p:txBody>
      </p:sp>
      <p:sp>
        <p:nvSpPr>
          <p:cNvPr id="96" name="object 62"/>
          <p:cNvSpPr/>
          <p:nvPr/>
        </p:nvSpPr>
        <p:spPr>
          <a:xfrm>
            <a:off x="5850962" y="3493881"/>
            <a:ext cx="347472" cy="347472"/>
          </a:xfrm>
          <a:custGeom>
            <a:avLst/>
            <a:gdLst/>
            <a:ahLst/>
            <a:cxnLst/>
            <a:rect l="l" t="t" r="r" b="b"/>
            <a:pathLst>
              <a:path w="320729"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6" y="149182"/>
                </a:lnTo>
                <a:lnTo>
                  <a:pt x="320497" y="164254"/>
                </a:lnTo>
                <a:lnTo>
                  <a:pt x="320729"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6"/>
                </a:lnTo>
                <a:lnTo>
                  <a:pt x="0" y="173681"/>
                </a:lnTo>
                <a:close/>
              </a:path>
            </a:pathLst>
          </a:custGeom>
          <a:solidFill>
            <a:srgbClr val="AAC56C"/>
          </a:solidFill>
          <a:ln w="28575">
            <a:solidFill>
              <a:srgbClr val="83984F"/>
            </a:solidFill>
          </a:ln>
        </p:spPr>
        <p:txBody>
          <a:bodyPr wrap="square" lIns="0" tIns="0" rIns="0" bIns="0" rtlCol="0">
            <a:noAutofit/>
          </a:bodyPr>
          <a:lstStyle/>
          <a:p>
            <a:endParaRPr/>
          </a:p>
        </p:txBody>
      </p:sp>
      <p:sp>
        <p:nvSpPr>
          <p:cNvPr id="97" name="object 60"/>
          <p:cNvSpPr/>
          <p:nvPr/>
        </p:nvSpPr>
        <p:spPr>
          <a:xfrm>
            <a:off x="4975263" y="4571028"/>
            <a:ext cx="347472" cy="347472"/>
          </a:xfrm>
          <a:custGeom>
            <a:avLst/>
            <a:gdLst/>
            <a:ahLst/>
            <a:cxnLst/>
            <a:rect l="l" t="t" r="r" b="b"/>
            <a:pathLst>
              <a:path w="320729"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8"/>
                </a:lnTo>
                <a:lnTo>
                  <a:pt x="288458" y="69169"/>
                </a:lnTo>
                <a:lnTo>
                  <a:pt x="296005" y="80986"/>
                </a:lnTo>
                <a:lnTo>
                  <a:pt x="302648" y="93485"/>
                </a:lnTo>
                <a:lnTo>
                  <a:pt x="308334" y="106609"/>
                </a:lnTo>
                <a:lnTo>
                  <a:pt x="313014" y="120303"/>
                </a:lnTo>
                <a:lnTo>
                  <a:pt x="316635" y="134513"/>
                </a:lnTo>
                <a:lnTo>
                  <a:pt x="319146" y="149182"/>
                </a:lnTo>
                <a:lnTo>
                  <a:pt x="320497" y="164254"/>
                </a:lnTo>
                <a:lnTo>
                  <a:pt x="320729"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1"/>
                </a:lnTo>
                <a:close/>
              </a:path>
            </a:pathLst>
          </a:custGeom>
          <a:solidFill>
            <a:srgbClr val="AAC56C"/>
          </a:solidFill>
          <a:ln w="28575">
            <a:solidFill>
              <a:srgbClr val="83984F"/>
            </a:solidFill>
          </a:ln>
        </p:spPr>
        <p:txBody>
          <a:bodyPr wrap="square" lIns="0" tIns="0" rIns="0" bIns="0" rtlCol="0">
            <a:noAutofit/>
          </a:bodyPr>
          <a:lstStyle/>
          <a:p>
            <a:endParaRPr/>
          </a:p>
        </p:txBody>
      </p:sp>
      <p:sp>
        <p:nvSpPr>
          <p:cNvPr id="98" name="object 58"/>
          <p:cNvSpPr/>
          <p:nvPr/>
        </p:nvSpPr>
        <p:spPr>
          <a:xfrm>
            <a:off x="9037462" y="2045434"/>
            <a:ext cx="347472" cy="347472"/>
          </a:xfrm>
          <a:custGeom>
            <a:avLst/>
            <a:gdLst/>
            <a:ahLst/>
            <a:cxnLst/>
            <a:rect l="l" t="t" r="r" b="b"/>
            <a:pathLst>
              <a:path w="320729"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4"/>
                </a:lnTo>
                <a:lnTo>
                  <a:pt x="308334" y="106609"/>
                </a:lnTo>
                <a:lnTo>
                  <a:pt x="313014" y="120303"/>
                </a:lnTo>
                <a:lnTo>
                  <a:pt x="316635" y="134512"/>
                </a:lnTo>
                <a:lnTo>
                  <a:pt x="319146" y="149181"/>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2"/>
                </a:lnTo>
                <a:lnTo>
                  <a:pt x="146243" y="346698"/>
                </a:lnTo>
                <a:lnTo>
                  <a:pt x="132464" y="344742"/>
                </a:lnTo>
                <a:lnTo>
                  <a:pt x="119078" y="341551"/>
                </a:lnTo>
                <a:lnTo>
                  <a:pt x="106136" y="337180"/>
                </a:lnTo>
                <a:lnTo>
                  <a:pt x="93688" y="331684"/>
                </a:lnTo>
                <a:lnTo>
                  <a:pt x="81788" y="325119"/>
                </a:lnTo>
                <a:lnTo>
                  <a:pt x="70484" y="317539"/>
                </a:lnTo>
                <a:lnTo>
                  <a:pt x="59830" y="309002"/>
                </a:lnTo>
                <a:lnTo>
                  <a:pt x="49875" y="299561"/>
                </a:lnTo>
                <a:lnTo>
                  <a:pt x="40672" y="289272"/>
                </a:lnTo>
                <a:lnTo>
                  <a:pt x="32271" y="278192"/>
                </a:lnTo>
                <a:lnTo>
                  <a:pt x="24724" y="266375"/>
                </a:lnTo>
                <a:lnTo>
                  <a:pt x="18081" y="253876"/>
                </a:lnTo>
                <a:lnTo>
                  <a:pt x="12395" y="240752"/>
                </a:lnTo>
                <a:lnTo>
                  <a:pt x="7715" y="227057"/>
                </a:lnTo>
                <a:lnTo>
                  <a:pt x="4094" y="212848"/>
                </a:lnTo>
                <a:lnTo>
                  <a:pt x="1582" y="198179"/>
                </a:lnTo>
                <a:lnTo>
                  <a:pt x="232" y="183106"/>
                </a:lnTo>
                <a:lnTo>
                  <a:pt x="0" y="173680"/>
                </a:lnTo>
                <a:close/>
              </a:path>
            </a:pathLst>
          </a:custGeom>
          <a:solidFill>
            <a:srgbClr val="FAA757"/>
          </a:solidFill>
          <a:ln w="28575">
            <a:solidFill>
              <a:srgbClr val="C1803F"/>
            </a:solidFill>
          </a:ln>
        </p:spPr>
        <p:txBody>
          <a:bodyPr wrap="square" lIns="0" tIns="0" rIns="0" bIns="0" rtlCol="0">
            <a:noAutofit/>
          </a:bodyPr>
          <a:lstStyle/>
          <a:p>
            <a:endParaRPr/>
          </a:p>
        </p:txBody>
      </p:sp>
      <p:sp>
        <p:nvSpPr>
          <p:cNvPr id="99" name="object 56"/>
          <p:cNvSpPr/>
          <p:nvPr/>
        </p:nvSpPr>
        <p:spPr>
          <a:xfrm>
            <a:off x="8077321" y="1961962"/>
            <a:ext cx="347472" cy="347472"/>
          </a:xfrm>
          <a:custGeom>
            <a:avLst/>
            <a:gdLst/>
            <a:ahLst/>
            <a:cxnLst/>
            <a:rect l="l" t="t" r="r" b="b"/>
            <a:pathLst>
              <a:path w="320729"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4"/>
                </a:lnTo>
                <a:lnTo>
                  <a:pt x="308334" y="106609"/>
                </a:lnTo>
                <a:lnTo>
                  <a:pt x="313014" y="120303"/>
                </a:lnTo>
                <a:lnTo>
                  <a:pt x="316635" y="134512"/>
                </a:lnTo>
                <a:lnTo>
                  <a:pt x="319146" y="149181"/>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2"/>
                </a:lnTo>
                <a:lnTo>
                  <a:pt x="146243" y="346697"/>
                </a:lnTo>
                <a:lnTo>
                  <a:pt x="132464" y="344742"/>
                </a:lnTo>
                <a:lnTo>
                  <a:pt x="119078" y="341551"/>
                </a:lnTo>
                <a:lnTo>
                  <a:pt x="106136" y="337180"/>
                </a:lnTo>
                <a:lnTo>
                  <a:pt x="93688" y="331684"/>
                </a:lnTo>
                <a:lnTo>
                  <a:pt x="81788" y="325119"/>
                </a:lnTo>
                <a:lnTo>
                  <a:pt x="70484" y="317539"/>
                </a:lnTo>
                <a:lnTo>
                  <a:pt x="59830" y="309002"/>
                </a:lnTo>
                <a:lnTo>
                  <a:pt x="49875" y="299561"/>
                </a:lnTo>
                <a:lnTo>
                  <a:pt x="40672" y="289272"/>
                </a:lnTo>
                <a:lnTo>
                  <a:pt x="32271" y="278192"/>
                </a:lnTo>
                <a:lnTo>
                  <a:pt x="24724" y="266375"/>
                </a:lnTo>
                <a:lnTo>
                  <a:pt x="18081" y="253876"/>
                </a:lnTo>
                <a:lnTo>
                  <a:pt x="12395" y="240752"/>
                </a:lnTo>
                <a:lnTo>
                  <a:pt x="7715" y="227057"/>
                </a:lnTo>
                <a:lnTo>
                  <a:pt x="4094" y="212848"/>
                </a:lnTo>
                <a:lnTo>
                  <a:pt x="1582" y="198179"/>
                </a:lnTo>
                <a:lnTo>
                  <a:pt x="232" y="183106"/>
                </a:lnTo>
                <a:lnTo>
                  <a:pt x="0" y="173680"/>
                </a:lnTo>
                <a:close/>
              </a:path>
            </a:pathLst>
          </a:custGeom>
          <a:solidFill>
            <a:srgbClr val="FAA757"/>
          </a:solidFill>
          <a:ln w="28575">
            <a:solidFill>
              <a:srgbClr val="C1803F"/>
            </a:solidFill>
          </a:ln>
        </p:spPr>
        <p:txBody>
          <a:bodyPr wrap="square" lIns="0" tIns="0" rIns="0" bIns="0" rtlCol="0">
            <a:noAutofit/>
          </a:bodyPr>
          <a:lstStyle/>
          <a:p>
            <a:endParaRPr/>
          </a:p>
        </p:txBody>
      </p:sp>
      <p:sp>
        <p:nvSpPr>
          <p:cNvPr id="100" name="object 54"/>
          <p:cNvSpPr/>
          <p:nvPr/>
        </p:nvSpPr>
        <p:spPr>
          <a:xfrm>
            <a:off x="8877097" y="2753913"/>
            <a:ext cx="347472" cy="347472"/>
          </a:xfrm>
          <a:custGeom>
            <a:avLst/>
            <a:gdLst/>
            <a:ahLst/>
            <a:cxnLst/>
            <a:rect l="l" t="t" r="r" b="b"/>
            <a:pathLst>
              <a:path w="320730"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4"/>
                </a:lnTo>
                <a:lnTo>
                  <a:pt x="308334" y="106609"/>
                </a:lnTo>
                <a:lnTo>
                  <a:pt x="313014" y="120303"/>
                </a:lnTo>
                <a:lnTo>
                  <a:pt x="316635" y="134512"/>
                </a:lnTo>
                <a:lnTo>
                  <a:pt x="319146" y="149181"/>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2"/>
                </a:lnTo>
                <a:lnTo>
                  <a:pt x="146243" y="346698"/>
                </a:lnTo>
                <a:lnTo>
                  <a:pt x="132464" y="344742"/>
                </a:lnTo>
                <a:lnTo>
                  <a:pt x="119078" y="341551"/>
                </a:lnTo>
                <a:lnTo>
                  <a:pt x="106136" y="337180"/>
                </a:lnTo>
                <a:lnTo>
                  <a:pt x="93688" y="331684"/>
                </a:lnTo>
                <a:lnTo>
                  <a:pt x="81788" y="325119"/>
                </a:lnTo>
                <a:lnTo>
                  <a:pt x="70484" y="317539"/>
                </a:lnTo>
                <a:lnTo>
                  <a:pt x="59830" y="309002"/>
                </a:lnTo>
                <a:lnTo>
                  <a:pt x="49875" y="299561"/>
                </a:lnTo>
                <a:lnTo>
                  <a:pt x="40672" y="289272"/>
                </a:lnTo>
                <a:lnTo>
                  <a:pt x="32271" y="278192"/>
                </a:lnTo>
                <a:lnTo>
                  <a:pt x="24724" y="266375"/>
                </a:lnTo>
                <a:lnTo>
                  <a:pt x="18081" y="253876"/>
                </a:lnTo>
                <a:lnTo>
                  <a:pt x="12395" y="240752"/>
                </a:lnTo>
                <a:lnTo>
                  <a:pt x="7715" y="227057"/>
                </a:lnTo>
                <a:lnTo>
                  <a:pt x="4094" y="212848"/>
                </a:lnTo>
                <a:lnTo>
                  <a:pt x="1582" y="198179"/>
                </a:lnTo>
                <a:lnTo>
                  <a:pt x="232" y="183106"/>
                </a:lnTo>
                <a:lnTo>
                  <a:pt x="0" y="173680"/>
                </a:lnTo>
                <a:close/>
              </a:path>
            </a:pathLst>
          </a:custGeom>
          <a:solidFill>
            <a:srgbClr val="FAA757"/>
          </a:solidFill>
          <a:ln w="28575">
            <a:solidFill>
              <a:srgbClr val="C1803F"/>
            </a:solidFill>
          </a:ln>
        </p:spPr>
        <p:txBody>
          <a:bodyPr wrap="square" lIns="0" tIns="0" rIns="0" bIns="0" rtlCol="0">
            <a:noAutofit/>
          </a:bodyPr>
          <a:lstStyle/>
          <a:p>
            <a:endParaRPr/>
          </a:p>
        </p:txBody>
      </p:sp>
      <p:sp>
        <p:nvSpPr>
          <p:cNvPr id="101" name="object 52"/>
          <p:cNvSpPr/>
          <p:nvPr/>
        </p:nvSpPr>
        <p:spPr>
          <a:xfrm>
            <a:off x="6220124" y="4120868"/>
            <a:ext cx="347472" cy="347472"/>
          </a:xfrm>
          <a:custGeom>
            <a:avLst/>
            <a:gdLst/>
            <a:ahLst/>
            <a:cxnLst/>
            <a:rect l="l" t="t" r="r" b="b"/>
            <a:pathLst>
              <a:path w="320730"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5"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1"/>
                </a:lnTo>
                <a:close/>
              </a:path>
            </a:pathLst>
          </a:custGeom>
          <a:solidFill>
            <a:srgbClr val="AAC56C"/>
          </a:solidFill>
          <a:ln w="28575">
            <a:solidFill>
              <a:srgbClr val="83984F"/>
            </a:solidFill>
          </a:ln>
        </p:spPr>
        <p:txBody>
          <a:bodyPr wrap="square" lIns="0" tIns="0" rIns="0" bIns="0" rtlCol="0">
            <a:noAutofit/>
          </a:bodyPr>
          <a:lstStyle/>
          <a:p>
            <a:endParaRPr/>
          </a:p>
        </p:txBody>
      </p:sp>
      <p:sp>
        <p:nvSpPr>
          <p:cNvPr id="102" name="object 50"/>
          <p:cNvSpPr/>
          <p:nvPr/>
        </p:nvSpPr>
        <p:spPr>
          <a:xfrm>
            <a:off x="5965297" y="4612355"/>
            <a:ext cx="347472" cy="347472"/>
          </a:xfrm>
          <a:custGeom>
            <a:avLst/>
            <a:gdLst/>
            <a:ahLst/>
            <a:cxnLst/>
            <a:rect l="l" t="t" r="r" b="b"/>
            <a:pathLst>
              <a:path w="320730"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6"/>
                </a:lnTo>
                <a:lnTo>
                  <a:pt x="0" y="173681"/>
                </a:lnTo>
                <a:close/>
              </a:path>
            </a:pathLst>
          </a:custGeom>
          <a:solidFill>
            <a:srgbClr val="AAC56C"/>
          </a:solidFill>
          <a:ln w="28575">
            <a:solidFill>
              <a:srgbClr val="83984F"/>
            </a:solidFill>
          </a:ln>
        </p:spPr>
        <p:txBody>
          <a:bodyPr wrap="square" lIns="0" tIns="0" rIns="0" bIns="0" rtlCol="0">
            <a:noAutofit/>
          </a:bodyPr>
          <a:lstStyle/>
          <a:p>
            <a:endParaRPr/>
          </a:p>
        </p:txBody>
      </p:sp>
      <p:sp>
        <p:nvSpPr>
          <p:cNvPr id="103" name="object 48"/>
          <p:cNvSpPr/>
          <p:nvPr/>
        </p:nvSpPr>
        <p:spPr>
          <a:xfrm>
            <a:off x="4654532" y="4049985"/>
            <a:ext cx="347472" cy="347472"/>
          </a:xfrm>
          <a:custGeom>
            <a:avLst/>
            <a:gdLst/>
            <a:ahLst/>
            <a:cxnLst/>
            <a:rect l="l" t="t" r="r" b="b"/>
            <a:pathLst>
              <a:path w="320729"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6" y="149182"/>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0"/>
                </a:lnTo>
                <a:close/>
              </a:path>
            </a:pathLst>
          </a:custGeom>
          <a:solidFill>
            <a:srgbClr val="AAC56C"/>
          </a:solidFill>
          <a:ln w="28575">
            <a:solidFill>
              <a:srgbClr val="83984F"/>
            </a:solidFill>
          </a:ln>
        </p:spPr>
        <p:txBody>
          <a:bodyPr wrap="square" lIns="0" tIns="0" rIns="0" bIns="0" rtlCol="0">
            <a:noAutofit/>
          </a:bodyPr>
          <a:lstStyle/>
          <a:p>
            <a:endParaRPr/>
          </a:p>
        </p:txBody>
      </p:sp>
      <p:sp>
        <p:nvSpPr>
          <p:cNvPr id="104" name="object 42"/>
          <p:cNvSpPr/>
          <p:nvPr/>
        </p:nvSpPr>
        <p:spPr>
          <a:xfrm>
            <a:off x="7272103" y="3311841"/>
            <a:ext cx="347472" cy="347472"/>
          </a:xfrm>
          <a:custGeom>
            <a:avLst/>
            <a:gdLst/>
            <a:ahLst/>
            <a:cxnLst/>
            <a:rect l="l" t="t" r="r" b="b"/>
            <a:pathLst>
              <a:path w="320730"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4" y="346697"/>
                </a:lnTo>
                <a:lnTo>
                  <a:pt x="132465" y="344742"/>
                </a:lnTo>
                <a:lnTo>
                  <a:pt x="119078" y="341551"/>
                </a:lnTo>
                <a:lnTo>
                  <a:pt x="106136" y="337180"/>
                </a:lnTo>
                <a:lnTo>
                  <a:pt x="93689" y="331684"/>
                </a:lnTo>
                <a:lnTo>
                  <a:pt x="81788" y="325119"/>
                </a:lnTo>
                <a:lnTo>
                  <a:pt x="70485" y="317539"/>
                </a:lnTo>
                <a:lnTo>
                  <a:pt x="59830" y="309001"/>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6"/>
                </a:lnTo>
                <a:lnTo>
                  <a:pt x="0" y="173680"/>
                </a:lnTo>
                <a:close/>
              </a:path>
            </a:pathLst>
          </a:custGeom>
          <a:solidFill>
            <a:srgbClr val="FAA757"/>
          </a:solidFill>
          <a:ln w="28575">
            <a:solidFill>
              <a:srgbClr val="C1803F"/>
            </a:solidFill>
          </a:ln>
        </p:spPr>
        <p:txBody>
          <a:bodyPr wrap="square" lIns="0" tIns="0" rIns="0" bIns="0" rtlCol="0">
            <a:noAutofit/>
          </a:bodyPr>
          <a:lstStyle/>
          <a:p>
            <a:endParaRPr/>
          </a:p>
        </p:txBody>
      </p:sp>
      <p:sp>
        <p:nvSpPr>
          <p:cNvPr id="105" name="object 44"/>
          <p:cNvSpPr/>
          <p:nvPr/>
        </p:nvSpPr>
        <p:spPr>
          <a:xfrm>
            <a:off x="7084113" y="2580232"/>
            <a:ext cx="347472" cy="347472"/>
          </a:xfrm>
          <a:custGeom>
            <a:avLst/>
            <a:gdLst/>
            <a:ahLst/>
            <a:cxnLst/>
            <a:rect l="l" t="t" r="r" b="b"/>
            <a:pathLst>
              <a:path w="320730"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2"/>
                </a:lnTo>
                <a:lnTo>
                  <a:pt x="146244" y="346698"/>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3"/>
                </a:lnTo>
                <a:lnTo>
                  <a:pt x="32271" y="278192"/>
                </a:lnTo>
                <a:lnTo>
                  <a:pt x="24724" y="266375"/>
                </a:lnTo>
                <a:lnTo>
                  <a:pt x="18081" y="253876"/>
                </a:lnTo>
                <a:lnTo>
                  <a:pt x="12395" y="240752"/>
                </a:lnTo>
                <a:lnTo>
                  <a:pt x="7715" y="227058"/>
                </a:lnTo>
                <a:lnTo>
                  <a:pt x="4094" y="212848"/>
                </a:lnTo>
                <a:lnTo>
                  <a:pt x="1583" y="198179"/>
                </a:lnTo>
                <a:lnTo>
                  <a:pt x="232" y="183107"/>
                </a:lnTo>
                <a:lnTo>
                  <a:pt x="0" y="173680"/>
                </a:lnTo>
                <a:close/>
              </a:path>
            </a:pathLst>
          </a:custGeom>
          <a:solidFill>
            <a:srgbClr val="FAA757"/>
          </a:solidFill>
          <a:ln w="28575">
            <a:solidFill>
              <a:srgbClr val="C1803F"/>
            </a:solidFill>
          </a:ln>
        </p:spPr>
        <p:txBody>
          <a:bodyPr wrap="square" lIns="0" tIns="0" rIns="0" bIns="0" rtlCol="0">
            <a:noAutofit/>
          </a:bodyPr>
          <a:lstStyle/>
          <a:p>
            <a:endParaRPr/>
          </a:p>
        </p:txBody>
      </p:sp>
      <p:sp>
        <p:nvSpPr>
          <p:cNvPr id="106" name="object 46"/>
          <p:cNvSpPr/>
          <p:nvPr/>
        </p:nvSpPr>
        <p:spPr>
          <a:xfrm>
            <a:off x="6945508" y="2964479"/>
            <a:ext cx="347472" cy="347472"/>
          </a:xfrm>
          <a:custGeom>
            <a:avLst/>
            <a:gdLst/>
            <a:ahLst/>
            <a:cxnLst/>
            <a:rect l="l" t="t" r="r" b="b"/>
            <a:pathLst>
              <a:path w="320730"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4"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30" y="342927"/>
                </a:lnTo>
                <a:lnTo>
                  <a:pt x="182985" y="345647"/>
                </a:lnTo>
                <a:lnTo>
                  <a:pt x="169068" y="347110"/>
                </a:lnTo>
                <a:lnTo>
                  <a:pt x="160365" y="347362"/>
                </a:lnTo>
                <a:lnTo>
                  <a:pt x="146244" y="346698"/>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3" y="198179"/>
                </a:lnTo>
                <a:lnTo>
                  <a:pt x="232" y="183107"/>
                </a:lnTo>
                <a:lnTo>
                  <a:pt x="0" y="173680"/>
                </a:lnTo>
                <a:close/>
              </a:path>
            </a:pathLst>
          </a:custGeom>
          <a:solidFill>
            <a:srgbClr val="FAA757"/>
          </a:solidFill>
          <a:ln w="28575">
            <a:solidFill>
              <a:srgbClr val="C1803F"/>
            </a:solidFill>
          </a:ln>
        </p:spPr>
        <p:txBody>
          <a:bodyPr wrap="square" lIns="0" tIns="0" rIns="0" bIns="0" rtlCol="0">
            <a:noAutofit/>
          </a:bodyPr>
          <a:lstStyle/>
          <a:p>
            <a:endParaRPr/>
          </a:p>
        </p:txBody>
      </p:sp>
      <p:sp>
        <p:nvSpPr>
          <p:cNvPr id="107" name="object 40"/>
          <p:cNvSpPr/>
          <p:nvPr/>
        </p:nvSpPr>
        <p:spPr>
          <a:xfrm>
            <a:off x="6737120" y="4921685"/>
            <a:ext cx="347472" cy="347472"/>
          </a:xfrm>
          <a:custGeom>
            <a:avLst/>
            <a:gdLst/>
            <a:ahLst/>
            <a:cxnLst/>
            <a:rect l="l" t="t" r="r" b="b"/>
            <a:pathLst>
              <a:path w="320729"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29"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1"/>
                </a:lnTo>
                <a:close/>
              </a:path>
            </a:pathLst>
          </a:custGeom>
          <a:solidFill>
            <a:srgbClr val="AAC56C"/>
          </a:solidFill>
          <a:ln w="28575">
            <a:solidFill>
              <a:srgbClr val="83984F"/>
            </a:solidFill>
          </a:ln>
        </p:spPr>
        <p:txBody>
          <a:bodyPr wrap="square" lIns="0" tIns="0" rIns="0" bIns="0" rtlCol="0">
            <a:noAutofit/>
          </a:bodyPr>
          <a:lstStyle/>
          <a:p>
            <a:endParaRPr/>
          </a:p>
        </p:txBody>
      </p:sp>
      <p:sp>
        <p:nvSpPr>
          <p:cNvPr id="108" name="object 38"/>
          <p:cNvSpPr/>
          <p:nvPr/>
        </p:nvSpPr>
        <p:spPr>
          <a:xfrm>
            <a:off x="8556365" y="2219115"/>
            <a:ext cx="347472" cy="347472"/>
          </a:xfrm>
          <a:custGeom>
            <a:avLst/>
            <a:gdLst/>
            <a:ahLst/>
            <a:cxnLst/>
            <a:rect l="l" t="t" r="r" b="b"/>
            <a:pathLst>
              <a:path w="320729"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4"/>
                </a:lnTo>
                <a:lnTo>
                  <a:pt x="308334" y="106609"/>
                </a:lnTo>
                <a:lnTo>
                  <a:pt x="313014" y="120303"/>
                </a:lnTo>
                <a:lnTo>
                  <a:pt x="316635" y="134512"/>
                </a:lnTo>
                <a:lnTo>
                  <a:pt x="319146" y="149181"/>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2"/>
                </a:lnTo>
                <a:lnTo>
                  <a:pt x="146243" y="346698"/>
                </a:lnTo>
                <a:lnTo>
                  <a:pt x="132464" y="344742"/>
                </a:lnTo>
                <a:lnTo>
                  <a:pt x="119078" y="341551"/>
                </a:lnTo>
                <a:lnTo>
                  <a:pt x="106136" y="337180"/>
                </a:lnTo>
                <a:lnTo>
                  <a:pt x="93688" y="331684"/>
                </a:lnTo>
                <a:lnTo>
                  <a:pt x="81788" y="325119"/>
                </a:lnTo>
                <a:lnTo>
                  <a:pt x="70484" y="317539"/>
                </a:lnTo>
                <a:lnTo>
                  <a:pt x="59830" y="309002"/>
                </a:lnTo>
                <a:lnTo>
                  <a:pt x="49875" y="299561"/>
                </a:lnTo>
                <a:lnTo>
                  <a:pt x="40672" y="289272"/>
                </a:lnTo>
                <a:lnTo>
                  <a:pt x="32271" y="278192"/>
                </a:lnTo>
                <a:lnTo>
                  <a:pt x="24724" y="266375"/>
                </a:lnTo>
                <a:lnTo>
                  <a:pt x="18081" y="253876"/>
                </a:lnTo>
                <a:lnTo>
                  <a:pt x="12395" y="240752"/>
                </a:lnTo>
                <a:lnTo>
                  <a:pt x="7715" y="227057"/>
                </a:lnTo>
                <a:lnTo>
                  <a:pt x="4094" y="212848"/>
                </a:lnTo>
                <a:lnTo>
                  <a:pt x="1582" y="198179"/>
                </a:lnTo>
                <a:lnTo>
                  <a:pt x="232" y="183106"/>
                </a:lnTo>
                <a:lnTo>
                  <a:pt x="0" y="173680"/>
                </a:lnTo>
                <a:close/>
              </a:path>
            </a:pathLst>
          </a:custGeom>
          <a:solidFill>
            <a:srgbClr val="FAA757"/>
          </a:solidFill>
          <a:ln w="28575">
            <a:solidFill>
              <a:srgbClr val="C1803F"/>
            </a:solidFill>
          </a:ln>
        </p:spPr>
        <p:txBody>
          <a:bodyPr wrap="square" lIns="0" tIns="0" rIns="0" bIns="0" rtlCol="0">
            <a:noAutofit/>
          </a:bodyPr>
          <a:lstStyle/>
          <a:p>
            <a:endParaRPr/>
          </a:p>
        </p:txBody>
      </p:sp>
      <p:sp>
        <p:nvSpPr>
          <p:cNvPr id="109" name="object 36"/>
          <p:cNvSpPr/>
          <p:nvPr/>
        </p:nvSpPr>
        <p:spPr>
          <a:xfrm>
            <a:off x="8909165" y="3402186"/>
            <a:ext cx="347472" cy="347472"/>
          </a:xfrm>
          <a:custGeom>
            <a:avLst/>
            <a:gdLst/>
            <a:ahLst/>
            <a:cxnLst/>
            <a:rect l="l" t="t" r="r" b="b"/>
            <a:pathLst>
              <a:path w="338701" h="347361">
                <a:moveTo>
                  <a:pt x="338701" y="173680"/>
                </a:moveTo>
                <a:lnTo>
                  <a:pt x="338086" y="158773"/>
                </a:lnTo>
                <a:lnTo>
                  <a:pt x="336274" y="144215"/>
                </a:lnTo>
                <a:lnTo>
                  <a:pt x="333315" y="130059"/>
                </a:lnTo>
                <a:lnTo>
                  <a:pt x="329260" y="116355"/>
                </a:lnTo>
                <a:lnTo>
                  <a:pt x="324157" y="103155"/>
                </a:lnTo>
                <a:lnTo>
                  <a:pt x="318058" y="90510"/>
                </a:lnTo>
                <a:lnTo>
                  <a:pt x="311012" y="78472"/>
                </a:lnTo>
                <a:lnTo>
                  <a:pt x="303069" y="67092"/>
                </a:lnTo>
                <a:lnTo>
                  <a:pt x="294280" y="56421"/>
                </a:lnTo>
                <a:lnTo>
                  <a:pt x="284694" y="46511"/>
                </a:lnTo>
                <a:lnTo>
                  <a:pt x="274362" y="37412"/>
                </a:lnTo>
                <a:lnTo>
                  <a:pt x="263333" y="29177"/>
                </a:lnTo>
                <a:lnTo>
                  <a:pt x="251657" y="21856"/>
                </a:lnTo>
                <a:lnTo>
                  <a:pt x="239385" y="15500"/>
                </a:lnTo>
                <a:lnTo>
                  <a:pt x="226566" y="10162"/>
                </a:lnTo>
                <a:lnTo>
                  <a:pt x="213252" y="5892"/>
                </a:lnTo>
                <a:lnTo>
                  <a:pt x="199490" y="2742"/>
                </a:lnTo>
                <a:lnTo>
                  <a:pt x="185333" y="763"/>
                </a:lnTo>
                <a:lnTo>
                  <a:pt x="170829" y="6"/>
                </a:lnTo>
                <a:lnTo>
                  <a:pt x="169350" y="0"/>
                </a:lnTo>
                <a:lnTo>
                  <a:pt x="154814" y="630"/>
                </a:lnTo>
                <a:lnTo>
                  <a:pt x="140620" y="2489"/>
                </a:lnTo>
                <a:lnTo>
                  <a:pt x="126816" y="5523"/>
                </a:lnTo>
                <a:lnTo>
                  <a:pt x="113454" y="9683"/>
                </a:lnTo>
                <a:lnTo>
                  <a:pt x="100583" y="14916"/>
                </a:lnTo>
                <a:lnTo>
                  <a:pt x="88254" y="21171"/>
                </a:lnTo>
                <a:lnTo>
                  <a:pt x="76516" y="28397"/>
                </a:lnTo>
                <a:lnTo>
                  <a:pt x="65420" y="36543"/>
                </a:lnTo>
                <a:lnTo>
                  <a:pt x="55015" y="45557"/>
                </a:lnTo>
                <a:lnTo>
                  <a:pt x="45351" y="55388"/>
                </a:lnTo>
                <a:lnTo>
                  <a:pt x="36479" y="65984"/>
                </a:lnTo>
                <a:lnTo>
                  <a:pt x="28449" y="77295"/>
                </a:lnTo>
                <a:lnTo>
                  <a:pt x="21311" y="89269"/>
                </a:lnTo>
                <a:lnTo>
                  <a:pt x="15114" y="101855"/>
                </a:lnTo>
                <a:lnTo>
                  <a:pt x="9909" y="115001"/>
                </a:lnTo>
                <a:lnTo>
                  <a:pt x="5745" y="128657"/>
                </a:lnTo>
                <a:lnTo>
                  <a:pt x="2674" y="142770"/>
                </a:lnTo>
                <a:lnTo>
                  <a:pt x="744" y="157289"/>
                </a:lnTo>
                <a:lnTo>
                  <a:pt x="6" y="172164"/>
                </a:lnTo>
                <a:lnTo>
                  <a:pt x="0" y="173680"/>
                </a:lnTo>
                <a:lnTo>
                  <a:pt x="615" y="188588"/>
                </a:lnTo>
                <a:lnTo>
                  <a:pt x="2427" y="203146"/>
                </a:lnTo>
                <a:lnTo>
                  <a:pt x="5386" y="217302"/>
                </a:lnTo>
                <a:lnTo>
                  <a:pt x="9441" y="231006"/>
                </a:lnTo>
                <a:lnTo>
                  <a:pt x="14544" y="244206"/>
                </a:lnTo>
                <a:lnTo>
                  <a:pt x="20643" y="256850"/>
                </a:lnTo>
                <a:lnTo>
                  <a:pt x="27689" y="268888"/>
                </a:lnTo>
                <a:lnTo>
                  <a:pt x="35631" y="280269"/>
                </a:lnTo>
                <a:lnTo>
                  <a:pt x="44421" y="290940"/>
                </a:lnTo>
                <a:lnTo>
                  <a:pt x="54007" y="300850"/>
                </a:lnTo>
                <a:lnTo>
                  <a:pt x="64339" y="309949"/>
                </a:lnTo>
                <a:lnTo>
                  <a:pt x="75368" y="318184"/>
                </a:lnTo>
                <a:lnTo>
                  <a:pt x="87044" y="325505"/>
                </a:lnTo>
                <a:lnTo>
                  <a:pt x="99316" y="331861"/>
                </a:lnTo>
                <a:lnTo>
                  <a:pt x="112134" y="337199"/>
                </a:lnTo>
                <a:lnTo>
                  <a:pt x="125449" y="341469"/>
                </a:lnTo>
                <a:lnTo>
                  <a:pt x="139210" y="344619"/>
                </a:lnTo>
                <a:lnTo>
                  <a:pt x="153368" y="346598"/>
                </a:lnTo>
                <a:lnTo>
                  <a:pt x="167872" y="347355"/>
                </a:lnTo>
                <a:lnTo>
                  <a:pt x="169350" y="347361"/>
                </a:lnTo>
                <a:lnTo>
                  <a:pt x="183886" y="346731"/>
                </a:lnTo>
                <a:lnTo>
                  <a:pt x="198081" y="344872"/>
                </a:lnTo>
                <a:lnTo>
                  <a:pt x="211885" y="341838"/>
                </a:lnTo>
                <a:lnTo>
                  <a:pt x="225247" y="337678"/>
                </a:lnTo>
                <a:lnTo>
                  <a:pt x="238117" y="332445"/>
                </a:lnTo>
                <a:lnTo>
                  <a:pt x="250447" y="326190"/>
                </a:lnTo>
                <a:lnTo>
                  <a:pt x="262185" y="318964"/>
                </a:lnTo>
                <a:lnTo>
                  <a:pt x="273281" y="310818"/>
                </a:lnTo>
                <a:lnTo>
                  <a:pt x="283686" y="301804"/>
                </a:lnTo>
                <a:lnTo>
                  <a:pt x="293349" y="291973"/>
                </a:lnTo>
                <a:lnTo>
                  <a:pt x="302221" y="281377"/>
                </a:lnTo>
                <a:lnTo>
                  <a:pt x="310251" y="270066"/>
                </a:lnTo>
                <a:lnTo>
                  <a:pt x="317390" y="258092"/>
                </a:lnTo>
                <a:lnTo>
                  <a:pt x="323587" y="245506"/>
                </a:lnTo>
                <a:lnTo>
                  <a:pt x="328792" y="232360"/>
                </a:lnTo>
                <a:lnTo>
                  <a:pt x="332956" y="218704"/>
                </a:lnTo>
                <a:lnTo>
                  <a:pt x="336027" y="204591"/>
                </a:lnTo>
                <a:lnTo>
                  <a:pt x="337957" y="190071"/>
                </a:lnTo>
                <a:lnTo>
                  <a:pt x="338695" y="175197"/>
                </a:lnTo>
                <a:lnTo>
                  <a:pt x="338701" y="173680"/>
                </a:lnTo>
                <a:close/>
              </a:path>
            </a:pathLst>
          </a:custGeom>
          <a:solidFill>
            <a:srgbClr val="FAA757"/>
          </a:solidFill>
          <a:ln w="28575">
            <a:solidFill>
              <a:schemeClr val="bg1">
                <a:lumMod val="85000"/>
              </a:schemeClr>
            </a:solidFill>
          </a:ln>
        </p:spPr>
        <p:txBody>
          <a:bodyPr wrap="square" lIns="0" tIns="0" rIns="0" bIns="0" rtlCol="0">
            <a:noAutofit/>
          </a:bodyPr>
          <a:lstStyle/>
          <a:p>
            <a:endParaRPr/>
          </a:p>
        </p:txBody>
      </p:sp>
      <p:sp>
        <p:nvSpPr>
          <p:cNvPr id="110" name="object 34"/>
          <p:cNvSpPr/>
          <p:nvPr/>
        </p:nvSpPr>
        <p:spPr>
          <a:xfrm>
            <a:off x="6562354" y="2483005"/>
            <a:ext cx="347472" cy="347472"/>
          </a:xfrm>
          <a:custGeom>
            <a:avLst/>
            <a:gdLst/>
            <a:ahLst/>
            <a:cxnLst/>
            <a:rect l="l" t="t" r="r" b="b"/>
            <a:pathLst>
              <a:path w="320729"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5" y="2619"/>
                </a:lnTo>
                <a:lnTo>
                  <a:pt x="201651" y="5810"/>
                </a:lnTo>
                <a:lnTo>
                  <a:pt x="214593" y="10181"/>
                </a:lnTo>
                <a:lnTo>
                  <a:pt x="227041" y="15677"/>
                </a:lnTo>
                <a:lnTo>
                  <a:pt x="238941" y="22242"/>
                </a:lnTo>
                <a:lnTo>
                  <a:pt x="250245" y="29822"/>
                </a:lnTo>
                <a:lnTo>
                  <a:pt x="260899" y="38359"/>
                </a:lnTo>
                <a:lnTo>
                  <a:pt x="270854"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2"/>
                </a:lnTo>
                <a:lnTo>
                  <a:pt x="146244" y="346698"/>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3" y="198179"/>
                </a:lnTo>
                <a:lnTo>
                  <a:pt x="232" y="183107"/>
                </a:lnTo>
                <a:lnTo>
                  <a:pt x="0" y="173680"/>
                </a:lnTo>
                <a:close/>
              </a:path>
            </a:pathLst>
          </a:custGeom>
          <a:solidFill>
            <a:srgbClr val="FAA757"/>
          </a:solidFill>
          <a:ln w="28575">
            <a:solidFill>
              <a:srgbClr val="C1803F"/>
            </a:solidFill>
          </a:ln>
        </p:spPr>
        <p:txBody>
          <a:bodyPr wrap="square" lIns="0" tIns="0" rIns="0" bIns="0" rtlCol="0">
            <a:noAutofit/>
          </a:bodyPr>
          <a:lstStyle/>
          <a:p>
            <a:endParaRPr/>
          </a:p>
        </p:txBody>
      </p:sp>
      <p:sp>
        <p:nvSpPr>
          <p:cNvPr id="111" name="object 32"/>
          <p:cNvSpPr/>
          <p:nvPr/>
        </p:nvSpPr>
        <p:spPr>
          <a:xfrm>
            <a:off x="8716732" y="1593274"/>
            <a:ext cx="347472" cy="347472"/>
          </a:xfrm>
          <a:custGeom>
            <a:avLst/>
            <a:gdLst/>
            <a:ahLst/>
            <a:cxnLst/>
            <a:rect l="l" t="t" r="r" b="b"/>
            <a:pathLst>
              <a:path w="320730"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4"/>
                </a:lnTo>
                <a:lnTo>
                  <a:pt x="308334" y="106609"/>
                </a:lnTo>
                <a:lnTo>
                  <a:pt x="313014" y="120303"/>
                </a:lnTo>
                <a:lnTo>
                  <a:pt x="316635" y="134512"/>
                </a:lnTo>
                <a:lnTo>
                  <a:pt x="319147" y="149181"/>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3"/>
                </a:lnTo>
                <a:lnTo>
                  <a:pt x="285311" y="282563"/>
                </a:lnTo>
                <a:lnTo>
                  <a:pt x="276594" y="293344"/>
                </a:lnTo>
                <a:lnTo>
                  <a:pt x="267094" y="303311"/>
                </a:lnTo>
                <a:lnTo>
                  <a:pt x="256863" y="312410"/>
                </a:lnTo>
                <a:lnTo>
                  <a:pt x="245952" y="320584"/>
                </a:lnTo>
                <a:lnTo>
                  <a:pt x="234412" y="327778"/>
                </a:lnTo>
                <a:lnTo>
                  <a:pt x="222294" y="333937"/>
                </a:lnTo>
                <a:lnTo>
                  <a:pt x="209649" y="339005"/>
                </a:lnTo>
                <a:lnTo>
                  <a:pt x="196530" y="342927"/>
                </a:lnTo>
                <a:lnTo>
                  <a:pt x="182985" y="345647"/>
                </a:lnTo>
                <a:lnTo>
                  <a:pt x="169068" y="347110"/>
                </a:lnTo>
                <a:lnTo>
                  <a:pt x="160364" y="347362"/>
                </a:lnTo>
                <a:lnTo>
                  <a:pt x="146243" y="346698"/>
                </a:lnTo>
                <a:lnTo>
                  <a:pt x="132464" y="344742"/>
                </a:lnTo>
                <a:lnTo>
                  <a:pt x="119078" y="341551"/>
                </a:lnTo>
                <a:lnTo>
                  <a:pt x="106136" y="337180"/>
                </a:lnTo>
                <a:lnTo>
                  <a:pt x="93688" y="331684"/>
                </a:lnTo>
                <a:lnTo>
                  <a:pt x="81788" y="325119"/>
                </a:lnTo>
                <a:lnTo>
                  <a:pt x="70484" y="317539"/>
                </a:lnTo>
                <a:lnTo>
                  <a:pt x="59830" y="309002"/>
                </a:lnTo>
                <a:lnTo>
                  <a:pt x="49875" y="299561"/>
                </a:lnTo>
                <a:lnTo>
                  <a:pt x="40672" y="289272"/>
                </a:lnTo>
                <a:lnTo>
                  <a:pt x="32271" y="278192"/>
                </a:lnTo>
                <a:lnTo>
                  <a:pt x="24724" y="266375"/>
                </a:lnTo>
                <a:lnTo>
                  <a:pt x="18081" y="253876"/>
                </a:lnTo>
                <a:lnTo>
                  <a:pt x="12395" y="240752"/>
                </a:lnTo>
                <a:lnTo>
                  <a:pt x="7715" y="227057"/>
                </a:lnTo>
                <a:lnTo>
                  <a:pt x="4094" y="212848"/>
                </a:lnTo>
                <a:lnTo>
                  <a:pt x="1582" y="198179"/>
                </a:lnTo>
                <a:lnTo>
                  <a:pt x="232" y="183106"/>
                </a:lnTo>
                <a:lnTo>
                  <a:pt x="0" y="173680"/>
                </a:lnTo>
                <a:close/>
              </a:path>
            </a:pathLst>
          </a:custGeom>
          <a:solidFill>
            <a:srgbClr val="FAA757"/>
          </a:solidFill>
          <a:ln w="28575">
            <a:solidFill>
              <a:srgbClr val="C1803F"/>
            </a:solidFill>
          </a:ln>
        </p:spPr>
        <p:txBody>
          <a:bodyPr wrap="square" lIns="0" tIns="0" rIns="0" bIns="0" rtlCol="0">
            <a:noAutofit/>
          </a:bodyPr>
          <a:lstStyle/>
          <a:p>
            <a:endParaRPr/>
          </a:p>
        </p:txBody>
      </p:sp>
      <p:sp>
        <p:nvSpPr>
          <p:cNvPr id="112" name="object 30"/>
          <p:cNvSpPr/>
          <p:nvPr/>
        </p:nvSpPr>
        <p:spPr>
          <a:xfrm>
            <a:off x="7725572" y="3169970"/>
            <a:ext cx="347472" cy="347472"/>
          </a:xfrm>
          <a:custGeom>
            <a:avLst/>
            <a:gdLst/>
            <a:ahLst/>
            <a:cxnLst/>
            <a:rect l="l" t="t" r="r" b="b"/>
            <a:pathLst>
              <a:path w="320729"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2"/>
                </a:lnTo>
                <a:lnTo>
                  <a:pt x="146244" y="346698"/>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3" y="198179"/>
                </a:lnTo>
                <a:lnTo>
                  <a:pt x="232" y="183107"/>
                </a:lnTo>
                <a:lnTo>
                  <a:pt x="0" y="173680"/>
                </a:lnTo>
                <a:close/>
              </a:path>
            </a:pathLst>
          </a:custGeom>
          <a:solidFill>
            <a:srgbClr val="FAA757"/>
          </a:solidFill>
          <a:ln w="28575">
            <a:solidFill>
              <a:srgbClr val="C1803F"/>
            </a:solidFill>
          </a:ln>
        </p:spPr>
        <p:txBody>
          <a:bodyPr wrap="square" lIns="0" tIns="0" rIns="0" bIns="0" rtlCol="0">
            <a:noAutofit/>
          </a:bodyPr>
          <a:lstStyle/>
          <a:p>
            <a:endParaRPr/>
          </a:p>
        </p:txBody>
      </p:sp>
      <p:sp>
        <p:nvSpPr>
          <p:cNvPr id="113" name="object 28"/>
          <p:cNvSpPr/>
          <p:nvPr/>
        </p:nvSpPr>
        <p:spPr>
          <a:xfrm>
            <a:off x="6401989" y="5328656"/>
            <a:ext cx="347472" cy="347472"/>
          </a:xfrm>
          <a:custGeom>
            <a:avLst/>
            <a:gdLst/>
            <a:ahLst/>
            <a:cxnLst/>
            <a:rect l="l" t="t" r="r" b="b"/>
            <a:pathLst>
              <a:path w="320730"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6"/>
                </a:lnTo>
                <a:lnTo>
                  <a:pt x="0" y="173680"/>
                </a:lnTo>
                <a:close/>
              </a:path>
            </a:pathLst>
          </a:custGeom>
          <a:solidFill>
            <a:srgbClr val="AAC56C"/>
          </a:solidFill>
          <a:ln w="28575">
            <a:solidFill>
              <a:srgbClr val="83984F"/>
            </a:solidFill>
          </a:ln>
        </p:spPr>
        <p:txBody>
          <a:bodyPr wrap="square" lIns="0" tIns="0" rIns="0" bIns="0" rtlCol="0">
            <a:noAutofit/>
          </a:bodyPr>
          <a:lstStyle/>
          <a:p>
            <a:endParaRPr/>
          </a:p>
        </p:txBody>
      </p:sp>
      <p:sp>
        <p:nvSpPr>
          <p:cNvPr id="114" name="object 26"/>
          <p:cNvSpPr/>
          <p:nvPr/>
        </p:nvSpPr>
        <p:spPr>
          <a:xfrm>
            <a:off x="7105873" y="4521611"/>
            <a:ext cx="347472" cy="347472"/>
          </a:xfrm>
          <a:custGeom>
            <a:avLst/>
            <a:gdLst/>
            <a:ahLst/>
            <a:cxnLst/>
            <a:rect l="l" t="t" r="r" b="b"/>
            <a:pathLst>
              <a:path w="320730"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6"/>
                </a:lnTo>
                <a:lnTo>
                  <a:pt x="0" y="173681"/>
                </a:lnTo>
                <a:close/>
              </a:path>
            </a:pathLst>
          </a:custGeom>
          <a:solidFill>
            <a:srgbClr val="AAC56C"/>
          </a:solidFill>
          <a:ln w="28575">
            <a:solidFill>
              <a:schemeClr val="bg1">
                <a:lumMod val="85000"/>
              </a:schemeClr>
            </a:solidFill>
          </a:ln>
        </p:spPr>
        <p:txBody>
          <a:bodyPr wrap="square" lIns="0" tIns="0" rIns="0" bIns="0" rtlCol="0">
            <a:noAutofit/>
          </a:bodyPr>
          <a:lstStyle/>
          <a:p>
            <a:endParaRPr/>
          </a:p>
        </p:txBody>
      </p:sp>
      <p:sp>
        <p:nvSpPr>
          <p:cNvPr id="115" name="object 24"/>
          <p:cNvSpPr/>
          <p:nvPr/>
        </p:nvSpPr>
        <p:spPr>
          <a:xfrm>
            <a:off x="5052670" y="3517331"/>
            <a:ext cx="347472" cy="347472"/>
          </a:xfrm>
          <a:custGeom>
            <a:avLst/>
            <a:gdLst/>
            <a:ahLst/>
            <a:cxnLst/>
            <a:rect l="l" t="t" r="r" b="b"/>
            <a:pathLst>
              <a:path w="320730"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1"/>
                </a:lnTo>
                <a:close/>
              </a:path>
            </a:pathLst>
          </a:custGeom>
          <a:solidFill>
            <a:srgbClr val="AAC56C"/>
          </a:solidFill>
          <a:ln w="28575">
            <a:solidFill>
              <a:srgbClr val="83984F"/>
            </a:solidFill>
          </a:ln>
        </p:spPr>
        <p:txBody>
          <a:bodyPr wrap="square" lIns="0" tIns="0" rIns="0" bIns="0" rtlCol="0">
            <a:noAutofit/>
          </a:bodyPr>
          <a:lstStyle/>
          <a:p>
            <a:endParaRPr/>
          </a:p>
        </p:txBody>
      </p:sp>
      <p:sp>
        <p:nvSpPr>
          <p:cNvPr id="116" name="object 22"/>
          <p:cNvSpPr/>
          <p:nvPr/>
        </p:nvSpPr>
        <p:spPr>
          <a:xfrm>
            <a:off x="4776845" y="5206506"/>
            <a:ext cx="347472" cy="347472"/>
          </a:xfrm>
          <a:custGeom>
            <a:avLst/>
            <a:gdLst/>
            <a:ahLst/>
            <a:cxnLst/>
            <a:rect l="l" t="t" r="r" b="b"/>
            <a:pathLst>
              <a:path w="320730"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0"/>
                </a:lnTo>
                <a:close/>
              </a:path>
            </a:pathLst>
          </a:custGeom>
          <a:solidFill>
            <a:srgbClr val="AAC56C"/>
          </a:solidFill>
          <a:ln w="28575">
            <a:solidFill>
              <a:schemeClr val="bg1">
                <a:lumMod val="85000"/>
              </a:schemeClr>
            </a:solidFill>
          </a:ln>
        </p:spPr>
        <p:txBody>
          <a:bodyPr wrap="square" lIns="0" tIns="0" rIns="0" bIns="0" rtlCol="0">
            <a:noAutofit/>
          </a:bodyPr>
          <a:lstStyle/>
          <a:p>
            <a:endParaRPr/>
          </a:p>
        </p:txBody>
      </p:sp>
      <p:sp>
        <p:nvSpPr>
          <p:cNvPr id="117" name="object 20"/>
          <p:cNvSpPr/>
          <p:nvPr/>
        </p:nvSpPr>
        <p:spPr>
          <a:xfrm>
            <a:off x="5373401" y="4051297"/>
            <a:ext cx="347472" cy="347472"/>
          </a:xfrm>
          <a:custGeom>
            <a:avLst/>
            <a:gdLst/>
            <a:ahLst/>
            <a:cxnLst/>
            <a:rect l="l" t="t" r="r" b="b"/>
            <a:pathLst>
              <a:path w="320730"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2"/>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1"/>
                </a:lnTo>
                <a:close/>
              </a:path>
            </a:pathLst>
          </a:custGeom>
          <a:solidFill>
            <a:srgbClr val="AAC56C"/>
          </a:solidFill>
          <a:ln w="28575">
            <a:solidFill>
              <a:srgbClr val="83984F"/>
            </a:solidFill>
          </a:ln>
        </p:spPr>
        <p:txBody>
          <a:bodyPr wrap="square" lIns="0" tIns="0" rIns="0" bIns="0" rtlCol="0">
            <a:noAutofit/>
          </a:bodyPr>
          <a:lstStyle/>
          <a:p>
            <a:endParaRPr/>
          </a:p>
        </p:txBody>
      </p:sp>
      <p:sp>
        <p:nvSpPr>
          <p:cNvPr id="118" name="object 18"/>
          <p:cNvSpPr/>
          <p:nvPr/>
        </p:nvSpPr>
        <p:spPr>
          <a:xfrm>
            <a:off x="8237687" y="2691052"/>
            <a:ext cx="347472" cy="347472"/>
          </a:xfrm>
          <a:custGeom>
            <a:avLst/>
            <a:gdLst/>
            <a:ahLst/>
            <a:cxnLst/>
            <a:rect l="l" t="t" r="r" b="b"/>
            <a:pathLst>
              <a:path w="320730"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4"/>
                </a:lnTo>
                <a:lnTo>
                  <a:pt x="308334" y="106609"/>
                </a:lnTo>
                <a:lnTo>
                  <a:pt x="313014" y="120303"/>
                </a:lnTo>
                <a:lnTo>
                  <a:pt x="316635" y="134512"/>
                </a:lnTo>
                <a:lnTo>
                  <a:pt x="319147" y="149181"/>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2"/>
                </a:lnTo>
                <a:lnTo>
                  <a:pt x="146243" y="346698"/>
                </a:lnTo>
                <a:lnTo>
                  <a:pt x="132464" y="344742"/>
                </a:lnTo>
                <a:lnTo>
                  <a:pt x="119078" y="341551"/>
                </a:lnTo>
                <a:lnTo>
                  <a:pt x="106136" y="337180"/>
                </a:lnTo>
                <a:lnTo>
                  <a:pt x="93688"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7"/>
                </a:lnTo>
                <a:lnTo>
                  <a:pt x="4094" y="212848"/>
                </a:lnTo>
                <a:lnTo>
                  <a:pt x="1582" y="198179"/>
                </a:lnTo>
                <a:lnTo>
                  <a:pt x="232" y="183106"/>
                </a:lnTo>
                <a:lnTo>
                  <a:pt x="0" y="173680"/>
                </a:lnTo>
                <a:close/>
              </a:path>
            </a:pathLst>
          </a:custGeom>
          <a:solidFill>
            <a:srgbClr val="FAA757"/>
          </a:solidFill>
          <a:ln w="28575">
            <a:solidFill>
              <a:srgbClr val="C1803F"/>
            </a:solidFill>
          </a:ln>
        </p:spPr>
        <p:txBody>
          <a:bodyPr wrap="square" lIns="0" tIns="0" rIns="0" bIns="0" rtlCol="0">
            <a:noAutofit/>
          </a:bodyPr>
          <a:lstStyle/>
          <a:p>
            <a:endParaRPr/>
          </a:p>
        </p:txBody>
      </p:sp>
      <p:sp>
        <p:nvSpPr>
          <p:cNvPr id="119" name="object 6"/>
          <p:cNvSpPr txBox="1"/>
          <p:nvPr/>
        </p:nvSpPr>
        <p:spPr>
          <a:xfrm>
            <a:off x="2856125" y="3759280"/>
            <a:ext cx="992822" cy="330200"/>
          </a:xfrm>
          <a:prstGeom prst="rect">
            <a:avLst/>
          </a:prstGeom>
        </p:spPr>
        <p:txBody>
          <a:bodyPr wrap="square" lIns="0" tIns="0" rIns="0" bIns="0" rtlCol="0">
            <a:noAutofit/>
          </a:bodyPr>
          <a:lstStyle/>
          <a:p>
            <a:pPr marL="12700">
              <a:lnSpc>
                <a:spcPts val="2600"/>
              </a:lnSpc>
              <a:spcBef>
                <a:spcPts val="130"/>
              </a:spcBef>
            </a:pPr>
            <a:r>
              <a:rPr sz="3600" baseline="2275" dirty="0">
                <a:solidFill>
                  <a:srgbClr val="7F7E7E"/>
                </a:solidFill>
                <a:cs typeface="Calibri"/>
              </a:rPr>
              <a:t>Income</a:t>
            </a:r>
            <a:endParaRPr sz="2400" dirty="0">
              <a:cs typeface="Calibri"/>
            </a:endParaRPr>
          </a:p>
        </p:txBody>
      </p:sp>
      <p:grpSp>
        <p:nvGrpSpPr>
          <p:cNvPr id="120" name="Group 119"/>
          <p:cNvGrpSpPr/>
          <p:nvPr/>
        </p:nvGrpSpPr>
        <p:grpSpPr>
          <a:xfrm>
            <a:off x="3907438" y="1888930"/>
            <a:ext cx="6303362" cy="4054670"/>
            <a:chOff x="2343901" y="1923700"/>
            <a:chExt cx="6303362" cy="4054670"/>
          </a:xfrm>
        </p:grpSpPr>
        <p:sp>
          <p:nvSpPr>
            <p:cNvPr id="121" name="object 67"/>
            <p:cNvSpPr/>
            <p:nvPr/>
          </p:nvSpPr>
          <p:spPr>
            <a:xfrm>
              <a:off x="2343901" y="1923700"/>
              <a:ext cx="0" cy="4054670"/>
            </a:xfrm>
            <a:custGeom>
              <a:avLst/>
              <a:gdLst/>
              <a:ahLst/>
              <a:cxnLst/>
              <a:rect l="l" t="t" r="r" b="b"/>
              <a:pathLst>
                <a:path h="4054670">
                  <a:moveTo>
                    <a:pt x="0" y="4054670"/>
                  </a:moveTo>
                  <a:lnTo>
                    <a:pt x="0" y="0"/>
                  </a:lnTo>
                </a:path>
              </a:pathLst>
            </a:custGeom>
            <a:ln w="25399">
              <a:solidFill>
                <a:srgbClr val="6094C9"/>
              </a:solidFill>
              <a:headEnd type="none"/>
              <a:tailEnd type="arrow"/>
            </a:ln>
            <a:effectLst>
              <a:outerShdw blurRad="50800" dist="38100" dir="5400000" algn="t" rotWithShape="0">
                <a:prstClr val="black">
                  <a:alpha val="40000"/>
                </a:prstClr>
              </a:outerShdw>
            </a:effectLst>
          </p:spPr>
          <p:txBody>
            <a:bodyPr wrap="square" lIns="0" tIns="0" rIns="0" bIns="0" rtlCol="0">
              <a:noAutofit/>
            </a:bodyPr>
            <a:lstStyle/>
            <a:p>
              <a:endParaRPr/>
            </a:p>
          </p:txBody>
        </p:sp>
        <p:sp>
          <p:nvSpPr>
            <p:cNvPr id="122" name="object 70"/>
            <p:cNvSpPr/>
            <p:nvPr/>
          </p:nvSpPr>
          <p:spPr>
            <a:xfrm>
              <a:off x="2343901" y="5978370"/>
              <a:ext cx="6303362" cy="0"/>
            </a:xfrm>
            <a:custGeom>
              <a:avLst/>
              <a:gdLst/>
              <a:ahLst/>
              <a:cxnLst/>
              <a:rect l="l" t="t" r="r" b="b"/>
              <a:pathLst>
                <a:path w="6303362">
                  <a:moveTo>
                    <a:pt x="0" y="0"/>
                  </a:moveTo>
                  <a:lnTo>
                    <a:pt x="6303362" y="0"/>
                  </a:lnTo>
                </a:path>
              </a:pathLst>
            </a:custGeom>
            <a:ln w="25399">
              <a:solidFill>
                <a:srgbClr val="6094C9"/>
              </a:solidFill>
              <a:headEnd type="none"/>
              <a:tailEnd type="arrow"/>
            </a:ln>
            <a:effectLst>
              <a:outerShdw blurRad="50800" dist="38100" algn="l" rotWithShape="0">
                <a:prstClr val="black">
                  <a:alpha val="40000"/>
                </a:prstClr>
              </a:outerShdw>
            </a:effectLst>
          </p:spPr>
          <p:txBody>
            <a:bodyPr wrap="square" lIns="0" tIns="0" rIns="0" bIns="0" rtlCol="0">
              <a:noAutofit/>
            </a:bodyPr>
            <a:lstStyle/>
            <a:p>
              <a:endParaRPr/>
            </a:p>
          </p:txBody>
        </p:sp>
      </p:grpSp>
      <p:sp>
        <p:nvSpPr>
          <p:cNvPr id="123" name="object 15"/>
          <p:cNvSpPr txBox="1"/>
          <p:nvPr/>
        </p:nvSpPr>
        <p:spPr>
          <a:xfrm>
            <a:off x="1873883" y="365536"/>
            <a:ext cx="1351013" cy="520700"/>
          </a:xfrm>
          <a:prstGeom prst="rect">
            <a:avLst/>
          </a:prstGeom>
        </p:spPr>
        <p:txBody>
          <a:bodyPr wrap="square" lIns="0" tIns="0" rIns="0" bIns="0" rtlCol="0">
            <a:noAutofit/>
          </a:bodyPr>
          <a:lstStyle/>
          <a:p>
            <a:pPr marL="12700">
              <a:lnSpc>
                <a:spcPts val="1985"/>
              </a:lnSpc>
              <a:spcBef>
                <a:spcPts val="99"/>
              </a:spcBef>
            </a:pPr>
            <a:r>
              <a:rPr sz="2700" baseline="3034" dirty="0">
                <a:solidFill>
                  <a:srgbClr val="215867"/>
                </a:solidFill>
                <a:latin typeface="+mj-lt"/>
                <a:cs typeface="Calibri"/>
              </a:rPr>
              <a:t>epsilon = 1.75</a:t>
            </a:r>
            <a:endParaRPr>
              <a:latin typeface="+mj-lt"/>
              <a:cs typeface="Calibri"/>
            </a:endParaRPr>
          </a:p>
          <a:p>
            <a:pPr marL="12700" marR="34289">
              <a:lnSpc>
                <a:spcPts val="2100"/>
              </a:lnSpc>
              <a:spcBef>
                <a:spcPts val="5"/>
              </a:spcBef>
            </a:pPr>
            <a:r>
              <a:rPr sz="2700" baseline="1517" dirty="0">
                <a:solidFill>
                  <a:srgbClr val="215867"/>
                </a:solidFill>
                <a:latin typeface="+mj-lt"/>
                <a:cs typeface="Calibri"/>
              </a:rPr>
              <a:t>n_clu = 3</a:t>
            </a:r>
            <a:endParaRPr>
              <a:latin typeface="+mj-lt"/>
              <a:cs typeface="Calibri"/>
            </a:endParaRPr>
          </a:p>
        </p:txBody>
      </p:sp>
      <p:sp>
        <p:nvSpPr>
          <p:cNvPr id="124" name="object 5"/>
          <p:cNvSpPr txBox="1"/>
          <p:nvPr/>
        </p:nvSpPr>
        <p:spPr>
          <a:xfrm>
            <a:off x="3625916" y="365536"/>
            <a:ext cx="6889684" cy="1166986"/>
          </a:xfrm>
          <a:prstGeom prst="rect">
            <a:avLst/>
          </a:prstGeom>
        </p:spPr>
        <p:txBody>
          <a:bodyPr wrap="square" lIns="0" tIns="0" rIns="0" bIns="0" rtlCol="0">
            <a:spAutoFit/>
          </a:bodyPr>
          <a:lstStyle/>
          <a:p>
            <a:pPr marL="12700" marR="41909">
              <a:lnSpc>
                <a:spcPts val="3454"/>
              </a:lnSpc>
              <a:spcBef>
                <a:spcPts val="172"/>
              </a:spcBef>
            </a:pPr>
            <a:r>
              <a:rPr sz="4800" baseline="2560" dirty="0">
                <a:solidFill>
                  <a:srgbClr val="4E81BC"/>
                </a:solidFill>
                <a:latin typeface="+mj-lt"/>
                <a:cs typeface="Calibri"/>
              </a:rPr>
              <a:t>DBSC</a:t>
            </a:r>
            <a:r>
              <a:rPr sz="4800" spc="-4" baseline="2560" dirty="0">
                <a:solidFill>
                  <a:srgbClr val="4E81BC"/>
                </a:solidFill>
                <a:latin typeface="+mj-lt"/>
                <a:cs typeface="Calibri"/>
              </a:rPr>
              <a:t>A</a:t>
            </a:r>
            <a:r>
              <a:rPr sz="4800" baseline="2560" dirty="0">
                <a:solidFill>
                  <a:srgbClr val="4E81BC"/>
                </a:solidFill>
                <a:latin typeface="+mj-lt"/>
                <a:cs typeface="Calibri"/>
              </a:rPr>
              <a:t>N</a:t>
            </a:r>
            <a:endParaRPr sz="3200" dirty="0">
              <a:latin typeface="+mj-lt"/>
              <a:cs typeface="Calibri"/>
            </a:endParaRPr>
          </a:p>
          <a:p>
            <a:pPr marL="12700">
              <a:lnSpc>
                <a:spcPts val="2770"/>
              </a:lnSpc>
            </a:pPr>
            <a:r>
              <a:rPr lang="en-US" sz="3200" baseline="1137" dirty="0">
                <a:solidFill>
                  <a:srgbClr val="7F7E7E"/>
                </a:solidFill>
                <a:cs typeface="Calibri"/>
              </a:rPr>
              <a:t>Ta-­</a:t>
            </a:r>
            <a:r>
              <a:rPr lang="en-US" sz="3200" baseline="1137" dirty="0" err="1">
                <a:solidFill>
                  <a:srgbClr val="7F7E7E"/>
                </a:solidFill>
                <a:cs typeface="Calibri"/>
              </a:rPr>
              <a:t>daa</a:t>
            </a:r>
            <a:r>
              <a:rPr lang="en-US" sz="3200" baseline="1137" dirty="0">
                <a:solidFill>
                  <a:srgbClr val="7F7E7E"/>
                </a:solidFill>
                <a:cs typeface="Calibri"/>
              </a:rPr>
              <a:t>! Notice the core points, density-reachable points </a:t>
            </a:r>
          </a:p>
          <a:p>
            <a:pPr marL="12700">
              <a:lnSpc>
                <a:spcPts val="2770"/>
              </a:lnSpc>
            </a:pPr>
            <a:r>
              <a:rPr lang="en-US" sz="3200" baseline="1137" dirty="0">
                <a:solidFill>
                  <a:srgbClr val="7F7E7E"/>
                </a:solidFill>
                <a:cs typeface="Calibri"/>
              </a:rPr>
              <a:t>(at the borders) and the </a:t>
            </a:r>
            <a:r>
              <a:rPr lang="en-US" sz="3200" b="1" baseline="1137" dirty="0">
                <a:solidFill>
                  <a:srgbClr val="7F7E7E"/>
                </a:solidFill>
                <a:cs typeface="Calibri"/>
              </a:rPr>
              <a:t>noise</a:t>
            </a:r>
            <a:r>
              <a:rPr lang="en-US" sz="3200" baseline="1137" dirty="0">
                <a:solidFill>
                  <a:srgbClr val="7F7E7E"/>
                </a:solidFill>
                <a:cs typeface="Calibri"/>
              </a:rPr>
              <a:t> point.</a:t>
            </a:r>
            <a:endParaRPr lang="en-US" sz="3200" i="1" baseline="1137" dirty="0">
              <a:solidFill>
                <a:srgbClr val="7F7E7E"/>
              </a:solidFill>
              <a:cs typeface="Calibri"/>
            </a:endParaRPr>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666FFAB-C0FA-C044-8E77-3B98B46D0F6A}"/>
              </a:ext>
            </a:extLst>
          </p:cNvPr>
          <p:cNvSpPr>
            <a:spLocks noGrp="1"/>
          </p:cNvSpPr>
          <p:nvPr>
            <p:ph type="title"/>
          </p:nvPr>
        </p:nvSpPr>
        <p:spPr>
          <a:xfrm>
            <a:off x="388936" y="338418"/>
            <a:ext cx="10735860" cy="985557"/>
          </a:xfrm>
        </p:spPr>
        <p:txBody>
          <a:bodyPr/>
          <a:lstStyle/>
          <a:p>
            <a:r>
              <a:rPr lang="en-US" sz="4200" dirty="0" smtClean="0"/>
              <a:t>DBSCAN: strengths and weaknesses</a:t>
            </a:r>
            <a:endParaRPr lang="en-US" sz="4200" dirty="0"/>
          </a:p>
        </p:txBody>
      </p:sp>
      <p:sp>
        <p:nvSpPr>
          <p:cNvPr id="3" name="TextBox 2"/>
          <p:cNvSpPr txBox="1"/>
          <p:nvPr/>
        </p:nvSpPr>
        <p:spPr>
          <a:xfrm>
            <a:off x="1007523" y="1591349"/>
            <a:ext cx="9187130" cy="4154983"/>
          </a:xfrm>
          <a:prstGeom prst="rect">
            <a:avLst/>
          </a:prstGeom>
          <a:noFill/>
        </p:spPr>
        <p:txBody>
          <a:bodyPr wrap="none" rtlCol="0">
            <a:spAutoFit/>
          </a:bodyPr>
          <a:lstStyle/>
          <a:p>
            <a:r>
              <a:rPr lang="en-US" sz="3000" dirty="0" smtClean="0">
                <a:solidFill>
                  <a:srgbClr val="000000"/>
                </a:solidFill>
                <a:latin typeface="Gill Sans MT"/>
              </a:rPr>
              <a:t>Strengths:</a:t>
            </a:r>
          </a:p>
          <a:p>
            <a:pPr marL="514350" indent="-514350">
              <a:buFont typeface="+mj-lt"/>
              <a:buAutoNum type="arabicPeriod"/>
            </a:pPr>
            <a:r>
              <a:rPr lang="en-US" sz="3000" dirty="0" smtClean="0">
                <a:solidFill>
                  <a:srgbClr val="000000"/>
                </a:solidFill>
                <a:latin typeface="Gill Sans MT"/>
              </a:rPr>
              <a:t>No need to specify number of clusters (cf. </a:t>
            </a:r>
            <a:r>
              <a:rPr lang="en-US" sz="3000" i="1" dirty="0" smtClean="0">
                <a:solidFill>
                  <a:srgbClr val="000000"/>
                </a:solidFill>
                <a:latin typeface="Gill Sans MT"/>
              </a:rPr>
              <a:t>k</a:t>
            </a:r>
            <a:r>
              <a:rPr lang="en-US" sz="3000" dirty="0" smtClean="0">
                <a:solidFill>
                  <a:srgbClr val="000000"/>
                </a:solidFill>
                <a:latin typeface="Gill Sans MT"/>
              </a:rPr>
              <a:t>-means)</a:t>
            </a:r>
            <a:endParaRPr lang="en-US" sz="3000" i="1" dirty="0" smtClean="0">
              <a:solidFill>
                <a:srgbClr val="000000"/>
              </a:solidFill>
              <a:latin typeface="Gill Sans MT"/>
            </a:endParaRPr>
          </a:p>
          <a:p>
            <a:pPr marL="514350" indent="-514350">
              <a:buFont typeface="+mj-lt"/>
              <a:buAutoNum type="arabicPeriod"/>
            </a:pPr>
            <a:r>
              <a:rPr lang="en-US" sz="3000" dirty="0" smtClean="0">
                <a:solidFill>
                  <a:srgbClr val="000000"/>
                </a:solidFill>
                <a:latin typeface="Gill Sans MT"/>
              </a:rPr>
              <a:t>Allows for noise</a:t>
            </a:r>
          </a:p>
          <a:p>
            <a:pPr marL="514350" indent="-514350">
              <a:buFontTx/>
              <a:buAutoNum type="arabicPeriod" startAt="3"/>
            </a:pPr>
            <a:r>
              <a:rPr lang="en-US" sz="3000" dirty="0" smtClean="0">
                <a:solidFill>
                  <a:srgbClr val="000000"/>
                </a:solidFill>
                <a:latin typeface="Gill Sans MT"/>
              </a:rPr>
              <a:t>Can handle arbitrary-shaped clusters </a:t>
            </a:r>
          </a:p>
          <a:p>
            <a:endParaRPr lang="en-US" sz="2400" dirty="0" smtClean="0">
              <a:solidFill>
                <a:srgbClr val="000000"/>
              </a:solidFill>
              <a:latin typeface="Gill Sans MT"/>
            </a:endParaRPr>
          </a:p>
          <a:p>
            <a:r>
              <a:rPr lang="en-US" sz="3000" dirty="0" smtClean="0">
                <a:solidFill>
                  <a:srgbClr val="000000"/>
                </a:solidFill>
                <a:latin typeface="Gill Sans MT"/>
              </a:rPr>
              <a:t>Weaknesses:</a:t>
            </a:r>
          </a:p>
          <a:p>
            <a:pPr marL="514350" indent="-514350">
              <a:buFontTx/>
              <a:buAutoNum type="arabicPeriod"/>
            </a:pPr>
            <a:r>
              <a:rPr lang="en-US" sz="3000" dirty="0" smtClean="0">
                <a:solidFill>
                  <a:srgbClr val="000000"/>
                </a:solidFill>
                <a:latin typeface="Gill Sans MT"/>
              </a:rPr>
              <a:t>Requires two parameters (vs. one for </a:t>
            </a:r>
            <a:r>
              <a:rPr lang="en-US" sz="3000" i="1" dirty="0">
                <a:solidFill>
                  <a:srgbClr val="000000"/>
                </a:solidFill>
              </a:rPr>
              <a:t>k</a:t>
            </a:r>
            <a:r>
              <a:rPr lang="en-US" sz="3000" dirty="0">
                <a:solidFill>
                  <a:srgbClr val="000000"/>
                </a:solidFill>
              </a:rPr>
              <a:t>-</a:t>
            </a:r>
            <a:r>
              <a:rPr lang="en-US" sz="3000" dirty="0" smtClean="0">
                <a:solidFill>
                  <a:srgbClr val="000000"/>
                </a:solidFill>
              </a:rPr>
              <a:t>means)</a:t>
            </a:r>
            <a:endParaRPr lang="en-US" sz="3000" dirty="0" smtClean="0">
              <a:solidFill>
                <a:srgbClr val="000000"/>
              </a:solidFill>
              <a:latin typeface="Gill Sans MT"/>
            </a:endParaRPr>
          </a:p>
          <a:p>
            <a:pPr marL="514350" indent="-514350">
              <a:buFontTx/>
              <a:buAutoNum type="arabicPeriod"/>
            </a:pPr>
            <a:r>
              <a:rPr lang="en-US" sz="3000" dirty="0" smtClean="0">
                <a:solidFill>
                  <a:srgbClr val="000000"/>
                </a:solidFill>
                <a:latin typeface="Gill Sans MT"/>
              </a:rPr>
              <a:t>Finding appropriate values of </a:t>
            </a:r>
            <a:r>
              <a:rPr lang="en-US" sz="3000" dirty="0" err="1" smtClean="0">
                <a:solidFill>
                  <a:srgbClr val="000000"/>
                </a:solidFill>
                <a:latin typeface="Lucida Grande"/>
                <a:ea typeface="Lucida Grande"/>
                <a:cs typeface="Lucida Grande"/>
              </a:rPr>
              <a:t>ε</a:t>
            </a:r>
            <a:r>
              <a:rPr lang="en-US" sz="3000" dirty="0">
                <a:solidFill>
                  <a:srgbClr val="000000"/>
                </a:solidFill>
                <a:latin typeface="Gill Sans MT"/>
              </a:rPr>
              <a:t> </a:t>
            </a:r>
            <a:r>
              <a:rPr lang="en-US" sz="3000" dirty="0" smtClean="0">
                <a:solidFill>
                  <a:srgbClr val="000000"/>
                </a:solidFill>
                <a:latin typeface="Gill Sans MT"/>
              </a:rPr>
              <a:t>and </a:t>
            </a:r>
            <a:r>
              <a:rPr lang="en-US" sz="3000" dirty="0" err="1" smtClean="0">
                <a:solidFill>
                  <a:srgbClr val="000000"/>
                </a:solidFill>
                <a:latin typeface="Gill Sans MT"/>
              </a:rPr>
              <a:t>n_clu</a:t>
            </a:r>
            <a:r>
              <a:rPr lang="en-US" sz="3000" dirty="0" smtClean="0">
                <a:solidFill>
                  <a:srgbClr val="000000"/>
                </a:solidFill>
                <a:latin typeface="Gill Sans MT"/>
              </a:rPr>
              <a:t> can be tricky</a:t>
            </a:r>
          </a:p>
          <a:p>
            <a:pPr marL="514350" indent="-514350">
              <a:buFontTx/>
              <a:buAutoNum type="arabicPeriod"/>
            </a:pPr>
            <a:r>
              <a:rPr lang="en-US" sz="3000" dirty="0" smtClean="0">
                <a:solidFill>
                  <a:srgbClr val="000000"/>
                </a:solidFill>
                <a:latin typeface="Gill Sans MT"/>
              </a:rPr>
              <a:t>Does not do well with clusters of different density</a:t>
            </a:r>
          </a:p>
        </p:txBody>
      </p:sp>
    </p:spTree>
    <p:extLst>
      <p:ext uri="{BB962C8B-B14F-4D97-AF65-F5344CB8AC3E}">
        <p14:creationId xmlns:p14="http://schemas.microsoft.com/office/powerpoint/2010/main" val="1930308395"/>
      </p:ext>
    </p:extLst>
  </p:cSld>
  <p:clrMapOvr>
    <a:masterClrMapping/>
  </p:clrMapOvr>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9D274FA-4A35-BD4D-8717-003405982498}"/>
              </a:ext>
            </a:extLst>
          </p:cNvPr>
          <p:cNvSpPr>
            <a:spLocks noGrp="1"/>
          </p:cNvSpPr>
          <p:nvPr>
            <p:ph type="ctrTitle"/>
          </p:nvPr>
        </p:nvSpPr>
        <p:spPr/>
        <p:txBody>
          <a:bodyPr/>
          <a:lstStyle/>
          <a:p>
            <a:r>
              <a:rPr lang="en-US" dirty="0"/>
              <a:t>Mean Shift</a:t>
            </a:r>
          </a:p>
        </p:txBody>
      </p:sp>
    </p:spTree>
    <p:extLst>
      <p:ext uri="{BB962C8B-B14F-4D97-AF65-F5344CB8AC3E}">
        <p14:creationId xmlns:p14="http://schemas.microsoft.com/office/powerpoint/2010/main" val="1673269119"/>
      </p:ext>
    </p:extLst>
  </p:cSld>
  <p:clrMapOvr>
    <a:masterClrMapping/>
  </p:clrMapOvr>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666FFAB-C0FA-C044-8E77-3B98B46D0F6A}"/>
              </a:ext>
            </a:extLst>
          </p:cNvPr>
          <p:cNvSpPr>
            <a:spLocks noGrp="1"/>
          </p:cNvSpPr>
          <p:nvPr>
            <p:ph type="title"/>
          </p:nvPr>
        </p:nvSpPr>
        <p:spPr>
          <a:xfrm>
            <a:off x="388935" y="338418"/>
            <a:ext cx="11570231" cy="985557"/>
          </a:xfrm>
        </p:spPr>
        <p:txBody>
          <a:bodyPr/>
          <a:lstStyle/>
          <a:p>
            <a:r>
              <a:rPr lang="en-US" sz="4200" dirty="0" smtClean="0"/>
              <a:t>Mean shift</a:t>
            </a:r>
            <a:endParaRPr lang="en-US" sz="4200" dirty="0"/>
          </a:p>
        </p:txBody>
      </p:sp>
      <p:sp>
        <p:nvSpPr>
          <p:cNvPr id="4" name="TextBox 3"/>
          <p:cNvSpPr txBox="1"/>
          <p:nvPr/>
        </p:nvSpPr>
        <p:spPr>
          <a:xfrm>
            <a:off x="676428" y="1676739"/>
            <a:ext cx="9932827" cy="3416320"/>
          </a:xfrm>
          <a:prstGeom prst="rect">
            <a:avLst/>
          </a:prstGeom>
          <a:noFill/>
        </p:spPr>
        <p:txBody>
          <a:bodyPr wrap="none" rtlCol="0">
            <a:spAutoFit/>
          </a:bodyPr>
          <a:lstStyle/>
          <a:p>
            <a:r>
              <a:rPr lang="en-US" sz="3600" dirty="0" smtClean="0">
                <a:solidFill>
                  <a:srgbClr val="000000"/>
                </a:solidFill>
                <a:latin typeface="Gill Sans MT"/>
              </a:rPr>
              <a:t>A partitioning algorithm that assigns points to </a:t>
            </a:r>
          </a:p>
          <a:p>
            <a:r>
              <a:rPr lang="en-US" sz="3600" dirty="0" smtClean="0">
                <a:solidFill>
                  <a:srgbClr val="000000"/>
                </a:solidFill>
                <a:latin typeface="Gill Sans MT"/>
              </a:rPr>
              <a:t>nearest cluster centroid</a:t>
            </a:r>
          </a:p>
          <a:p>
            <a:endParaRPr lang="en-US" sz="3600" dirty="0" smtClean="0">
              <a:solidFill>
                <a:srgbClr val="000000"/>
              </a:solidFill>
              <a:latin typeface="Gill Sans MT"/>
            </a:endParaRPr>
          </a:p>
          <a:p>
            <a:r>
              <a:rPr lang="en-US" sz="3600" dirty="0" smtClean="0">
                <a:solidFill>
                  <a:srgbClr val="000000"/>
                </a:solidFill>
                <a:latin typeface="Gill Sans MT"/>
              </a:rPr>
              <a:t>Centroid:  point of highest local density</a:t>
            </a:r>
          </a:p>
          <a:p>
            <a:endParaRPr lang="en-US" sz="3600" dirty="0">
              <a:solidFill>
                <a:srgbClr val="000000"/>
              </a:solidFill>
              <a:latin typeface="Gill Sans MT"/>
            </a:endParaRPr>
          </a:p>
          <a:p>
            <a:r>
              <a:rPr lang="en-US" sz="3600" dirty="0" smtClean="0">
                <a:solidFill>
                  <a:srgbClr val="000000"/>
                </a:solidFill>
                <a:latin typeface="Gill Sans MT"/>
              </a:rPr>
              <a:t>Algorithm ends when all points assigned to a cluster</a:t>
            </a:r>
          </a:p>
        </p:txBody>
      </p:sp>
    </p:spTree>
    <p:extLst>
      <p:ext uri="{BB962C8B-B14F-4D97-AF65-F5344CB8AC3E}">
        <p14:creationId xmlns:p14="http://schemas.microsoft.com/office/powerpoint/2010/main" val="721502749"/>
      </p:ext>
    </p:extLst>
  </p:cSld>
  <p:clrMapOvr>
    <a:masterClrMapping/>
  </p:clrMapOvr>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666FFAB-C0FA-C044-8E77-3B98B46D0F6A}"/>
              </a:ext>
            </a:extLst>
          </p:cNvPr>
          <p:cNvSpPr>
            <a:spLocks noGrp="1"/>
          </p:cNvSpPr>
          <p:nvPr>
            <p:ph type="title"/>
          </p:nvPr>
        </p:nvSpPr>
        <p:spPr>
          <a:xfrm>
            <a:off x="388935" y="338418"/>
            <a:ext cx="11570231" cy="985557"/>
          </a:xfrm>
        </p:spPr>
        <p:txBody>
          <a:bodyPr/>
          <a:lstStyle/>
          <a:p>
            <a:r>
              <a:rPr lang="en-US" sz="4200" dirty="0" smtClean="0"/>
              <a:t>Mean shift: local density</a:t>
            </a:r>
            <a:endParaRPr lang="en-US" sz="4200" dirty="0"/>
          </a:p>
        </p:txBody>
      </p:sp>
      <p:sp>
        <p:nvSpPr>
          <p:cNvPr id="4" name="TextBox 3"/>
          <p:cNvSpPr txBox="1"/>
          <p:nvPr/>
        </p:nvSpPr>
        <p:spPr>
          <a:xfrm>
            <a:off x="676428" y="1422739"/>
            <a:ext cx="8190764" cy="1200329"/>
          </a:xfrm>
          <a:prstGeom prst="rect">
            <a:avLst/>
          </a:prstGeom>
          <a:noFill/>
        </p:spPr>
        <p:txBody>
          <a:bodyPr wrap="none" rtlCol="0">
            <a:spAutoFit/>
          </a:bodyPr>
          <a:lstStyle/>
          <a:p>
            <a:r>
              <a:rPr lang="en-US" sz="3600" dirty="0" smtClean="0">
                <a:solidFill>
                  <a:srgbClr val="000000"/>
                </a:solidFill>
                <a:latin typeface="Gill Sans MT"/>
              </a:rPr>
              <a:t>How do you calculate local density?</a:t>
            </a:r>
            <a:endParaRPr lang="en-US" sz="3600" dirty="0">
              <a:solidFill>
                <a:srgbClr val="000000"/>
              </a:solidFill>
              <a:latin typeface="Gill Sans MT"/>
            </a:endParaRPr>
          </a:p>
          <a:p>
            <a:r>
              <a:rPr lang="en-US" sz="3600" dirty="0" smtClean="0">
                <a:solidFill>
                  <a:srgbClr val="3366FF"/>
                </a:solidFill>
                <a:latin typeface="Gill Sans MT"/>
              </a:rPr>
              <a:t>Evaluate weighted mean around each point</a:t>
            </a:r>
          </a:p>
        </p:txBody>
      </p:sp>
      <p:grpSp>
        <p:nvGrpSpPr>
          <p:cNvPr id="26" name="Group 25"/>
          <p:cNvGrpSpPr/>
          <p:nvPr/>
        </p:nvGrpSpPr>
        <p:grpSpPr>
          <a:xfrm>
            <a:off x="715325" y="2973293"/>
            <a:ext cx="5141165" cy="3636987"/>
            <a:chOff x="1223325" y="2973293"/>
            <a:chExt cx="5141165" cy="3636987"/>
          </a:xfrm>
        </p:grpSpPr>
        <p:sp>
          <p:nvSpPr>
            <p:cNvPr id="5" name="Oval 4"/>
            <p:cNvSpPr/>
            <p:nvPr/>
          </p:nvSpPr>
          <p:spPr>
            <a:xfrm>
              <a:off x="1223325" y="4852866"/>
              <a:ext cx="802032" cy="802032"/>
            </a:xfrm>
            <a:prstGeom prst="ellipse">
              <a:avLst/>
            </a:prstGeom>
            <a:solidFill>
              <a:srgbClr val="3366FF"/>
            </a:solidFill>
            <a:ln>
              <a:solidFill>
                <a:srgbClr val="3366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6" name="Oval 5"/>
            <p:cNvSpPr/>
            <p:nvPr/>
          </p:nvSpPr>
          <p:spPr>
            <a:xfrm>
              <a:off x="5562458" y="4583711"/>
              <a:ext cx="802032" cy="802032"/>
            </a:xfrm>
            <a:prstGeom prst="ellipse">
              <a:avLst/>
            </a:prstGeom>
            <a:solidFill>
              <a:srgbClr val="3366FF"/>
            </a:solidFill>
            <a:ln>
              <a:solidFill>
                <a:srgbClr val="3366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7" name="Oval 6"/>
            <p:cNvSpPr/>
            <p:nvPr/>
          </p:nvSpPr>
          <p:spPr>
            <a:xfrm>
              <a:off x="2759705" y="4598442"/>
              <a:ext cx="802032" cy="802032"/>
            </a:xfrm>
            <a:prstGeom prst="ellipse">
              <a:avLst/>
            </a:prstGeom>
            <a:solidFill>
              <a:srgbClr val="3366FF"/>
            </a:solidFill>
            <a:ln>
              <a:solidFill>
                <a:srgbClr val="3366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8" name="Oval 7"/>
            <p:cNvSpPr/>
            <p:nvPr/>
          </p:nvSpPr>
          <p:spPr>
            <a:xfrm>
              <a:off x="2204532" y="5237494"/>
              <a:ext cx="802032" cy="802032"/>
            </a:xfrm>
            <a:prstGeom prst="ellipse">
              <a:avLst/>
            </a:prstGeom>
            <a:solidFill>
              <a:srgbClr val="3366FF"/>
            </a:solidFill>
            <a:ln>
              <a:solidFill>
                <a:srgbClr val="3366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9" name="Oval 8"/>
            <p:cNvSpPr/>
            <p:nvPr/>
          </p:nvSpPr>
          <p:spPr>
            <a:xfrm>
              <a:off x="2472194" y="3725021"/>
              <a:ext cx="802032" cy="802032"/>
            </a:xfrm>
            <a:prstGeom prst="ellipse">
              <a:avLst/>
            </a:prstGeom>
            <a:solidFill>
              <a:srgbClr val="3366FF"/>
            </a:solidFill>
            <a:ln>
              <a:solidFill>
                <a:srgbClr val="3366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10" name="Oval 9"/>
            <p:cNvSpPr/>
            <p:nvPr/>
          </p:nvSpPr>
          <p:spPr>
            <a:xfrm>
              <a:off x="3617115" y="4177313"/>
              <a:ext cx="802032" cy="802032"/>
            </a:xfrm>
            <a:prstGeom prst="ellipse">
              <a:avLst/>
            </a:prstGeom>
            <a:solidFill>
              <a:schemeClr val="tx1"/>
            </a:solidFill>
            <a:ln>
              <a:solidFill>
                <a:srgbClr val="3366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11" name="Oval 10"/>
            <p:cNvSpPr/>
            <p:nvPr/>
          </p:nvSpPr>
          <p:spPr>
            <a:xfrm>
              <a:off x="1296109" y="5808248"/>
              <a:ext cx="802032" cy="802032"/>
            </a:xfrm>
            <a:prstGeom prst="ellipse">
              <a:avLst/>
            </a:prstGeom>
            <a:solidFill>
              <a:srgbClr val="3366FF"/>
            </a:solidFill>
            <a:ln>
              <a:solidFill>
                <a:srgbClr val="3366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12" name="Oval 11"/>
            <p:cNvSpPr/>
            <p:nvPr/>
          </p:nvSpPr>
          <p:spPr>
            <a:xfrm>
              <a:off x="3413916" y="5214228"/>
              <a:ext cx="802032" cy="802032"/>
            </a:xfrm>
            <a:prstGeom prst="ellipse">
              <a:avLst/>
            </a:prstGeom>
            <a:solidFill>
              <a:srgbClr val="3366FF"/>
            </a:solidFill>
            <a:ln>
              <a:solidFill>
                <a:srgbClr val="3366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13" name="Oval 12"/>
            <p:cNvSpPr/>
            <p:nvPr/>
          </p:nvSpPr>
          <p:spPr>
            <a:xfrm>
              <a:off x="1582979" y="3540177"/>
              <a:ext cx="802032" cy="802032"/>
            </a:xfrm>
            <a:prstGeom prst="ellipse">
              <a:avLst/>
            </a:prstGeom>
            <a:solidFill>
              <a:srgbClr val="3366FF"/>
            </a:solidFill>
            <a:ln>
              <a:solidFill>
                <a:srgbClr val="3366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3" name="Rectangle 2"/>
            <p:cNvSpPr/>
            <p:nvPr/>
          </p:nvSpPr>
          <p:spPr>
            <a:xfrm>
              <a:off x="2420470" y="2973293"/>
              <a:ext cx="3077881" cy="3152589"/>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7" name="Group 26"/>
          <p:cNvGrpSpPr/>
          <p:nvPr/>
        </p:nvGrpSpPr>
        <p:grpSpPr>
          <a:xfrm>
            <a:off x="6410901" y="3006164"/>
            <a:ext cx="5126224" cy="3636987"/>
            <a:chOff x="1223325" y="2973293"/>
            <a:chExt cx="5126224" cy="3636987"/>
          </a:xfrm>
        </p:grpSpPr>
        <p:sp>
          <p:nvSpPr>
            <p:cNvPr id="28" name="Oval 27"/>
            <p:cNvSpPr/>
            <p:nvPr/>
          </p:nvSpPr>
          <p:spPr>
            <a:xfrm>
              <a:off x="1223325" y="4852866"/>
              <a:ext cx="802032" cy="802032"/>
            </a:xfrm>
            <a:prstGeom prst="ellipse">
              <a:avLst/>
            </a:prstGeom>
            <a:solidFill>
              <a:srgbClr val="3366FF"/>
            </a:solidFill>
            <a:ln>
              <a:solidFill>
                <a:srgbClr val="3366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29" name="Oval 28"/>
            <p:cNvSpPr/>
            <p:nvPr/>
          </p:nvSpPr>
          <p:spPr>
            <a:xfrm>
              <a:off x="5547517" y="4553829"/>
              <a:ext cx="802032" cy="802032"/>
            </a:xfrm>
            <a:prstGeom prst="ellipse">
              <a:avLst/>
            </a:prstGeom>
            <a:solidFill>
              <a:srgbClr val="3366FF"/>
            </a:solidFill>
            <a:ln>
              <a:solidFill>
                <a:srgbClr val="3366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30" name="Oval 29"/>
            <p:cNvSpPr/>
            <p:nvPr/>
          </p:nvSpPr>
          <p:spPr>
            <a:xfrm>
              <a:off x="2759705" y="4598442"/>
              <a:ext cx="802032" cy="802032"/>
            </a:xfrm>
            <a:prstGeom prst="ellipse">
              <a:avLst/>
            </a:prstGeom>
            <a:solidFill>
              <a:srgbClr val="008000"/>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31" name="Oval 30"/>
            <p:cNvSpPr/>
            <p:nvPr/>
          </p:nvSpPr>
          <p:spPr>
            <a:xfrm>
              <a:off x="2204532" y="5237494"/>
              <a:ext cx="802032" cy="802032"/>
            </a:xfrm>
            <a:prstGeom prst="ellipse">
              <a:avLst/>
            </a:prstGeom>
            <a:solidFill>
              <a:srgbClr val="3366FF"/>
            </a:solidFill>
            <a:ln>
              <a:solidFill>
                <a:srgbClr val="3366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32" name="Oval 31"/>
            <p:cNvSpPr/>
            <p:nvPr/>
          </p:nvSpPr>
          <p:spPr>
            <a:xfrm>
              <a:off x="2472194" y="3725021"/>
              <a:ext cx="802032" cy="802032"/>
            </a:xfrm>
            <a:prstGeom prst="ellipse">
              <a:avLst/>
            </a:prstGeom>
            <a:solidFill>
              <a:srgbClr val="3366FF"/>
            </a:solidFill>
            <a:ln>
              <a:solidFill>
                <a:srgbClr val="3366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33" name="Oval 32"/>
            <p:cNvSpPr/>
            <p:nvPr/>
          </p:nvSpPr>
          <p:spPr>
            <a:xfrm>
              <a:off x="3617115" y="4177313"/>
              <a:ext cx="802032" cy="802032"/>
            </a:xfrm>
            <a:prstGeom prst="ellipse">
              <a:avLst/>
            </a:prstGeom>
            <a:solidFill>
              <a:srgbClr val="3366FF"/>
            </a:solidFill>
            <a:ln>
              <a:solidFill>
                <a:srgbClr val="3366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34" name="Oval 33"/>
            <p:cNvSpPr/>
            <p:nvPr/>
          </p:nvSpPr>
          <p:spPr>
            <a:xfrm>
              <a:off x="1296109" y="5808248"/>
              <a:ext cx="802032" cy="802032"/>
            </a:xfrm>
            <a:prstGeom prst="ellipse">
              <a:avLst/>
            </a:prstGeom>
            <a:solidFill>
              <a:srgbClr val="3366FF"/>
            </a:solidFill>
            <a:ln>
              <a:solidFill>
                <a:srgbClr val="3366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35" name="Oval 34"/>
            <p:cNvSpPr/>
            <p:nvPr/>
          </p:nvSpPr>
          <p:spPr>
            <a:xfrm>
              <a:off x="3413916" y="5214228"/>
              <a:ext cx="802032" cy="802032"/>
            </a:xfrm>
            <a:prstGeom prst="ellipse">
              <a:avLst/>
            </a:prstGeom>
            <a:solidFill>
              <a:srgbClr val="3366FF"/>
            </a:solidFill>
            <a:ln>
              <a:solidFill>
                <a:srgbClr val="3366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36" name="Oval 35"/>
            <p:cNvSpPr/>
            <p:nvPr/>
          </p:nvSpPr>
          <p:spPr>
            <a:xfrm>
              <a:off x="1582979" y="3540177"/>
              <a:ext cx="802032" cy="802032"/>
            </a:xfrm>
            <a:prstGeom prst="ellipse">
              <a:avLst/>
            </a:prstGeom>
            <a:solidFill>
              <a:srgbClr val="3366FF"/>
            </a:solidFill>
            <a:ln>
              <a:solidFill>
                <a:srgbClr val="3366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37" name="Rectangle 36"/>
            <p:cNvSpPr/>
            <p:nvPr/>
          </p:nvSpPr>
          <p:spPr>
            <a:xfrm>
              <a:off x="2420470" y="2973293"/>
              <a:ext cx="3077881" cy="3152589"/>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412722134"/>
      </p:ext>
    </p:extLst>
  </p:cSld>
  <p:clrMapOvr>
    <a:masterClrMapping/>
  </p:clrMapOvr>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666FFAB-C0FA-C044-8E77-3B98B46D0F6A}"/>
              </a:ext>
            </a:extLst>
          </p:cNvPr>
          <p:cNvSpPr>
            <a:spLocks noGrp="1"/>
          </p:cNvSpPr>
          <p:nvPr>
            <p:ph type="title"/>
          </p:nvPr>
        </p:nvSpPr>
        <p:spPr>
          <a:xfrm>
            <a:off x="388936" y="338418"/>
            <a:ext cx="10735860" cy="985557"/>
          </a:xfrm>
        </p:spPr>
        <p:txBody>
          <a:bodyPr/>
          <a:lstStyle/>
          <a:p>
            <a:r>
              <a:rPr lang="en-US" sz="4200" dirty="0" smtClean="0"/>
              <a:t>Mean shift: the algorithm</a:t>
            </a:r>
            <a:endParaRPr lang="en-US" sz="4200" dirty="0"/>
          </a:p>
        </p:txBody>
      </p:sp>
      <p:sp>
        <p:nvSpPr>
          <p:cNvPr id="4" name="TextBox 3"/>
          <p:cNvSpPr txBox="1"/>
          <p:nvPr/>
        </p:nvSpPr>
        <p:spPr>
          <a:xfrm>
            <a:off x="500601" y="1204015"/>
            <a:ext cx="9375517" cy="6740306"/>
          </a:xfrm>
          <a:prstGeom prst="rect">
            <a:avLst/>
          </a:prstGeom>
          <a:noFill/>
        </p:spPr>
        <p:txBody>
          <a:bodyPr wrap="square" rtlCol="0">
            <a:spAutoFit/>
          </a:bodyPr>
          <a:lstStyle/>
          <a:p>
            <a:pPr marL="514350" indent="-514350">
              <a:buFontTx/>
              <a:buAutoNum type="arabicPeriod"/>
            </a:pPr>
            <a:r>
              <a:rPr lang="en-US" sz="3200" dirty="0" smtClean="0">
                <a:solidFill>
                  <a:srgbClr val="000000"/>
                </a:solidFill>
                <a:latin typeface="Gill Sans MT"/>
              </a:rPr>
              <a:t>Choose a point and window </a:t>
            </a:r>
            <a:r>
              <a:rPr lang="en-US" sz="3200" i="1" dirty="0" smtClean="0">
                <a:solidFill>
                  <a:srgbClr val="000000"/>
                </a:solidFill>
                <a:latin typeface="Gill Sans MT"/>
              </a:rPr>
              <a:t>W</a:t>
            </a:r>
          </a:p>
          <a:p>
            <a:endParaRPr lang="en-US" sz="2000" i="1" dirty="0">
              <a:solidFill>
                <a:srgbClr val="000000"/>
              </a:solidFill>
              <a:latin typeface="Gill Sans MT"/>
            </a:endParaRPr>
          </a:p>
          <a:p>
            <a:pPr marL="514350" indent="-514350">
              <a:buFontTx/>
              <a:buAutoNum type="arabicPeriod"/>
            </a:pPr>
            <a:r>
              <a:rPr lang="en-US" sz="3200" dirty="0" smtClean="0">
                <a:solidFill>
                  <a:srgbClr val="000000"/>
                </a:solidFill>
                <a:latin typeface="Gill Sans MT"/>
              </a:rPr>
              <a:t>Calculate weighted mean in </a:t>
            </a:r>
            <a:r>
              <a:rPr lang="en-US" sz="3200" i="1" dirty="0" smtClean="0">
                <a:solidFill>
                  <a:srgbClr val="000000"/>
                </a:solidFill>
                <a:latin typeface="Gill Sans MT"/>
              </a:rPr>
              <a:t>W</a:t>
            </a:r>
          </a:p>
          <a:p>
            <a:endParaRPr lang="en-US" sz="2000" dirty="0">
              <a:solidFill>
                <a:srgbClr val="000000"/>
              </a:solidFill>
              <a:latin typeface="Gill Sans MT"/>
            </a:endParaRPr>
          </a:p>
          <a:p>
            <a:pPr marL="514350" indent="-514350">
              <a:buFontTx/>
              <a:buAutoNum type="arabicPeriod"/>
            </a:pPr>
            <a:r>
              <a:rPr lang="en-US" sz="3200" dirty="0" smtClean="0">
                <a:solidFill>
                  <a:srgbClr val="000000"/>
                </a:solidFill>
              </a:rPr>
              <a:t>Shift center </a:t>
            </a:r>
            <a:r>
              <a:rPr lang="en-US" sz="3200" dirty="0">
                <a:solidFill>
                  <a:srgbClr val="000000"/>
                </a:solidFill>
              </a:rPr>
              <a:t>of </a:t>
            </a:r>
            <a:r>
              <a:rPr lang="en-US" sz="3200" dirty="0" smtClean="0">
                <a:solidFill>
                  <a:srgbClr val="000000"/>
                </a:solidFill>
              </a:rPr>
              <a:t>window </a:t>
            </a:r>
            <a:r>
              <a:rPr lang="en-US" sz="3200" dirty="0">
                <a:solidFill>
                  <a:srgbClr val="000000"/>
                </a:solidFill>
              </a:rPr>
              <a:t>to </a:t>
            </a:r>
            <a:r>
              <a:rPr lang="en-US" sz="3200" dirty="0" smtClean="0">
                <a:solidFill>
                  <a:srgbClr val="000000"/>
                </a:solidFill>
              </a:rPr>
              <a:t>new mean</a:t>
            </a:r>
          </a:p>
          <a:p>
            <a:pPr marL="514350" indent="-514350">
              <a:buFontTx/>
              <a:buAutoNum type="arabicPeriod"/>
            </a:pPr>
            <a:endParaRPr lang="en-US" sz="2000" dirty="0">
              <a:solidFill>
                <a:srgbClr val="000000"/>
              </a:solidFill>
            </a:endParaRPr>
          </a:p>
          <a:p>
            <a:r>
              <a:rPr lang="en-US" sz="3200" dirty="0" smtClean="0">
                <a:solidFill>
                  <a:srgbClr val="000000"/>
                </a:solidFill>
              </a:rPr>
              <a:t>4.  Repeat </a:t>
            </a:r>
            <a:r>
              <a:rPr lang="en-US" sz="3200" dirty="0">
                <a:solidFill>
                  <a:srgbClr val="000000"/>
                </a:solidFill>
              </a:rPr>
              <a:t>steps (2) and (3) until convergence (no shift)</a:t>
            </a:r>
          </a:p>
          <a:p>
            <a:r>
              <a:rPr lang="en-US" sz="3200" dirty="0">
                <a:solidFill>
                  <a:srgbClr val="000000"/>
                </a:solidFill>
              </a:rPr>
              <a:t>i.e. until local density </a:t>
            </a:r>
            <a:r>
              <a:rPr lang="en-US" sz="3200" dirty="0" smtClean="0">
                <a:solidFill>
                  <a:srgbClr val="000000"/>
                </a:solidFill>
              </a:rPr>
              <a:t>maximum </a:t>
            </a:r>
            <a:r>
              <a:rPr lang="en-US" sz="3200" dirty="0">
                <a:solidFill>
                  <a:srgbClr val="000000"/>
                </a:solidFill>
              </a:rPr>
              <a:t>(“</a:t>
            </a:r>
            <a:r>
              <a:rPr lang="en-US" sz="3200" dirty="0" smtClean="0">
                <a:solidFill>
                  <a:srgbClr val="000000"/>
                </a:solidFill>
              </a:rPr>
              <a:t>mode”</a:t>
            </a:r>
            <a:r>
              <a:rPr lang="en-US" sz="3200" dirty="0">
                <a:solidFill>
                  <a:srgbClr val="000000"/>
                </a:solidFill>
              </a:rPr>
              <a:t>) </a:t>
            </a:r>
            <a:r>
              <a:rPr lang="en-US" sz="3200" dirty="0" smtClean="0">
                <a:solidFill>
                  <a:srgbClr val="000000"/>
                </a:solidFill>
              </a:rPr>
              <a:t>is reached</a:t>
            </a:r>
          </a:p>
          <a:p>
            <a:endParaRPr lang="en-US" sz="2000" dirty="0" smtClean="0">
              <a:solidFill>
                <a:srgbClr val="000000"/>
              </a:solidFill>
            </a:endParaRPr>
          </a:p>
          <a:p>
            <a:r>
              <a:rPr lang="en-US" sz="3200" dirty="0" smtClean="0">
                <a:solidFill>
                  <a:srgbClr val="000000"/>
                </a:solidFill>
              </a:rPr>
              <a:t>5.  Repeat steps (1-4) for all </a:t>
            </a:r>
            <a:r>
              <a:rPr lang="en-US" sz="3200" dirty="0">
                <a:solidFill>
                  <a:srgbClr val="000000"/>
                </a:solidFill>
              </a:rPr>
              <a:t>data </a:t>
            </a:r>
            <a:r>
              <a:rPr lang="en-US" sz="3200" dirty="0" smtClean="0">
                <a:solidFill>
                  <a:srgbClr val="000000"/>
                </a:solidFill>
              </a:rPr>
              <a:t>points</a:t>
            </a:r>
          </a:p>
          <a:p>
            <a:endParaRPr lang="en-US" sz="2000" dirty="0">
              <a:solidFill>
                <a:srgbClr val="000000"/>
              </a:solidFill>
              <a:latin typeface="Gill Sans MT"/>
            </a:endParaRPr>
          </a:p>
          <a:p>
            <a:r>
              <a:rPr lang="en-US" sz="3200" dirty="0" smtClean="0">
                <a:solidFill>
                  <a:srgbClr val="000000"/>
                </a:solidFill>
                <a:latin typeface="Gill Sans MT"/>
              </a:rPr>
              <a:t>6.  Data points that lead to same mode are grouped into same cluster</a:t>
            </a:r>
          </a:p>
          <a:p>
            <a:endParaRPr lang="en-US" sz="3200" i="1" dirty="0">
              <a:solidFill>
                <a:srgbClr val="000000"/>
              </a:solidFill>
              <a:latin typeface="Gill Sans MT"/>
            </a:endParaRPr>
          </a:p>
          <a:p>
            <a:endParaRPr lang="en-US" sz="3200" i="1" dirty="0" smtClean="0">
              <a:solidFill>
                <a:srgbClr val="000000"/>
              </a:solidFill>
              <a:latin typeface="Gill Sans MT"/>
            </a:endParaRPr>
          </a:p>
        </p:txBody>
      </p:sp>
    </p:spTree>
    <p:extLst>
      <p:ext uri="{BB962C8B-B14F-4D97-AF65-F5344CB8AC3E}">
        <p14:creationId xmlns:p14="http://schemas.microsoft.com/office/powerpoint/2010/main" val="219082984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5" name="Object 114" hidden="1"/>
          <p:cNvGraphicFramePr>
            <a:graphicFrameLocks noChangeAspect="1"/>
          </p:cNvGraphicFramePr>
          <p:nvPr>
            <p:custDataLst>
              <p:tags r:id="rId2"/>
            </p:custDataLst>
            <p:extLst>
              <p:ext uri="{D42A27DB-BD31-4B8C-83A1-F6EECF244321}">
                <p14:modId xmlns:p14="http://schemas.microsoft.com/office/powerpoint/2010/main" val="928482833"/>
              </p:ext>
            </p:extLst>
          </p:nvPr>
        </p:nvGraphicFramePr>
        <p:xfrm>
          <a:off x="1525589" y="1589"/>
          <a:ext cx="1587" cy="1587"/>
        </p:xfrm>
        <a:graphic>
          <a:graphicData uri="http://schemas.openxmlformats.org/presentationml/2006/ole">
            <mc:AlternateContent xmlns:mc="http://schemas.openxmlformats.org/markup-compatibility/2006">
              <mc:Choice xmlns:v="urn:schemas-microsoft-com:vml" Requires="v">
                <p:oleObj spid="_x0000_s5277"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1525589" y="1589"/>
                        <a:ext cx="1587" cy="1587"/>
                      </a:xfrm>
                      <a:prstGeom prst="rect">
                        <a:avLst/>
                      </a:prstGeom>
                    </p:spPr>
                  </p:pic>
                </p:oleObj>
              </mc:Fallback>
            </mc:AlternateContent>
          </a:graphicData>
        </a:graphic>
      </p:graphicFrame>
      <p:sp>
        <p:nvSpPr>
          <p:cNvPr id="114" name="object 5"/>
          <p:cNvSpPr txBox="1"/>
          <p:nvPr/>
        </p:nvSpPr>
        <p:spPr>
          <a:xfrm>
            <a:off x="3625916" y="369651"/>
            <a:ext cx="6889684" cy="448841"/>
          </a:xfrm>
          <a:prstGeom prst="rect">
            <a:avLst/>
          </a:prstGeom>
        </p:spPr>
        <p:txBody>
          <a:bodyPr wrap="square" lIns="0" tIns="0" rIns="0" bIns="0" rtlCol="0">
            <a:spAutoFit/>
          </a:bodyPr>
          <a:lstStyle/>
          <a:p>
            <a:pPr marL="12700" marR="41909">
              <a:lnSpc>
                <a:spcPts val="3454"/>
              </a:lnSpc>
              <a:spcBef>
                <a:spcPts val="172"/>
              </a:spcBef>
            </a:pPr>
            <a:r>
              <a:rPr lang="en-US" sz="4800" baseline="2560" dirty="0">
                <a:solidFill>
                  <a:srgbClr val="4E81BC"/>
                </a:solidFill>
                <a:latin typeface="+mj-lt"/>
                <a:cs typeface="Calibri"/>
              </a:rPr>
              <a:t>Mean Shift</a:t>
            </a:r>
            <a:endParaRPr lang="en-US" sz="3200" baseline="1137" dirty="0">
              <a:solidFill>
                <a:srgbClr val="7F7E7E"/>
              </a:solidFill>
              <a:latin typeface="+mj-lt"/>
              <a:cs typeface="Calibri"/>
            </a:endParaRPr>
          </a:p>
        </p:txBody>
      </p:sp>
      <p:sp>
        <p:nvSpPr>
          <p:cNvPr id="77" name="object 3"/>
          <p:cNvSpPr txBox="1"/>
          <p:nvPr/>
        </p:nvSpPr>
        <p:spPr>
          <a:xfrm>
            <a:off x="6950816" y="6116930"/>
            <a:ext cx="542241" cy="330200"/>
          </a:xfrm>
          <a:prstGeom prst="rect">
            <a:avLst/>
          </a:prstGeom>
        </p:spPr>
        <p:txBody>
          <a:bodyPr wrap="square" lIns="0" tIns="0" rIns="0" bIns="0" rtlCol="0">
            <a:noAutofit/>
          </a:bodyPr>
          <a:lstStyle/>
          <a:p>
            <a:pPr marL="12700">
              <a:lnSpc>
                <a:spcPts val="2600"/>
              </a:lnSpc>
              <a:spcBef>
                <a:spcPts val="130"/>
              </a:spcBef>
            </a:pPr>
            <a:r>
              <a:rPr sz="3600" baseline="2275" dirty="0">
                <a:solidFill>
                  <a:srgbClr val="7F7E7E"/>
                </a:solidFill>
                <a:latin typeface="Calibri"/>
                <a:cs typeface="Calibri"/>
              </a:rPr>
              <a:t>Age</a:t>
            </a:r>
            <a:endParaRPr sz="2400">
              <a:latin typeface="Calibri"/>
              <a:cs typeface="Calibri"/>
            </a:endParaRPr>
          </a:p>
        </p:txBody>
      </p:sp>
      <p:sp>
        <p:nvSpPr>
          <p:cNvPr id="78" name="object 82"/>
          <p:cNvSpPr/>
          <p:nvPr/>
        </p:nvSpPr>
        <p:spPr>
          <a:xfrm>
            <a:off x="5938372" y="5487188"/>
            <a:ext cx="347472" cy="347472"/>
          </a:xfrm>
          <a:custGeom>
            <a:avLst/>
            <a:gdLst/>
            <a:ahLst/>
            <a:cxnLst/>
            <a:rect l="l" t="t" r="r" b="b"/>
            <a:pathLst>
              <a:path w="320729"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79" name="object 84"/>
          <p:cNvSpPr/>
          <p:nvPr/>
        </p:nvSpPr>
        <p:spPr>
          <a:xfrm>
            <a:off x="6923747" y="5521291"/>
            <a:ext cx="347472" cy="347472"/>
          </a:xfrm>
          <a:custGeom>
            <a:avLst/>
            <a:gdLst/>
            <a:ahLst/>
            <a:cxnLst/>
            <a:rect l="l" t="t" r="r" b="b"/>
            <a:pathLst>
              <a:path w="320729"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6"/>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80" name="object 86"/>
          <p:cNvSpPr/>
          <p:nvPr/>
        </p:nvSpPr>
        <p:spPr>
          <a:xfrm>
            <a:off x="7775551" y="5502337"/>
            <a:ext cx="347472" cy="347472"/>
          </a:xfrm>
          <a:custGeom>
            <a:avLst/>
            <a:gdLst/>
            <a:ahLst/>
            <a:cxnLst/>
            <a:rect l="l" t="t" r="r" b="b"/>
            <a:pathLst>
              <a:path w="320729"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9"/>
                </a:lnTo>
                <a:lnTo>
                  <a:pt x="288458" y="69169"/>
                </a:lnTo>
                <a:lnTo>
                  <a:pt x="296005" y="80986"/>
                </a:lnTo>
                <a:lnTo>
                  <a:pt x="302647" y="93485"/>
                </a:lnTo>
                <a:lnTo>
                  <a:pt x="308334" y="106609"/>
                </a:lnTo>
                <a:lnTo>
                  <a:pt x="313014" y="120303"/>
                </a:lnTo>
                <a:lnTo>
                  <a:pt x="316635" y="134513"/>
                </a:lnTo>
                <a:lnTo>
                  <a:pt x="319146" y="149182"/>
                </a:lnTo>
                <a:lnTo>
                  <a:pt x="320497" y="164255"/>
                </a:lnTo>
                <a:lnTo>
                  <a:pt x="320729" y="173680"/>
                </a:lnTo>
                <a:lnTo>
                  <a:pt x="320116" y="188974"/>
                </a:lnTo>
                <a:lnTo>
                  <a:pt x="318311" y="203897"/>
                </a:lnTo>
                <a:lnTo>
                  <a:pt x="315364" y="218395"/>
                </a:lnTo>
                <a:lnTo>
                  <a:pt x="311328" y="232412"/>
                </a:lnTo>
                <a:lnTo>
                  <a:pt x="306254" y="245893"/>
                </a:lnTo>
                <a:lnTo>
                  <a:pt x="300192" y="258782"/>
                </a:lnTo>
                <a:lnTo>
                  <a:pt x="293194" y="271024"/>
                </a:lnTo>
                <a:lnTo>
                  <a:pt x="285310" y="282563"/>
                </a:lnTo>
                <a:lnTo>
                  <a:pt x="276593" y="293344"/>
                </a:lnTo>
                <a:lnTo>
                  <a:pt x="267094" y="303312"/>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6"/>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81" name="object 74"/>
          <p:cNvSpPr/>
          <p:nvPr/>
        </p:nvSpPr>
        <p:spPr>
          <a:xfrm>
            <a:off x="4192469" y="5195209"/>
            <a:ext cx="347472" cy="347472"/>
          </a:xfrm>
          <a:custGeom>
            <a:avLst/>
            <a:gdLst/>
            <a:ahLst/>
            <a:cxnLst/>
            <a:rect l="l" t="t" r="r" b="b"/>
            <a:pathLst>
              <a:path w="320730"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82" name="object 72"/>
          <p:cNvSpPr/>
          <p:nvPr/>
        </p:nvSpPr>
        <p:spPr>
          <a:xfrm>
            <a:off x="7483366" y="2517371"/>
            <a:ext cx="347472" cy="347472"/>
          </a:xfrm>
          <a:custGeom>
            <a:avLst/>
            <a:gdLst/>
            <a:ahLst/>
            <a:cxnLst/>
            <a:rect l="l" t="t" r="r" b="b"/>
            <a:pathLst>
              <a:path w="320730"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30" y="342927"/>
                </a:lnTo>
                <a:lnTo>
                  <a:pt x="182985" y="345647"/>
                </a:lnTo>
                <a:lnTo>
                  <a:pt x="169068" y="347110"/>
                </a:lnTo>
                <a:lnTo>
                  <a:pt x="160364" y="347362"/>
                </a:lnTo>
                <a:lnTo>
                  <a:pt x="146244" y="346698"/>
                </a:lnTo>
                <a:lnTo>
                  <a:pt x="132465" y="344742"/>
                </a:lnTo>
                <a:lnTo>
                  <a:pt x="119078" y="341551"/>
                </a:lnTo>
                <a:lnTo>
                  <a:pt x="106136" y="337180"/>
                </a:lnTo>
                <a:lnTo>
                  <a:pt x="93689" y="331684"/>
                </a:lnTo>
                <a:lnTo>
                  <a:pt x="81788" y="325119"/>
                </a:lnTo>
                <a:lnTo>
                  <a:pt x="70485" y="317540"/>
                </a:lnTo>
                <a:lnTo>
                  <a:pt x="59830" y="309002"/>
                </a:lnTo>
                <a:lnTo>
                  <a:pt x="49876" y="299561"/>
                </a:lnTo>
                <a:lnTo>
                  <a:pt x="40672" y="289273"/>
                </a:lnTo>
                <a:lnTo>
                  <a:pt x="32271" y="278192"/>
                </a:lnTo>
                <a:lnTo>
                  <a:pt x="24724" y="266375"/>
                </a:lnTo>
                <a:lnTo>
                  <a:pt x="18081" y="253876"/>
                </a:lnTo>
                <a:lnTo>
                  <a:pt x="12395" y="240752"/>
                </a:lnTo>
                <a:lnTo>
                  <a:pt x="7715" y="227058"/>
                </a:lnTo>
                <a:lnTo>
                  <a:pt x="4094" y="212848"/>
                </a:lnTo>
                <a:lnTo>
                  <a:pt x="1583" y="198180"/>
                </a:lnTo>
                <a:lnTo>
                  <a:pt x="232" y="183107"/>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83" name="object 70"/>
          <p:cNvSpPr/>
          <p:nvPr/>
        </p:nvSpPr>
        <p:spPr>
          <a:xfrm>
            <a:off x="7084113" y="2135643"/>
            <a:ext cx="347472" cy="347472"/>
          </a:xfrm>
          <a:custGeom>
            <a:avLst/>
            <a:gdLst/>
            <a:ahLst/>
            <a:cxnLst/>
            <a:rect l="l" t="t" r="r" b="b"/>
            <a:pathLst>
              <a:path w="320730"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2"/>
                </a:lnTo>
                <a:lnTo>
                  <a:pt x="146244" y="346698"/>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3" y="198179"/>
                </a:lnTo>
                <a:lnTo>
                  <a:pt x="232" y="183107"/>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84" name="object 68"/>
          <p:cNvSpPr/>
          <p:nvPr/>
        </p:nvSpPr>
        <p:spPr>
          <a:xfrm>
            <a:off x="6672028" y="1723114"/>
            <a:ext cx="347472" cy="347472"/>
          </a:xfrm>
          <a:custGeom>
            <a:avLst/>
            <a:gdLst/>
            <a:ahLst/>
            <a:cxnLst/>
            <a:rect l="l" t="t" r="r" b="b"/>
            <a:pathLst>
              <a:path w="320729"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2"/>
                </a:lnTo>
                <a:lnTo>
                  <a:pt x="146244" y="346698"/>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3"/>
                </a:lnTo>
                <a:lnTo>
                  <a:pt x="32271" y="278192"/>
                </a:lnTo>
                <a:lnTo>
                  <a:pt x="24724" y="266375"/>
                </a:lnTo>
                <a:lnTo>
                  <a:pt x="18081" y="253876"/>
                </a:lnTo>
                <a:lnTo>
                  <a:pt x="12395" y="240752"/>
                </a:lnTo>
                <a:lnTo>
                  <a:pt x="7715" y="227058"/>
                </a:lnTo>
                <a:lnTo>
                  <a:pt x="4094" y="212848"/>
                </a:lnTo>
                <a:lnTo>
                  <a:pt x="1583" y="198179"/>
                </a:lnTo>
                <a:lnTo>
                  <a:pt x="232" y="183107"/>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85" name="object 66"/>
          <p:cNvSpPr/>
          <p:nvPr/>
        </p:nvSpPr>
        <p:spPr>
          <a:xfrm>
            <a:off x="8396003" y="3412181"/>
            <a:ext cx="347472" cy="347472"/>
          </a:xfrm>
          <a:custGeom>
            <a:avLst/>
            <a:gdLst/>
            <a:ahLst/>
            <a:cxnLst/>
            <a:rect l="l" t="t" r="r" b="b"/>
            <a:pathLst>
              <a:path w="320730"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4"/>
                </a:lnTo>
                <a:lnTo>
                  <a:pt x="308334" y="106609"/>
                </a:lnTo>
                <a:lnTo>
                  <a:pt x="313014" y="120303"/>
                </a:lnTo>
                <a:lnTo>
                  <a:pt x="316635" y="134512"/>
                </a:lnTo>
                <a:lnTo>
                  <a:pt x="319147" y="149181"/>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3" y="346697"/>
                </a:lnTo>
                <a:lnTo>
                  <a:pt x="132464" y="344742"/>
                </a:lnTo>
                <a:lnTo>
                  <a:pt x="119078" y="341551"/>
                </a:lnTo>
                <a:lnTo>
                  <a:pt x="106136" y="337180"/>
                </a:lnTo>
                <a:lnTo>
                  <a:pt x="93688" y="331684"/>
                </a:lnTo>
                <a:lnTo>
                  <a:pt x="81788" y="325119"/>
                </a:lnTo>
                <a:lnTo>
                  <a:pt x="70484" y="317539"/>
                </a:lnTo>
                <a:lnTo>
                  <a:pt x="59830" y="309001"/>
                </a:lnTo>
                <a:lnTo>
                  <a:pt x="49875" y="299561"/>
                </a:lnTo>
                <a:lnTo>
                  <a:pt x="40672" y="289272"/>
                </a:lnTo>
                <a:lnTo>
                  <a:pt x="32271" y="278192"/>
                </a:lnTo>
                <a:lnTo>
                  <a:pt x="24724" y="266375"/>
                </a:lnTo>
                <a:lnTo>
                  <a:pt x="18081" y="253876"/>
                </a:lnTo>
                <a:lnTo>
                  <a:pt x="12395" y="240752"/>
                </a:lnTo>
                <a:lnTo>
                  <a:pt x="7715" y="227057"/>
                </a:lnTo>
                <a:lnTo>
                  <a:pt x="4094" y="212848"/>
                </a:lnTo>
                <a:lnTo>
                  <a:pt x="1582" y="198179"/>
                </a:lnTo>
                <a:lnTo>
                  <a:pt x="232" y="183106"/>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86" name="object 63"/>
          <p:cNvSpPr/>
          <p:nvPr/>
        </p:nvSpPr>
        <p:spPr>
          <a:xfrm>
            <a:off x="7404842" y="5021529"/>
            <a:ext cx="347472" cy="347472"/>
          </a:xfrm>
          <a:custGeom>
            <a:avLst/>
            <a:gdLst/>
            <a:ahLst/>
            <a:cxnLst/>
            <a:rect l="l" t="t" r="r" b="b"/>
            <a:pathLst>
              <a:path w="320730" h="347361">
                <a:moveTo>
                  <a:pt x="0" y="173680"/>
                </a:moveTo>
                <a:lnTo>
                  <a:pt x="232" y="183106"/>
                </a:lnTo>
                <a:lnTo>
                  <a:pt x="1583" y="198179"/>
                </a:lnTo>
                <a:lnTo>
                  <a:pt x="4094" y="212848"/>
                </a:lnTo>
                <a:lnTo>
                  <a:pt x="7715" y="227058"/>
                </a:lnTo>
                <a:lnTo>
                  <a:pt x="12395" y="240752"/>
                </a:lnTo>
                <a:lnTo>
                  <a:pt x="18082" y="253876"/>
                </a:lnTo>
                <a:lnTo>
                  <a:pt x="24724" y="266375"/>
                </a:lnTo>
                <a:lnTo>
                  <a:pt x="32272" y="278192"/>
                </a:lnTo>
                <a:lnTo>
                  <a:pt x="40673" y="289272"/>
                </a:lnTo>
                <a:lnTo>
                  <a:pt x="49876" y="299561"/>
                </a:lnTo>
                <a:lnTo>
                  <a:pt x="59830" y="309001"/>
                </a:lnTo>
                <a:lnTo>
                  <a:pt x="70485" y="317539"/>
                </a:lnTo>
                <a:lnTo>
                  <a:pt x="81788" y="325118"/>
                </a:lnTo>
                <a:lnTo>
                  <a:pt x="93689" y="331684"/>
                </a:lnTo>
                <a:lnTo>
                  <a:pt x="106136" y="337180"/>
                </a:lnTo>
                <a:lnTo>
                  <a:pt x="119079" y="341551"/>
                </a:lnTo>
                <a:lnTo>
                  <a:pt x="132465" y="344742"/>
                </a:lnTo>
                <a:lnTo>
                  <a:pt x="146244" y="346697"/>
                </a:lnTo>
                <a:lnTo>
                  <a:pt x="160365" y="347361"/>
                </a:lnTo>
                <a:lnTo>
                  <a:pt x="169069" y="347110"/>
                </a:lnTo>
                <a:lnTo>
                  <a:pt x="182986" y="345646"/>
                </a:lnTo>
                <a:lnTo>
                  <a:pt x="196530" y="342926"/>
                </a:lnTo>
                <a:lnTo>
                  <a:pt x="209650" y="339004"/>
                </a:lnTo>
                <a:lnTo>
                  <a:pt x="222295" y="333936"/>
                </a:lnTo>
                <a:lnTo>
                  <a:pt x="234413" y="327778"/>
                </a:lnTo>
                <a:lnTo>
                  <a:pt x="245953" y="320583"/>
                </a:lnTo>
                <a:lnTo>
                  <a:pt x="256864" y="312409"/>
                </a:lnTo>
                <a:lnTo>
                  <a:pt x="267095" y="303311"/>
                </a:lnTo>
                <a:lnTo>
                  <a:pt x="276595" y="293343"/>
                </a:lnTo>
                <a:lnTo>
                  <a:pt x="285312" y="282562"/>
                </a:lnTo>
                <a:lnTo>
                  <a:pt x="293195" y="271023"/>
                </a:lnTo>
                <a:lnTo>
                  <a:pt x="300193" y="258781"/>
                </a:lnTo>
                <a:lnTo>
                  <a:pt x="306255" y="245892"/>
                </a:lnTo>
                <a:lnTo>
                  <a:pt x="311330" y="232411"/>
                </a:lnTo>
                <a:lnTo>
                  <a:pt x="315366" y="218394"/>
                </a:lnTo>
                <a:lnTo>
                  <a:pt x="318312" y="203896"/>
                </a:lnTo>
                <a:lnTo>
                  <a:pt x="320117" y="188973"/>
                </a:lnTo>
                <a:lnTo>
                  <a:pt x="320730" y="173680"/>
                </a:lnTo>
                <a:lnTo>
                  <a:pt x="320498" y="164254"/>
                </a:lnTo>
                <a:lnTo>
                  <a:pt x="319147" y="149181"/>
                </a:lnTo>
                <a:lnTo>
                  <a:pt x="316636" y="134512"/>
                </a:lnTo>
                <a:lnTo>
                  <a:pt x="313015" y="120303"/>
                </a:lnTo>
                <a:lnTo>
                  <a:pt x="308335" y="106609"/>
                </a:lnTo>
                <a:lnTo>
                  <a:pt x="302649" y="93485"/>
                </a:lnTo>
                <a:lnTo>
                  <a:pt x="296006" y="80986"/>
                </a:lnTo>
                <a:lnTo>
                  <a:pt x="288459" y="69169"/>
                </a:lnTo>
                <a:lnTo>
                  <a:pt x="280058" y="58089"/>
                </a:lnTo>
                <a:lnTo>
                  <a:pt x="270854" y="47800"/>
                </a:lnTo>
                <a:lnTo>
                  <a:pt x="260900" y="38359"/>
                </a:lnTo>
                <a:lnTo>
                  <a:pt x="250245" y="29822"/>
                </a:lnTo>
                <a:lnTo>
                  <a:pt x="238942" y="22242"/>
                </a:lnTo>
                <a:lnTo>
                  <a:pt x="227041" y="15677"/>
                </a:lnTo>
                <a:lnTo>
                  <a:pt x="214594" y="10181"/>
                </a:lnTo>
                <a:lnTo>
                  <a:pt x="201651" y="5810"/>
                </a:lnTo>
                <a:lnTo>
                  <a:pt x="188265" y="2619"/>
                </a:lnTo>
                <a:lnTo>
                  <a:pt x="174486" y="664"/>
                </a:lnTo>
                <a:lnTo>
                  <a:pt x="160365" y="0"/>
                </a:lnTo>
                <a:lnTo>
                  <a:pt x="151662" y="251"/>
                </a:lnTo>
                <a:lnTo>
                  <a:pt x="137745" y="1714"/>
                </a:lnTo>
                <a:lnTo>
                  <a:pt x="124200" y="4434"/>
                </a:lnTo>
                <a:lnTo>
                  <a:pt x="111080" y="8356"/>
                </a:lnTo>
                <a:lnTo>
                  <a:pt x="98436" y="13424"/>
                </a:lnTo>
                <a:lnTo>
                  <a:pt x="86318" y="19583"/>
                </a:lnTo>
                <a:lnTo>
                  <a:pt x="74777" y="26777"/>
                </a:lnTo>
                <a:lnTo>
                  <a:pt x="63866" y="34951"/>
                </a:lnTo>
                <a:lnTo>
                  <a:pt x="53635" y="44049"/>
                </a:lnTo>
                <a:lnTo>
                  <a:pt x="44136" y="54017"/>
                </a:lnTo>
                <a:lnTo>
                  <a:pt x="35419" y="64798"/>
                </a:lnTo>
                <a:lnTo>
                  <a:pt x="27535" y="76337"/>
                </a:lnTo>
                <a:lnTo>
                  <a:pt x="20537" y="88579"/>
                </a:lnTo>
                <a:lnTo>
                  <a:pt x="14475" y="101468"/>
                </a:lnTo>
                <a:lnTo>
                  <a:pt x="9400" y="114948"/>
                </a:lnTo>
                <a:lnTo>
                  <a:pt x="5364" y="128965"/>
                </a:lnTo>
                <a:lnTo>
                  <a:pt x="2418" y="143463"/>
                </a:lnTo>
                <a:lnTo>
                  <a:pt x="613" y="158386"/>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87" name="object 62"/>
          <p:cNvSpPr/>
          <p:nvPr/>
        </p:nvSpPr>
        <p:spPr>
          <a:xfrm>
            <a:off x="5850962" y="3493881"/>
            <a:ext cx="347472" cy="347472"/>
          </a:xfrm>
          <a:custGeom>
            <a:avLst/>
            <a:gdLst/>
            <a:ahLst/>
            <a:cxnLst/>
            <a:rect l="l" t="t" r="r" b="b"/>
            <a:pathLst>
              <a:path w="320729"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6" y="149182"/>
                </a:lnTo>
                <a:lnTo>
                  <a:pt x="320497" y="164254"/>
                </a:lnTo>
                <a:lnTo>
                  <a:pt x="320729"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6"/>
                </a:lnTo>
                <a:lnTo>
                  <a:pt x="0" y="173681"/>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88" name="object 60"/>
          <p:cNvSpPr/>
          <p:nvPr/>
        </p:nvSpPr>
        <p:spPr>
          <a:xfrm>
            <a:off x="4975263" y="4571028"/>
            <a:ext cx="347472" cy="347472"/>
          </a:xfrm>
          <a:custGeom>
            <a:avLst/>
            <a:gdLst/>
            <a:ahLst/>
            <a:cxnLst/>
            <a:rect l="l" t="t" r="r" b="b"/>
            <a:pathLst>
              <a:path w="320729"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8"/>
                </a:lnTo>
                <a:lnTo>
                  <a:pt x="288458" y="69169"/>
                </a:lnTo>
                <a:lnTo>
                  <a:pt x="296005" y="80986"/>
                </a:lnTo>
                <a:lnTo>
                  <a:pt x="302648" y="93485"/>
                </a:lnTo>
                <a:lnTo>
                  <a:pt x="308334" y="106609"/>
                </a:lnTo>
                <a:lnTo>
                  <a:pt x="313014" y="120303"/>
                </a:lnTo>
                <a:lnTo>
                  <a:pt x="316635" y="134513"/>
                </a:lnTo>
                <a:lnTo>
                  <a:pt x="319146" y="149182"/>
                </a:lnTo>
                <a:lnTo>
                  <a:pt x="320497" y="164254"/>
                </a:lnTo>
                <a:lnTo>
                  <a:pt x="320729"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1"/>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89" name="object 58"/>
          <p:cNvSpPr/>
          <p:nvPr/>
        </p:nvSpPr>
        <p:spPr>
          <a:xfrm>
            <a:off x="9037462" y="2045434"/>
            <a:ext cx="347472" cy="347472"/>
          </a:xfrm>
          <a:custGeom>
            <a:avLst/>
            <a:gdLst/>
            <a:ahLst/>
            <a:cxnLst/>
            <a:rect l="l" t="t" r="r" b="b"/>
            <a:pathLst>
              <a:path w="320729"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4"/>
                </a:lnTo>
                <a:lnTo>
                  <a:pt x="308334" y="106609"/>
                </a:lnTo>
                <a:lnTo>
                  <a:pt x="313014" y="120303"/>
                </a:lnTo>
                <a:lnTo>
                  <a:pt x="316635" y="134512"/>
                </a:lnTo>
                <a:lnTo>
                  <a:pt x="319146" y="149181"/>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2"/>
                </a:lnTo>
                <a:lnTo>
                  <a:pt x="146243" y="346698"/>
                </a:lnTo>
                <a:lnTo>
                  <a:pt x="132464" y="344742"/>
                </a:lnTo>
                <a:lnTo>
                  <a:pt x="119078" y="341551"/>
                </a:lnTo>
                <a:lnTo>
                  <a:pt x="106136" y="337180"/>
                </a:lnTo>
                <a:lnTo>
                  <a:pt x="93688" y="331684"/>
                </a:lnTo>
                <a:lnTo>
                  <a:pt x="81788" y="325119"/>
                </a:lnTo>
                <a:lnTo>
                  <a:pt x="70484" y="317539"/>
                </a:lnTo>
                <a:lnTo>
                  <a:pt x="59830" y="309002"/>
                </a:lnTo>
                <a:lnTo>
                  <a:pt x="49875" y="299561"/>
                </a:lnTo>
                <a:lnTo>
                  <a:pt x="40672" y="289272"/>
                </a:lnTo>
                <a:lnTo>
                  <a:pt x="32271" y="278192"/>
                </a:lnTo>
                <a:lnTo>
                  <a:pt x="24724" y="266375"/>
                </a:lnTo>
                <a:lnTo>
                  <a:pt x="18081" y="253876"/>
                </a:lnTo>
                <a:lnTo>
                  <a:pt x="12395" y="240752"/>
                </a:lnTo>
                <a:lnTo>
                  <a:pt x="7715" y="227057"/>
                </a:lnTo>
                <a:lnTo>
                  <a:pt x="4094" y="212848"/>
                </a:lnTo>
                <a:lnTo>
                  <a:pt x="1582" y="198179"/>
                </a:lnTo>
                <a:lnTo>
                  <a:pt x="232" y="183106"/>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90" name="object 56"/>
          <p:cNvSpPr/>
          <p:nvPr/>
        </p:nvSpPr>
        <p:spPr>
          <a:xfrm>
            <a:off x="8077321" y="1961962"/>
            <a:ext cx="347472" cy="347472"/>
          </a:xfrm>
          <a:custGeom>
            <a:avLst/>
            <a:gdLst/>
            <a:ahLst/>
            <a:cxnLst/>
            <a:rect l="l" t="t" r="r" b="b"/>
            <a:pathLst>
              <a:path w="320729"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4"/>
                </a:lnTo>
                <a:lnTo>
                  <a:pt x="308334" y="106609"/>
                </a:lnTo>
                <a:lnTo>
                  <a:pt x="313014" y="120303"/>
                </a:lnTo>
                <a:lnTo>
                  <a:pt x="316635" y="134512"/>
                </a:lnTo>
                <a:lnTo>
                  <a:pt x="319146" y="149181"/>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2"/>
                </a:lnTo>
                <a:lnTo>
                  <a:pt x="146243" y="346697"/>
                </a:lnTo>
                <a:lnTo>
                  <a:pt x="132464" y="344742"/>
                </a:lnTo>
                <a:lnTo>
                  <a:pt x="119078" y="341551"/>
                </a:lnTo>
                <a:lnTo>
                  <a:pt x="106136" y="337180"/>
                </a:lnTo>
                <a:lnTo>
                  <a:pt x="93688" y="331684"/>
                </a:lnTo>
                <a:lnTo>
                  <a:pt x="81788" y="325119"/>
                </a:lnTo>
                <a:lnTo>
                  <a:pt x="70484" y="317539"/>
                </a:lnTo>
                <a:lnTo>
                  <a:pt x="59830" y="309002"/>
                </a:lnTo>
                <a:lnTo>
                  <a:pt x="49875" y="299561"/>
                </a:lnTo>
                <a:lnTo>
                  <a:pt x="40672" y="289272"/>
                </a:lnTo>
                <a:lnTo>
                  <a:pt x="32271" y="278192"/>
                </a:lnTo>
                <a:lnTo>
                  <a:pt x="24724" y="266375"/>
                </a:lnTo>
                <a:lnTo>
                  <a:pt x="18081" y="253876"/>
                </a:lnTo>
                <a:lnTo>
                  <a:pt x="12395" y="240752"/>
                </a:lnTo>
                <a:lnTo>
                  <a:pt x="7715" y="227057"/>
                </a:lnTo>
                <a:lnTo>
                  <a:pt x="4094" y="212848"/>
                </a:lnTo>
                <a:lnTo>
                  <a:pt x="1582" y="198179"/>
                </a:lnTo>
                <a:lnTo>
                  <a:pt x="232" y="183106"/>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91" name="object 54"/>
          <p:cNvSpPr/>
          <p:nvPr/>
        </p:nvSpPr>
        <p:spPr>
          <a:xfrm>
            <a:off x="8877097" y="2753913"/>
            <a:ext cx="347472" cy="347472"/>
          </a:xfrm>
          <a:custGeom>
            <a:avLst/>
            <a:gdLst/>
            <a:ahLst/>
            <a:cxnLst/>
            <a:rect l="l" t="t" r="r" b="b"/>
            <a:pathLst>
              <a:path w="320730"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4"/>
                </a:lnTo>
                <a:lnTo>
                  <a:pt x="308334" y="106609"/>
                </a:lnTo>
                <a:lnTo>
                  <a:pt x="313014" y="120303"/>
                </a:lnTo>
                <a:lnTo>
                  <a:pt x="316635" y="134512"/>
                </a:lnTo>
                <a:lnTo>
                  <a:pt x="319146" y="149181"/>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2"/>
                </a:lnTo>
                <a:lnTo>
                  <a:pt x="146243" y="346698"/>
                </a:lnTo>
                <a:lnTo>
                  <a:pt x="132464" y="344742"/>
                </a:lnTo>
                <a:lnTo>
                  <a:pt x="119078" y="341551"/>
                </a:lnTo>
                <a:lnTo>
                  <a:pt x="106136" y="337180"/>
                </a:lnTo>
                <a:lnTo>
                  <a:pt x="93688" y="331684"/>
                </a:lnTo>
                <a:lnTo>
                  <a:pt x="81788" y="325119"/>
                </a:lnTo>
                <a:lnTo>
                  <a:pt x="70484" y="317539"/>
                </a:lnTo>
                <a:lnTo>
                  <a:pt x="59830" y="309002"/>
                </a:lnTo>
                <a:lnTo>
                  <a:pt x="49875" y="299561"/>
                </a:lnTo>
                <a:lnTo>
                  <a:pt x="40672" y="289272"/>
                </a:lnTo>
                <a:lnTo>
                  <a:pt x="32271" y="278192"/>
                </a:lnTo>
                <a:lnTo>
                  <a:pt x="24724" y="266375"/>
                </a:lnTo>
                <a:lnTo>
                  <a:pt x="18081" y="253876"/>
                </a:lnTo>
                <a:lnTo>
                  <a:pt x="12395" y="240752"/>
                </a:lnTo>
                <a:lnTo>
                  <a:pt x="7715" y="227057"/>
                </a:lnTo>
                <a:lnTo>
                  <a:pt x="4094" y="212848"/>
                </a:lnTo>
                <a:lnTo>
                  <a:pt x="1582" y="198179"/>
                </a:lnTo>
                <a:lnTo>
                  <a:pt x="232" y="183106"/>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92" name="object 52"/>
          <p:cNvSpPr/>
          <p:nvPr/>
        </p:nvSpPr>
        <p:spPr>
          <a:xfrm>
            <a:off x="6220124" y="4120868"/>
            <a:ext cx="347472" cy="347472"/>
          </a:xfrm>
          <a:custGeom>
            <a:avLst/>
            <a:gdLst/>
            <a:ahLst/>
            <a:cxnLst/>
            <a:rect l="l" t="t" r="r" b="b"/>
            <a:pathLst>
              <a:path w="320730"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5"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1"/>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93" name="object 50"/>
          <p:cNvSpPr/>
          <p:nvPr/>
        </p:nvSpPr>
        <p:spPr>
          <a:xfrm>
            <a:off x="5965297" y="4612355"/>
            <a:ext cx="347472" cy="347472"/>
          </a:xfrm>
          <a:custGeom>
            <a:avLst/>
            <a:gdLst/>
            <a:ahLst/>
            <a:cxnLst/>
            <a:rect l="l" t="t" r="r" b="b"/>
            <a:pathLst>
              <a:path w="320730"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6"/>
                </a:lnTo>
                <a:lnTo>
                  <a:pt x="0" y="173681"/>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94" name="object 48"/>
          <p:cNvSpPr/>
          <p:nvPr/>
        </p:nvSpPr>
        <p:spPr>
          <a:xfrm>
            <a:off x="4654532" y="4049985"/>
            <a:ext cx="347472" cy="347472"/>
          </a:xfrm>
          <a:custGeom>
            <a:avLst/>
            <a:gdLst/>
            <a:ahLst/>
            <a:cxnLst/>
            <a:rect l="l" t="t" r="r" b="b"/>
            <a:pathLst>
              <a:path w="320729"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6" y="149182"/>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95" name="object 42"/>
          <p:cNvSpPr/>
          <p:nvPr/>
        </p:nvSpPr>
        <p:spPr>
          <a:xfrm>
            <a:off x="7272103" y="3311841"/>
            <a:ext cx="347472" cy="347472"/>
          </a:xfrm>
          <a:custGeom>
            <a:avLst/>
            <a:gdLst/>
            <a:ahLst/>
            <a:cxnLst/>
            <a:rect l="l" t="t" r="r" b="b"/>
            <a:pathLst>
              <a:path w="320730"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4" y="346697"/>
                </a:lnTo>
                <a:lnTo>
                  <a:pt x="132465" y="344742"/>
                </a:lnTo>
                <a:lnTo>
                  <a:pt x="119078" y="341551"/>
                </a:lnTo>
                <a:lnTo>
                  <a:pt x="106136" y="337180"/>
                </a:lnTo>
                <a:lnTo>
                  <a:pt x="93689" y="331684"/>
                </a:lnTo>
                <a:lnTo>
                  <a:pt x="81788" y="325119"/>
                </a:lnTo>
                <a:lnTo>
                  <a:pt x="70485" y="317539"/>
                </a:lnTo>
                <a:lnTo>
                  <a:pt x="59830" y="309001"/>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6"/>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96" name="object 44"/>
          <p:cNvSpPr/>
          <p:nvPr/>
        </p:nvSpPr>
        <p:spPr>
          <a:xfrm>
            <a:off x="7084113" y="2580232"/>
            <a:ext cx="347472" cy="347472"/>
          </a:xfrm>
          <a:custGeom>
            <a:avLst/>
            <a:gdLst/>
            <a:ahLst/>
            <a:cxnLst/>
            <a:rect l="l" t="t" r="r" b="b"/>
            <a:pathLst>
              <a:path w="320730"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2"/>
                </a:lnTo>
                <a:lnTo>
                  <a:pt x="146244" y="346698"/>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3"/>
                </a:lnTo>
                <a:lnTo>
                  <a:pt x="32271" y="278192"/>
                </a:lnTo>
                <a:lnTo>
                  <a:pt x="24724" y="266375"/>
                </a:lnTo>
                <a:lnTo>
                  <a:pt x="18081" y="253876"/>
                </a:lnTo>
                <a:lnTo>
                  <a:pt x="12395" y="240752"/>
                </a:lnTo>
                <a:lnTo>
                  <a:pt x="7715" y="227058"/>
                </a:lnTo>
                <a:lnTo>
                  <a:pt x="4094" y="212848"/>
                </a:lnTo>
                <a:lnTo>
                  <a:pt x="1583" y="198179"/>
                </a:lnTo>
                <a:lnTo>
                  <a:pt x="232" y="183107"/>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97" name="object 46"/>
          <p:cNvSpPr/>
          <p:nvPr/>
        </p:nvSpPr>
        <p:spPr>
          <a:xfrm>
            <a:off x="6945508" y="2964479"/>
            <a:ext cx="347472" cy="347472"/>
          </a:xfrm>
          <a:custGeom>
            <a:avLst/>
            <a:gdLst/>
            <a:ahLst/>
            <a:cxnLst/>
            <a:rect l="l" t="t" r="r" b="b"/>
            <a:pathLst>
              <a:path w="320730"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4"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30" y="342927"/>
                </a:lnTo>
                <a:lnTo>
                  <a:pt x="182985" y="345647"/>
                </a:lnTo>
                <a:lnTo>
                  <a:pt x="169068" y="347110"/>
                </a:lnTo>
                <a:lnTo>
                  <a:pt x="160365" y="347362"/>
                </a:lnTo>
                <a:lnTo>
                  <a:pt x="146244" y="346698"/>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3" y="198179"/>
                </a:lnTo>
                <a:lnTo>
                  <a:pt x="232" y="183107"/>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98" name="object 40"/>
          <p:cNvSpPr/>
          <p:nvPr/>
        </p:nvSpPr>
        <p:spPr>
          <a:xfrm>
            <a:off x="6737120" y="4921685"/>
            <a:ext cx="347472" cy="347472"/>
          </a:xfrm>
          <a:custGeom>
            <a:avLst/>
            <a:gdLst/>
            <a:ahLst/>
            <a:cxnLst/>
            <a:rect l="l" t="t" r="r" b="b"/>
            <a:pathLst>
              <a:path w="320729"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29"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1"/>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99" name="object 38"/>
          <p:cNvSpPr/>
          <p:nvPr/>
        </p:nvSpPr>
        <p:spPr>
          <a:xfrm>
            <a:off x="8556365" y="2219115"/>
            <a:ext cx="347472" cy="347472"/>
          </a:xfrm>
          <a:custGeom>
            <a:avLst/>
            <a:gdLst/>
            <a:ahLst/>
            <a:cxnLst/>
            <a:rect l="l" t="t" r="r" b="b"/>
            <a:pathLst>
              <a:path w="320729"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4"/>
                </a:lnTo>
                <a:lnTo>
                  <a:pt x="308334" y="106609"/>
                </a:lnTo>
                <a:lnTo>
                  <a:pt x="313014" y="120303"/>
                </a:lnTo>
                <a:lnTo>
                  <a:pt x="316635" y="134512"/>
                </a:lnTo>
                <a:lnTo>
                  <a:pt x="319146" y="149181"/>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2"/>
                </a:lnTo>
                <a:lnTo>
                  <a:pt x="146243" y="346698"/>
                </a:lnTo>
                <a:lnTo>
                  <a:pt x="132464" y="344742"/>
                </a:lnTo>
                <a:lnTo>
                  <a:pt x="119078" y="341551"/>
                </a:lnTo>
                <a:lnTo>
                  <a:pt x="106136" y="337180"/>
                </a:lnTo>
                <a:lnTo>
                  <a:pt x="93688" y="331684"/>
                </a:lnTo>
                <a:lnTo>
                  <a:pt x="81788" y="325119"/>
                </a:lnTo>
                <a:lnTo>
                  <a:pt x="70484" y="317539"/>
                </a:lnTo>
                <a:lnTo>
                  <a:pt x="59830" y="309002"/>
                </a:lnTo>
                <a:lnTo>
                  <a:pt x="49875" y="299561"/>
                </a:lnTo>
                <a:lnTo>
                  <a:pt x="40672" y="289272"/>
                </a:lnTo>
                <a:lnTo>
                  <a:pt x="32271" y="278192"/>
                </a:lnTo>
                <a:lnTo>
                  <a:pt x="24724" y="266375"/>
                </a:lnTo>
                <a:lnTo>
                  <a:pt x="18081" y="253876"/>
                </a:lnTo>
                <a:lnTo>
                  <a:pt x="12395" y="240752"/>
                </a:lnTo>
                <a:lnTo>
                  <a:pt x="7715" y="227057"/>
                </a:lnTo>
                <a:lnTo>
                  <a:pt x="4094" y="212848"/>
                </a:lnTo>
                <a:lnTo>
                  <a:pt x="1582" y="198179"/>
                </a:lnTo>
                <a:lnTo>
                  <a:pt x="232" y="183106"/>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00" name="object 36"/>
          <p:cNvSpPr/>
          <p:nvPr/>
        </p:nvSpPr>
        <p:spPr>
          <a:xfrm>
            <a:off x="8909165" y="3402186"/>
            <a:ext cx="347472" cy="347472"/>
          </a:xfrm>
          <a:custGeom>
            <a:avLst/>
            <a:gdLst/>
            <a:ahLst/>
            <a:cxnLst/>
            <a:rect l="l" t="t" r="r" b="b"/>
            <a:pathLst>
              <a:path w="338701" h="347361">
                <a:moveTo>
                  <a:pt x="338701" y="173680"/>
                </a:moveTo>
                <a:lnTo>
                  <a:pt x="338086" y="158773"/>
                </a:lnTo>
                <a:lnTo>
                  <a:pt x="336274" y="144215"/>
                </a:lnTo>
                <a:lnTo>
                  <a:pt x="333315" y="130059"/>
                </a:lnTo>
                <a:lnTo>
                  <a:pt x="329260" y="116355"/>
                </a:lnTo>
                <a:lnTo>
                  <a:pt x="324157" y="103155"/>
                </a:lnTo>
                <a:lnTo>
                  <a:pt x="318058" y="90510"/>
                </a:lnTo>
                <a:lnTo>
                  <a:pt x="311012" y="78472"/>
                </a:lnTo>
                <a:lnTo>
                  <a:pt x="303069" y="67092"/>
                </a:lnTo>
                <a:lnTo>
                  <a:pt x="294280" y="56421"/>
                </a:lnTo>
                <a:lnTo>
                  <a:pt x="284694" y="46511"/>
                </a:lnTo>
                <a:lnTo>
                  <a:pt x="274362" y="37412"/>
                </a:lnTo>
                <a:lnTo>
                  <a:pt x="263333" y="29177"/>
                </a:lnTo>
                <a:lnTo>
                  <a:pt x="251657" y="21856"/>
                </a:lnTo>
                <a:lnTo>
                  <a:pt x="239385" y="15500"/>
                </a:lnTo>
                <a:lnTo>
                  <a:pt x="226566" y="10162"/>
                </a:lnTo>
                <a:lnTo>
                  <a:pt x="213252" y="5892"/>
                </a:lnTo>
                <a:lnTo>
                  <a:pt x="199490" y="2742"/>
                </a:lnTo>
                <a:lnTo>
                  <a:pt x="185333" y="763"/>
                </a:lnTo>
                <a:lnTo>
                  <a:pt x="170829" y="6"/>
                </a:lnTo>
                <a:lnTo>
                  <a:pt x="169350" y="0"/>
                </a:lnTo>
                <a:lnTo>
                  <a:pt x="154814" y="630"/>
                </a:lnTo>
                <a:lnTo>
                  <a:pt x="140620" y="2489"/>
                </a:lnTo>
                <a:lnTo>
                  <a:pt x="126816" y="5523"/>
                </a:lnTo>
                <a:lnTo>
                  <a:pt x="113454" y="9683"/>
                </a:lnTo>
                <a:lnTo>
                  <a:pt x="100583" y="14916"/>
                </a:lnTo>
                <a:lnTo>
                  <a:pt x="88254" y="21171"/>
                </a:lnTo>
                <a:lnTo>
                  <a:pt x="76516" y="28397"/>
                </a:lnTo>
                <a:lnTo>
                  <a:pt x="65420" y="36543"/>
                </a:lnTo>
                <a:lnTo>
                  <a:pt x="55015" y="45557"/>
                </a:lnTo>
                <a:lnTo>
                  <a:pt x="45351" y="55388"/>
                </a:lnTo>
                <a:lnTo>
                  <a:pt x="36479" y="65984"/>
                </a:lnTo>
                <a:lnTo>
                  <a:pt x="28449" y="77295"/>
                </a:lnTo>
                <a:lnTo>
                  <a:pt x="21311" y="89269"/>
                </a:lnTo>
                <a:lnTo>
                  <a:pt x="15114" y="101855"/>
                </a:lnTo>
                <a:lnTo>
                  <a:pt x="9909" y="115001"/>
                </a:lnTo>
                <a:lnTo>
                  <a:pt x="5745" y="128657"/>
                </a:lnTo>
                <a:lnTo>
                  <a:pt x="2674" y="142770"/>
                </a:lnTo>
                <a:lnTo>
                  <a:pt x="744" y="157289"/>
                </a:lnTo>
                <a:lnTo>
                  <a:pt x="6" y="172164"/>
                </a:lnTo>
                <a:lnTo>
                  <a:pt x="0" y="173680"/>
                </a:lnTo>
                <a:lnTo>
                  <a:pt x="615" y="188588"/>
                </a:lnTo>
                <a:lnTo>
                  <a:pt x="2427" y="203146"/>
                </a:lnTo>
                <a:lnTo>
                  <a:pt x="5386" y="217302"/>
                </a:lnTo>
                <a:lnTo>
                  <a:pt x="9441" y="231006"/>
                </a:lnTo>
                <a:lnTo>
                  <a:pt x="14544" y="244206"/>
                </a:lnTo>
                <a:lnTo>
                  <a:pt x="20643" y="256850"/>
                </a:lnTo>
                <a:lnTo>
                  <a:pt x="27689" y="268888"/>
                </a:lnTo>
                <a:lnTo>
                  <a:pt x="35631" y="280269"/>
                </a:lnTo>
                <a:lnTo>
                  <a:pt x="44421" y="290940"/>
                </a:lnTo>
                <a:lnTo>
                  <a:pt x="54007" y="300850"/>
                </a:lnTo>
                <a:lnTo>
                  <a:pt x="64339" y="309949"/>
                </a:lnTo>
                <a:lnTo>
                  <a:pt x="75368" y="318184"/>
                </a:lnTo>
                <a:lnTo>
                  <a:pt x="87044" y="325505"/>
                </a:lnTo>
                <a:lnTo>
                  <a:pt x="99316" y="331861"/>
                </a:lnTo>
                <a:lnTo>
                  <a:pt x="112134" y="337199"/>
                </a:lnTo>
                <a:lnTo>
                  <a:pt x="125449" y="341469"/>
                </a:lnTo>
                <a:lnTo>
                  <a:pt x="139210" y="344619"/>
                </a:lnTo>
                <a:lnTo>
                  <a:pt x="153368" y="346598"/>
                </a:lnTo>
                <a:lnTo>
                  <a:pt x="167872" y="347355"/>
                </a:lnTo>
                <a:lnTo>
                  <a:pt x="169350" y="347361"/>
                </a:lnTo>
                <a:lnTo>
                  <a:pt x="183886" y="346731"/>
                </a:lnTo>
                <a:lnTo>
                  <a:pt x="198081" y="344872"/>
                </a:lnTo>
                <a:lnTo>
                  <a:pt x="211885" y="341838"/>
                </a:lnTo>
                <a:lnTo>
                  <a:pt x="225247" y="337678"/>
                </a:lnTo>
                <a:lnTo>
                  <a:pt x="238117" y="332445"/>
                </a:lnTo>
                <a:lnTo>
                  <a:pt x="250447" y="326190"/>
                </a:lnTo>
                <a:lnTo>
                  <a:pt x="262185" y="318964"/>
                </a:lnTo>
                <a:lnTo>
                  <a:pt x="273281" y="310818"/>
                </a:lnTo>
                <a:lnTo>
                  <a:pt x="283686" y="301804"/>
                </a:lnTo>
                <a:lnTo>
                  <a:pt x="293349" y="291973"/>
                </a:lnTo>
                <a:lnTo>
                  <a:pt x="302221" y="281377"/>
                </a:lnTo>
                <a:lnTo>
                  <a:pt x="310251" y="270066"/>
                </a:lnTo>
                <a:lnTo>
                  <a:pt x="317390" y="258092"/>
                </a:lnTo>
                <a:lnTo>
                  <a:pt x="323587" y="245506"/>
                </a:lnTo>
                <a:lnTo>
                  <a:pt x="328792" y="232360"/>
                </a:lnTo>
                <a:lnTo>
                  <a:pt x="332956" y="218704"/>
                </a:lnTo>
                <a:lnTo>
                  <a:pt x="336027" y="204591"/>
                </a:lnTo>
                <a:lnTo>
                  <a:pt x="337957" y="190071"/>
                </a:lnTo>
                <a:lnTo>
                  <a:pt x="338695" y="175197"/>
                </a:lnTo>
                <a:lnTo>
                  <a:pt x="338701"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01" name="object 34"/>
          <p:cNvSpPr/>
          <p:nvPr/>
        </p:nvSpPr>
        <p:spPr>
          <a:xfrm>
            <a:off x="6562354" y="2483005"/>
            <a:ext cx="347472" cy="347472"/>
          </a:xfrm>
          <a:custGeom>
            <a:avLst/>
            <a:gdLst/>
            <a:ahLst/>
            <a:cxnLst/>
            <a:rect l="l" t="t" r="r" b="b"/>
            <a:pathLst>
              <a:path w="320729"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5" y="2619"/>
                </a:lnTo>
                <a:lnTo>
                  <a:pt x="201651" y="5810"/>
                </a:lnTo>
                <a:lnTo>
                  <a:pt x="214593" y="10181"/>
                </a:lnTo>
                <a:lnTo>
                  <a:pt x="227041" y="15677"/>
                </a:lnTo>
                <a:lnTo>
                  <a:pt x="238941" y="22242"/>
                </a:lnTo>
                <a:lnTo>
                  <a:pt x="250245" y="29822"/>
                </a:lnTo>
                <a:lnTo>
                  <a:pt x="260899" y="38359"/>
                </a:lnTo>
                <a:lnTo>
                  <a:pt x="270854"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2"/>
                </a:lnTo>
                <a:lnTo>
                  <a:pt x="146244" y="346698"/>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3" y="198179"/>
                </a:lnTo>
                <a:lnTo>
                  <a:pt x="232" y="183107"/>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02" name="object 32"/>
          <p:cNvSpPr/>
          <p:nvPr/>
        </p:nvSpPr>
        <p:spPr>
          <a:xfrm>
            <a:off x="8716732" y="1593274"/>
            <a:ext cx="347472" cy="347472"/>
          </a:xfrm>
          <a:custGeom>
            <a:avLst/>
            <a:gdLst/>
            <a:ahLst/>
            <a:cxnLst/>
            <a:rect l="l" t="t" r="r" b="b"/>
            <a:pathLst>
              <a:path w="320730"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4"/>
                </a:lnTo>
                <a:lnTo>
                  <a:pt x="308334" y="106609"/>
                </a:lnTo>
                <a:lnTo>
                  <a:pt x="313014" y="120303"/>
                </a:lnTo>
                <a:lnTo>
                  <a:pt x="316635" y="134512"/>
                </a:lnTo>
                <a:lnTo>
                  <a:pt x="319147" y="149181"/>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3"/>
                </a:lnTo>
                <a:lnTo>
                  <a:pt x="285311" y="282563"/>
                </a:lnTo>
                <a:lnTo>
                  <a:pt x="276594" y="293344"/>
                </a:lnTo>
                <a:lnTo>
                  <a:pt x="267094" y="303311"/>
                </a:lnTo>
                <a:lnTo>
                  <a:pt x="256863" y="312410"/>
                </a:lnTo>
                <a:lnTo>
                  <a:pt x="245952" y="320584"/>
                </a:lnTo>
                <a:lnTo>
                  <a:pt x="234412" y="327778"/>
                </a:lnTo>
                <a:lnTo>
                  <a:pt x="222294" y="333937"/>
                </a:lnTo>
                <a:lnTo>
                  <a:pt x="209649" y="339005"/>
                </a:lnTo>
                <a:lnTo>
                  <a:pt x="196530" y="342927"/>
                </a:lnTo>
                <a:lnTo>
                  <a:pt x="182985" y="345647"/>
                </a:lnTo>
                <a:lnTo>
                  <a:pt x="169068" y="347110"/>
                </a:lnTo>
                <a:lnTo>
                  <a:pt x="160364" y="347362"/>
                </a:lnTo>
                <a:lnTo>
                  <a:pt x="146243" y="346698"/>
                </a:lnTo>
                <a:lnTo>
                  <a:pt x="132464" y="344742"/>
                </a:lnTo>
                <a:lnTo>
                  <a:pt x="119078" y="341551"/>
                </a:lnTo>
                <a:lnTo>
                  <a:pt x="106136" y="337180"/>
                </a:lnTo>
                <a:lnTo>
                  <a:pt x="93688" y="331684"/>
                </a:lnTo>
                <a:lnTo>
                  <a:pt x="81788" y="325119"/>
                </a:lnTo>
                <a:lnTo>
                  <a:pt x="70484" y="317539"/>
                </a:lnTo>
                <a:lnTo>
                  <a:pt x="59830" y="309002"/>
                </a:lnTo>
                <a:lnTo>
                  <a:pt x="49875" y="299561"/>
                </a:lnTo>
                <a:lnTo>
                  <a:pt x="40672" y="289272"/>
                </a:lnTo>
                <a:lnTo>
                  <a:pt x="32271" y="278192"/>
                </a:lnTo>
                <a:lnTo>
                  <a:pt x="24724" y="266375"/>
                </a:lnTo>
                <a:lnTo>
                  <a:pt x="18081" y="253876"/>
                </a:lnTo>
                <a:lnTo>
                  <a:pt x="12395" y="240752"/>
                </a:lnTo>
                <a:lnTo>
                  <a:pt x="7715" y="227057"/>
                </a:lnTo>
                <a:lnTo>
                  <a:pt x="4094" y="212848"/>
                </a:lnTo>
                <a:lnTo>
                  <a:pt x="1582" y="198179"/>
                </a:lnTo>
                <a:lnTo>
                  <a:pt x="232" y="183106"/>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03" name="object 30"/>
          <p:cNvSpPr/>
          <p:nvPr/>
        </p:nvSpPr>
        <p:spPr>
          <a:xfrm>
            <a:off x="7725572" y="3169970"/>
            <a:ext cx="347472" cy="347472"/>
          </a:xfrm>
          <a:custGeom>
            <a:avLst/>
            <a:gdLst/>
            <a:ahLst/>
            <a:cxnLst/>
            <a:rect l="l" t="t" r="r" b="b"/>
            <a:pathLst>
              <a:path w="320729"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2"/>
                </a:lnTo>
                <a:lnTo>
                  <a:pt x="146244" y="346698"/>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3" y="198179"/>
                </a:lnTo>
                <a:lnTo>
                  <a:pt x="232" y="183107"/>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04" name="object 28"/>
          <p:cNvSpPr/>
          <p:nvPr/>
        </p:nvSpPr>
        <p:spPr>
          <a:xfrm>
            <a:off x="6401989" y="5328656"/>
            <a:ext cx="347472" cy="347472"/>
          </a:xfrm>
          <a:custGeom>
            <a:avLst/>
            <a:gdLst/>
            <a:ahLst/>
            <a:cxnLst/>
            <a:rect l="l" t="t" r="r" b="b"/>
            <a:pathLst>
              <a:path w="320730"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6"/>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05" name="object 26"/>
          <p:cNvSpPr/>
          <p:nvPr/>
        </p:nvSpPr>
        <p:spPr>
          <a:xfrm>
            <a:off x="7105873" y="4521611"/>
            <a:ext cx="347472" cy="347472"/>
          </a:xfrm>
          <a:custGeom>
            <a:avLst/>
            <a:gdLst/>
            <a:ahLst/>
            <a:cxnLst/>
            <a:rect l="l" t="t" r="r" b="b"/>
            <a:pathLst>
              <a:path w="320730"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6"/>
                </a:lnTo>
                <a:lnTo>
                  <a:pt x="0" y="173681"/>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06" name="object 24"/>
          <p:cNvSpPr/>
          <p:nvPr/>
        </p:nvSpPr>
        <p:spPr>
          <a:xfrm>
            <a:off x="5052670" y="3517331"/>
            <a:ext cx="347472" cy="347472"/>
          </a:xfrm>
          <a:custGeom>
            <a:avLst/>
            <a:gdLst/>
            <a:ahLst/>
            <a:cxnLst/>
            <a:rect l="l" t="t" r="r" b="b"/>
            <a:pathLst>
              <a:path w="320730"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1"/>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07" name="object 22"/>
          <p:cNvSpPr/>
          <p:nvPr/>
        </p:nvSpPr>
        <p:spPr>
          <a:xfrm>
            <a:off x="4776845" y="5206506"/>
            <a:ext cx="347472" cy="347472"/>
          </a:xfrm>
          <a:custGeom>
            <a:avLst/>
            <a:gdLst/>
            <a:ahLst/>
            <a:cxnLst/>
            <a:rect l="l" t="t" r="r" b="b"/>
            <a:pathLst>
              <a:path w="320730"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08" name="object 20"/>
          <p:cNvSpPr/>
          <p:nvPr/>
        </p:nvSpPr>
        <p:spPr>
          <a:xfrm>
            <a:off x="5373401" y="4051297"/>
            <a:ext cx="347472" cy="347472"/>
          </a:xfrm>
          <a:custGeom>
            <a:avLst/>
            <a:gdLst/>
            <a:ahLst/>
            <a:cxnLst/>
            <a:rect l="l" t="t" r="r" b="b"/>
            <a:pathLst>
              <a:path w="320730"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2"/>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1"/>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09" name="object 18"/>
          <p:cNvSpPr/>
          <p:nvPr/>
        </p:nvSpPr>
        <p:spPr>
          <a:xfrm>
            <a:off x="8237687" y="2691052"/>
            <a:ext cx="347472" cy="347472"/>
          </a:xfrm>
          <a:custGeom>
            <a:avLst/>
            <a:gdLst/>
            <a:ahLst/>
            <a:cxnLst/>
            <a:rect l="l" t="t" r="r" b="b"/>
            <a:pathLst>
              <a:path w="320730"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4"/>
                </a:lnTo>
                <a:lnTo>
                  <a:pt x="308334" y="106609"/>
                </a:lnTo>
                <a:lnTo>
                  <a:pt x="313014" y="120303"/>
                </a:lnTo>
                <a:lnTo>
                  <a:pt x="316635" y="134512"/>
                </a:lnTo>
                <a:lnTo>
                  <a:pt x="319147" y="149181"/>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2"/>
                </a:lnTo>
                <a:lnTo>
                  <a:pt x="146243" y="346698"/>
                </a:lnTo>
                <a:lnTo>
                  <a:pt x="132464" y="344742"/>
                </a:lnTo>
                <a:lnTo>
                  <a:pt x="119078" y="341551"/>
                </a:lnTo>
                <a:lnTo>
                  <a:pt x="106136" y="337180"/>
                </a:lnTo>
                <a:lnTo>
                  <a:pt x="93688"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7"/>
                </a:lnTo>
                <a:lnTo>
                  <a:pt x="4094" y="212848"/>
                </a:lnTo>
                <a:lnTo>
                  <a:pt x="1582" y="198179"/>
                </a:lnTo>
                <a:lnTo>
                  <a:pt x="232" y="183106"/>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10" name="object 6"/>
          <p:cNvSpPr txBox="1"/>
          <p:nvPr/>
        </p:nvSpPr>
        <p:spPr>
          <a:xfrm>
            <a:off x="2856125" y="3759280"/>
            <a:ext cx="992822" cy="330200"/>
          </a:xfrm>
          <a:prstGeom prst="rect">
            <a:avLst/>
          </a:prstGeom>
        </p:spPr>
        <p:txBody>
          <a:bodyPr wrap="square" lIns="0" tIns="0" rIns="0" bIns="0" rtlCol="0">
            <a:noAutofit/>
          </a:bodyPr>
          <a:lstStyle/>
          <a:p>
            <a:pPr marL="12700">
              <a:lnSpc>
                <a:spcPts val="2600"/>
              </a:lnSpc>
              <a:spcBef>
                <a:spcPts val="130"/>
              </a:spcBef>
            </a:pPr>
            <a:r>
              <a:rPr sz="3600" baseline="2275" dirty="0">
                <a:solidFill>
                  <a:srgbClr val="7F7E7E"/>
                </a:solidFill>
                <a:cs typeface="Calibri"/>
              </a:rPr>
              <a:t>Income</a:t>
            </a:r>
            <a:endParaRPr sz="2400" dirty="0">
              <a:cs typeface="Calibri"/>
            </a:endParaRPr>
          </a:p>
        </p:txBody>
      </p:sp>
      <p:grpSp>
        <p:nvGrpSpPr>
          <p:cNvPr id="111" name="Group 110"/>
          <p:cNvGrpSpPr/>
          <p:nvPr/>
        </p:nvGrpSpPr>
        <p:grpSpPr>
          <a:xfrm>
            <a:off x="3907438" y="1888930"/>
            <a:ext cx="6303362" cy="4054670"/>
            <a:chOff x="2343901" y="1923700"/>
            <a:chExt cx="6303362" cy="4054670"/>
          </a:xfrm>
        </p:grpSpPr>
        <p:sp>
          <p:nvSpPr>
            <p:cNvPr id="112" name="object 67"/>
            <p:cNvSpPr/>
            <p:nvPr/>
          </p:nvSpPr>
          <p:spPr>
            <a:xfrm>
              <a:off x="2343901" y="1923700"/>
              <a:ext cx="0" cy="4054670"/>
            </a:xfrm>
            <a:custGeom>
              <a:avLst/>
              <a:gdLst/>
              <a:ahLst/>
              <a:cxnLst/>
              <a:rect l="l" t="t" r="r" b="b"/>
              <a:pathLst>
                <a:path h="4054670">
                  <a:moveTo>
                    <a:pt x="0" y="4054670"/>
                  </a:moveTo>
                  <a:lnTo>
                    <a:pt x="0" y="0"/>
                  </a:lnTo>
                </a:path>
              </a:pathLst>
            </a:custGeom>
            <a:ln w="25399">
              <a:solidFill>
                <a:srgbClr val="6094C9"/>
              </a:solidFill>
              <a:headEnd type="none"/>
              <a:tailEnd type="arrow"/>
            </a:ln>
            <a:effectLst>
              <a:outerShdw blurRad="50800" dist="38100" dir="5400000" algn="t" rotWithShape="0">
                <a:prstClr val="black">
                  <a:alpha val="40000"/>
                </a:prstClr>
              </a:outerShdw>
            </a:effectLst>
          </p:spPr>
          <p:txBody>
            <a:bodyPr wrap="square" lIns="0" tIns="0" rIns="0" bIns="0" rtlCol="0">
              <a:noAutofit/>
            </a:bodyPr>
            <a:lstStyle/>
            <a:p>
              <a:endParaRPr/>
            </a:p>
          </p:txBody>
        </p:sp>
        <p:sp>
          <p:nvSpPr>
            <p:cNvPr id="113" name="object 70"/>
            <p:cNvSpPr/>
            <p:nvPr/>
          </p:nvSpPr>
          <p:spPr>
            <a:xfrm>
              <a:off x="2343901" y="5978370"/>
              <a:ext cx="6303362" cy="0"/>
            </a:xfrm>
            <a:custGeom>
              <a:avLst/>
              <a:gdLst/>
              <a:ahLst/>
              <a:cxnLst/>
              <a:rect l="l" t="t" r="r" b="b"/>
              <a:pathLst>
                <a:path w="6303362">
                  <a:moveTo>
                    <a:pt x="0" y="0"/>
                  </a:moveTo>
                  <a:lnTo>
                    <a:pt x="6303362" y="0"/>
                  </a:lnTo>
                </a:path>
              </a:pathLst>
            </a:custGeom>
            <a:ln w="25399">
              <a:solidFill>
                <a:srgbClr val="6094C9"/>
              </a:solidFill>
              <a:headEnd type="none"/>
              <a:tailEnd type="arrow"/>
            </a:ln>
            <a:effectLst>
              <a:outerShdw blurRad="50800" dist="38100" algn="l" rotWithShape="0">
                <a:prstClr val="black">
                  <a:alpha val="40000"/>
                </a:prstClr>
              </a:outerShdw>
            </a:effectLst>
          </p:spPr>
          <p:txBody>
            <a:bodyPr wrap="square" lIns="0" tIns="0" rIns="0" bIns="0" rtlCol="0">
              <a:noAutofit/>
            </a:bodyPr>
            <a:lstStyle/>
            <a:p>
              <a:endParaRPr/>
            </a:p>
          </p:txBody>
        </p:sp>
      </p:gr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5" name="Object 124" hidden="1"/>
          <p:cNvGraphicFramePr>
            <a:graphicFrameLocks noChangeAspect="1"/>
          </p:cNvGraphicFramePr>
          <p:nvPr>
            <p:custDataLst>
              <p:tags r:id="rId2"/>
            </p:custDataLst>
            <p:extLst>
              <p:ext uri="{D42A27DB-BD31-4B8C-83A1-F6EECF244321}">
                <p14:modId xmlns:p14="http://schemas.microsoft.com/office/powerpoint/2010/main" val="2936816022"/>
              </p:ext>
            </p:extLst>
          </p:nvPr>
        </p:nvGraphicFramePr>
        <p:xfrm>
          <a:off x="1525589" y="1589"/>
          <a:ext cx="1587" cy="1587"/>
        </p:xfrm>
        <a:graphic>
          <a:graphicData uri="http://schemas.openxmlformats.org/presentationml/2006/ole">
            <mc:AlternateContent xmlns:mc="http://schemas.openxmlformats.org/markup-compatibility/2006">
              <mc:Choice xmlns:v="urn:schemas-microsoft-com:vml" Requires="v">
                <p:oleObj spid="_x0000_s6301"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1525589" y="1589"/>
                        <a:ext cx="1587" cy="1587"/>
                      </a:xfrm>
                      <a:prstGeom prst="rect">
                        <a:avLst/>
                      </a:prstGeom>
                    </p:spPr>
                  </p:pic>
                </p:oleObj>
              </mc:Fallback>
            </mc:AlternateContent>
          </a:graphicData>
        </a:graphic>
      </p:graphicFrame>
      <p:sp>
        <p:nvSpPr>
          <p:cNvPr id="87" name="object 5"/>
          <p:cNvSpPr txBox="1"/>
          <p:nvPr/>
        </p:nvSpPr>
        <p:spPr>
          <a:xfrm>
            <a:off x="3625916" y="369651"/>
            <a:ext cx="6889684" cy="807913"/>
          </a:xfrm>
          <a:prstGeom prst="rect">
            <a:avLst/>
          </a:prstGeom>
        </p:spPr>
        <p:txBody>
          <a:bodyPr wrap="square" lIns="0" tIns="0" rIns="0" bIns="0" rtlCol="0">
            <a:spAutoFit/>
          </a:bodyPr>
          <a:lstStyle/>
          <a:p>
            <a:pPr marL="12700" marR="41909">
              <a:lnSpc>
                <a:spcPts val="3454"/>
              </a:lnSpc>
              <a:spcBef>
                <a:spcPts val="172"/>
              </a:spcBef>
            </a:pPr>
            <a:r>
              <a:rPr lang="en-US" sz="4800" baseline="2560" dirty="0">
                <a:solidFill>
                  <a:srgbClr val="4E81BC"/>
                </a:solidFill>
                <a:latin typeface="+mj-lt"/>
                <a:cs typeface="Calibri"/>
              </a:rPr>
              <a:t>Mean Shift</a:t>
            </a:r>
            <a:endParaRPr sz="3200" dirty="0">
              <a:latin typeface="+mj-lt"/>
              <a:cs typeface="Calibri"/>
            </a:endParaRPr>
          </a:p>
          <a:p>
            <a:pPr marL="12700">
              <a:lnSpc>
                <a:spcPts val="2770"/>
              </a:lnSpc>
            </a:pPr>
            <a:r>
              <a:rPr lang="en-US" sz="3200" baseline="1137" dirty="0">
                <a:solidFill>
                  <a:srgbClr val="7F7E7E"/>
                </a:solidFill>
                <a:latin typeface="+mj-lt"/>
                <a:cs typeface="Calibri"/>
              </a:rPr>
              <a:t>Start with a centroid at a point</a:t>
            </a:r>
          </a:p>
        </p:txBody>
      </p:sp>
      <p:sp>
        <p:nvSpPr>
          <p:cNvPr id="88" name="object 3"/>
          <p:cNvSpPr txBox="1"/>
          <p:nvPr/>
        </p:nvSpPr>
        <p:spPr>
          <a:xfrm>
            <a:off x="6950816" y="6116930"/>
            <a:ext cx="542241" cy="330200"/>
          </a:xfrm>
          <a:prstGeom prst="rect">
            <a:avLst/>
          </a:prstGeom>
        </p:spPr>
        <p:txBody>
          <a:bodyPr wrap="square" lIns="0" tIns="0" rIns="0" bIns="0" rtlCol="0">
            <a:noAutofit/>
          </a:bodyPr>
          <a:lstStyle/>
          <a:p>
            <a:pPr marL="12700">
              <a:lnSpc>
                <a:spcPts val="2600"/>
              </a:lnSpc>
              <a:spcBef>
                <a:spcPts val="130"/>
              </a:spcBef>
            </a:pPr>
            <a:r>
              <a:rPr sz="3600" baseline="2275" dirty="0">
                <a:solidFill>
                  <a:srgbClr val="7F7E7E"/>
                </a:solidFill>
                <a:latin typeface="Calibri"/>
                <a:cs typeface="Calibri"/>
              </a:rPr>
              <a:t>Age</a:t>
            </a:r>
            <a:endParaRPr sz="2400">
              <a:latin typeface="Calibri"/>
              <a:cs typeface="Calibri"/>
            </a:endParaRPr>
          </a:p>
        </p:txBody>
      </p:sp>
      <p:sp>
        <p:nvSpPr>
          <p:cNvPr id="89" name="object 82"/>
          <p:cNvSpPr/>
          <p:nvPr/>
        </p:nvSpPr>
        <p:spPr>
          <a:xfrm>
            <a:off x="5938372" y="5487188"/>
            <a:ext cx="347472" cy="347472"/>
          </a:xfrm>
          <a:custGeom>
            <a:avLst/>
            <a:gdLst/>
            <a:ahLst/>
            <a:cxnLst/>
            <a:rect l="l" t="t" r="r" b="b"/>
            <a:pathLst>
              <a:path w="320729"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90" name="object 84"/>
          <p:cNvSpPr/>
          <p:nvPr/>
        </p:nvSpPr>
        <p:spPr>
          <a:xfrm>
            <a:off x="6923747" y="5521291"/>
            <a:ext cx="347472" cy="347472"/>
          </a:xfrm>
          <a:custGeom>
            <a:avLst/>
            <a:gdLst/>
            <a:ahLst/>
            <a:cxnLst/>
            <a:rect l="l" t="t" r="r" b="b"/>
            <a:pathLst>
              <a:path w="320729"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6"/>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91" name="object 86"/>
          <p:cNvSpPr/>
          <p:nvPr/>
        </p:nvSpPr>
        <p:spPr>
          <a:xfrm>
            <a:off x="7775551" y="5502337"/>
            <a:ext cx="347472" cy="347472"/>
          </a:xfrm>
          <a:custGeom>
            <a:avLst/>
            <a:gdLst/>
            <a:ahLst/>
            <a:cxnLst/>
            <a:rect l="l" t="t" r="r" b="b"/>
            <a:pathLst>
              <a:path w="320729"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9"/>
                </a:lnTo>
                <a:lnTo>
                  <a:pt x="288458" y="69169"/>
                </a:lnTo>
                <a:lnTo>
                  <a:pt x="296005" y="80986"/>
                </a:lnTo>
                <a:lnTo>
                  <a:pt x="302647" y="93485"/>
                </a:lnTo>
                <a:lnTo>
                  <a:pt x="308334" y="106609"/>
                </a:lnTo>
                <a:lnTo>
                  <a:pt x="313014" y="120303"/>
                </a:lnTo>
                <a:lnTo>
                  <a:pt x="316635" y="134513"/>
                </a:lnTo>
                <a:lnTo>
                  <a:pt x="319146" y="149182"/>
                </a:lnTo>
                <a:lnTo>
                  <a:pt x="320497" y="164255"/>
                </a:lnTo>
                <a:lnTo>
                  <a:pt x="320729" y="173680"/>
                </a:lnTo>
                <a:lnTo>
                  <a:pt x="320116" y="188974"/>
                </a:lnTo>
                <a:lnTo>
                  <a:pt x="318311" y="203897"/>
                </a:lnTo>
                <a:lnTo>
                  <a:pt x="315364" y="218395"/>
                </a:lnTo>
                <a:lnTo>
                  <a:pt x="311328" y="232412"/>
                </a:lnTo>
                <a:lnTo>
                  <a:pt x="306254" y="245893"/>
                </a:lnTo>
                <a:lnTo>
                  <a:pt x="300192" y="258782"/>
                </a:lnTo>
                <a:lnTo>
                  <a:pt x="293194" y="271024"/>
                </a:lnTo>
                <a:lnTo>
                  <a:pt x="285310" y="282563"/>
                </a:lnTo>
                <a:lnTo>
                  <a:pt x="276593" y="293344"/>
                </a:lnTo>
                <a:lnTo>
                  <a:pt x="267094" y="303312"/>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6"/>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92" name="object 74"/>
          <p:cNvSpPr/>
          <p:nvPr/>
        </p:nvSpPr>
        <p:spPr>
          <a:xfrm>
            <a:off x="4192469" y="5195209"/>
            <a:ext cx="347472" cy="347472"/>
          </a:xfrm>
          <a:custGeom>
            <a:avLst/>
            <a:gdLst/>
            <a:ahLst/>
            <a:cxnLst/>
            <a:rect l="l" t="t" r="r" b="b"/>
            <a:pathLst>
              <a:path w="320730"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93" name="object 72"/>
          <p:cNvSpPr/>
          <p:nvPr/>
        </p:nvSpPr>
        <p:spPr>
          <a:xfrm>
            <a:off x="7483366" y="2517371"/>
            <a:ext cx="347472" cy="347472"/>
          </a:xfrm>
          <a:custGeom>
            <a:avLst/>
            <a:gdLst/>
            <a:ahLst/>
            <a:cxnLst/>
            <a:rect l="l" t="t" r="r" b="b"/>
            <a:pathLst>
              <a:path w="320730"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30" y="342927"/>
                </a:lnTo>
                <a:lnTo>
                  <a:pt x="182985" y="345647"/>
                </a:lnTo>
                <a:lnTo>
                  <a:pt x="169068" y="347110"/>
                </a:lnTo>
                <a:lnTo>
                  <a:pt x="160364" y="347362"/>
                </a:lnTo>
                <a:lnTo>
                  <a:pt x="146244" y="346698"/>
                </a:lnTo>
                <a:lnTo>
                  <a:pt x="132465" y="344742"/>
                </a:lnTo>
                <a:lnTo>
                  <a:pt x="119078" y="341551"/>
                </a:lnTo>
                <a:lnTo>
                  <a:pt x="106136" y="337180"/>
                </a:lnTo>
                <a:lnTo>
                  <a:pt x="93689" y="331684"/>
                </a:lnTo>
                <a:lnTo>
                  <a:pt x="81788" y="325119"/>
                </a:lnTo>
                <a:lnTo>
                  <a:pt x="70485" y="317540"/>
                </a:lnTo>
                <a:lnTo>
                  <a:pt x="59830" y="309002"/>
                </a:lnTo>
                <a:lnTo>
                  <a:pt x="49876" y="299561"/>
                </a:lnTo>
                <a:lnTo>
                  <a:pt x="40672" y="289273"/>
                </a:lnTo>
                <a:lnTo>
                  <a:pt x="32271" y="278192"/>
                </a:lnTo>
                <a:lnTo>
                  <a:pt x="24724" y="266375"/>
                </a:lnTo>
                <a:lnTo>
                  <a:pt x="18081" y="253876"/>
                </a:lnTo>
                <a:lnTo>
                  <a:pt x="12395" y="240752"/>
                </a:lnTo>
                <a:lnTo>
                  <a:pt x="7715" y="227058"/>
                </a:lnTo>
                <a:lnTo>
                  <a:pt x="4094" y="212848"/>
                </a:lnTo>
                <a:lnTo>
                  <a:pt x="1583" y="198180"/>
                </a:lnTo>
                <a:lnTo>
                  <a:pt x="232" y="183107"/>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94" name="object 70"/>
          <p:cNvSpPr/>
          <p:nvPr/>
        </p:nvSpPr>
        <p:spPr>
          <a:xfrm>
            <a:off x="7084113" y="2135643"/>
            <a:ext cx="347472" cy="347472"/>
          </a:xfrm>
          <a:custGeom>
            <a:avLst/>
            <a:gdLst/>
            <a:ahLst/>
            <a:cxnLst/>
            <a:rect l="l" t="t" r="r" b="b"/>
            <a:pathLst>
              <a:path w="320730"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2"/>
                </a:lnTo>
                <a:lnTo>
                  <a:pt x="146244" y="346698"/>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3" y="198179"/>
                </a:lnTo>
                <a:lnTo>
                  <a:pt x="232" y="183107"/>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95" name="object 68"/>
          <p:cNvSpPr/>
          <p:nvPr/>
        </p:nvSpPr>
        <p:spPr>
          <a:xfrm>
            <a:off x="6672028" y="1723114"/>
            <a:ext cx="347472" cy="347472"/>
          </a:xfrm>
          <a:custGeom>
            <a:avLst/>
            <a:gdLst/>
            <a:ahLst/>
            <a:cxnLst/>
            <a:rect l="l" t="t" r="r" b="b"/>
            <a:pathLst>
              <a:path w="320729"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2"/>
                </a:lnTo>
                <a:lnTo>
                  <a:pt x="146244" y="346698"/>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3"/>
                </a:lnTo>
                <a:lnTo>
                  <a:pt x="32271" y="278192"/>
                </a:lnTo>
                <a:lnTo>
                  <a:pt x="24724" y="266375"/>
                </a:lnTo>
                <a:lnTo>
                  <a:pt x="18081" y="253876"/>
                </a:lnTo>
                <a:lnTo>
                  <a:pt x="12395" y="240752"/>
                </a:lnTo>
                <a:lnTo>
                  <a:pt x="7715" y="227058"/>
                </a:lnTo>
                <a:lnTo>
                  <a:pt x="4094" y="212848"/>
                </a:lnTo>
                <a:lnTo>
                  <a:pt x="1583" y="198179"/>
                </a:lnTo>
                <a:lnTo>
                  <a:pt x="232" y="183107"/>
                </a:lnTo>
                <a:lnTo>
                  <a:pt x="0" y="173680"/>
                </a:lnTo>
                <a:close/>
              </a:path>
            </a:pathLst>
          </a:custGeom>
          <a:solidFill>
            <a:srgbClr val="59BAD1"/>
          </a:solidFill>
          <a:ln w="28575">
            <a:solidFill>
              <a:srgbClr val="418FA2"/>
            </a:solidFill>
          </a:ln>
        </p:spPr>
        <p:txBody>
          <a:bodyPr wrap="square" lIns="0" tIns="0" rIns="0" bIns="0" rtlCol="0">
            <a:noAutofit/>
          </a:bodyPr>
          <a:lstStyle/>
          <a:p>
            <a:endParaRPr/>
          </a:p>
        </p:txBody>
      </p:sp>
      <p:sp>
        <p:nvSpPr>
          <p:cNvPr id="96" name="object 66"/>
          <p:cNvSpPr/>
          <p:nvPr/>
        </p:nvSpPr>
        <p:spPr>
          <a:xfrm>
            <a:off x="8396003" y="3412181"/>
            <a:ext cx="347472" cy="347472"/>
          </a:xfrm>
          <a:custGeom>
            <a:avLst/>
            <a:gdLst/>
            <a:ahLst/>
            <a:cxnLst/>
            <a:rect l="l" t="t" r="r" b="b"/>
            <a:pathLst>
              <a:path w="320730"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4"/>
                </a:lnTo>
                <a:lnTo>
                  <a:pt x="308334" y="106609"/>
                </a:lnTo>
                <a:lnTo>
                  <a:pt x="313014" y="120303"/>
                </a:lnTo>
                <a:lnTo>
                  <a:pt x="316635" y="134512"/>
                </a:lnTo>
                <a:lnTo>
                  <a:pt x="319147" y="149181"/>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3" y="346697"/>
                </a:lnTo>
                <a:lnTo>
                  <a:pt x="132464" y="344742"/>
                </a:lnTo>
                <a:lnTo>
                  <a:pt x="119078" y="341551"/>
                </a:lnTo>
                <a:lnTo>
                  <a:pt x="106136" y="337180"/>
                </a:lnTo>
                <a:lnTo>
                  <a:pt x="93688" y="331684"/>
                </a:lnTo>
                <a:lnTo>
                  <a:pt x="81788" y="325119"/>
                </a:lnTo>
                <a:lnTo>
                  <a:pt x="70484" y="317539"/>
                </a:lnTo>
                <a:lnTo>
                  <a:pt x="59830" y="309001"/>
                </a:lnTo>
                <a:lnTo>
                  <a:pt x="49875" y="299561"/>
                </a:lnTo>
                <a:lnTo>
                  <a:pt x="40672" y="289272"/>
                </a:lnTo>
                <a:lnTo>
                  <a:pt x="32271" y="278192"/>
                </a:lnTo>
                <a:lnTo>
                  <a:pt x="24724" y="266375"/>
                </a:lnTo>
                <a:lnTo>
                  <a:pt x="18081" y="253876"/>
                </a:lnTo>
                <a:lnTo>
                  <a:pt x="12395" y="240752"/>
                </a:lnTo>
                <a:lnTo>
                  <a:pt x="7715" y="227057"/>
                </a:lnTo>
                <a:lnTo>
                  <a:pt x="4094" y="212848"/>
                </a:lnTo>
                <a:lnTo>
                  <a:pt x="1582" y="198179"/>
                </a:lnTo>
                <a:lnTo>
                  <a:pt x="232" y="183106"/>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97" name="object 63"/>
          <p:cNvSpPr/>
          <p:nvPr/>
        </p:nvSpPr>
        <p:spPr>
          <a:xfrm>
            <a:off x="7404842" y="5021529"/>
            <a:ext cx="347472" cy="347472"/>
          </a:xfrm>
          <a:custGeom>
            <a:avLst/>
            <a:gdLst/>
            <a:ahLst/>
            <a:cxnLst/>
            <a:rect l="l" t="t" r="r" b="b"/>
            <a:pathLst>
              <a:path w="320730" h="347361">
                <a:moveTo>
                  <a:pt x="0" y="173680"/>
                </a:moveTo>
                <a:lnTo>
                  <a:pt x="232" y="183106"/>
                </a:lnTo>
                <a:lnTo>
                  <a:pt x="1583" y="198179"/>
                </a:lnTo>
                <a:lnTo>
                  <a:pt x="4094" y="212848"/>
                </a:lnTo>
                <a:lnTo>
                  <a:pt x="7715" y="227058"/>
                </a:lnTo>
                <a:lnTo>
                  <a:pt x="12395" y="240752"/>
                </a:lnTo>
                <a:lnTo>
                  <a:pt x="18082" y="253876"/>
                </a:lnTo>
                <a:lnTo>
                  <a:pt x="24724" y="266375"/>
                </a:lnTo>
                <a:lnTo>
                  <a:pt x="32272" y="278192"/>
                </a:lnTo>
                <a:lnTo>
                  <a:pt x="40673" y="289272"/>
                </a:lnTo>
                <a:lnTo>
                  <a:pt x="49876" y="299561"/>
                </a:lnTo>
                <a:lnTo>
                  <a:pt x="59830" y="309001"/>
                </a:lnTo>
                <a:lnTo>
                  <a:pt x="70485" y="317539"/>
                </a:lnTo>
                <a:lnTo>
                  <a:pt x="81788" y="325118"/>
                </a:lnTo>
                <a:lnTo>
                  <a:pt x="93689" y="331684"/>
                </a:lnTo>
                <a:lnTo>
                  <a:pt x="106136" y="337180"/>
                </a:lnTo>
                <a:lnTo>
                  <a:pt x="119079" y="341551"/>
                </a:lnTo>
                <a:lnTo>
                  <a:pt x="132465" y="344742"/>
                </a:lnTo>
                <a:lnTo>
                  <a:pt x="146244" y="346697"/>
                </a:lnTo>
                <a:lnTo>
                  <a:pt x="160365" y="347361"/>
                </a:lnTo>
                <a:lnTo>
                  <a:pt x="169069" y="347110"/>
                </a:lnTo>
                <a:lnTo>
                  <a:pt x="182986" y="345646"/>
                </a:lnTo>
                <a:lnTo>
                  <a:pt x="196530" y="342926"/>
                </a:lnTo>
                <a:lnTo>
                  <a:pt x="209650" y="339004"/>
                </a:lnTo>
                <a:lnTo>
                  <a:pt x="222295" y="333936"/>
                </a:lnTo>
                <a:lnTo>
                  <a:pt x="234413" y="327778"/>
                </a:lnTo>
                <a:lnTo>
                  <a:pt x="245953" y="320583"/>
                </a:lnTo>
                <a:lnTo>
                  <a:pt x="256864" y="312409"/>
                </a:lnTo>
                <a:lnTo>
                  <a:pt x="267095" y="303311"/>
                </a:lnTo>
                <a:lnTo>
                  <a:pt x="276595" y="293343"/>
                </a:lnTo>
                <a:lnTo>
                  <a:pt x="285312" y="282562"/>
                </a:lnTo>
                <a:lnTo>
                  <a:pt x="293195" y="271023"/>
                </a:lnTo>
                <a:lnTo>
                  <a:pt x="300193" y="258781"/>
                </a:lnTo>
                <a:lnTo>
                  <a:pt x="306255" y="245892"/>
                </a:lnTo>
                <a:lnTo>
                  <a:pt x="311330" y="232411"/>
                </a:lnTo>
                <a:lnTo>
                  <a:pt x="315366" y="218394"/>
                </a:lnTo>
                <a:lnTo>
                  <a:pt x="318312" y="203896"/>
                </a:lnTo>
                <a:lnTo>
                  <a:pt x="320117" y="188973"/>
                </a:lnTo>
                <a:lnTo>
                  <a:pt x="320730" y="173680"/>
                </a:lnTo>
                <a:lnTo>
                  <a:pt x="320498" y="164254"/>
                </a:lnTo>
                <a:lnTo>
                  <a:pt x="319147" y="149181"/>
                </a:lnTo>
                <a:lnTo>
                  <a:pt x="316636" y="134512"/>
                </a:lnTo>
                <a:lnTo>
                  <a:pt x="313015" y="120303"/>
                </a:lnTo>
                <a:lnTo>
                  <a:pt x="308335" y="106609"/>
                </a:lnTo>
                <a:lnTo>
                  <a:pt x="302649" y="93485"/>
                </a:lnTo>
                <a:lnTo>
                  <a:pt x="296006" y="80986"/>
                </a:lnTo>
                <a:lnTo>
                  <a:pt x="288459" y="69169"/>
                </a:lnTo>
                <a:lnTo>
                  <a:pt x="280058" y="58089"/>
                </a:lnTo>
                <a:lnTo>
                  <a:pt x="270854" y="47800"/>
                </a:lnTo>
                <a:lnTo>
                  <a:pt x="260900" y="38359"/>
                </a:lnTo>
                <a:lnTo>
                  <a:pt x="250245" y="29822"/>
                </a:lnTo>
                <a:lnTo>
                  <a:pt x="238942" y="22242"/>
                </a:lnTo>
                <a:lnTo>
                  <a:pt x="227041" y="15677"/>
                </a:lnTo>
                <a:lnTo>
                  <a:pt x="214594" y="10181"/>
                </a:lnTo>
                <a:lnTo>
                  <a:pt x="201651" y="5810"/>
                </a:lnTo>
                <a:lnTo>
                  <a:pt x="188265" y="2619"/>
                </a:lnTo>
                <a:lnTo>
                  <a:pt x="174486" y="664"/>
                </a:lnTo>
                <a:lnTo>
                  <a:pt x="160365" y="0"/>
                </a:lnTo>
                <a:lnTo>
                  <a:pt x="151662" y="251"/>
                </a:lnTo>
                <a:lnTo>
                  <a:pt x="137745" y="1714"/>
                </a:lnTo>
                <a:lnTo>
                  <a:pt x="124200" y="4434"/>
                </a:lnTo>
                <a:lnTo>
                  <a:pt x="111080" y="8356"/>
                </a:lnTo>
                <a:lnTo>
                  <a:pt x="98436" y="13424"/>
                </a:lnTo>
                <a:lnTo>
                  <a:pt x="86318" y="19583"/>
                </a:lnTo>
                <a:lnTo>
                  <a:pt x="74777" y="26777"/>
                </a:lnTo>
                <a:lnTo>
                  <a:pt x="63866" y="34951"/>
                </a:lnTo>
                <a:lnTo>
                  <a:pt x="53635" y="44049"/>
                </a:lnTo>
                <a:lnTo>
                  <a:pt x="44136" y="54017"/>
                </a:lnTo>
                <a:lnTo>
                  <a:pt x="35419" y="64798"/>
                </a:lnTo>
                <a:lnTo>
                  <a:pt x="27535" y="76337"/>
                </a:lnTo>
                <a:lnTo>
                  <a:pt x="20537" y="88579"/>
                </a:lnTo>
                <a:lnTo>
                  <a:pt x="14475" y="101468"/>
                </a:lnTo>
                <a:lnTo>
                  <a:pt x="9400" y="114948"/>
                </a:lnTo>
                <a:lnTo>
                  <a:pt x="5364" y="128965"/>
                </a:lnTo>
                <a:lnTo>
                  <a:pt x="2418" y="143463"/>
                </a:lnTo>
                <a:lnTo>
                  <a:pt x="613" y="158386"/>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98" name="object 62"/>
          <p:cNvSpPr/>
          <p:nvPr/>
        </p:nvSpPr>
        <p:spPr>
          <a:xfrm>
            <a:off x="5850962" y="3493881"/>
            <a:ext cx="347472" cy="347472"/>
          </a:xfrm>
          <a:custGeom>
            <a:avLst/>
            <a:gdLst/>
            <a:ahLst/>
            <a:cxnLst/>
            <a:rect l="l" t="t" r="r" b="b"/>
            <a:pathLst>
              <a:path w="320729"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6" y="149182"/>
                </a:lnTo>
                <a:lnTo>
                  <a:pt x="320497" y="164254"/>
                </a:lnTo>
                <a:lnTo>
                  <a:pt x="320729"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6"/>
                </a:lnTo>
                <a:lnTo>
                  <a:pt x="0" y="173681"/>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99" name="object 60"/>
          <p:cNvSpPr/>
          <p:nvPr/>
        </p:nvSpPr>
        <p:spPr>
          <a:xfrm>
            <a:off x="4975263" y="4571028"/>
            <a:ext cx="347472" cy="347472"/>
          </a:xfrm>
          <a:custGeom>
            <a:avLst/>
            <a:gdLst/>
            <a:ahLst/>
            <a:cxnLst/>
            <a:rect l="l" t="t" r="r" b="b"/>
            <a:pathLst>
              <a:path w="320729"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8"/>
                </a:lnTo>
                <a:lnTo>
                  <a:pt x="288458" y="69169"/>
                </a:lnTo>
                <a:lnTo>
                  <a:pt x="296005" y="80986"/>
                </a:lnTo>
                <a:lnTo>
                  <a:pt x="302648" y="93485"/>
                </a:lnTo>
                <a:lnTo>
                  <a:pt x="308334" y="106609"/>
                </a:lnTo>
                <a:lnTo>
                  <a:pt x="313014" y="120303"/>
                </a:lnTo>
                <a:lnTo>
                  <a:pt x="316635" y="134513"/>
                </a:lnTo>
                <a:lnTo>
                  <a:pt x="319146" y="149182"/>
                </a:lnTo>
                <a:lnTo>
                  <a:pt x="320497" y="164254"/>
                </a:lnTo>
                <a:lnTo>
                  <a:pt x="320729"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1"/>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00" name="object 58"/>
          <p:cNvSpPr/>
          <p:nvPr/>
        </p:nvSpPr>
        <p:spPr>
          <a:xfrm>
            <a:off x="9037462" y="2045434"/>
            <a:ext cx="347472" cy="347472"/>
          </a:xfrm>
          <a:custGeom>
            <a:avLst/>
            <a:gdLst/>
            <a:ahLst/>
            <a:cxnLst/>
            <a:rect l="l" t="t" r="r" b="b"/>
            <a:pathLst>
              <a:path w="320729"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4"/>
                </a:lnTo>
                <a:lnTo>
                  <a:pt x="308334" y="106609"/>
                </a:lnTo>
                <a:lnTo>
                  <a:pt x="313014" y="120303"/>
                </a:lnTo>
                <a:lnTo>
                  <a:pt x="316635" y="134512"/>
                </a:lnTo>
                <a:lnTo>
                  <a:pt x="319146" y="149181"/>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2"/>
                </a:lnTo>
                <a:lnTo>
                  <a:pt x="146243" y="346698"/>
                </a:lnTo>
                <a:lnTo>
                  <a:pt x="132464" y="344742"/>
                </a:lnTo>
                <a:lnTo>
                  <a:pt x="119078" y="341551"/>
                </a:lnTo>
                <a:lnTo>
                  <a:pt x="106136" y="337180"/>
                </a:lnTo>
                <a:lnTo>
                  <a:pt x="93688" y="331684"/>
                </a:lnTo>
                <a:lnTo>
                  <a:pt x="81788" y="325119"/>
                </a:lnTo>
                <a:lnTo>
                  <a:pt x="70484" y="317539"/>
                </a:lnTo>
                <a:lnTo>
                  <a:pt x="59830" y="309002"/>
                </a:lnTo>
                <a:lnTo>
                  <a:pt x="49875" y="299561"/>
                </a:lnTo>
                <a:lnTo>
                  <a:pt x="40672" y="289272"/>
                </a:lnTo>
                <a:lnTo>
                  <a:pt x="32271" y="278192"/>
                </a:lnTo>
                <a:lnTo>
                  <a:pt x="24724" y="266375"/>
                </a:lnTo>
                <a:lnTo>
                  <a:pt x="18081" y="253876"/>
                </a:lnTo>
                <a:lnTo>
                  <a:pt x="12395" y="240752"/>
                </a:lnTo>
                <a:lnTo>
                  <a:pt x="7715" y="227057"/>
                </a:lnTo>
                <a:lnTo>
                  <a:pt x="4094" y="212848"/>
                </a:lnTo>
                <a:lnTo>
                  <a:pt x="1582" y="198179"/>
                </a:lnTo>
                <a:lnTo>
                  <a:pt x="232" y="183106"/>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01" name="object 56"/>
          <p:cNvSpPr/>
          <p:nvPr/>
        </p:nvSpPr>
        <p:spPr>
          <a:xfrm>
            <a:off x="8077321" y="1961962"/>
            <a:ext cx="347472" cy="347472"/>
          </a:xfrm>
          <a:custGeom>
            <a:avLst/>
            <a:gdLst/>
            <a:ahLst/>
            <a:cxnLst/>
            <a:rect l="l" t="t" r="r" b="b"/>
            <a:pathLst>
              <a:path w="320729"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4"/>
                </a:lnTo>
                <a:lnTo>
                  <a:pt x="308334" y="106609"/>
                </a:lnTo>
                <a:lnTo>
                  <a:pt x="313014" y="120303"/>
                </a:lnTo>
                <a:lnTo>
                  <a:pt x="316635" y="134512"/>
                </a:lnTo>
                <a:lnTo>
                  <a:pt x="319146" y="149181"/>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2"/>
                </a:lnTo>
                <a:lnTo>
                  <a:pt x="146243" y="346697"/>
                </a:lnTo>
                <a:lnTo>
                  <a:pt x="132464" y="344742"/>
                </a:lnTo>
                <a:lnTo>
                  <a:pt x="119078" y="341551"/>
                </a:lnTo>
                <a:lnTo>
                  <a:pt x="106136" y="337180"/>
                </a:lnTo>
                <a:lnTo>
                  <a:pt x="93688" y="331684"/>
                </a:lnTo>
                <a:lnTo>
                  <a:pt x="81788" y="325119"/>
                </a:lnTo>
                <a:lnTo>
                  <a:pt x="70484" y="317539"/>
                </a:lnTo>
                <a:lnTo>
                  <a:pt x="59830" y="309002"/>
                </a:lnTo>
                <a:lnTo>
                  <a:pt x="49875" y="299561"/>
                </a:lnTo>
                <a:lnTo>
                  <a:pt x="40672" y="289272"/>
                </a:lnTo>
                <a:lnTo>
                  <a:pt x="32271" y="278192"/>
                </a:lnTo>
                <a:lnTo>
                  <a:pt x="24724" y="266375"/>
                </a:lnTo>
                <a:lnTo>
                  <a:pt x="18081" y="253876"/>
                </a:lnTo>
                <a:lnTo>
                  <a:pt x="12395" y="240752"/>
                </a:lnTo>
                <a:lnTo>
                  <a:pt x="7715" y="227057"/>
                </a:lnTo>
                <a:lnTo>
                  <a:pt x="4094" y="212848"/>
                </a:lnTo>
                <a:lnTo>
                  <a:pt x="1582" y="198179"/>
                </a:lnTo>
                <a:lnTo>
                  <a:pt x="232" y="183106"/>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02" name="object 54"/>
          <p:cNvSpPr/>
          <p:nvPr/>
        </p:nvSpPr>
        <p:spPr>
          <a:xfrm>
            <a:off x="8877097" y="2753913"/>
            <a:ext cx="347472" cy="347472"/>
          </a:xfrm>
          <a:custGeom>
            <a:avLst/>
            <a:gdLst/>
            <a:ahLst/>
            <a:cxnLst/>
            <a:rect l="l" t="t" r="r" b="b"/>
            <a:pathLst>
              <a:path w="320730"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4"/>
                </a:lnTo>
                <a:lnTo>
                  <a:pt x="308334" y="106609"/>
                </a:lnTo>
                <a:lnTo>
                  <a:pt x="313014" y="120303"/>
                </a:lnTo>
                <a:lnTo>
                  <a:pt x="316635" y="134512"/>
                </a:lnTo>
                <a:lnTo>
                  <a:pt x="319146" y="149181"/>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2"/>
                </a:lnTo>
                <a:lnTo>
                  <a:pt x="146243" y="346698"/>
                </a:lnTo>
                <a:lnTo>
                  <a:pt x="132464" y="344742"/>
                </a:lnTo>
                <a:lnTo>
                  <a:pt x="119078" y="341551"/>
                </a:lnTo>
                <a:lnTo>
                  <a:pt x="106136" y="337180"/>
                </a:lnTo>
                <a:lnTo>
                  <a:pt x="93688" y="331684"/>
                </a:lnTo>
                <a:lnTo>
                  <a:pt x="81788" y="325119"/>
                </a:lnTo>
                <a:lnTo>
                  <a:pt x="70484" y="317539"/>
                </a:lnTo>
                <a:lnTo>
                  <a:pt x="59830" y="309002"/>
                </a:lnTo>
                <a:lnTo>
                  <a:pt x="49875" y="299561"/>
                </a:lnTo>
                <a:lnTo>
                  <a:pt x="40672" y="289272"/>
                </a:lnTo>
                <a:lnTo>
                  <a:pt x="32271" y="278192"/>
                </a:lnTo>
                <a:lnTo>
                  <a:pt x="24724" y="266375"/>
                </a:lnTo>
                <a:lnTo>
                  <a:pt x="18081" y="253876"/>
                </a:lnTo>
                <a:lnTo>
                  <a:pt x="12395" y="240752"/>
                </a:lnTo>
                <a:lnTo>
                  <a:pt x="7715" y="227057"/>
                </a:lnTo>
                <a:lnTo>
                  <a:pt x="4094" y="212848"/>
                </a:lnTo>
                <a:lnTo>
                  <a:pt x="1582" y="198179"/>
                </a:lnTo>
                <a:lnTo>
                  <a:pt x="232" y="183106"/>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03" name="object 52"/>
          <p:cNvSpPr/>
          <p:nvPr/>
        </p:nvSpPr>
        <p:spPr>
          <a:xfrm>
            <a:off x="6220124" y="4120868"/>
            <a:ext cx="347472" cy="347472"/>
          </a:xfrm>
          <a:custGeom>
            <a:avLst/>
            <a:gdLst/>
            <a:ahLst/>
            <a:cxnLst/>
            <a:rect l="l" t="t" r="r" b="b"/>
            <a:pathLst>
              <a:path w="320730"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5"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1"/>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04" name="object 50"/>
          <p:cNvSpPr/>
          <p:nvPr/>
        </p:nvSpPr>
        <p:spPr>
          <a:xfrm>
            <a:off x="5965297" y="4612355"/>
            <a:ext cx="347472" cy="347472"/>
          </a:xfrm>
          <a:custGeom>
            <a:avLst/>
            <a:gdLst/>
            <a:ahLst/>
            <a:cxnLst/>
            <a:rect l="l" t="t" r="r" b="b"/>
            <a:pathLst>
              <a:path w="320730"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6"/>
                </a:lnTo>
                <a:lnTo>
                  <a:pt x="0" y="173681"/>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05" name="object 48"/>
          <p:cNvSpPr/>
          <p:nvPr/>
        </p:nvSpPr>
        <p:spPr>
          <a:xfrm>
            <a:off x="4654532" y="4049985"/>
            <a:ext cx="347472" cy="347472"/>
          </a:xfrm>
          <a:custGeom>
            <a:avLst/>
            <a:gdLst/>
            <a:ahLst/>
            <a:cxnLst/>
            <a:rect l="l" t="t" r="r" b="b"/>
            <a:pathLst>
              <a:path w="320729"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6" y="149182"/>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06" name="object 42"/>
          <p:cNvSpPr/>
          <p:nvPr/>
        </p:nvSpPr>
        <p:spPr>
          <a:xfrm>
            <a:off x="7272103" y="3311841"/>
            <a:ext cx="347472" cy="347472"/>
          </a:xfrm>
          <a:custGeom>
            <a:avLst/>
            <a:gdLst/>
            <a:ahLst/>
            <a:cxnLst/>
            <a:rect l="l" t="t" r="r" b="b"/>
            <a:pathLst>
              <a:path w="320730"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4" y="346697"/>
                </a:lnTo>
                <a:lnTo>
                  <a:pt x="132465" y="344742"/>
                </a:lnTo>
                <a:lnTo>
                  <a:pt x="119078" y="341551"/>
                </a:lnTo>
                <a:lnTo>
                  <a:pt x="106136" y="337180"/>
                </a:lnTo>
                <a:lnTo>
                  <a:pt x="93689" y="331684"/>
                </a:lnTo>
                <a:lnTo>
                  <a:pt x="81788" y="325119"/>
                </a:lnTo>
                <a:lnTo>
                  <a:pt x="70485" y="317539"/>
                </a:lnTo>
                <a:lnTo>
                  <a:pt x="59830" y="309001"/>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6"/>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07" name="object 44"/>
          <p:cNvSpPr/>
          <p:nvPr/>
        </p:nvSpPr>
        <p:spPr>
          <a:xfrm>
            <a:off x="7084113" y="2580232"/>
            <a:ext cx="347472" cy="347472"/>
          </a:xfrm>
          <a:custGeom>
            <a:avLst/>
            <a:gdLst/>
            <a:ahLst/>
            <a:cxnLst/>
            <a:rect l="l" t="t" r="r" b="b"/>
            <a:pathLst>
              <a:path w="320730"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2"/>
                </a:lnTo>
                <a:lnTo>
                  <a:pt x="146244" y="346698"/>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3"/>
                </a:lnTo>
                <a:lnTo>
                  <a:pt x="32271" y="278192"/>
                </a:lnTo>
                <a:lnTo>
                  <a:pt x="24724" y="266375"/>
                </a:lnTo>
                <a:lnTo>
                  <a:pt x="18081" y="253876"/>
                </a:lnTo>
                <a:lnTo>
                  <a:pt x="12395" y="240752"/>
                </a:lnTo>
                <a:lnTo>
                  <a:pt x="7715" y="227058"/>
                </a:lnTo>
                <a:lnTo>
                  <a:pt x="4094" y="212848"/>
                </a:lnTo>
                <a:lnTo>
                  <a:pt x="1583" y="198179"/>
                </a:lnTo>
                <a:lnTo>
                  <a:pt x="232" y="183107"/>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08" name="object 46"/>
          <p:cNvSpPr/>
          <p:nvPr/>
        </p:nvSpPr>
        <p:spPr>
          <a:xfrm>
            <a:off x="6945508" y="2964479"/>
            <a:ext cx="347472" cy="347472"/>
          </a:xfrm>
          <a:custGeom>
            <a:avLst/>
            <a:gdLst/>
            <a:ahLst/>
            <a:cxnLst/>
            <a:rect l="l" t="t" r="r" b="b"/>
            <a:pathLst>
              <a:path w="320730"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4"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30" y="342927"/>
                </a:lnTo>
                <a:lnTo>
                  <a:pt x="182985" y="345647"/>
                </a:lnTo>
                <a:lnTo>
                  <a:pt x="169068" y="347110"/>
                </a:lnTo>
                <a:lnTo>
                  <a:pt x="160365" y="347362"/>
                </a:lnTo>
                <a:lnTo>
                  <a:pt x="146244" y="346698"/>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3" y="198179"/>
                </a:lnTo>
                <a:lnTo>
                  <a:pt x="232" y="183107"/>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09" name="object 40"/>
          <p:cNvSpPr/>
          <p:nvPr/>
        </p:nvSpPr>
        <p:spPr>
          <a:xfrm>
            <a:off x="6737120" y="4921685"/>
            <a:ext cx="347472" cy="347472"/>
          </a:xfrm>
          <a:custGeom>
            <a:avLst/>
            <a:gdLst/>
            <a:ahLst/>
            <a:cxnLst/>
            <a:rect l="l" t="t" r="r" b="b"/>
            <a:pathLst>
              <a:path w="320729"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29"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1"/>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10" name="object 38"/>
          <p:cNvSpPr/>
          <p:nvPr/>
        </p:nvSpPr>
        <p:spPr>
          <a:xfrm>
            <a:off x="8556365" y="2219115"/>
            <a:ext cx="347472" cy="347472"/>
          </a:xfrm>
          <a:custGeom>
            <a:avLst/>
            <a:gdLst/>
            <a:ahLst/>
            <a:cxnLst/>
            <a:rect l="l" t="t" r="r" b="b"/>
            <a:pathLst>
              <a:path w="320729"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4"/>
                </a:lnTo>
                <a:lnTo>
                  <a:pt x="308334" y="106609"/>
                </a:lnTo>
                <a:lnTo>
                  <a:pt x="313014" y="120303"/>
                </a:lnTo>
                <a:lnTo>
                  <a:pt x="316635" y="134512"/>
                </a:lnTo>
                <a:lnTo>
                  <a:pt x="319146" y="149181"/>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2"/>
                </a:lnTo>
                <a:lnTo>
                  <a:pt x="146243" y="346698"/>
                </a:lnTo>
                <a:lnTo>
                  <a:pt x="132464" y="344742"/>
                </a:lnTo>
                <a:lnTo>
                  <a:pt x="119078" y="341551"/>
                </a:lnTo>
                <a:lnTo>
                  <a:pt x="106136" y="337180"/>
                </a:lnTo>
                <a:lnTo>
                  <a:pt x="93688" y="331684"/>
                </a:lnTo>
                <a:lnTo>
                  <a:pt x="81788" y="325119"/>
                </a:lnTo>
                <a:lnTo>
                  <a:pt x="70484" y="317539"/>
                </a:lnTo>
                <a:lnTo>
                  <a:pt x="59830" y="309002"/>
                </a:lnTo>
                <a:lnTo>
                  <a:pt x="49875" y="299561"/>
                </a:lnTo>
                <a:lnTo>
                  <a:pt x="40672" y="289272"/>
                </a:lnTo>
                <a:lnTo>
                  <a:pt x="32271" y="278192"/>
                </a:lnTo>
                <a:lnTo>
                  <a:pt x="24724" y="266375"/>
                </a:lnTo>
                <a:lnTo>
                  <a:pt x="18081" y="253876"/>
                </a:lnTo>
                <a:lnTo>
                  <a:pt x="12395" y="240752"/>
                </a:lnTo>
                <a:lnTo>
                  <a:pt x="7715" y="227057"/>
                </a:lnTo>
                <a:lnTo>
                  <a:pt x="4094" y="212848"/>
                </a:lnTo>
                <a:lnTo>
                  <a:pt x="1582" y="198179"/>
                </a:lnTo>
                <a:lnTo>
                  <a:pt x="232" y="183106"/>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11" name="object 36"/>
          <p:cNvSpPr/>
          <p:nvPr/>
        </p:nvSpPr>
        <p:spPr>
          <a:xfrm>
            <a:off x="8909165" y="3402186"/>
            <a:ext cx="347472" cy="347472"/>
          </a:xfrm>
          <a:custGeom>
            <a:avLst/>
            <a:gdLst/>
            <a:ahLst/>
            <a:cxnLst/>
            <a:rect l="l" t="t" r="r" b="b"/>
            <a:pathLst>
              <a:path w="338701" h="347361">
                <a:moveTo>
                  <a:pt x="338701" y="173680"/>
                </a:moveTo>
                <a:lnTo>
                  <a:pt x="338086" y="158773"/>
                </a:lnTo>
                <a:lnTo>
                  <a:pt x="336274" y="144215"/>
                </a:lnTo>
                <a:lnTo>
                  <a:pt x="333315" y="130059"/>
                </a:lnTo>
                <a:lnTo>
                  <a:pt x="329260" y="116355"/>
                </a:lnTo>
                <a:lnTo>
                  <a:pt x="324157" y="103155"/>
                </a:lnTo>
                <a:lnTo>
                  <a:pt x="318058" y="90510"/>
                </a:lnTo>
                <a:lnTo>
                  <a:pt x="311012" y="78472"/>
                </a:lnTo>
                <a:lnTo>
                  <a:pt x="303069" y="67092"/>
                </a:lnTo>
                <a:lnTo>
                  <a:pt x="294280" y="56421"/>
                </a:lnTo>
                <a:lnTo>
                  <a:pt x="284694" y="46511"/>
                </a:lnTo>
                <a:lnTo>
                  <a:pt x="274362" y="37412"/>
                </a:lnTo>
                <a:lnTo>
                  <a:pt x="263333" y="29177"/>
                </a:lnTo>
                <a:lnTo>
                  <a:pt x="251657" y="21856"/>
                </a:lnTo>
                <a:lnTo>
                  <a:pt x="239385" y="15500"/>
                </a:lnTo>
                <a:lnTo>
                  <a:pt x="226566" y="10162"/>
                </a:lnTo>
                <a:lnTo>
                  <a:pt x="213252" y="5892"/>
                </a:lnTo>
                <a:lnTo>
                  <a:pt x="199490" y="2742"/>
                </a:lnTo>
                <a:lnTo>
                  <a:pt x="185333" y="763"/>
                </a:lnTo>
                <a:lnTo>
                  <a:pt x="170829" y="6"/>
                </a:lnTo>
                <a:lnTo>
                  <a:pt x="169350" y="0"/>
                </a:lnTo>
                <a:lnTo>
                  <a:pt x="154814" y="630"/>
                </a:lnTo>
                <a:lnTo>
                  <a:pt x="140620" y="2489"/>
                </a:lnTo>
                <a:lnTo>
                  <a:pt x="126816" y="5523"/>
                </a:lnTo>
                <a:lnTo>
                  <a:pt x="113454" y="9683"/>
                </a:lnTo>
                <a:lnTo>
                  <a:pt x="100583" y="14916"/>
                </a:lnTo>
                <a:lnTo>
                  <a:pt x="88254" y="21171"/>
                </a:lnTo>
                <a:lnTo>
                  <a:pt x="76516" y="28397"/>
                </a:lnTo>
                <a:lnTo>
                  <a:pt x="65420" y="36543"/>
                </a:lnTo>
                <a:lnTo>
                  <a:pt x="55015" y="45557"/>
                </a:lnTo>
                <a:lnTo>
                  <a:pt x="45351" y="55388"/>
                </a:lnTo>
                <a:lnTo>
                  <a:pt x="36479" y="65984"/>
                </a:lnTo>
                <a:lnTo>
                  <a:pt x="28449" y="77295"/>
                </a:lnTo>
                <a:lnTo>
                  <a:pt x="21311" y="89269"/>
                </a:lnTo>
                <a:lnTo>
                  <a:pt x="15114" y="101855"/>
                </a:lnTo>
                <a:lnTo>
                  <a:pt x="9909" y="115001"/>
                </a:lnTo>
                <a:lnTo>
                  <a:pt x="5745" y="128657"/>
                </a:lnTo>
                <a:lnTo>
                  <a:pt x="2674" y="142770"/>
                </a:lnTo>
                <a:lnTo>
                  <a:pt x="744" y="157289"/>
                </a:lnTo>
                <a:lnTo>
                  <a:pt x="6" y="172164"/>
                </a:lnTo>
                <a:lnTo>
                  <a:pt x="0" y="173680"/>
                </a:lnTo>
                <a:lnTo>
                  <a:pt x="615" y="188588"/>
                </a:lnTo>
                <a:lnTo>
                  <a:pt x="2427" y="203146"/>
                </a:lnTo>
                <a:lnTo>
                  <a:pt x="5386" y="217302"/>
                </a:lnTo>
                <a:lnTo>
                  <a:pt x="9441" y="231006"/>
                </a:lnTo>
                <a:lnTo>
                  <a:pt x="14544" y="244206"/>
                </a:lnTo>
                <a:lnTo>
                  <a:pt x="20643" y="256850"/>
                </a:lnTo>
                <a:lnTo>
                  <a:pt x="27689" y="268888"/>
                </a:lnTo>
                <a:lnTo>
                  <a:pt x="35631" y="280269"/>
                </a:lnTo>
                <a:lnTo>
                  <a:pt x="44421" y="290940"/>
                </a:lnTo>
                <a:lnTo>
                  <a:pt x="54007" y="300850"/>
                </a:lnTo>
                <a:lnTo>
                  <a:pt x="64339" y="309949"/>
                </a:lnTo>
                <a:lnTo>
                  <a:pt x="75368" y="318184"/>
                </a:lnTo>
                <a:lnTo>
                  <a:pt x="87044" y="325505"/>
                </a:lnTo>
                <a:lnTo>
                  <a:pt x="99316" y="331861"/>
                </a:lnTo>
                <a:lnTo>
                  <a:pt x="112134" y="337199"/>
                </a:lnTo>
                <a:lnTo>
                  <a:pt x="125449" y="341469"/>
                </a:lnTo>
                <a:lnTo>
                  <a:pt x="139210" y="344619"/>
                </a:lnTo>
                <a:lnTo>
                  <a:pt x="153368" y="346598"/>
                </a:lnTo>
                <a:lnTo>
                  <a:pt x="167872" y="347355"/>
                </a:lnTo>
                <a:lnTo>
                  <a:pt x="169350" y="347361"/>
                </a:lnTo>
                <a:lnTo>
                  <a:pt x="183886" y="346731"/>
                </a:lnTo>
                <a:lnTo>
                  <a:pt x="198081" y="344872"/>
                </a:lnTo>
                <a:lnTo>
                  <a:pt x="211885" y="341838"/>
                </a:lnTo>
                <a:lnTo>
                  <a:pt x="225247" y="337678"/>
                </a:lnTo>
                <a:lnTo>
                  <a:pt x="238117" y="332445"/>
                </a:lnTo>
                <a:lnTo>
                  <a:pt x="250447" y="326190"/>
                </a:lnTo>
                <a:lnTo>
                  <a:pt x="262185" y="318964"/>
                </a:lnTo>
                <a:lnTo>
                  <a:pt x="273281" y="310818"/>
                </a:lnTo>
                <a:lnTo>
                  <a:pt x="283686" y="301804"/>
                </a:lnTo>
                <a:lnTo>
                  <a:pt x="293349" y="291973"/>
                </a:lnTo>
                <a:lnTo>
                  <a:pt x="302221" y="281377"/>
                </a:lnTo>
                <a:lnTo>
                  <a:pt x="310251" y="270066"/>
                </a:lnTo>
                <a:lnTo>
                  <a:pt x="317390" y="258092"/>
                </a:lnTo>
                <a:lnTo>
                  <a:pt x="323587" y="245506"/>
                </a:lnTo>
                <a:lnTo>
                  <a:pt x="328792" y="232360"/>
                </a:lnTo>
                <a:lnTo>
                  <a:pt x="332956" y="218704"/>
                </a:lnTo>
                <a:lnTo>
                  <a:pt x="336027" y="204591"/>
                </a:lnTo>
                <a:lnTo>
                  <a:pt x="337957" y="190071"/>
                </a:lnTo>
                <a:lnTo>
                  <a:pt x="338695" y="175197"/>
                </a:lnTo>
                <a:lnTo>
                  <a:pt x="338701"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12" name="object 34"/>
          <p:cNvSpPr/>
          <p:nvPr/>
        </p:nvSpPr>
        <p:spPr>
          <a:xfrm>
            <a:off x="6562354" y="2483005"/>
            <a:ext cx="347472" cy="347472"/>
          </a:xfrm>
          <a:custGeom>
            <a:avLst/>
            <a:gdLst/>
            <a:ahLst/>
            <a:cxnLst/>
            <a:rect l="l" t="t" r="r" b="b"/>
            <a:pathLst>
              <a:path w="320729"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5" y="2619"/>
                </a:lnTo>
                <a:lnTo>
                  <a:pt x="201651" y="5810"/>
                </a:lnTo>
                <a:lnTo>
                  <a:pt x="214593" y="10181"/>
                </a:lnTo>
                <a:lnTo>
                  <a:pt x="227041" y="15677"/>
                </a:lnTo>
                <a:lnTo>
                  <a:pt x="238941" y="22242"/>
                </a:lnTo>
                <a:lnTo>
                  <a:pt x="250245" y="29822"/>
                </a:lnTo>
                <a:lnTo>
                  <a:pt x="260899" y="38359"/>
                </a:lnTo>
                <a:lnTo>
                  <a:pt x="270854"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2"/>
                </a:lnTo>
                <a:lnTo>
                  <a:pt x="146244" y="346698"/>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3" y="198179"/>
                </a:lnTo>
                <a:lnTo>
                  <a:pt x="232" y="183107"/>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13" name="object 32"/>
          <p:cNvSpPr/>
          <p:nvPr/>
        </p:nvSpPr>
        <p:spPr>
          <a:xfrm>
            <a:off x="8716732" y="1593274"/>
            <a:ext cx="347472" cy="347472"/>
          </a:xfrm>
          <a:custGeom>
            <a:avLst/>
            <a:gdLst/>
            <a:ahLst/>
            <a:cxnLst/>
            <a:rect l="l" t="t" r="r" b="b"/>
            <a:pathLst>
              <a:path w="320730"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4"/>
                </a:lnTo>
                <a:lnTo>
                  <a:pt x="308334" y="106609"/>
                </a:lnTo>
                <a:lnTo>
                  <a:pt x="313014" y="120303"/>
                </a:lnTo>
                <a:lnTo>
                  <a:pt x="316635" y="134512"/>
                </a:lnTo>
                <a:lnTo>
                  <a:pt x="319147" y="149181"/>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3"/>
                </a:lnTo>
                <a:lnTo>
                  <a:pt x="285311" y="282563"/>
                </a:lnTo>
                <a:lnTo>
                  <a:pt x="276594" y="293344"/>
                </a:lnTo>
                <a:lnTo>
                  <a:pt x="267094" y="303311"/>
                </a:lnTo>
                <a:lnTo>
                  <a:pt x="256863" y="312410"/>
                </a:lnTo>
                <a:lnTo>
                  <a:pt x="245952" y="320584"/>
                </a:lnTo>
                <a:lnTo>
                  <a:pt x="234412" y="327778"/>
                </a:lnTo>
                <a:lnTo>
                  <a:pt x="222294" y="333937"/>
                </a:lnTo>
                <a:lnTo>
                  <a:pt x="209649" y="339005"/>
                </a:lnTo>
                <a:lnTo>
                  <a:pt x="196530" y="342927"/>
                </a:lnTo>
                <a:lnTo>
                  <a:pt x="182985" y="345647"/>
                </a:lnTo>
                <a:lnTo>
                  <a:pt x="169068" y="347110"/>
                </a:lnTo>
                <a:lnTo>
                  <a:pt x="160364" y="347362"/>
                </a:lnTo>
                <a:lnTo>
                  <a:pt x="146243" y="346698"/>
                </a:lnTo>
                <a:lnTo>
                  <a:pt x="132464" y="344742"/>
                </a:lnTo>
                <a:lnTo>
                  <a:pt x="119078" y="341551"/>
                </a:lnTo>
                <a:lnTo>
                  <a:pt x="106136" y="337180"/>
                </a:lnTo>
                <a:lnTo>
                  <a:pt x="93688" y="331684"/>
                </a:lnTo>
                <a:lnTo>
                  <a:pt x="81788" y="325119"/>
                </a:lnTo>
                <a:lnTo>
                  <a:pt x="70484" y="317539"/>
                </a:lnTo>
                <a:lnTo>
                  <a:pt x="59830" y="309002"/>
                </a:lnTo>
                <a:lnTo>
                  <a:pt x="49875" y="299561"/>
                </a:lnTo>
                <a:lnTo>
                  <a:pt x="40672" y="289272"/>
                </a:lnTo>
                <a:lnTo>
                  <a:pt x="32271" y="278192"/>
                </a:lnTo>
                <a:lnTo>
                  <a:pt x="24724" y="266375"/>
                </a:lnTo>
                <a:lnTo>
                  <a:pt x="18081" y="253876"/>
                </a:lnTo>
                <a:lnTo>
                  <a:pt x="12395" y="240752"/>
                </a:lnTo>
                <a:lnTo>
                  <a:pt x="7715" y="227057"/>
                </a:lnTo>
                <a:lnTo>
                  <a:pt x="4094" y="212848"/>
                </a:lnTo>
                <a:lnTo>
                  <a:pt x="1582" y="198179"/>
                </a:lnTo>
                <a:lnTo>
                  <a:pt x="232" y="183106"/>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14" name="object 30"/>
          <p:cNvSpPr/>
          <p:nvPr/>
        </p:nvSpPr>
        <p:spPr>
          <a:xfrm>
            <a:off x="7725572" y="3169970"/>
            <a:ext cx="347472" cy="347472"/>
          </a:xfrm>
          <a:custGeom>
            <a:avLst/>
            <a:gdLst/>
            <a:ahLst/>
            <a:cxnLst/>
            <a:rect l="l" t="t" r="r" b="b"/>
            <a:pathLst>
              <a:path w="320729"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2"/>
                </a:lnTo>
                <a:lnTo>
                  <a:pt x="146244" y="346698"/>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3" y="198179"/>
                </a:lnTo>
                <a:lnTo>
                  <a:pt x="232" y="183107"/>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15" name="object 28"/>
          <p:cNvSpPr/>
          <p:nvPr/>
        </p:nvSpPr>
        <p:spPr>
          <a:xfrm>
            <a:off x="6401989" y="5328656"/>
            <a:ext cx="347472" cy="347472"/>
          </a:xfrm>
          <a:custGeom>
            <a:avLst/>
            <a:gdLst/>
            <a:ahLst/>
            <a:cxnLst/>
            <a:rect l="l" t="t" r="r" b="b"/>
            <a:pathLst>
              <a:path w="320730"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6"/>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16" name="object 26"/>
          <p:cNvSpPr/>
          <p:nvPr/>
        </p:nvSpPr>
        <p:spPr>
          <a:xfrm>
            <a:off x="7105873" y="4521611"/>
            <a:ext cx="347472" cy="347472"/>
          </a:xfrm>
          <a:custGeom>
            <a:avLst/>
            <a:gdLst/>
            <a:ahLst/>
            <a:cxnLst/>
            <a:rect l="l" t="t" r="r" b="b"/>
            <a:pathLst>
              <a:path w="320730"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6"/>
                </a:lnTo>
                <a:lnTo>
                  <a:pt x="0" y="173681"/>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17" name="object 24"/>
          <p:cNvSpPr/>
          <p:nvPr/>
        </p:nvSpPr>
        <p:spPr>
          <a:xfrm>
            <a:off x="5052670" y="3517331"/>
            <a:ext cx="347472" cy="347472"/>
          </a:xfrm>
          <a:custGeom>
            <a:avLst/>
            <a:gdLst/>
            <a:ahLst/>
            <a:cxnLst/>
            <a:rect l="l" t="t" r="r" b="b"/>
            <a:pathLst>
              <a:path w="320730"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1"/>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18" name="object 22"/>
          <p:cNvSpPr/>
          <p:nvPr/>
        </p:nvSpPr>
        <p:spPr>
          <a:xfrm>
            <a:off x="4776845" y="5206506"/>
            <a:ext cx="347472" cy="347472"/>
          </a:xfrm>
          <a:custGeom>
            <a:avLst/>
            <a:gdLst/>
            <a:ahLst/>
            <a:cxnLst/>
            <a:rect l="l" t="t" r="r" b="b"/>
            <a:pathLst>
              <a:path w="320730"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19" name="object 20"/>
          <p:cNvSpPr/>
          <p:nvPr/>
        </p:nvSpPr>
        <p:spPr>
          <a:xfrm>
            <a:off x="5373401" y="4051297"/>
            <a:ext cx="347472" cy="347472"/>
          </a:xfrm>
          <a:custGeom>
            <a:avLst/>
            <a:gdLst/>
            <a:ahLst/>
            <a:cxnLst/>
            <a:rect l="l" t="t" r="r" b="b"/>
            <a:pathLst>
              <a:path w="320730"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2"/>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1"/>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20" name="object 18"/>
          <p:cNvSpPr/>
          <p:nvPr/>
        </p:nvSpPr>
        <p:spPr>
          <a:xfrm>
            <a:off x="8237687" y="2691052"/>
            <a:ext cx="347472" cy="347472"/>
          </a:xfrm>
          <a:custGeom>
            <a:avLst/>
            <a:gdLst/>
            <a:ahLst/>
            <a:cxnLst/>
            <a:rect l="l" t="t" r="r" b="b"/>
            <a:pathLst>
              <a:path w="320730"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4"/>
                </a:lnTo>
                <a:lnTo>
                  <a:pt x="308334" y="106609"/>
                </a:lnTo>
                <a:lnTo>
                  <a:pt x="313014" y="120303"/>
                </a:lnTo>
                <a:lnTo>
                  <a:pt x="316635" y="134512"/>
                </a:lnTo>
                <a:lnTo>
                  <a:pt x="319147" y="149181"/>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2"/>
                </a:lnTo>
                <a:lnTo>
                  <a:pt x="146243" y="346698"/>
                </a:lnTo>
                <a:lnTo>
                  <a:pt x="132464" y="344742"/>
                </a:lnTo>
                <a:lnTo>
                  <a:pt x="119078" y="341551"/>
                </a:lnTo>
                <a:lnTo>
                  <a:pt x="106136" y="337180"/>
                </a:lnTo>
                <a:lnTo>
                  <a:pt x="93688"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7"/>
                </a:lnTo>
                <a:lnTo>
                  <a:pt x="4094" y="212848"/>
                </a:lnTo>
                <a:lnTo>
                  <a:pt x="1582" y="198179"/>
                </a:lnTo>
                <a:lnTo>
                  <a:pt x="232" y="183106"/>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21" name="object 6"/>
          <p:cNvSpPr txBox="1"/>
          <p:nvPr/>
        </p:nvSpPr>
        <p:spPr>
          <a:xfrm>
            <a:off x="2856125" y="3759280"/>
            <a:ext cx="992822" cy="330200"/>
          </a:xfrm>
          <a:prstGeom prst="rect">
            <a:avLst/>
          </a:prstGeom>
        </p:spPr>
        <p:txBody>
          <a:bodyPr wrap="square" lIns="0" tIns="0" rIns="0" bIns="0" rtlCol="0">
            <a:noAutofit/>
          </a:bodyPr>
          <a:lstStyle/>
          <a:p>
            <a:pPr marL="12700">
              <a:lnSpc>
                <a:spcPts val="2600"/>
              </a:lnSpc>
              <a:spcBef>
                <a:spcPts val="130"/>
              </a:spcBef>
            </a:pPr>
            <a:r>
              <a:rPr sz="3600" baseline="2275" dirty="0">
                <a:solidFill>
                  <a:srgbClr val="7F7E7E"/>
                </a:solidFill>
                <a:cs typeface="Calibri"/>
              </a:rPr>
              <a:t>Income</a:t>
            </a:r>
            <a:endParaRPr sz="2400" dirty="0">
              <a:cs typeface="Calibri"/>
            </a:endParaRPr>
          </a:p>
        </p:txBody>
      </p:sp>
      <p:grpSp>
        <p:nvGrpSpPr>
          <p:cNvPr id="122" name="Group 121"/>
          <p:cNvGrpSpPr/>
          <p:nvPr/>
        </p:nvGrpSpPr>
        <p:grpSpPr>
          <a:xfrm>
            <a:off x="3907438" y="1888930"/>
            <a:ext cx="6303362" cy="4054670"/>
            <a:chOff x="2343901" y="1923700"/>
            <a:chExt cx="6303362" cy="4054670"/>
          </a:xfrm>
        </p:grpSpPr>
        <p:sp>
          <p:nvSpPr>
            <p:cNvPr id="123" name="object 67"/>
            <p:cNvSpPr/>
            <p:nvPr/>
          </p:nvSpPr>
          <p:spPr>
            <a:xfrm>
              <a:off x="2343901" y="1923700"/>
              <a:ext cx="0" cy="4054670"/>
            </a:xfrm>
            <a:custGeom>
              <a:avLst/>
              <a:gdLst/>
              <a:ahLst/>
              <a:cxnLst/>
              <a:rect l="l" t="t" r="r" b="b"/>
              <a:pathLst>
                <a:path h="4054670">
                  <a:moveTo>
                    <a:pt x="0" y="4054670"/>
                  </a:moveTo>
                  <a:lnTo>
                    <a:pt x="0" y="0"/>
                  </a:lnTo>
                </a:path>
              </a:pathLst>
            </a:custGeom>
            <a:ln w="25399">
              <a:solidFill>
                <a:srgbClr val="6094C9"/>
              </a:solidFill>
              <a:headEnd type="none"/>
              <a:tailEnd type="arrow"/>
            </a:ln>
            <a:effectLst>
              <a:outerShdw blurRad="50800" dist="38100" dir="5400000" algn="t" rotWithShape="0">
                <a:prstClr val="black">
                  <a:alpha val="40000"/>
                </a:prstClr>
              </a:outerShdw>
            </a:effectLst>
          </p:spPr>
          <p:txBody>
            <a:bodyPr wrap="square" lIns="0" tIns="0" rIns="0" bIns="0" rtlCol="0">
              <a:noAutofit/>
            </a:bodyPr>
            <a:lstStyle/>
            <a:p>
              <a:endParaRPr/>
            </a:p>
          </p:txBody>
        </p:sp>
        <p:sp>
          <p:nvSpPr>
            <p:cNvPr id="124" name="object 70"/>
            <p:cNvSpPr/>
            <p:nvPr/>
          </p:nvSpPr>
          <p:spPr>
            <a:xfrm>
              <a:off x="2343901" y="5978370"/>
              <a:ext cx="6303362" cy="0"/>
            </a:xfrm>
            <a:custGeom>
              <a:avLst/>
              <a:gdLst/>
              <a:ahLst/>
              <a:cxnLst/>
              <a:rect l="l" t="t" r="r" b="b"/>
              <a:pathLst>
                <a:path w="6303362">
                  <a:moveTo>
                    <a:pt x="0" y="0"/>
                  </a:moveTo>
                  <a:lnTo>
                    <a:pt x="6303362" y="0"/>
                  </a:lnTo>
                </a:path>
              </a:pathLst>
            </a:custGeom>
            <a:ln w="25399">
              <a:solidFill>
                <a:srgbClr val="6094C9"/>
              </a:solidFill>
              <a:headEnd type="none"/>
              <a:tailEnd type="arrow"/>
            </a:ln>
            <a:effectLst>
              <a:outerShdw blurRad="50800" dist="38100" algn="l" rotWithShape="0">
                <a:prstClr val="black">
                  <a:alpha val="40000"/>
                </a:prstClr>
              </a:outerShdw>
            </a:effectLst>
          </p:spPr>
          <p:txBody>
            <a:bodyPr wrap="square" lIns="0" tIns="0" rIns="0" bIns="0" rtlCol="0">
              <a:noAutofit/>
            </a:bodyPr>
            <a:lstStyle/>
            <a:p>
              <a:endParaRPr/>
            </a:p>
          </p:txBody>
        </p:sp>
      </p:grpSp>
      <p:sp>
        <p:nvSpPr>
          <p:cNvPr id="126" name="object 69"/>
          <p:cNvSpPr/>
          <p:nvPr/>
        </p:nvSpPr>
        <p:spPr>
          <a:xfrm>
            <a:off x="6540855" y="1593274"/>
            <a:ext cx="565019" cy="625840"/>
          </a:xfrm>
          <a:custGeom>
            <a:avLst/>
            <a:gdLst/>
            <a:ahLst/>
            <a:cxnLst/>
            <a:rect l="l" t="t" r="r" b="b"/>
            <a:pathLst>
              <a:path w="565019" h="625840">
                <a:moveTo>
                  <a:pt x="0" y="0"/>
                </a:moveTo>
                <a:lnTo>
                  <a:pt x="0" y="625840"/>
                </a:lnTo>
                <a:lnTo>
                  <a:pt x="565019" y="625840"/>
                </a:lnTo>
                <a:lnTo>
                  <a:pt x="565019" y="0"/>
                </a:lnTo>
                <a:lnTo>
                  <a:pt x="0" y="0"/>
                </a:lnTo>
                <a:close/>
              </a:path>
            </a:pathLst>
          </a:custGeom>
          <a:solidFill>
            <a:srgbClr val="59B9D0">
              <a:alpha val="71000"/>
            </a:srgbClr>
          </a:solidFill>
          <a:effectLst>
            <a:outerShdw blurRad="50800" dist="38100" dir="5400000" algn="t" rotWithShape="0">
              <a:prstClr val="black">
                <a:alpha val="40000"/>
              </a:prstClr>
            </a:outerShdw>
          </a:effectLst>
        </p:spPr>
        <p:txBody>
          <a:bodyPr wrap="square" lIns="0" tIns="0" rIns="0" bIns="0" rtlCol="0">
            <a:noAutofit/>
          </a:bodyPr>
          <a:lstStyle/>
          <a:p>
            <a:endParaRPr/>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object 5"/>
          <p:cNvSpPr txBox="1"/>
          <p:nvPr/>
        </p:nvSpPr>
        <p:spPr>
          <a:xfrm>
            <a:off x="3625916" y="369651"/>
            <a:ext cx="6889684" cy="807913"/>
          </a:xfrm>
          <a:prstGeom prst="rect">
            <a:avLst/>
          </a:prstGeom>
        </p:spPr>
        <p:txBody>
          <a:bodyPr wrap="square" lIns="0" tIns="0" rIns="0" bIns="0" rtlCol="0">
            <a:spAutoFit/>
          </a:bodyPr>
          <a:lstStyle/>
          <a:p>
            <a:pPr marL="12700" marR="41909">
              <a:lnSpc>
                <a:spcPts val="3454"/>
              </a:lnSpc>
              <a:spcBef>
                <a:spcPts val="172"/>
              </a:spcBef>
            </a:pPr>
            <a:r>
              <a:rPr lang="en-US" sz="4800" baseline="2560" dirty="0">
                <a:solidFill>
                  <a:srgbClr val="4E81BC"/>
                </a:solidFill>
                <a:latin typeface="+mj-lt"/>
                <a:cs typeface="Calibri"/>
              </a:rPr>
              <a:t>Mean Shift</a:t>
            </a:r>
            <a:endParaRPr sz="3200" dirty="0">
              <a:latin typeface="+mj-lt"/>
              <a:cs typeface="Calibri"/>
            </a:endParaRPr>
          </a:p>
          <a:p>
            <a:pPr marL="12700">
              <a:lnSpc>
                <a:spcPts val="2770"/>
              </a:lnSpc>
            </a:pPr>
            <a:r>
              <a:rPr lang="en-US" sz="3200" baseline="1137" dirty="0">
                <a:solidFill>
                  <a:srgbClr val="7F7E7E"/>
                </a:solidFill>
                <a:latin typeface="+mj-lt"/>
                <a:cs typeface="Calibri"/>
              </a:rPr>
              <a:t>Sample local density, follow gradient towards denser direction</a:t>
            </a:r>
          </a:p>
        </p:txBody>
      </p:sp>
      <p:sp>
        <p:nvSpPr>
          <p:cNvPr id="124" name="object 3"/>
          <p:cNvSpPr txBox="1"/>
          <p:nvPr/>
        </p:nvSpPr>
        <p:spPr>
          <a:xfrm>
            <a:off x="6950816" y="6116930"/>
            <a:ext cx="542241" cy="330200"/>
          </a:xfrm>
          <a:prstGeom prst="rect">
            <a:avLst/>
          </a:prstGeom>
        </p:spPr>
        <p:txBody>
          <a:bodyPr wrap="square" lIns="0" tIns="0" rIns="0" bIns="0" rtlCol="0">
            <a:noAutofit/>
          </a:bodyPr>
          <a:lstStyle/>
          <a:p>
            <a:pPr marL="12700">
              <a:lnSpc>
                <a:spcPts val="2600"/>
              </a:lnSpc>
              <a:spcBef>
                <a:spcPts val="130"/>
              </a:spcBef>
            </a:pPr>
            <a:r>
              <a:rPr sz="3600" baseline="2275" dirty="0">
                <a:solidFill>
                  <a:srgbClr val="7F7E7E"/>
                </a:solidFill>
                <a:latin typeface="Calibri"/>
                <a:cs typeface="Calibri"/>
              </a:rPr>
              <a:t>Age</a:t>
            </a:r>
            <a:endParaRPr sz="2400">
              <a:latin typeface="Calibri"/>
              <a:cs typeface="Calibri"/>
            </a:endParaRPr>
          </a:p>
        </p:txBody>
      </p:sp>
      <p:sp>
        <p:nvSpPr>
          <p:cNvPr id="125" name="object 82"/>
          <p:cNvSpPr/>
          <p:nvPr/>
        </p:nvSpPr>
        <p:spPr>
          <a:xfrm>
            <a:off x="5938372" y="5487188"/>
            <a:ext cx="347472" cy="347472"/>
          </a:xfrm>
          <a:custGeom>
            <a:avLst/>
            <a:gdLst/>
            <a:ahLst/>
            <a:cxnLst/>
            <a:rect l="l" t="t" r="r" b="b"/>
            <a:pathLst>
              <a:path w="320729"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26" name="object 84"/>
          <p:cNvSpPr/>
          <p:nvPr/>
        </p:nvSpPr>
        <p:spPr>
          <a:xfrm>
            <a:off x="6923747" y="5521291"/>
            <a:ext cx="347472" cy="347472"/>
          </a:xfrm>
          <a:custGeom>
            <a:avLst/>
            <a:gdLst/>
            <a:ahLst/>
            <a:cxnLst/>
            <a:rect l="l" t="t" r="r" b="b"/>
            <a:pathLst>
              <a:path w="320729"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6"/>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27" name="object 86"/>
          <p:cNvSpPr/>
          <p:nvPr/>
        </p:nvSpPr>
        <p:spPr>
          <a:xfrm>
            <a:off x="7775551" y="5502337"/>
            <a:ext cx="347472" cy="347472"/>
          </a:xfrm>
          <a:custGeom>
            <a:avLst/>
            <a:gdLst/>
            <a:ahLst/>
            <a:cxnLst/>
            <a:rect l="l" t="t" r="r" b="b"/>
            <a:pathLst>
              <a:path w="320729"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9"/>
                </a:lnTo>
                <a:lnTo>
                  <a:pt x="288458" y="69169"/>
                </a:lnTo>
                <a:lnTo>
                  <a:pt x="296005" y="80986"/>
                </a:lnTo>
                <a:lnTo>
                  <a:pt x="302647" y="93485"/>
                </a:lnTo>
                <a:lnTo>
                  <a:pt x="308334" y="106609"/>
                </a:lnTo>
                <a:lnTo>
                  <a:pt x="313014" y="120303"/>
                </a:lnTo>
                <a:lnTo>
                  <a:pt x="316635" y="134513"/>
                </a:lnTo>
                <a:lnTo>
                  <a:pt x="319146" y="149182"/>
                </a:lnTo>
                <a:lnTo>
                  <a:pt x="320497" y="164255"/>
                </a:lnTo>
                <a:lnTo>
                  <a:pt x="320729" y="173680"/>
                </a:lnTo>
                <a:lnTo>
                  <a:pt x="320116" y="188974"/>
                </a:lnTo>
                <a:lnTo>
                  <a:pt x="318311" y="203897"/>
                </a:lnTo>
                <a:lnTo>
                  <a:pt x="315364" y="218395"/>
                </a:lnTo>
                <a:lnTo>
                  <a:pt x="311328" y="232412"/>
                </a:lnTo>
                <a:lnTo>
                  <a:pt x="306254" y="245893"/>
                </a:lnTo>
                <a:lnTo>
                  <a:pt x="300192" y="258782"/>
                </a:lnTo>
                <a:lnTo>
                  <a:pt x="293194" y="271024"/>
                </a:lnTo>
                <a:lnTo>
                  <a:pt x="285310" y="282563"/>
                </a:lnTo>
                <a:lnTo>
                  <a:pt x="276593" y="293344"/>
                </a:lnTo>
                <a:lnTo>
                  <a:pt x="267094" y="303312"/>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6"/>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28" name="object 74"/>
          <p:cNvSpPr/>
          <p:nvPr/>
        </p:nvSpPr>
        <p:spPr>
          <a:xfrm>
            <a:off x="4192469" y="5195209"/>
            <a:ext cx="347472" cy="347472"/>
          </a:xfrm>
          <a:custGeom>
            <a:avLst/>
            <a:gdLst/>
            <a:ahLst/>
            <a:cxnLst/>
            <a:rect l="l" t="t" r="r" b="b"/>
            <a:pathLst>
              <a:path w="320730"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29" name="object 72"/>
          <p:cNvSpPr/>
          <p:nvPr/>
        </p:nvSpPr>
        <p:spPr>
          <a:xfrm>
            <a:off x="7483366" y="2517371"/>
            <a:ext cx="347472" cy="347472"/>
          </a:xfrm>
          <a:custGeom>
            <a:avLst/>
            <a:gdLst/>
            <a:ahLst/>
            <a:cxnLst/>
            <a:rect l="l" t="t" r="r" b="b"/>
            <a:pathLst>
              <a:path w="320730"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30" y="342927"/>
                </a:lnTo>
                <a:lnTo>
                  <a:pt x="182985" y="345647"/>
                </a:lnTo>
                <a:lnTo>
                  <a:pt x="169068" y="347110"/>
                </a:lnTo>
                <a:lnTo>
                  <a:pt x="160364" y="347362"/>
                </a:lnTo>
                <a:lnTo>
                  <a:pt x="146244" y="346698"/>
                </a:lnTo>
                <a:lnTo>
                  <a:pt x="132465" y="344742"/>
                </a:lnTo>
                <a:lnTo>
                  <a:pt x="119078" y="341551"/>
                </a:lnTo>
                <a:lnTo>
                  <a:pt x="106136" y="337180"/>
                </a:lnTo>
                <a:lnTo>
                  <a:pt x="93689" y="331684"/>
                </a:lnTo>
                <a:lnTo>
                  <a:pt x="81788" y="325119"/>
                </a:lnTo>
                <a:lnTo>
                  <a:pt x="70485" y="317540"/>
                </a:lnTo>
                <a:lnTo>
                  <a:pt x="59830" y="309002"/>
                </a:lnTo>
                <a:lnTo>
                  <a:pt x="49876" y="299561"/>
                </a:lnTo>
                <a:lnTo>
                  <a:pt x="40672" y="289273"/>
                </a:lnTo>
                <a:lnTo>
                  <a:pt x="32271" y="278192"/>
                </a:lnTo>
                <a:lnTo>
                  <a:pt x="24724" y="266375"/>
                </a:lnTo>
                <a:lnTo>
                  <a:pt x="18081" y="253876"/>
                </a:lnTo>
                <a:lnTo>
                  <a:pt x="12395" y="240752"/>
                </a:lnTo>
                <a:lnTo>
                  <a:pt x="7715" y="227058"/>
                </a:lnTo>
                <a:lnTo>
                  <a:pt x="4094" y="212848"/>
                </a:lnTo>
                <a:lnTo>
                  <a:pt x="1583" y="198180"/>
                </a:lnTo>
                <a:lnTo>
                  <a:pt x="232" y="183107"/>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30" name="object 70"/>
          <p:cNvSpPr/>
          <p:nvPr/>
        </p:nvSpPr>
        <p:spPr>
          <a:xfrm>
            <a:off x="7084113" y="2135643"/>
            <a:ext cx="347472" cy="347472"/>
          </a:xfrm>
          <a:custGeom>
            <a:avLst/>
            <a:gdLst/>
            <a:ahLst/>
            <a:cxnLst/>
            <a:rect l="l" t="t" r="r" b="b"/>
            <a:pathLst>
              <a:path w="320730"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2"/>
                </a:lnTo>
                <a:lnTo>
                  <a:pt x="146244" y="346698"/>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3" y="198179"/>
                </a:lnTo>
                <a:lnTo>
                  <a:pt x="232" y="183107"/>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31" name="object 68"/>
          <p:cNvSpPr/>
          <p:nvPr/>
        </p:nvSpPr>
        <p:spPr>
          <a:xfrm>
            <a:off x="6672028" y="1723114"/>
            <a:ext cx="347472" cy="347472"/>
          </a:xfrm>
          <a:custGeom>
            <a:avLst/>
            <a:gdLst/>
            <a:ahLst/>
            <a:cxnLst/>
            <a:rect l="l" t="t" r="r" b="b"/>
            <a:pathLst>
              <a:path w="320729"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2"/>
                </a:lnTo>
                <a:lnTo>
                  <a:pt x="146244" y="346698"/>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3"/>
                </a:lnTo>
                <a:lnTo>
                  <a:pt x="32271" y="278192"/>
                </a:lnTo>
                <a:lnTo>
                  <a:pt x="24724" y="266375"/>
                </a:lnTo>
                <a:lnTo>
                  <a:pt x="18081" y="253876"/>
                </a:lnTo>
                <a:lnTo>
                  <a:pt x="12395" y="240752"/>
                </a:lnTo>
                <a:lnTo>
                  <a:pt x="7715" y="227058"/>
                </a:lnTo>
                <a:lnTo>
                  <a:pt x="4094" y="212848"/>
                </a:lnTo>
                <a:lnTo>
                  <a:pt x="1583" y="198179"/>
                </a:lnTo>
                <a:lnTo>
                  <a:pt x="232" y="183107"/>
                </a:lnTo>
                <a:lnTo>
                  <a:pt x="0" y="173680"/>
                </a:lnTo>
                <a:close/>
              </a:path>
            </a:pathLst>
          </a:custGeom>
          <a:solidFill>
            <a:srgbClr val="59BAD1"/>
          </a:solidFill>
          <a:ln w="28575">
            <a:solidFill>
              <a:srgbClr val="418FA2"/>
            </a:solidFill>
          </a:ln>
        </p:spPr>
        <p:txBody>
          <a:bodyPr wrap="square" lIns="0" tIns="0" rIns="0" bIns="0" rtlCol="0">
            <a:noAutofit/>
          </a:bodyPr>
          <a:lstStyle/>
          <a:p>
            <a:endParaRPr/>
          </a:p>
        </p:txBody>
      </p:sp>
      <p:sp>
        <p:nvSpPr>
          <p:cNvPr id="132" name="object 66"/>
          <p:cNvSpPr/>
          <p:nvPr/>
        </p:nvSpPr>
        <p:spPr>
          <a:xfrm>
            <a:off x="8396003" y="3412181"/>
            <a:ext cx="347472" cy="347472"/>
          </a:xfrm>
          <a:custGeom>
            <a:avLst/>
            <a:gdLst/>
            <a:ahLst/>
            <a:cxnLst/>
            <a:rect l="l" t="t" r="r" b="b"/>
            <a:pathLst>
              <a:path w="320730"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4"/>
                </a:lnTo>
                <a:lnTo>
                  <a:pt x="308334" y="106609"/>
                </a:lnTo>
                <a:lnTo>
                  <a:pt x="313014" y="120303"/>
                </a:lnTo>
                <a:lnTo>
                  <a:pt x="316635" y="134512"/>
                </a:lnTo>
                <a:lnTo>
                  <a:pt x="319147" y="149181"/>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3" y="346697"/>
                </a:lnTo>
                <a:lnTo>
                  <a:pt x="132464" y="344742"/>
                </a:lnTo>
                <a:lnTo>
                  <a:pt x="119078" y="341551"/>
                </a:lnTo>
                <a:lnTo>
                  <a:pt x="106136" y="337180"/>
                </a:lnTo>
                <a:lnTo>
                  <a:pt x="93688" y="331684"/>
                </a:lnTo>
                <a:lnTo>
                  <a:pt x="81788" y="325119"/>
                </a:lnTo>
                <a:lnTo>
                  <a:pt x="70484" y="317539"/>
                </a:lnTo>
                <a:lnTo>
                  <a:pt x="59830" y="309001"/>
                </a:lnTo>
                <a:lnTo>
                  <a:pt x="49875" y="299561"/>
                </a:lnTo>
                <a:lnTo>
                  <a:pt x="40672" y="289272"/>
                </a:lnTo>
                <a:lnTo>
                  <a:pt x="32271" y="278192"/>
                </a:lnTo>
                <a:lnTo>
                  <a:pt x="24724" y="266375"/>
                </a:lnTo>
                <a:lnTo>
                  <a:pt x="18081" y="253876"/>
                </a:lnTo>
                <a:lnTo>
                  <a:pt x="12395" y="240752"/>
                </a:lnTo>
                <a:lnTo>
                  <a:pt x="7715" y="227057"/>
                </a:lnTo>
                <a:lnTo>
                  <a:pt x="4094" y="212848"/>
                </a:lnTo>
                <a:lnTo>
                  <a:pt x="1582" y="198179"/>
                </a:lnTo>
                <a:lnTo>
                  <a:pt x="232" y="183106"/>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33" name="object 63"/>
          <p:cNvSpPr/>
          <p:nvPr/>
        </p:nvSpPr>
        <p:spPr>
          <a:xfrm>
            <a:off x="7404842" y="5021529"/>
            <a:ext cx="347472" cy="347472"/>
          </a:xfrm>
          <a:custGeom>
            <a:avLst/>
            <a:gdLst/>
            <a:ahLst/>
            <a:cxnLst/>
            <a:rect l="l" t="t" r="r" b="b"/>
            <a:pathLst>
              <a:path w="320730" h="347361">
                <a:moveTo>
                  <a:pt x="0" y="173680"/>
                </a:moveTo>
                <a:lnTo>
                  <a:pt x="232" y="183106"/>
                </a:lnTo>
                <a:lnTo>
                  <a:pt x="1583" y="198179"/>
                </a:lnTo>
                <a:lnTo>
                  <a:pt x="4094" y="212848"/>
                </a:lnTo>
                <a:lnTo>
                  <a:pt x="7715" y="227058"/>
                </a:lnTo>
                <a:lnTo>
                  <a:pt x="12395" y="240752"/>
                </a:lnTo>
                <a:lnTo>
                  <a:pt x="18082" y="253876"/>
                </a:lnTo>
                <a:lnTo>
                  <a:pt x="24724" y="266375"/>
                </a:lnTo>
                <a:lnTo>
                  <a:pt x="32272" y="278192"/>
                </a:lnTo>
                <a:lnTo>
                  <a:pt x="40673" y="289272"/>
                </a:lnTo>
                <a:lnTo>
                  <a:pt x="49876" y="299561"/>
                </a:lnTo>
                <a:lnTo>
                  <a:pt x="59830" y="309001"/>
                </a:lnTo>
                <a:lnTo>
                  <a:pt x="70485" y="317539"/>
                </a:lnTo>
                <a:lnTo>
                  <a:pt x="81788" y="325118"/>
                </a:lnTo>
                <a:lnTo>
                  <a:pt x="93689" y="331684"/>
                </a:lnTo>
                <a:lnTo>
                  <a:pt x="106136" y="337180"/>
                </a:lnTo>
                <a:lnTo>
                  <a:pt x="119079" y="341551"/>
                </a:lnTo>
                <a:lnTo>
                  <a:pt x="132465" y="344742"/>
                </a:lnTo>
                <a:lnTo>
                  <a:pt x="146244" y="346697"/>
                </a:lnTo>
                <a:lnTo>
                  <a:pt x="160365" y="347361"/>
                </a:lnTo>
                <a:lnTo>
                  <a:pt x="169069" y="347110"/>
                </a:lnTo>
                <a:lnTo>
                  <a:pt x="182986" y="345646"/>
                </a:lnTo>
                <a:lnTo>
                  <a:pt x="196530" y="342926"/>
                </a:lnTo>
                <a:lnTo>
                  <a:pt x="209650" y="339004"/>
                </a:lnTo>
                <a:lnTo>
                  <a:pt x="222295" y="333936"/>
                </a:lnTo>
                <a:lnTo>
                  <a:pt x="234413" y="327778"/>
                </a:lnTo>
                <a:lnTo>
                  <a:pt x="245953" y="320583"/>
                </a:lnTo>
                <a:lnTo>
                  <a:pt x="256864" y="312409"/>
                </a:lnTo>
                <a:lnTo>
                  <a:pt x="267095" y="303311"/>
                </a:lnTo>
                <a:lnTo>
                  <a:pt x="276595" y="293343"/>
                </a:lnTo>
                <a:lnTo>
                  <a:pt x="285312" y="282562"/>
                </a:lnTo>
                <a:lnTo>
                  <a:pt x="293195" y="271023"/>
                </a:lnTo>
                <a:lnTo>
                  <a:pt x="300193" y="258781"/>
                </a:lnTo>
                <a:lnTo>
                  <a:pt x="306255" y="245892"/>
                </a:lnTo>
                <a:lnTo>
                  <a:pt x="311330" y="232411"/>
                </a:lnTo>
                <a:lnTo>
                  <a:pt x="315366" y="218394"/>
                </a:lnTo>
                <a:lnTo>
                  <a:pt x="318312" y="203896"/>
                </a:lnTo>
                <a:lnTo>
                  <a:pt x="320117" y="188973"/>
                </a:lnTo>
                <a:lnTo>
                  <a:pt x="320730" y="173680"/>
                </a:lnTo>
                <a:lnTo>
                  <a:pt x="320498" y="164254"/>
                </a:lnTo>
                <a:lnTo>
                  <a:pt x="319147" y="149181"/>
                </a:lnTo>
                <a:lnTo>
                  <a:pt x="316636" y="134512"/>
                </a:lnTo>
                <a:lnTo>
                  <a:pt x="313015" y="120303"/>
                </a:lnTo>
                <a:lnTo>
                  <a:pt x="308335" y="106609"/>
                </a:lnTo>
                <a:lnTo>
                  <a:pt x="302649" y="93485"/>
                </a:lnTo>
                <a:lnTo>
                  <a:pt x="296006" y="80986"/>
                </a:lnTo>
                <a:lnTo>
                  <a:pt x="288459" y="69169"/>
                </a:lnTo>
                <a:lnTo>
                  <a:pt x="280058" y="58089"/>
                </a:lnTo>
                <a:lnTo>
                  <a:pt x="270854" y="47800"/>
                </a:lnTo>
                <a:lnTo>
                  <a:pt x="260900" y="38359"/>
                </a:lnTo>
                <a:lnTo>
                  <a:pt x="250245" y="29822"/>
                </a:lnTo>
                <a:lnTo>
                  <a:pt x="238942" y="22242"/>
                </a:lnTo>
                <a:lnTo>
                  <a:pt x="227041" y="15677"/>
                </a:lnTo>
                <a:lnTo>
                  <a:pt x="214594" y="10181"/>
                </a:lnTo>
                <a:lnTo>
                  <a:pt x="201651" y="5810"/>
                </a:lnTo>
                <a:lnTo>
                  <a:pt x="188265" y="2619"/>
                </a:lnTo>
                <a:lnTo>
                  <a:pt x="174486" y="664"/>
                </a:lnTo>
                <a:lnTo>
                  <a:pt x="160365" y="0"/>
                </a:lnTo>
                <a:lnTo>
                  <a:pt x="151662" y="251"/>
                </a:lnTo>
                <a:lnTo>
                  <a:pt x="137745" y="1714"/>
                </a:lnTo>
                <a:lnTo>
                  <a:pt x="124200" y="4434"/>
                </a:lnTo>
                <a:lnTo>
                  <a:pt x="111080" y="8356"/>
                </a:lnTo>
                <a:lnTo>
                  <a:pt x="98436" y="13424"/>
                </a:lnTo>
                <a:lnTo>
                  <a:pt x="86318" y="19583"/>
                </a:lnTo>
                <a:lnTo>
                  <a:pt x="74777" y="26777"/>
                </a:lnTo>
                <a:lnTo>
                  <a:pt x="63866" y="34951"/>
                </a:lnTo>
                <a:lnTo>
                  <a:pt x="53635" y="44049"/>
                </a:lnTo>
                <a:lnTo>
                  <a:pt x="44136" y="54017"/>
                </a:lnTo>
                <a:lnTo>
                  <a:pt x="35419" y="64798"/>
                </a:lnTo>
                <a:lnTo>
                  <a:pt x="27535" y="76337"/>
                </a:lnTo>
                <a:lnTo>
                  <a:pt x="20537" y="88579"/>
                </a:lnTo>
                <a:lnTo>
                  <a:pt x="14475" y="101468"/>
                </a:lnTo>
                <a:lnTo>
                  <a:pt x="9400" y="114948"/>
                </a:lnTo>
                <a:lnTo>
                  <a:pt x="5364" y="128965"/>
                </a:lnTo>
                <a:lnTo>
                  <a:pt x="2418" y="143463"/>
                </a:lnTo>
                <a:lnTo>
                  <a:pt x="613" y="158386"/>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34" name="object 62"/>
          <p:cNvSpPr/>
          <p:nvPr/>
        </p:nvSpPr>
        <p:spPr>
          <a:xfrm>
            <a:off x="5850962" y="3493881"/>
            <a:ext cx="347472" cy="347472"/>
          </a:xfrm>
          <a:custGeom>
            <a:avLst/>
            <a:gdLst/>
            <a:ahLst/>
            <a:cxnLst/>
            <a:rect l="l" t="t" r="r" b="b"/>
            <a:pathLst>
              <a:path w="320729"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6" y="149182"/>
                </a:lnTo>
                <a:lnTo>
                  <a:pt x="320497" y="164254"/>
                </a:lnTo>
                <a:lnTo>
                  <a:pt x="320729"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6"/>
                </a:lnTo>
                <a:lnTo>
                  <a:pt x="0" y="173681"/>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35" name="object 60"/>
          <p:cNvSpPr/>
          <p:nvPr/>
        </p:nvSpPr>
        <p:spPr>
          <a:xfrm>
            <a:off x="4975263" y="4571028"/>
            <a:ext cx="347472" cy="347472"/>
          </a:xfrm>
          <a:custGeom>
            <a:avLst/>
            <a:gdLst/>
            <a:ahLst/>
            <a:cxnLst/>
            <a:rect l="l" t="t" r="r" b="b"/>
            <a:pathLst>
              <a:path w="320729"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8"/>
                </a:lnTo>
                <a:lnTo>
                  <a:pt x="288458" y="69169"/>
                </a:lnTo>
                <a:lnTo>
                  <a:pt x="296005" y="80986"/>
                </a:lnTo>
                <a:lnTo>
                  <a:pt x="302648" y="93485"/>
                </a:lnTo>
                <a:lnTo>
                  <a:pt x="308334" y="106609"/>
                </a:lnTo>
                <a:lnTo>
                  <a:pt x="313014" y="120303"/>
                </a:lnTo>
                <a:lnTo>
                  <a:pt x="316635" y="134513"/>
                </a:lnTo>
                <a:lnTo>
                  <a:pt x="319146" y="149182"/>
                </a:lnTo>
                <a:lnTo>
                  <a:pt x="320497" y="164254"/>
                </a:lnTo>
                <a:lnTo>
                  <a:pt x="320729"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1"/>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36" name="object 58"/>
          <p:cNvSpPr/>
          <p:nvPr/>
        </p:nvSpPr>
        <p:spPr>
          <a:xfrm>
            <a:off x="9037462" y="2045434"/>
            <a:ext cx="347472" cy="347472"/>
          </a:xfrm>
          <a:custGeom>
            <a:avLst/>
            <a:gdLst/>
            <a:ahLst/>
            <a:cxnLst/>
            <a:rect l="l" t="t" r="r" b="b"/>
            <a:pathLst>
              <a:path w="320729"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4"/>
                </a:lnTo>
                <a:lnTo>
                  <a:pt x="308334" y="106609"/>
                </a:lnTo>
                <a:lnTo>
                  <a:pt x="313014" y="120303"/>
                </a:lnTo>
                <a:lnTo>
                  <a:pt x="316635" y="134512"/>
                </a:lnTo>
                <a:lnTo>
                  <a:pt x="319146" y="149181"/>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2"/>
                </a:lnTo>
                <a:lnTo>
                  <a:pt x="146243" y="346698"/>
                </a:lnTo>
                <a:lnTo>
                  <a:pt x="132464" y="344742"/>
                </a:lnTo>
                <a:lnTo>
                  <a:pt x="119078" y="341551"/>
                </a:lnTo>
                <a:lnTo>
                  <a:pt x="106136" y="337180"/>
                </a:lnTo>
                <a:lnTo>
                  <a:pt x="93688" y="331684"/>
                </a:lnTo>
                <a:lnTo>
                  <a:pt x="81788" y="325119"/>
                </a:lnTo>
                <a:lnTo>
                  <a:pt x="70484" y="317539"/>
                </a:lnTo>
                <a:lnTo>
                  <a:pt x="59830" y="309002"/>
                </a:lnTo>
                <a:lnTo>
                  <a:pt x="49875" y="299561"/>
                </a:lnTo>
                <a:lnTo>
                  <a:pt x="40672" y="289272"/>
                </a:lnTo>
                <a:lnTo>
                  <a:pt x="32271" y="278192"/>
                </a:lnTo>
                <a:lnTo>
                  <a:pt x="24724" y="266375"/>
                </a:lnTo>
                <a:lnTo>
                  <a:pt x="18081" y="253876"/>
                </a:lnTo>
                <a:lnTo>
                  <a:pt x="12395" y="240752"/>
                </a:lnTo>
                <a:lnTo>
                  <a:pt x="7715" y="227057"/>
                </a:lnTo>
                <a:lnTo>
                  <a:pt x="4094" y="212848"/>
                </a:lnTo>
                <a:lnTo>
                  <a:pt x="1582" y="198179"/>
                </a:lnTo>
                <a:lnTo>
                  <a:pt x="232" y="183106"/>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37" name="object 56"/>
          <p:cNvSpPr/>
          <p:nvPr/>
        </p:nvSpPr>
        <p:spPr>
          <a:xfrm>
            <a:off x="8077321" y="1961962"/>
            <a:ext cx="347472" cy="347472"/>
          </a:xfrm>
          <a:custGeom>
            <a:avLst/>
            <a:gdLst/>
            <a:ahLst/>
            <a:cxnLst/>
            <a:rect l="l" t="t" r="r" b="b"/>
            <a:pathLst>
              <a:path w="320729"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4"/>
                </a:lnTo>
                <a:lnTo>
                  <a:pt x="308334" y="106609"/>
                </a:lnTo>
                <a:lnTo>
                  <a:pt x="313014" y="120303"/>
                </a:lnTo>
                <a:lnTo>
                  <a:pt x="316635" y="134512"/>
                </a:lnTo>
                <a:lnTo>
                  <a:pt x="319146" y="149181"/>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2"/>
                </a:lnTo>
                <a:lnTo>
                  <a:pt x="146243" y="346697"/>
                </a:lnTo>
                <a:lnTo>
                  <a:pt x="132464" y="344742"/>
                </a:lnTo>
                <a:lnTo>
                  <a:pt x="119078" y="341551"/>
                </a:lnTo>
                <a:lnTo>
                  <a:pt x="106136" y="337180"/>
                </a:lnTo>
                <a:lnTo>
                  <a:pt x="93688" y="331684"/>
                </a:lnTo>
                <a:lnTo>
                  <a:pt x="81788" y="325119"/>
                </a:lnTo>
                <a:lnTo>
                  <a:pt x="70484" y="317539"/>
                </a:lnTo>
                <a:lnTo>
                  <a:pt x="59830" y="309002"/>
                </a:lnTo>
                <a:lnTo>
                  <a:pt x="49875" y="299561"/>
                </a:lnTo>
                <a:lnTo>
                  <a:pt x="40672" y="289272"/>
                </a:lnTo>
                <a:lnTo>
                  <a:pt x="32271" y="278192"/>
                </a:lnTo>
                <a:lnTo>
                  <a:pt x="24724" y="266375"/>
                </a:lnTo>
                <a:lnTo>
                  <a:pt x="18081" y="253876"/>
                </a:lnTo>
                <a:lnTo>
                  <a:pt x="12395" y="240752"/>
                </a:lnTo>
                <a:lnTo>
                  <a:pt x="7715" y="227057"/>
                </a:lnTo>
                <a:lnTo>
                  <a:pt x="4094" y="212848"/>
                </a:lnTo>
                <a:lnTo>
                  <a:pt x="1582" y="198179"/>
                </a:lnTo>
                <a:lnTo>
                  <a:pt x="232" y="183106"/>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38" name="object 54"/>
          <p:cNvSpPr/>
          <p:nvPr/>
        </p:nvSpPr>
        <p:spPr>
          <a:xfrm>
            <a:off x="8877097" y="2753913"/>
            <a:ext cx="347472" cy="347472"/>
          </a:xfrm>
          <a:custGeom>
            <a:avLst/>
            <a:gdLst/>
            <a:ahLst/>
            <a:cxnLst/>
            <a:rect l="l" t="t" r="r" b="b"/>
            <a:pathLst>
              <a:path w="320730"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4"/>
                </a:lnTo>
                <a:lnTo>
                  <a:pt x="308334" y="106609"/>
                </a:lnTo>
                <a:lnTo>
                  <a:pt x="313014" y="120303"/>
                </a:lnTo>
                <a:lnTo>
                  <a:pt x="316635" y="134512"/>
                </a:lnTo>
                <a:lnTo>
                  <a:pt x="319146" y="149181"/>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2"/>
                </a:lnTo>
                <a:lnTo>
                  <a:pt x="146243" y="346698"/>
                </a:lnTo>
                <a:lnTo>
                  <a:pt x="132464" y="344742"/>
                </a:lnTo>
                <a:lnTo>
                  <a:pt x="119078" y="341551"/>
                </a:lnTo>
                <a:lnTo>
                  <a:pt x="106136" y="337180"/>
                </a:lnTo>
                <a:lnTo>
                  <a:pt x="93688" y="331684"/>
                </a:lnTo>
                <a:lnTo>
                  <a:pt x="81788" y="325119"/>
                </a:lnTo>
                <a:lnTo>
                  <a:pt x="70484" y="317539"/>
                </a:lnTo>
                <a:lnTo>
                  <a:pt x="59830" y="309002"/>
                </a:lnTo>
                <a:lnTo>
                  <a:pt x="49875" y="299561"/>
                </a:lnTo>
                <a:lnTo>
                  <a:pt x="40672" y="289272"/>
                </a:lnTo>
                <a:lnTo>
                  <a:pt x="32271" y="278192"/>
                </a:lnTo>
                <a:lnTo>
                  <a:pt x="24724" y="266375"/>
                </a:lnTo>
                <a:lnTo>
                  <a:pt x="18081" y="253876"/>
                </a:lnTo>
                <a:lnTo>
                  <a:pt x="12395" y="240752"/>
                </a:lnTo>
                <a:lnTo>
                  <a:pt x="7715" y="227057"/>
                </a:lnTo>
                <a:lnTo>
                  <a:pt x="4094" y="212848"/>
                </a:lnTo>
                <a:lnTo>
                  <a:pt x="1582" y="198179"/>
                </a:lnTo>
                <a:lnTo>
                  <a:pt x="232" y="183106"/>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39" name="object 52"/>
          <p:cNvSpPr/>
          <p:nvPr/>
        </p:nvSpPr>
        <p:spPr>
          <a:xfrm>
            <a:off x="6220124" y="4120868"/>
            <a:ext cx="347472" cy="347472"/>
          </a:xfrm>
          <a:custGeom>
            <a:avLst/>
            <a:gdLst/>
            <a:ahLst/>
            <a:cxnLst/>
            <a:rect l="l" t="t" r="r" b="b"/>
            <a:pathLst>
              <a:path w="320730"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5"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1"/>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40" name="object 50"/>
          <p:cNvSpPr/>
          <p:nvPr/>
        </p:nvSpPr>
        <p:spPr>
          <a:xfrm>
            <a:off x="5965297" y="4612355"/>
            <a:ext cx="347472" cy="347472"/>
          </a:xfrm>
          <a:custGeom>
            <a:avLst/>
            <a:gdLst/>
            <a:ahLst/>
            <a:cxnLst/>
            <a:rect l="l" t="t" r="r" b="b"/>
            <a:pathLst>
              <a:path w="320730"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6"/>
                </a:lnTo>
                <a:lnTo>
                  <a:pt x="0" y="173681"/>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41" name="object 48"/>
          <p:cNvSpPr/>
          <p:nvPr/>
        </p:nvSpPr>
        <p:spPr>
          <a:xfrm>
            <a:off x="4654532" y="4049985"/>
            <a:ext cx="347472" cy="347472"/>
          </a:xfrm>
          <a:custGeom>
            <a:avLst/>
            <a:gdLst/>
            <a:ahLst/>
            <a:cxnLst/>
            <a:rect l="l" t="t" r="r" b="b"/>
            <a:pathLst>
              <a:path w="320729"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6" y="149182"/>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42" name="object 42"/>
          <p:cNvSpPr/>
          <p:nvPr/>
        </p:nvSpPr>
        <p:spPr>
          <a:xfrm>
            <a:off x="7272103" y="3311841"/>
            <a:ext cx="347472" cy="347472"/>
          </a:xfrm>
          <a:custGeom>
            <a:avLst/>
            <a:gdLst/>
            <a:ahLst/>
            <a:cxnLst/>
            <a:rect l="l" t="t" r="r" b="b"/>
            <a:pathLst>
              <a:path w="320730"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4" y="346697"/>
                </a:lnTo>
                <a:lnTo>
                  <a:pt x="132465" y="344742"/>
                </a:lnTo>
                <a:lnTo>
                  <a:pt x="119078" y="341551"/>
                </a:lnTo>
                <a:lnTo>
                  <a:pt x="106136" y="337180"/>
                </a:lnTo>
                <a:lnTo>
                  <a:pt x="93689" y="331684"/>
                </a:lnTo>
                <a:lnTo>
                  <a:pt x="81788" y="325119"/>
                </a:lnTo>
                <a:lnTo>
                  <a:pt x="70485" y="317539"/>
                </a:lnTo>
                <a:lnTo>
                  <a:pt x="59830" y="309001"/>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6"/>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43" name="object 44"/>
          <p:cNvSpPr/>
          <p:nvPr/>
        </p:nvSpPr>
        <p:spPr>
          <a:xfrm>
            <a:off x="7084113" y="2580232"/>
            <a:ext cx="347472" cy="347472"/>
          </a:xfrm>
          <a:custGeom>
            <a:avLst/>
            <a:gdLst/>
            <a:ahLst/>
            <a:cxnLst/>
            <a:rect l="l" t="t" r="r" b="b"/>
            <a:pathLst>
              <a:path w="320730"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2"/>
                </a:lnTo>
                <a:lnTo>
                  <a:pt x="146244" y="346698"/>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3"/>
                </a:lnTo>
                <a:lnTo>
                  <a:pt x="32271" y="278192"/>
                </a:lnTo>
                <a:lnTo>
                  <a:pt x="24724" y="266375"/>
                </a:lnTo>
                <a:lnTo>
                  <a:pt x="18081" y="253876"/>
                </a:lnTo>
                <a:lnTo>
                  <a:pt x="12395" y="240752"/>
                </a:lnTo>
                <a:lnTo>
                  <a:pt x="7715" y="227058"/>
                </a:lnTo>
                <a:lnTo>
                  <a:pt x="4094" y="212848"/>
                </a:lnTo>
                <a:lnTo>
                  <a:pt x="1583" y="198179"/>
                </a:lnTo>
                <a:lnTo>
                  <a:pt x="232" y="183107"/>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44" name="object 46"/>
          <p:cNvSpPr/>
          <p:nvPr/>
        </p:nvSpPr>
        <p:spPr>
          <a:xfrm>
            <a:off x="6945508" y="2964479"/>
            <a:ext cx="347472" cy="347472"/>
          </a:xfrm>
          <a:custGeom>
            <a:avLst/>
            <a:gdLst/>
            <a:ahLst/>
            <a:cxnLst/>
            <a:rect l="l" t="t" r="r" b="b"/>
            <a:pathLst>
              <a:path w="320730"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4"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30" y="342927"/>
                </a:lnTo>
                <a:lnTo>
                  <a:pt x="182985" y="345647"/>
                </a:lnTo>
                <a:lnTo>
                  <a:pt x="169068" y="347110"/>
                </a:lnTo>
                <a:lnTo>
                  <a:pt x="160365" y="347362"/>
                </a:lnTo>
                <a:lnTo>
                  <a:pt x="146244" y="346698"/>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3" y="198179"/>
                </a:lnTo>
                <a:lnTo>
                  <a:pt x="232" y="183107"/>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45" name="object 40"/>
          <p:cNvSpPr/>
          <p:nvPr/>
        </p:nvSpPr>
        <p:spPr>
          <a:xfrm>
            <a:off x="6737120" y="4921685"/>
            <a:ext cx="347472" cy="347472"/>
          </a:xfrm>
          <a:custGeom>
            <a:avLst/>
            <a:gdLst/>
            <a:ahLst/>
            <a:cxnLst/>
            <a:rect l="l" t="t" r="r" b="b"/>
            <a:pathLst>
              <a:path w="320729"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29"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1"/>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46" name="object 38"/>
          <p:cNvSpPr/>
          <p:nvPr/>
        </p:nvSpPr>
        <p:spPr>
          <a:xfrm>
            <a:off x="8556365" y="2219115"/>
            <a:ext cx="347472" cy="347472"/>
          </a:xfrm>
          <a:custGeom>
            <a:avLst/>
            <a:gdLst/>
            <a:ahLst/>
            <a:cxnLst/>
            <a:rect l="l" t="t" r="r" b="b"/>
            <a:pathLst>
              <a:path w="320729"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4"/>
                </a:lnTo>
                <a:lnTo>
                  <a:pt x="308334" y="106609"/>
                </a:lnTo>
                <a:lnTo>
                  <a:pt x="313014" y="120303"/>
                </a:lnTo>
                <a:lnTo>
                  <a:pt x="316635" y="134512"/>
                </a:lnTo>
                <a:lnTo>
                  <a:pt x="319146" y="149181"/>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2"/>
                </a:lnTo>
                <a:lnTo>
                  <a:pt x="146243" y="346698"/>
                </a:lnTo>
                <a:lnTo>
                  <a:pt x="132464" y="344742"/>
                </a:lnTo>
                <a:lnTo>
                  <a:pt x="119078" y="341551"/>
                </a:lnTo>
                <a:lnTo>
                  <a:pt x="106136" y="337180"/>
                </a:lnTo>
                <a:lnTo>
                  <a:pt x="93688" y="331684"/>
                </a:lnTo>
                <a:lnTo>
                  <a:pt x="81788" y="325119"/>
                </a:lnTo>
                <a:lnTo>
                  <a:pt x="70484" y="317539"/>
                </a:lnTo>
                <a:lnTo>
                  <a:pt x="59830" y="309002"/>
                </a:lnTo>
                <a:lnTo>
                  <a:pt x="49875" y="299561"/>
                </a:lnTo>
                <a:lnTo>
                  <a:pt x="40672" y="289272"/>
                </a:lnTo>
                <a:lnTo>
                  <a:pt x="32271" y="278192"/>
                </a:lnTo>
                <a:lnTo>
                  <a:pt x="24724" y="266375"/>
                </a:lnTo>
                <a:lnTo>
                  <a:pt x="18081" y="253876"/>
                </a:lnTo>
                <a:lnTo>
                  <a:pt x="12395" y="240752"/>
                </a:lnTo>
                <a:lnTo>
                  <a:pt x="7715" y="227057"/>
                </a:lnTo>
                <a:lnTo>
                  <a:pt x="4094" y="212848"/>
                </a:lnTo>
                <a:lnTo>
                  <a:pt x="1582" y="198179"/>
                </a:lnTo>
                <a:lnTo>
                  <a:pt x="232" y="183106"/>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47" name="object 36"/>
          <p:cNvSpPr/>
          <p:nvPr/>
        </p:nvSpPr>
        <p:spPr>
          <a:xfrm>
            <a:off x="8909165" y="3402186"/>
            <a:ext cx="347472" cy="347472"/>
          </a:xfrm>
          <a:custGeom>
            <a:avLst/>
            <a:gdLst/>
            <a:ahLst/>
            <a:cxnLst/>
            <a:rect l="l" t="t" r="r" b="b"/>
            <a:pathLst>
              <a:path w="338701" h="347361">
                <a:moveTo>
                  <a:pt x="338701" y="173680"/>
                </a:moveTo>
                <a:lnTo>
                  <a:pt x="338086" y="158773"/>
                </a:lnTo>
                <a:lnTo>
                  <a:pt x="336274" y="144215"/>
                </a:lnTo>
                <a:lnTo>
                  <a:pt x="333315" y="130059"/>
                </a:lnTo>
                <a:lnTo>
                  <a:pt x="329260" y="116355"/>
                </a:lnTo>
                <a:lnTo>
                  <a:pt x="324157" y="103155"/>
                </a:lnTo>
                <a:lnTo>
                  <a:pt x="318058" y="90510"/>
                </a:lnTo>
                <a:lnTo>
                  <a:pt x="311012" y="78472"/>
                </a:lnTo>
                <a:lnTo>
                  <a:pt x="303069" y="67092"/>
                </a:lnTo>
                <a:lnTo>
                  <a:pt x="294280" y="56421"/>
                </a:lnTo>
                <a:lnTo>
                  <a:pt x="284694" y="46511"/>
                </a:lnTo>
                <a:lnTo>
                  <a:pt x="274362" y="37412"/>
                </a:lnTo>
                <a:lnTo>
                  <a:pt x="263333" y="29177"/>
                </a:lnTo>
                <a:lnTo>
                  <a:pt x="251657" y="21856"/>
                </a:lnTo>
                <a:lnTo>
                  <a:pt x="239385" y="15500"/>
                </a:lnTo>
                <a:lnTo>
                  <a:pt x="226566" y="10162"/>
                </a:lnTo>
                <a:lnTo>
                  <a:pt x="213252" y="5892"/>
                </a:lnTo>
                <a:lnTo>
                  <a:pt x="199490" y="2742"/>
                </a:lnTo>
                <a:lnTo>
                  <a:pt x="185333" y="763"/>
                </a:lnTo>
                <a:lnTo>
                  <a:pt x="170829" y="6"/>
                </a:lnTo>
                <a:lnTo>
                  <a:pt x="169350" y="0"/>
                </a:lnTo>
                <a:lnTo>
                  <a:pt x="154814" y="630"/>
                </a:lnTo>
                <a:lnTo>
                  <a:pt x="140620" y="2489"/>
                </a:lnTo>
                <a:lnTo>
                  <a:pt x="126816" y="5523"/>
                </a:lnTo>
                <a:lnTo>
                  <a:pt x="113454" y="9683"/>
                </a:lnTo>
                <a:lnTo>
                  <a:pt x="100583" y="14916"/>
                </a:lnTo>
                <a:lnTo>
                  <a:pt x="88254" y="21171"/>
                </a:lnTo>
                <a:lnTo>
                  <a:pt x="76516" y="28397"/>
                </a:lnTo>
                <a:lnTo>
                  <a:pt x="65420" y="36543"/>
                </a:lnTo>
                <a:lnTo>
                  <a:pt x="55015" y="45557"/>
                </a:lnTo>
                <a:lnTo>
                  <a:pt x="45351" y="55388"/>
                </a:lnTo>
                <a:lnTo>
                  <a:pt x="36479" y="65984"/>
                </a:lnTo>
                <a:lnTo>
                  <a:pt x="28449" y="77295"/>
                </a:lnTo>
                <a:lnTo>
                  <a:pt x="21311" y="89269"/>
                </a:lnTo>
                <a:lnTo>
                  <a:pt x="15114" y="101855"/>
                </a:lnTo>
                <a:lnTo>
                  <a:pt x="9909" y="115001"/>
                </a:lnTo>
                <a:lnTo>
                  <a:pt x="5745" y="128657"/>
                </a:lnTo>
                <a:lnTo>
                  <a:pt x="2674" y="142770"/>
                </a:lnTo>
                <a:lnTo>
                  <a:pt x="744" y="157289"/>
                </a:lnTo>
                <a:lnTo>
                  <a:pt x="6" y="172164"/>
                </a:lnTo>
                <a:lnTo>
                  <a:pt x="0" y="173680"/>
                </a:lnTo>
                <a:lnTo>
                  <a:pt x="615" y="188588"/>
                </a:lnTo>
                <a:lnTo>
                  <a:pt x="2427" y="203146"/>
                </a:lnTo>
                <a:lnTo>
                  <a:pt x="5386" y="217302"/>
                </a:lnTo>
                <a:lnTo>
                  <a:pt x="9441" y="231006"/>
                </a:lnTo>
                <a:lnTo>
                  <a:pt x="14544" y="244206"/>
                </a:lnTo>
                <a:lnTo>
                  <a:pt x="20643" y="256850"/>
                </a:lnTo>
                <a:lnTo>
                  <a:pt x="27689" y="268888"/>
                </a:lnTo>
                <a:lnTo>
                  <a:pt x="35631" y="280269"/>
                </a:lnTo>
                <a:lnTo>
                  <a:pt x="44421" y="290940"/>
                </a:lnTo>
                <a:lnTo>
                  <a:pt x="54007" y="300850"/>
                </a:lnTo>
                <a:lnTo>
                  <a:pt x="64339" y="309949"/>
                </a:lnTo>
                <a:lnTo>
                  <a:pt x="75368" y="318184"/>
                </a:lnTo>
                <a:lnTo>
                  <a:pt x="87044" y="325505"/>
                </a:lnTo>
                <a:lnTo>
                  <a:pt x="99316" y="331861"/>
                </a:lnTo>
                <a:lnTo>
                  <a:pt x="112134" y="337199"/>
                </a:lnTo>
                <a:lnTo>
                  <a:pt x="125449" y="341469"/>
                </a:lnTo>
                <a:lnTo>
                  <a:pt x="139210" y="344619"/>
                </a:lnTo>
                <a:lnTo>
                  <a:pt x="153368" y="346598"/>
                </a:lnTo>
                <a:lnTo>
                  <a:pt x="167872" y="347355"/>
                </a:lnTo>
                <a:lnTo>
                  <a:pt x="169350" y="347361"/>
                </a:lnTo>
                <a:lnTo>
                  <a:pt x="183886" y="346731"/>
                </a:lnTo>
                <a:lnTo>
                  <a:pt x="198081" y="344872"/>
                </a:lnTo>
                <a:lnTo>
                  <a:pt x="211885" y="341838"/>
                </a:lnTo>
                <a:lnTo>
                  <a:pt x="225247" y="337678"/>
                </a:lnTo>
                <a:lnTo>
                  <a:pt x="238117" y="332445"/>
                </a:lnTo>
                <a:lnTo>
                  <a:pt x="250447" y="326190"/>
                </a:lnTo>
                <a:lnTo>
                  <a:pt x="262185" y="318964"/>
                </a:lnTo>
                <a:lnTo>
                  <a:pt x="273281" y="310818"/>
                </a:lnTo>
                <a:lnTo>
                  <a:pt x="283686" y="301804"/>
                </a:lnTo>
                <a:lnTo>
                  <a:pt x="293349" y="291973"/>
                </a:lnTo>
                <a:lnTo>
                  <a:pt x="302221" y="281377"/>
                </a:lnTo>
                <a:lnTo>
                  <a:pt x="310251" y="270066"/>
                </a:lnTo>
                <a:lnTo>
                  <a:pt x="317390" y="258092"/>
                </a:lnTo>
                <a:lnTo>
                  <a:pt x="323587" y="245506"/>
                </a:lnTo>
                <a:lnTo>
                  <a:pt x="328792" y="232360"/>
                </a:lnTo>
                <a:lnTo>
                  <a:pt x="332956" y="218704"/>
                </a:lnTo>
                <a:lnTo>
                  <a:pt x="336027" y="204591"/>
                </a:lnTo>
                <a:lnTo>
                  <a:pt x="337957" y="190071"/>
                </a:lnTo>
                <a:lnTo>
                  <a:pt x="338695" y="175197"/>
                </a:lnTo>
                <a:lnTo>
                  <a:pt x="338701"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48" name="object 34"/>
          <p:cNvSpPr/>
          <p:nvPr/>
        </p:nvSpPr>
        <p:spPr>
          <a:xfrm>
            <a:off x="6562354" y="2483005"/>
            <a:ext cx="347472" cy="347472"/>
          </a:xfrm>
          <a:custGeom>
            <a:avLst/>
            <a:gdLst/>
            <a:ahLst/>
            <a:cxnLst/>
            <a:rect l="l" t="t" r="r" b="b"/>
            <a:pathLst>
              <a:path w="320729"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5" y="2619"/>
                </a:lnTo>
                <a:lnTo>
                  <a:pt x="201651" y="5810"/>
                </a:lnTo>
                <a:lnTo>
                  <a:pt x="214593" y="10181"/>
                </a:lnTo>
                <a:lnTo>
                  <a:pt x="227041" y="15677"/>
                </a:lnTo>
                <a:lnTo>
                  <a:pt x="238941" y="22242"/>
                </a:lnTo>
                <a:lnTo>
                  <a:pt x="250245" y="29822"/>
                </a:lnTo>
                <a:lnTo>
                  <a:pt x="260899" y="38359"/>
                </a:lnTo>
                <a:lnTo>
                  <a:pt x="270854"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2"/>
                </a:lnTo>
                <a:lnTo>
                  <a:pt x="146244" y="346698"/>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3" y="198179"/>
                </a:lnTo>
                <a:lnTo>
                  <a:pt x="232" y="183107"/>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49" name="object 32"/>
          <p:cNvSpPr/>
          <p:nvPr/>
        </p:nvSpPr>
        <p:spPr>
          <a:xfrm>
            <a:off x="8716732" y="1593274"/>
            <a:ext cx="347472" cy="347472"/>
          </a:xfrm>
          <a:custGeom>
            <a:avLst/>
            <a:gdLst/>
            <a:ahLst/>
            <a:cxnLst/>
            <a:rect l="l" t="t" r="r" b="b"/>
            <a:pathLst>
              <a:path w="320730"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4"/>
                </a:lnTo>
                <a:lnTo>
                  <a:pt x="308334" y="106609"/>
                </a:lnTo>
                <a:lnTo>
                  <a:pt x="313014" y="120303"/>
                </a:lnTo>
                <a:lnTo>
                  <a:pt x="316635" y="134512"/>
                </a:lnTo>
                <a:lnTo>
                  <a:pt x="319147" y="149181"/>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3"/>
                </a:lnTo>
                <a:lnTo>
                  <a:pt x="285311" y="282563"/>
                </a:lnTo>
                <a:lnTo>
                  <a:pt x="276594" y="293344"/>
                </a:lnTo>
                <a:lnTo>
                  <a:pt x="267094" y="303311"/>
                </a:lnTo>
                <a:lnTo>
                  <a:pt x="256863" y="312410"/>
                </a:lnTo>
                <a:lnTo>
                  <a:pt x="245952" y="320584"/>
                </a:lnTo>
                <a:lnTo>
                  <a:pt x="234412" y="327778"/>
                </a:lnTo>
                <a:lnTo>
                  <a:pt x="222294" y="333937"/>
                </a:lnTo>
                <a:lnTo>
                  <a:pt x="209649" y="339005"/>
                </a:lnTo>
                <a:lnTo>
                  <a:pt x="196530" y="342927"/>
                </a:lnTo>
                <a:lnTo>
                  <a:pt x="182985" y="345647"/>
                </a:lnTo>
                <a:lnTo>
                  <a:pt x="169068" y="347110"/>
                </a:lnTo>
                <a:lnTo>
                  <a:pt x="160364" y="347362"/>
                </a:lnTo>
                <a:lnTo>
                  <a:pt x="146243" y="346698"/>
                </a:lnTo>
                <a:lnTo>
                  <a:pt x="132464" y="344742"/>
                </a:lnTo>
                <a:lnTo>
                  <a:pt x="119078" y="341551"/>
                </a:lnTo>
                <a:lnTo>
                  <a:pt x="106136" y="337180"/>
                </a:lnTo>
                <a:lnTo>
                  <a:pt x="93688" y="331684"/>
                </a:lnTo>
                <a:lnTo>
                  <a:pt x="81788" y="325119"/>
                </a:lnTo>
                <a:lnTo>
                  <a:pt x="70484" y="317539"/>
                </a:lnTo>
                <a:lnTo>
                  <a:pt x="59830" y="309002"/>
                </a:lnTo>
                <a:lnTo>
                  <a:pt x="49875" y="299561"/>
                </a:lnTo>
                <a:lnTo>
                  <a:pt x="40672" y="289272"/>
                </a:lnTo>
                <a:lnTo>
                  <a:pt x="32271" y="278192"/>
                </a:lnTo>
                <a:lnTo>
                  <a:pt x="24724" y="266375"/>
                </a:lnTo>
                <a:lnTo>
                  <a:pt x="18081" y="253876"/>
                </a:lnTo>
                <a:lnTo>
                  <a:pt x="12395" y="240752"/>
                </a:lnTo>
                <a:lnTo>
                  <a:pt x="7715" y="227057"/>
                </a:lnTo>
                <a:lnTo>
                  <a:pt x="4094" y="212848"/>
                </a:lnTo>
                <a:lnTo>
                  <a:pt x="1582" y="198179"/>
                </a:lnTo>
                <a:lnTo>
                  <a:pt x="232" y="183106"/>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50" name="object 30"/>
          <p:cNvSpPr/>
          <p:nvPr/>
        </p:nvSpPr>
        <p:spPr>
          <a:xfrm>
            <a:off x="7725572" y="3169970"/>
            <a:ext cx="347472" cy="347472"/>
          </a:xfrm>
          <a:custGeom>
            <a:avLst/>
            <a:gdLst/>
            <a:ahLst/>
            <a:cxnLst/>
            <a:rect l="l" t="t" r="r" b="b"/>
            <a:pathLst>
              <a:path w="320729"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2"/>
                </a:lnTo>
                <a:lnTo>
                  <a:pt x="146244" y="346698"/>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3" y="198179"/>
                </a:lnTo>
                <a:lnTo>
                  <a:pt x="232" y="183107"/>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51" name="object 28"/>
          <p:cNvSpPr/>
          <p:nvPr/>
        </p:nvSpPr>
        <p:spPr>
          <a:xfrm>
            <a:off x="6401989" y="5328656"/>
            <a:ext cx="347472" cy="347472"/>
          </a:xfrm>
          <a:custGeom>
            <a:avLst/>
            <a:gdLst/>
            <a:ahLst/>
            <a:cxnLst/>
            <a:rect l="l" t="t" r="r" b="b"/>
            <a:pathLst>
              <a:path w="320730"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6"/>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52" name="object 26"/>
          <p:cNvSpPr/>
          <p:nvPr/>
        </p:nvSpPr>
        <p:spPr>
          <a:xfrm>
            <a:off x="7105873" y="4521611"/>
            <a:ext cx="347472" cy="347472"/>
          </a:xfrm>
          <a:custGeom>
            <a:avLst/>
            <a:gdLst/>
            <a:ahLst/>
            <a:cxnLst/>
            <a:rect l="l" t="t" r="r" b="b"/>
            <a:pathLst>
              <a:path w="320730"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6"/>
                </a:lnTo>
                <a:lnTo>
                  <a:pt x="0" y="173681"/>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53" name="object 24"/>
          <p:cNvSpPr/>
          <p:nvPr/>
        </p:nvSpPr>
        <p:spPr>
          <a:xfrm>
            <a:off x="5052670" y="3517331"/>
            <a:ext cx="347472" cy="347472"/>
          </a:xfrm>
          <a:custGeom>
            <a:avLst/>
            <a:gdLst/>
            <a:ahLst/>
            <a:cxnLst/>
            <a:rect l="l" t="t" r="r" b="b"/>
            <a:pathLst>
              <a:path w="320730"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1"/>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54" name="object 22"/>
          <p:cNvSpPr/>
          <p:nvPr/>
        </p:nvSpPr>
        <p:spPr>
          <a:xfrm>
            <a:off x="4776845" y="5206506"/>
            <a:ext cx="347472" cy="347472"/>
          </a:xfrm>
          <a:custGeom>
            <a:avLst/>
            <a:gdLst/>
            <a:ahLst/>
            <a:cxnLst/>
            <a:rect l="l" t="t" r="r" b="b"/>
            <a:pathLst>
              <a:path w="320730"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55" name="object 20"/>
          <p:cNvSpPr/>
          <p:nvPr/>
        </p:nvSpPr>
        <p:spPr>
          <a:xfrm>
            <a:off x="5373401" y="4051297"/>
            <a:ext cx="347472" cy="347472"/>
          </a:xfrm>
          <a:custGeom>
            <a:avLst/>
            <a:gdLst/>
            <a:ahLst/>
            <a:cxnLst/>
            <a:rect l="l" t="t" r="r" b="b"/>
            <a:pathLst>
              <a:path w="320730"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2"/>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1"/>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56" name="object 18"/>
          <p:cNvSpPr/>
          <p:nvPr/>
        </p:nvSpPr>
        <p:spPr>
          <a:xfrm>
            <a:off x="8237687" y="2691052"/>
            <a:ext cx="347472" cy="347472"/>
          </a:xfrm>
          <a:custGeom>
            <a:avLst/>
            <a:gdLst/>
            <a:ahLst/>
            <a:cxnLst/>
            <a:rect l="l" t="t" r="r" b="b"/>
            <a:pathLst>
              <a:path w="320730"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4"/>
                </a:lnTo>
                <a:lnTo>
                  <a:pt x="308334" y="106609"/>
                </a:lnTo>
                <a:lnTo>
                  <a:pt x="313014" y="120303"/>
                </a:lnTo>
                <a:lnTo>
                  <a:pt x="316635" y="134512"/>
                </a:lnTo>
                <a:lnTo>
                  <a:pt x="319147" y="149181"/>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2"/>
                </a:lnTo>
                <a:lnTo>
                  <a:pt x="146243" y="346698"/>
                </a:lnTo>
                <a:lnTo>
                  <a:pt x="132464" y="344742"/>
                </a:lnTo>
                <a:lnTo>
                  <a:pt x="119078" y="341551"/>
                </a:lnTo>
                <a:lnTo>
                  <a:pt x="106136" y="337180"/>
                </a:lnTo>
                <a:lnTo>
                  <a:pt x="93688"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7"/>
                </a:lnTo>
                <a:lnTo>
                  <a:pt x="4094" y="212848"/>
                </a:lnTo>
                <a:lnTo>
                  <a:pt x="1582" y="198179"/>
                </a:lnTo>
                <a:lnTo>
                  <a:pt x="232" y="183106"/>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57" name="object 6"/>
          <p:cNvSpPr txBox="1"/>
          <p:nvPr/>
        </p:nvSpPr>
        <p:spPr>
          <a:xfrm>
            <a:off x="2856125" y="3759280"/>
            <a:ext cx="992822" cy="330200"/>
          </a:xfrm>
          <a:prstGeom prst="rect">
            <a:avLst/>
          </a:prstGeom>
        </p:spPr>
        <p:txBody>
          <a:bodyPr wrap="square" lIns="0" tIns="0" rIns="0" bIns="0" rtlCol="0">
            <a:noAutofit/>
          </a:bodyPr>
          <a:lstStyle/>
          <a:p>
            <a:pPr marL="12700">
              <a:lnSpc>
                <a:spcPts val="2600"/>
              </a:lnSpc>
              <a:spcBef>
                <a:spcPts val="130"/>
              </a:spcBef>
            </a:pPr>
            <a:r>
              <a:rPr sz="3600" baseline="2275" dirty="0">
                <a:solidFill>
                  <a:srgbClr val="7F7E7E"/>
                </a:solidFill>
                <a:cs typeface="Calibri"/>
              </a:rPr>
              <a:t>Income</a:t>
            </a:r>
            <a:endParaRPr sz="2400" dirty="0">
              <a:cs typeface="Calibri"/>
            </a:endParaRPr>
          </a:p>
        </p:txBody>
      </p:sp>
      <p:grpSp>
        <p:nvGrpSpPr>
          <p:cNvPr id="158" name="Group 157"/>
          <p:cNvGrpSpPr/>
          <p:nvPr/>
        </p:nvGrpSpPr>
        <p:grpSpPr>
          <a:xfrm>
            <a:off x="3907438" y="1888930"/>
            <a:ext cx="6303362" cy="4054670"/>
            <a:chOff x="2343901" y="1923700"/>
            <a:chExt cx="6303362" cy="4054670"/>
          </a:xfrm>
        </p:grpSpPr>
        <p:sp>
          <p:nvSpPr>
            <p:cNvPr id="159" name="object 67"/>
            <p:cNvSpPr/>
            <p:nvPr/>
          </p:nvSpPr>
          <p:spPr>
            <a:xfrm>
              <a:off x="2343901" y="1923700"/>
              <a:ext cx="0" cy="4054670"/>
            </a:xfrm>
            <a:custGeom>
              <a:avLst/>
              <a:gdLst/>
              <a:ahLst/>
              <a:cxnLst/>
              <a:rect l="l" t="t" r="r" b="b"/>
              <a:pathLst>
                <a:path h="4054670">
                  <a:moveTo>
                    <a:pt x="0" y="4054670"/>
                  </a:moveTo>
                  <a:lnTo>
                    <a:pt x="0" y="0"/>
                  </a:lnTo>
                </a:path>
              </a:pathLst>
            </a:custGeom>
            <a:ln w="25399">
              <a:solidFill>
                <a:srgbClr val="6094C9"/>
              </a:solidFill>
              <a:headEnd type="none"/>
              <a:tailEnd type="arrow"/>
            </a:ln>
            <a:effectLst>
              <a:outerShdw blurRad="50800" dist="38100" dir="5400000" algn="t" rotWithShape="0">
                <a:prstClr val="black">
                  <a:alpha val="40000"/>
                </a:prstClr>
              </a:outerShdw>
            </a:effectLst>
          </p:spPr>
          <p:txBody>
            <a:bodyPr wrap="square" lIns="0" tIns="0" rIns="0" bIns="0" rtlCol="0">
              <a:noAutofit/>
            </a:bodyPr>
            <a:lstStyle/>
            <a:p>
              <a:endParaRPr/>
            </a:p>
          </p:txBody>
        </p:sp>
        <p:sp>
          <p:nvSpPr>
            <p:cNvPr id="160" name="object 70"/>
            <p:cNvSpPr/>
            <p:nvPr/>
          </p:nvSpPr>
          <p:spPr>
            <a:xfrm>
              <a:off x="2343901" y="5978370"/>
              <a:ext cx="6303362" cy="0"/>
            </a:xfrm>
            <a:custGeom>
              <a:avLst/>
              <a:gdLst/>
              <a:ahLst/>
              <a:cxnLst/>
              <a:rect l="l" t="t" r="r" b="b"/>
              <a:pathLst>
                <a:path w="6303362">
                  <a:moveTo>
                    <a:pt x="0" y="0"/>
                  </a:moveTo>
                  <a:lnTo>
                    <a:pt x="6303362" y="0"/>
                  </a:lnTo>
                </a:path>
              </a:pathLst>
            </a:custGeom>
            <a:ln w="25399">
              <a:solidFill>
                <a:srgbClr val="6094C9"/>
              </a:solidFill>
              <a:headEnd type="none"/>
              <a:tailEnd type="arrow"/>
            </a:ln>
            <a:effectLst>
              <a:outerShdw blurRad="50800" dist="38100" algn="l" rotWithShape="0">
                <a:prstClr val="black">
                  <a:alpha val="40000"/>
                </a:prstClr>
              </a:outerShdw>
            </a:effectLst>
          </p:spPr>
          <p:txBody>
            <a:bodyPr wrap="square" lIns="0" tIns="0" rIns="0" bIns="0" rtlCol="0">
              <a:noAutofit/>
            </a:bodyPr>
            <a:lstStyle/>
            <a:p>
              <a:endParaRPr/>
            </a:p>
          </p:txBody>
        </p:sp>
      </p:grpSp>
      <p:sp>
        <p:nvSpPr>
          <p:cNvPr id="161" name="object 69"/>
          <p:cNvSpPr/>
          <p:nvPr/>
        </p:nvSpPr>
        <p:spPr>
          <a:xfrm>
            <a:off x="6540855" y="1593274"/>
            <a:ext cx="565019" cy="625840"/>
          </a:xfrm>
          <a:custGeom>
            <a:avLst/>
            <a:gdLst/>
            <a:ahLst/>
            <a:cxnLst/>
            <a:rect l="l" t="t" r="r" b="b"/>
            <a:pathLst>
              <a:path w="565019" h="625840">
                <a:moveTo>
                  <a:pt x="0" y="0"/>
                </a:moveTo>
                <a:lnTo>
                  <a:pt x="0" y="625840"/>
                </a:lnTo>
                <a:lnTo>
                  <a:pt x="565019" y="625840"/>
                </a:lnTo>
                <a:lnTo>
                  <a:pt x="565019" y="0"/>
                </a:lnTo>
                <a:lnTo>
                  <a:pt x="0" y="0"/>
                </a:lnTo>
                <a:close/>
              </a:path>
            </a:pathLst>
          </a:custGeom>
          <a:solidFill>
            <a:srgbClr val="59B9D0">
              <a:alpha val="71000"/>
            </a:srgbClr>
          </a:solidFill>
          <a:effectLst>
            <a:outerShdw blurRad="50800" dist="38100" dir="5400000" algn="t" rotWithShape="0">
              <a:prstClr val="black">
                <a:alpha val="40000"/>
              </a:prstClr>
            </a:outerShdw>
          </a:effectLst>
        </p:spPr>
        <p:txBody>
          <a:bodyPr wrap="square" lIns="0" tIns="0" rIns="0" bIns="0" rtlCol="0">
            <a:noAutofit/>
          </a:bodyPr>
          <a:lstStyle/>
          <a:p>
            <a:endParaRPr/>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object 5"/>
          <p:cNvSpPr txBox="1"/>
          <p:nvPr/>
        </p:nvSpPr>
        <p:spPr>
          <a:xfrm>
            <a:off x="3625916" y="369651"/>
            <a:ext cx="6889684" cy="807913"/>
          </a:xfrm>
          <a:prstGeom prst="rect">
            <a:avLst/>
          </a:prstGeom>
        </p:spPr>
        <p:txBody>
          <a:bodyPr wrap="square" lIns="0" tIns="0" rIns="0" bIns="0" rtlCol="0">
            <a:spAutoFit/>
          </a:bodyPr>
          <a:lstStyle/>
          <a:p>
            <a:pPr marL="12700" marR="41909">
              <a:lnSpc>
                <a:spcPts val="3454"/>
              </a:lnSpc>
              <a:spcBef>
                <a:spcPts val="172"/>
              </a:spcBef>
            </a:pPr>
            <a:r>
              <a:rPr lang="en-US" sz="4800" baseline="2560" dirty="0">
                <a:solidFill>
                  <a:srgbClr val="4E81BC"/>
                </a:solidFill>
                <a:latin typeface="+mj-lt"/>
                <a:cs typeface="Calibri"/>
              </a:rPr>
              <a:t>Mean Shift</a:t>
            </a:r>
            <a:endParaRPr sz="3200" dirty="0">
              <a:latin typeface="+mj-lt"/>
              <a:cs typeface="Calibri"/>
            </a:endParaRPr>
          </a:p>
          <a:p>
            <a:pPr marL="12700">
              <a:lnSpc>
                <a:spcPts val="2770"/>
              </a:lnSpc>
            </a:pPr>
            <a:r>
              <a:rPr lang="en-US" sz="3200" baseline="1137" dirty="0">
                <a:solidFill>
                  <a:srgbClr val="7F7E7E"/>
                </a:solidFill>
                <a:latin typeface="+mj-lt"/>
                <a:cs typeface="Calibri"/>
              </a:rPr>
              <a:t>Sample local density, follow gradient towards denser direction</a:t>
            </a:r>
          </a:p>
        </p:txBody>
      </p:sp>
      <p:sp>
        <p:nvSpPr>
          <p:cNvPr id="86" name="object 3"/>
          <p:cNvSpPr txBox="1"/>
          <p:nvPr/>
        </p:nvSpPr>
        <p:spPr>
          <a:xfrm>
            <a:off x="6950816" y="6116930"/>
            <a:ext cx="542241" cy="330200"/>
          </a:xfrm>
          <a:prstGeom prst="rect">
            <a:avLst/>
          </a:prstGeom>
        </p:spPr>
        <p:txBody>
          <a:bodyPr wrap="square" lIns="0" tIns="0" rIns="0" bIns="0" rtlCol="0">
            <a:noAutofit/>
          </a:bodyPr>
          <a:lstStyle/>
          <a:p>
            <a:pPr marL="12700">
              <a:lnSpc>
                <a:spcPts val="2600"/>
              </a:lnSpc>
              <a:spcBef>
                <a:spcPts val="130"/>
              </a:spcBef>
            </a:pPr>
            <a:r>
              <a:rPr sz="3600" baseline="2275" dirty="0">
                <a:solidFill>
                  <a:srgbClr val="7F7E7E"/>
                </a:solidFill>
                <a:latin typeface="Calibri"/>
                <a:cs typeface="Calibri"/>
              </a:rPr>
              <a:t>Age</a:t>
            </a:r>
            <a:endParaRPr sz="2400">
              <a:latin typeface="Calibri"/>
              <a:cs typeface="Calibri"/>
            </a:endParaRPr>
          </a:p>
        </p:txBody>
      </p:sp>
      <p:sp>
        <p:nvSpPr>
          <p:cNvPr id="87" name="object 82"/>
          <p:cNvSpPr/>
          <p:nvPr/>
        </p:nvSpPr>
        <p:spPr>
          <a:xfrm>
            <a:off x="5938372" y="5487188"/>
            <a:ext cx="347472" cy="347472"/>
          </a:xfrm>
          <a:custGeom>
            <a:avLst/>
            <a:gdLst/>
            <a:ahLst/>
            <a:cxnLst/>
            <a:rect l="l" t="t" r="r" b="b"/>
            <a:pathLst>
              <a:path w="320729"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88" name="object 84"/>
          <p:cNvSpPr/>
          <p:nvPr/>
        </p:nvSpPr>
        <p:spPr>
          <a:xfrm>
            <a:off x="6923747" y="5521291"/>
            <a:ext cx="347472" cy="347472"/>
          </a:xfrm>
          <a:custGeom>
            <a:avLst/>
            <a:gdLst/>
            <a:ahLst/>
            <a:cxnLst/>
            <a:rect l="l" t="t" r="r" b="b"/>
            <a:pathLst>
              <a:path w="320729"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6"/>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89" name="object 86"/>
          <p:cNvSpPr/>
          <p:nvPr/>
        </p:nvSpPr>
        <p:spPr>
          <a:xfrm>
            <a:off x="7775551" y="5502337"/>
            <a:ext cx="347472" cy="347472"/>
          </a:xfrm>
          <a:custGeom>
            <a:avLst/>
            <a:gdLst/>
            <a:ahLst/>
            <a:cxnLst/>
            <a:rect l="l" t="t" r="r" b="b"/>
            <a:pathLst>
              <a:path w="320729"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9"/>
                </a:lnTo>
                <a:lnTo>
                  <a:pt x="288458" y="69169"/>
                </a:lnTo>
                <a:lnTo>
                  <a:pt x="296005" y="80986"/>
                </a:lnTo>
                <a:lnTo>
                  <a:pt x="302647" y="93485"/>
                </a:lnTo>
                <a:lnTo>
                  <a:pt x="308334" y="106609"/>
                </a:lnTo>
                <a:lnTo>
                  <a:pt x="313014" y="120303"/>
                </a:lnTo>
                <a:lnTo>
                  <a:pt x="316635" y="134513"/>
                </a:lnTo>
                <a:lnTo>
                  <a:pt x="319146" y="149182"/>
                </a:lnTo>
                <a:lnTo>
                  <a:pt x="320497" y="164255"/>
                </a:lnTo>
                <a:lnTo>
                  <a:pt x="320729" y="173680"/>
                </a:lnTo>
                <a:lnTo>
                  <a:pt x="320116" y="188974"/>
                </a:lnTo>
                <a:lnTo>
                  <a:pt x="318311" y="203897"/>
                </a:lnTo>
                <a:lnTo>
                  <a:pt x="315364" y="218395"/>
                </a:lnTo>
                <a:lnTo>
                  <a:pt x="311328" y="232412"/>
                </a:lnTo>
                <a:lnTo>
                  <a:pt x="306254" y="245893"/>
                </a:lnTo>
                <a:lnTo>
                  <a:pt x="300192" y="258782"/>
                </a:lnTo>
                <a:lnTo>
                  <a:pt x="293194" y="271024"/>
                </a:lnTo>
                <a:lnTo>
                  <a:pt x="285310" y="282563"/>
                </a:lnTo>
                <a:lnTo>
                  <a:pt x="276593" y="293344"/>
                </a:lnTo>
                <a:lnTo>
                  <a:pt x="267094" y="303312"/>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6"/>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90" name="object 74"/>
          <p:cNvSpPr/>
          <p:nvPr/>
        </p:nvSpPr>
        <p:spPr>
          <a:xfrm>
            <a:off x="4192469" y="5195209"/>
            <a:ext cx="347472" cy="347472"/>
          </a:xfrm>
          <a:custGeom>
            <a:avLst/>
            <a:gdLst/>
            <a:ahLst/>
            <a:cxnLst/>
            <a:rect l="l" t="t" r="r" b="b"/>
            <a:pathLst>
              <a:path w="320730"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91" name="object 72"/>
          <p:cNvSpPr/>
          <p:nvPr/>
        </p:nvSpPr>
        <p:spPr>
          <a:xfrm>
            <a:off x="7483366" y="2517371"/>
            <a:ext cx="347472" cy="347472"/>
          </a:xfrm>
          <a:custGeom>
            <a:avLst/>
            <a:gdLst/>
            <a:ahLst/>
            <a:cxnLst/>
            <a:rect l="l" t="t" r="r" b="b"/>
            <a:pathLst>
              <a:path w="320730"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30" y="342927"/>
                </a:lnTo>
                <a:lnTo>
                  <a:pt x="182985" y="345647"/>
                </a:lnTo>
                <a:lnTo>
                  <a:pt x="169068" y="347110"/>
                </a:lnTo>
                <a:lnTo>
                  <a:pt x="160364" y="347362"/>
                </a:lnTo>
                <a:lnTo>
                  <a:pt x="146244" y="346698"/>
                </a:lnTo>
                <a:lnTo>
                  <a:pt x="132465" y="344742"/>
                </a:lnTo>
                <a:lnTo>
                  <a:pt x="119078" y="341551"/>
                </a:lnTo>
                <a:lnTo>
                  <a:pt x="106136" y="337180"/>
                </a:lnTo>
                <a:lnTo>
                  <a:pt x="93689" y="331684"/>
                </a:lnTo>
                <a:lnTo>
                  <a:pt x="81788" y="325119"/>
                </a:lnTo>
                <a:lnTo>
                  <a:pt x="70485" y="317540"/>
                </a:lnTo>
                <a:lnTo>
                  <a:pt x="59830" y="309002"/>
                </a:lnTo>
                <a:lnTo>
                  <a:pt x="49876" y="299561"/>
                </a:lnTo>
                <a:lnTo>
                  <a:pt x="40672" y="289273"/>
                </a:lnTo>
                <a:lnTo>
                  <a:pt x="32271" y="278192"/>
                </a:lnTo>
                <a:lnTo>
                  <a:pt x="24724" y="266375"/>
                </a:lnTo>
                <a:lnTo>
                  <a:pt x="18081" y="253876"/>
                </a:lnTo>
                <a:lnTo>
                  <a:pt x="12395" y="240752"/>
                </a:lnTo>
                <a:lnTo>
                  <a:pt x="7715" y="227058"/>
                </a:lnTo>
                <a:lnTo>
                  <a:pt x="4094" y="212848"/>
                </a:lnTo>
                <a:lnTo>
                  <a:pt x="1583" y="198180"/>
                </a:lnTo>
                <a:lnTo>
                  <a:pt x="232" y="183107"/>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92" name="object 70"/>
          <p:cNvSpPr/>
          <p:nvPr/>
        </p:nvSpPr>
        <p:spPr>
          <a:xfrm>
            <a:off x="7084113" y="2135643"/>
            <a:ext cx="347472" cy="347472"/>
          </a:xfrm>
          <a:custGeom>
            <a:avLst/>
            <a:gdLst/>
            <a:ahLst/>
            <a:cxnLst/>
            <a:rect l="l" t="t" r="r" b="b"/>
            <a:pathLst>
              <a:path w="320730"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2"/>
                </a:lnTo>
                <a:lnTo>
                  <a:pt x="146244" y="346698"/>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3" y="198179"/>
                </a:lnTo>
                <a:lnTo>
                  <a:pt x="232" y="183107"/>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93" name="object 68"/>
          <p:cNvSpPr/>
          <p:nvPr/>
        </p:nvSpPr>
        <p:spPr>
          <a:xfrm>
            <a:off x="6672028" y="1723114"/>
            <a:ext cx="347472" cy="347472"/>
          </a:xfrm>
          <a:custGeom>
            <a:avLst/>
            <a:gdLst/>
            <a:ahLst/>
            <a:cxnLst/>
            <a:rect l="l" t="t" r="r" b="b"/>
            <a:pathLst>
              <a:path w="320729"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2"/>
                </a:lnTo>
                <a:lnTo>
                  <a:pt x="146244" y="346698"/>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3"/>
                </a:lnTo>
                <a:lnTo>
                  <a:pt x="32271" y="278192"/>
                </a:lnTo>
                <a:lnTo>
                  <a:pt x="24724" y="266375"/>
                </a:lnTo>
                <a:lnTo>
                  <a:pt x="18081" y="253876"/>
                </a:lnTo>
                <a:lnTo>
                  <a:pt x="12395" y="240752"/>
                </a:lnTo>
                <a:lnTo>
                  <a:pt x="7715" y="227058"/>
                </a:lnTo>
                <a:lnTo>
                  <a:pt x="4094" y="212848"/>
                </a:lnTo>
                <a:lnTo>
                  <a:pt x="1583" y="198179"/>
                </a:lnTo>
                <a:lnTo>
                  <a:pt x="232" y="183107"/>
                </a:lnTo>
                <a:lnTo>
                  <a:pt x="0" y="173680"/>
                </a:lnTo>
                <a:close/>
              </a:path>
            </a:pathLst>
          </a:custGeom>
          <a:solidFill>
            <a:srgbClr val="59BAD1"/>
          </a:solidFill>
          <a:ln w="28575">
            <a:solidFill>
              <a:srgbClr val="418FA2"/>
            </a:solidFill>
          </a:ln>
        </p:spPr>
        <p:txBody>
          <a:bodyPr wrap="square" lIns="0" tIns="0" rIns="0" bIns="0" rtlCol="0">
            <a:noAutofit/>
          </a:bodyPr>
          <a:lstStyle/>
          <a:p>
            <a:endParaRPr/>
          </a:p>
        </p:txBody>
      </p:sp>
      <p:sp>
        <p:nvSpPr>
          <p:cNvPr id="94" name="object 66"/>
          <p:cNvSpPr/>
          <p:nvPr/>
        </p:nvSpPr>
        <p:spPr>
          <a:xfrm>
            <a:off x="8396003" y="3412181"/>
            <a:ext cx="347472" cy="347472"/>
          </a:xfrm>
          <a:custGeom>
            <a:avLst/>
            <a:gdLst/>
            <a:ahLst/>
            <a:cxnLst/>
            <a:rect l="l" t="t" r="r" b="b"/>
            <a:pathLst>
              <a:path w="320730"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4"/>
                </a:lnTo>
                <a:lnTo>
                  <a:pt x="308334" y="106609"/>
                </a:lnTo>
                <a:lnTo>
                  <a:pt x="313014" y="120303"/>
                </a:lnTo>
                <a:lnTo>
                  <a:pt x="316635" y="134512"/>
                </a:lnTo>
                <a:lnTo>
                  <a:pt x="319147" y="149181"/>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3" y="346697"/>
                </a:lnTo>
                <a:lnTo>
                  <a:pt x="132464" y="344742"/>
                </a:lnTo>
                <a:lnTo>
                  <a:pt x="119078" y="341551"/>
                </a:lnTo>
                <a:lnTo>
                  <a:pt x="106136" y="337180"/>
                </a:lnTo>
                <a:lnTo>
                  <a:pt x="93688" y="331684"/>
                </a:lnTo>
                <a:lnTo>
                  <a:pt x="81788" y="325119"/>
                </a:lnTo>
                <a:lnTo>
                  <a:pt x="70484" y="317539"/>
                </a:lnTo>
                <a:lnTo>
                  <a:pt x="59830" y="309001"/>
                </a:lnTo>
                <a:lnTo>
                  <a:pt x="49875" y="299561"/>
                </a:lnTo>
                <a:lnTo>
                  <a:pt x="40672" y="289272"/>
                </a:lnTo>
                <a:lnTo>
                  <a:pt x="32271" y="278192"/>
                </a:lnTo>
                <a:lnTo>
                  <a:pt x="24724" y="266375"/>
                </a:lnTo>
                <a:lnTo>
                  <a:pt x="18081" y="253876"/>
                </a:lnTo>
                <a:lnTo>
                  <a:pt x="12395" y="240752"/>
                </a:lnTo>
                <a:lnTo>
                  <a:pt x="7715" y="227057"/>
                </a:lnTo>
                <a:lnTo>
                  <a:pt x="4094" y="212848"/>
                </a:lnTo>
                <a:lnTo>
                  <a:pt x="1582" y="198179"/>
                </a:lnTo>
                <a:lnTo>
                  <a:pt x="232" y="183106"/>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95" name="object 63"/>
          <p:cNvSpPr/>
          <p:nvPr/>
        </p:nvSpPr>
        <p:spPr>
          <a:xfrm>
            <a:off x="7404842" y="5021529"/>
            <a:ext cx="347472" cy="347472"/>
          </a:xfrm>
          <a:custGeom>
            <a:avLst/>
            <a:gdLst/>
            <a:ahLst/>
            <a:cxnLst/>
            <a:rect l="l" t="t" r="r" b="b"/>
            <a:pathLst>
              <a:path w="320730" h="347361">
                <a:moveTo>
                  <a:pt x="0" y="173680"/>
                </a:moveTo>
                <a:lnTo>
                  <a:pt x="232" y="183106"/>
                </a:lnTo>
                <a:lnTo>
                  <a:pt x="1583" y="198179"/>
                </a:lnTo>
                <a:lnTo>
                  <a:pt x="4094" y="212848"/>
                </a:lnTo>
                <a:lnTo>
                  <a:pt x="7715" y="227058"/>
                </a:lnTo>
                <a:lnTo>
                  <a:pt x="12395" y="240752"/>
                </a:lnTo>
                <a:lnTo>
                  <a:pt x="18082" y="253876"/>
                </a:lnTo>
                <a:lnTo>
                  <a:pt x="24724" y="266375"/>
                </a:lnTo>
                <a:lnTo>
                  <a:pt x="32272" y="278192"/>
                </a:lnTo>
                <a:lnTo>
                  <a:pt x="40673" y="289272"/>
                </a:lnTo>
                <a:lnTo>
                  <a:pt x="49876" y="299561"/>
                </a:lnTo>
                <a:lnTo>
                  <a:pt x="59830" y="309001"/>
                </a:lnTo>
                <a:lnTo>
                  <a:pt x="70485" y="317539"/>
                </a:lnTo>
                <a:lnTo>
                  <a:pt x="81788" y="325118"/>
                </a:lnTo>
                <a:lnTo>
                  <a:pt x="93689" y="331684"/>
                </a:lnTo>
                <a:lnTo>
                  <a:pt x="106136" y="337180"/>
                </a:lnTo>
                <a:lnTo>
                  <a:pt x="119079" y="341551"/>
                </a:lnTo>
                <a:lnTo>
                  <a:pt x="132465" y="344742"/>
                </a:lnTo>
                <a:lnTo>
                  <a:pt x="146244" y="346697"/>
                </a:lnTo>
                <a:lnTo>
                  <a:pt x="160365" y="347361"/>
                </a:lnTo>
                <a:lnTo>
                  <a:pt x="169069" y="347110"/>
                </a:lnTo>
                <a:lnTo>
                  <a:pt x="182986" y="345646"/>
                </a:lnTo>
                <a:lnTo>
                  <a:pt x="196530" y="342926"/>
                </a:lnTo>
                <a:lnTo>
                  <a:pt x="209650" y="339004"/>
                </a:lnTo>
                <a:lnTo>
                  <a:pt x="222295" y="333936"/>
                </a:lnTo>
                <a:lnTo>
                  <a:pt x="234413" y="327778"/>
                </a:lnTo>
                <a:lnTo>
                  <a:pt x="245953" y="320583"/>
                </a:lnTo>
                <a:lnTo>
                  <a:pt x="256864" y="312409"/>
                </a:lnTo>
                <a:lnTo>
                  <a:pt x="267095" y="303311"/>
                </a:lnTo>
                <a:lnTo>
                  <a:pt x="276595" y="293343"/>
                </a:lnTo>
                <a:lnTo>
                  <a:pt x="285312" y="282562"/>
                </a:lnTo>
                <a:lnTo>
                  <a:pt x="293195" y="271023"/>
                </a:lnTo>
                <a:lnTo>
                  <a:pt x="300193" y="258781"/>
                </a:lnTo>
                <a:lnTo>
                  <a:pt x="306255" y="245892"/>
                </a:lnTo>
                <a:lnTo>
                  <a:pt x="311330" y="232411"/>
                </a:lnTo>
                <a:lnTo>
                  <a:pt x="315366" y="218394"/>
                </a:lnTo>
                <a:lnTo>
                  <a:pt x="318312" y="203896"/>
                </a:lnTo>
                <a:lnTo>
                  <a:pt x="320117" y="188973"/>
                </a:lnTo>
                <a:lnTo>
                  <a:pt x="320730" y="173680"/>
                </a:lnTo>
                <a:lnTo>
                  <a:pt x="320498" y="164254"/>
                </a:lnTo>
                <a:lnTo>
                  <a:pt x="319147" y="149181"/>
                </a:lnTo>
                <a:lnTo>
                  <a:pt x="316636" y="134512"/>
                </a:lnTo>
                <a:lnTo>
                  <a:pt x="313015" y="120303"/>
                </a:lnTo>
                <a:lnTo>
                  <a:pt x="308335" y="106609"/>
                </a:lnTo>
                <a:lnTo>
                  <a:pt x="302649" y="93485"/>
                </a:lnTo>
                <a:lnTo>
                  <a:pt x="296006" y="80986"/>
                </a:lnTo>
                <a:lnTo>
                  <a:pt x="288459" y="69169"/>
                </a:lnTo>
                <a:lnTo>
                  <a:pt x="280058" y="58089"/>
                </a:lnTo>
                <a:lnTo>
                  <a:pt x="270854" y="47800"/>
                </a:lnTo>
                <a:lnTo>
                  <a:pt x="260900" y="38359"/>
                </a:lnTo>
                <a:lnTo>
                  <a:pt x="250245" y="29822"/>
                </a:lnTo>
                <a:lnTo>
                  <a:pt x="238942" y="22242"/>
                </a:lnTo>
                <a:lnTo>
                  <a:pt x="227041" y="15677"/>
                </a:lnTo>
                <a:lnTo>
                  <a:pt x="214594" y="10181"/>
                </a:lnTo>
                <a:lnTo>
                  <a:pt x="201651" y="5810"/>
                </a:lnTo>
                <a:lnTo>
                  <a:pt x="188265" y="2619"/>
                </a:lnTo>
                <a:lnTo>
                  <a:pt x="174486" y="664"/>
                </a:lnTo>
                <a:lnTo>
                  <a:pt x="160365" y="0"/>
                </a:lnTo>
                <a:lnTo>
                  <a:pt x="151662" y="251"/>
                </a:lnTo>
                <a:lnTo>
                  <a:pt x="137745" y="1714"/>
                </a:lnTo>
                <a:lnTo>
                  <a:pt x="124200" y="4434"/>
                </a:lnTo>
                <a:lnTo>
                  <a:pt x="111080" y="8356"/>
                </a:lnTo>
                <a:lnTo>
                  <a:pt x="98436" y="13424"/>
                </a:lnTo>
                <a:lnTo>
                  <a:pt x="86318" y="19583"/>
                </a:lnTo>
                <a:lnTo>
                  <a:pt x="74777" y="26777"/>
                </a:lnTo>
                <a:lnTo>
                  <a:pt x="63866" y="34951"/>
                </a:lnTo>
                <a:lnTo>
                  <a:pt x="53635" y="44049"/>
                </a:lnTo>
                <a:lnTo>
                  <a:pt x="44136" y="54017"/>
                </a:lnTo>
                <a:lnTo>
                  <a:pt x="35419" y="64798"/>
                </a:lnTo>
                <a:lnTo>
                  <a:pt x="27535" y="76337"/>
                </a:lnTo>
                <a:lnTo>
                  <a:pt x="20537" y="88579"/>
                </a:lnTo>
                <a:lnTo>
                  <a:pt x="14475" y="101468"/>
                </a:lnTo>
                <a:lnTo>
                  <a:pt x="9400" y="114948"/>
                </a:lnTo>
                <a:lnTo>
                  <a:pt x="5364" y="128965"/>
                </a:lnTo>
                <a:lnTo>
                  <a:pt x="2418" y="143463"/>
                </a:lnTo>
                <a:lnTo>
                  <a:pt x="613" y="158386"/>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96" name="object 62"/>
          <p:cNvSpPr/>
          <p:nvPr/>
        </p:nvSpPr>
        <p:spPr>
          <a:xfrm>
            <a:off x="5850962" y="3493881"/>
            <a:ext cx="347472" cy="347472"/>
          </a:xfrm>
          <a:custGeom>
            <a:avLst/>
            <a:gdLst/>
            <a:ahLst/>
            <a:cxnLst/>
            <a:rect l="l" t="t" r="r" b="b"/>
            <a:pathLst>
              <a:path w="320729"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6" y="149182"/>
                </a:lnTo>
                <a:lnTo>
                  <a:pt x="320497" y="164254"/>
                </a:lnTo>
                <a:lnTo>
                  <a:pt x="320729"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6"/>
                </a:lnTo>
                <a:lnTo>
                  <a:pt x="0" y="173681"/>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97" name="object 60"/>
          <p:cNvSpPr/>
          <p:nvPr/>
        </p:nvSpPr>
        <p:spPr>
          <a:xfrm>
            <a:off x="4975263" y="4571028"/>
            <a:ext cx="347472" cy="347472"/>
          </a:xfrm>
          <a:custGeom>
            <a:avLst/>
            <a:gdLst/>
            <a:ahLst/>
            <a:cxnLst/>
            <a:rect l="l" t="t" r="r" b="b"/>
            <a:pathLst>
              <a:path w="320729"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8"/>
                </a:lnTo>
                <a:lnTo>
                  <a:pt x="288458" y="69169"/>
                </a:lnTo>
                <a:lnTo>
                  <a:pt x="296005" y="80986"/>
                </a:lnTo>
                <a:lnTo>
                  <a:pt x="302648" y="93485"/>
                </a:lnTo>
                <a:lnTo>
                  <a:pt x="308334" y="106609"/>
                </a:lnTo>
                <a:lnTo>
                  <a:pt x="313014" y="120303"/>
                </a:lnTo>
                <a:lnTo>
                  <a:pt x="316635" y="134513"/>
                </a:lnTo>
                <a:lnTo>
                  <a:pt x="319146" y="149182"/>
                </a:lnTo>
                <a:lnTo>
                  <a:pt x="320497" y="164254"/>
                </a:lnTo>
                <a:lnTo>
                  <a:pt x="320729"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1"/>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98" name="object 58"/>
          <p:cNvSpPr/>
          <p:nvPr/>
        </p:nvSpPr>
        <p:spPr>
          <a:xfrm>
            <a:off x="9037462" y="2045434"/>
            <a:ext cx="347472" cy="347472"/>
          </a:xfrm>
          <a:custGeom>
            <a:avLst/>
            <a:gdLst/>
            <a:ahLst/>
            <a:cxnLst/>
            <a:rect l="l" t="t" r="r" b="b"/>
            <a:pathLst>
              <a:path w="320729"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4"/>
                </a:lnTo>
                <a:lnTo>
                  <a:pt x="308334" y="106609"/>
                </a:lnTo>
                <a:lnTo>
                  <a:pt x="313014" y="120303"/>
                </a:lnTo>
                <a:lnTo>
                  <a:pt x="316635" y="134512"/>
                </a:lnTo>
                <a:lnTo>
                  <a:pt x="319146" y="149181"/>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2"/>
                </a:lnTo>
                <a:lnTo>
                  <a:pt x="146243" y="346698"/>
                </a:lnTo>
                <a:lnTo>
                  <a:pt x="132464" y="344742"/>
                </a:lnTo>
                <a:lnTo>
                  <a:pt x="119078" y="341551"/>
                </a:lnTo>
                <a:lnTo>
                  <a:pt x="106136" y="337180"/>
                </a:lnTo>
                <a:lnTo>
                  <a:pt x="93688" y="331684"/>
                </a:lnTo>
                <a:lnTo>
                  <a:pt x="81788" y="325119"/>
                </a:lnTo>
                <a:lnTo>
                  <a:pt x="70484" y="317539"/>
                </a:lnTo>
                <a:lnTo>
                  <a:pt x="59830" y="309002"/>
                </a:lnTo>
                <a:lnTo>
                  <a:pt x="49875" y="299561"/>
                </a:lnTo>
                <a:lnTo>
                  <a:pt x="40672" y="289272"/>
                </a:lnTo>
                <a:lnTo>
                  <a:pt x="32271" y="278192"/>
                </a:lnTo>
                <a:lnTo>
                  <a:pt x="24724" y="266375"/>
                </a:lnTo>
                <a:lnTo>
                  <a:pt x="18081" y="253876"/>
                </a:lnTo>
                <a:lnTo>
                  <a:pt x="12395" y="240752"/>
                </a:lnTo>
                <a:lnTo>
                  <a:pt x="7715" y="227057"/>
                </a:lnTo>
                <a:lnTo>
                  <a:pt x="4094" y="212848"/>
                </a:lnTo>
                <a:lnTo>
                  <a:pt x="1582" y="198179"/>
                </a:lnTo>
                <a:lnTo>
                  <a:pt x="232" y="183106"/>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99" name="object 56"/>
          <p:cNvSpPr/>
          <p:nvPr/>
        </p:nvSpPr>
        <p:spPr>
          <a:xfrm>
            <a:off x="8077321" y="1961962"/>
            <a:ext cx="347472" cy="347472"/>
          </a:xfrm>
          <a:custGeom>
            <a:avLst/>
            <a:gdLst/>
            <a:ahLst/>
            <a:cxnLst/>
            <a:rect l="l" t="t" r="r" b="b"/>
            <a:pathLst>
              <a:path w="320729"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4"/>
                </a:lnTo>
                <a:lnTo>
                  <a:pt x="308334" y="106609"/>
                </a:lnTo>
                <a:lnTo>
                  <a:pt x="313014" y="120303"/>
                </a:lnTo>
                <a:lnTo>
                  <a:pt x="316635" y="134512"/>
                </a:lnTo>
                <a:lnTo>
                  <a:pt x="319146" y="149181"/>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2"/>
                </a:lnTo>
                <a:lnTo>
                  <a:pt x="146243" y="346697"/>
                </a:lnTo>
                <a:lnTo>
                  <a:pt x="132464" y="344742"/>
                </a:lnTo>
                <a:lnTo>
                  <a:pt x="119078" y="341551"/>
                </a:lnTo>
                <a:lnTo>
                  <a:pt x="106136" y="337180"/>
                </a:lnTo>
                <a:lnTo>
                  <a:pt x="93688" y="331684"/>
                </a:lnTo>
                <a:lnTo>
                  <a:pt x="81788" y="325119"/>
                </a:lnTo>
                <a:lnTo>
                  <a:pt x="70484" y="317539"/>
                </a:lnTo>
                <a:lnTo>
                  <a:pt x="59830" y="309002"/>
                </a:lnTo>
                <a:lnTo>
                  <a:pt x="49875" y="299561"/>
                </a:lnTo>
                <a:lnTo>
                  <a:pt x="40672" y="289272"/>
                </a:lnTo>
                <a:lnTo>
                  <a:pt x="32271" y="278192"/>
                </a:lnTo>
                <a:lnTo>
                  <a:pt x="24724" y="266375"/>
                </a:lnTo>
                <a:lnTo>
                  <a:pt x="18081" y="253876"/>
                </a:lnTo>
                <a:lnTo>
                  <a:pt x="12395" y="240752"/>
                </a:lnTo>
                <a:lnTo>
                  <a:pt x="7715" y="227057"/>
                </a:lnTo>
                <a:lnTo>
                  <a:pt x="4094" y="212848"/>
                </a:lnTo>
                <a:lnTo>
                  <a:pt x="1582" y="198179"/>
                </a:lnTo>
                <a:lnTo>
                  <a:pt x="232" y="183106"/>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00" name="object 54"/>
          <p:cNvSpPr/>
          <p:nvPr/>
        </p:nvSpPr>
        <p:spPr>
          <a:xfrm>
            <a:off x="8877097" y="2753913"/>
            <a:ext cx="347472" cy="347472"/>
          </a:xfrm>
          <a:custGeom>
            <a:avLst/>
            <a:gdLst/>
            <a:ahLst/>
            <a:cxnLst/>
            <a:rect l="l" t="t" r="r" b="b"/>
            <a:pathLst>
              <a:path w="320730"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4"/>
                </a:lnTo>
                <a:lnTo>
                  <a:pt x="308334" y="106609"/>
                </a:lnTo>
                <a:lnTo>
                  <a:pt x="313014" y="120303"/>
                </a:lnTo>
                <a:lnTo>
                  <a:pt x="316635" y="134512"/>
                </a:lnTo>
                <a:lnTo>
                  <a:pt x="319146" y="149181"/>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2"/>
                </a:lnTo>
                <a:lnTo>
                  <a:pt x="146243" y="346698"/>
                </a:lnTo>
                <a:lnTo>
                  <a:pt x="132464" y="344742"/>
                </a:lnTo>
                <a:lnTo>
                  <a:pt x="119078" y="341551"/>
                </a:lnTo>
                <a:lnTo>
                  <a:pt x="106136" y="337180"/>
                </a:lnTo>
                <a:lnTo>
                  <a:pt x="93688" y="331684"/>
                </a:lnTo>
                <a:lnTo>
                  <a:pt x="81788" y="325119"/>
                </a:lnTo>
                <a:lnTo>
                  <a:pt x="70484" y="317539"/>
                </a:lnTo>
                <a:lnTo>
                  <a:pt x="59830" y="309002"/>
                </a:lnTo>
                <a:lnTo>
                  <a:pt x="49875" y="299561"/>
                </a:lnTo>
                <a:lnTo>
                  <a:pt x="40672" y="289272"/>
                </a:lnTo>
                <a:lnTo>
                  <a:pt x="32271" y="278192"/>
                </a:lnTo>
                <a:lnTo>
                  <a:pt x="24724" y="266375"/>
                </a:lnTo>
                <a:lnTo>
                  <a:pt x="18081" y="253876"/>
                </a:lnTo>
                <a:lnTo>
                  <a:pt x="12395" y="240752"/>
                </a:lnTo>
                <a:lnTo>
                  <a:pt x="7715" y="227057"/>
                </a:lnTo>
                <a:lnTo>
                  <a:pt x="4094" y="212848"/>
                </a:lnTo>
                <a:lnTo>
                  <a:pt x="1582" y="198179"/>
                </a:lnTo>
                <a:lnTo>
                  <a:pt x="232" y="183106"/>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01" name="object 52"/>
          <p:cNvSpPr/>
          <p:nvPr/>
        </p:nvSpPr>
        <p:spPr>
          <a:xfrm>
            <a:off x="6220124" y="4120868"/>
            <a:ext cx="347472" cy="347472"/>
          </a:xfrm>
          <a:custGeom>
            <a:avLst/>
            <a:gdLst/>
            <a:ahLst/>
            <a:cxnLst/>
            <a:rect l="l" t="t" r="r" b="b"/>
            <a:pathLst>
              <a:path w="320730"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5"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1"/>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02" name="object 50"/>
          <p:cNvSpPr/>
          <p:nvPr/>
        </p:nvSpPr>
        <p:spPr>
          <a:xfrm>
            <a:off x="5965297" y="4612355"/>
            <a:ext cx="347472" cy="347472"/>
          </a:xfrm>
          <a:custGeom>
            <a:avLst/>
            <a:gdLst/>
            <a:ahLst/>
            <a:cxnLst/>
            <a:rect l="l" t="t" r="r" b="b"/>
            <a:pathLst>
              <a:path w="320730"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6"/>
                </a:lnTo>
                <a:lnTo>
                  <a:pt x="0" y="173681"/>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03" name="object 48"/>
          <p:cNvSpPr/>
          <p:nvPr/>
        </p:nvSpPr>
        <p:spPr>
          <a:xfrm>
            <a:off x="4654532" y="4049985"/>
            <a:ext cx="347472" cy="347472"/>
          </a:xfrm>
          <a:custGeom>
            <a:avLst/>
            <a:gdLst/>
            <a:ahLst/>
            <a:cxnLst/>
            <a:rect l="l" t="t" r="r" b="b"/>
            <a:pathLst>
              <a:path w="320729"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6" y="149182"/>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04" name="object 42"/>
          <p:cNvSpPr/>
          <p:nvPr/>
        </p:nvSpPr>
        <p:spPr>
          <a:xfrm>
            <a:off x="7272103" y="3311841"/>
            <a:ext cx="347472" cy="347472"/>
          </a:xfrm>
          <a:custGeom>
            <a:avLst/>
            <a:gdLst/>
            <a:ahLst/>
            <a:cxnLst/>
            <a:rect l="l" t="t" r="r" b="b"/>
            <a:pathLst>
              <a:path w="320730"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4" y="346697"/>
                </a:lnTo>
                <a:lnTo>
                  <a:pt x="132465" y="344742"/>
                </a:lnTo>
                <a:lnTo>
                  <a:pt x="119078" y="341551"/>
                </a:lnTo>
                <a:lnTo>
                  <a:pt x="106136" y="337180"/>
                </a:lnTo>
                <a:lnTo>
                  <a:pt x="93689" y="331684"/>
                </a:lnTo>
                <a:lnTo>
                  <a:pt x="81788" y="325119"/>
                </a:lnTo>
                <a:lnTo>
                  <a:pt x="70485" y="317539"/>
                </a:lnTo>
                <a:lnTo>
                  <a:pt x="59830" y="309001"/>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6"/>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05" name="object 44"/>
          <p:cNvSpPr/>
          <p:nvPr/>
        </p:nvSpPr>
        <p:spPr>
          <a:xfrm>
            <a:off x="7084113" y="2580232"/>
            <a:ext cx="347472" cy="347472"/>
          </a:xfrm>
          <a:custGeom>
            <a:avLst/>
            <a:gdLst/>
            <a:ahLst/>
            <a:cxnLst/>
            <a:rect l="l" t="t" r="r" b="b"/>
            <a:pathLst>
              <a:path w="320730"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2"/>
                </a:lnTo>
                <a:lnTo>
                  <a:pt x="146244" y="346698"/>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3"/>
                </a:lnTo>
                <a:lnTo>
                  <a:pt x="32271" y="278192"/>
                </a:lnTo>
                <a:lnTo>
                  <a:pt x="24724" y="266375"/>
                </a:lnTo>
                <a:lnTo>
                  <a:pt x="18081" y="253876"/>
                </a:lnTo>
                <a:lnTo>
                  <a:pt x="12395" y="240752"/>
                </a:lnTo>
                <a:lnTo>
                  <a:pt x="7715" y="227058"/>
                </a:lnTo>
                <a:lnTo>
                  <a:pt x="4094" y="212848"/>
                </a:lnTo>
                <a:lnTo>
                  <a:pt x="1583" y="198179"/>
                </a:lnTo>
                <a:lnTo>
                  <a:pt x="232" y="183107"/>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06" name="object 46"/>
          <p:cNvSpPr/>
          <p:nvPr/>
        </p:nvSpPr>
        <p:spPr>
          <a:xfrm>
            <a:off x="6945508" y="2964479"/>
            <a:ext cx="347472" cy="347472"/>
          </a:xfrm>
          <a:custGeom>
            <a:avLst/>
            <a:gdLst/>
            <a:ahLst/>
            <a:cxnLst/>
            <a:rect l="l" t="t" r="r" b="b"/>
            <a:pathLst>
              <a:path w="320730"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4"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30" y="342927"/>
                </a:lnTo>
                <a:lnTo>
                  <a:pt x="182985" y="345647"/>
                </a:lnTo>
                <a:lnTo>
                  <a:pt x="169068" y="347110"/>
                </a:lnTo>
                <a:lnTo>
                  <a:pt x="160365" y="347362"/>
                </a:lnTo>
                <a:lnTo>
                  <a:pt x="146244" y="346698"/>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3" y="198179"/>
                </a:lnTo>
                <a:lnTo>
                  <a:pt x="232" y="183107"/>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07" name="object 40"/>
          <p:cNvSpPr/>
          <p:nvPr/>
        </p:nvSpPr>
        <p:spPr>
          <a:xfrm>
            <a:off x="6737120" y="4921685"/>
            <a:ext cx="347472" cy="347472"/>
          </a:xfrm>
          <a:custGeom>
            <a:avLst/>
            <a:gdLst/>
            <a:ahLst/>
            <a:cxnLst/>
            <a:rect l="l" t="t" r="r" b="b"/>
            <a:pathLst>
              <a:path w="320729"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29"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1"/>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08" name="object 38"/>
          <p:cNvSpPr/>
          <p:nvPr/>
        </p:nvSpPr>
        <p:spPr>
          <a:xfrm>
            <a:off x="8556365" y="2219115"/>
            <a:ext cx="347472" cy="347472"/>
          </a:xfrm>
          <a:custGeom>
            <a:avLst/>
            <a:gdLst/>
            <a:ahLst/>
            <a:cxnLst/>
            <a:rect l="l" t="t" r="r" b="b"/>
            <a:pathLst>
              <a:path w="320729"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4"/>
                </a:lnTo>
                <a:lnTo>
                  <a:pt x="308334" y="106609"/>
                </a:lnTo>
                <a:lnTo>
                  <a:pt x="313014" y="120303"/>
                </a:lnTo>
                <a:lnTo>
                  <a:pt x="316635" y="134512"/>
                </a:lnTo>
                <a:lnTo>
                  <a:pt x="319146" y="149181"/>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2"/>
                </a:lnTo>
                <a:lnTo>
                  <a:pt x="146243" y="346698"/>
                </a:lnTo>
                <a:lnTo>
                  <a:pt x="132464" y="344742"/>
                </a:lnTo>
                <a:lnTo>
                  <a:pt x="119078" y="341551"/>
                </a:lnTo>
                <a:lnTo>
                  <a:pt x="106136" y="337180"/>
                </a:lnTo>
                <a:lnTo>
                  <a:pt x="93688" y="331684"/>
                </a:lnTo>
                <a:lnTo>
                  <a:pt x="81788" y="325119"/>
                </a:lnTo>
                <a:lnTo>
                  <a:pt x="70484" y="317539"/>
                </a:lnTo>
                <a:lnTo>
                  <a:pt x="59830" y="309002"/>
                </a:lnTo>
                <a:lnTo>
                  <a:pt x="49875" y="299561"/>
                </a:lnTo>
                <a:lnTo>
                  <a:pt x="40672" y="289272"/>
                </a:lnTo>
                <a:lnTo>
                  <a:pt x="32271" y="278192"/>
                </a:lnTo>
                <a:lnTo>
                  <a:pt x="24724" y="266375"/>
                </a:lnTo>
                <a:lnTo>
                  <a:pt x="18081" y="253876"/>
                </a:lnTo>
                <a:lnTo>
                  <a:pt x="12395" y="240752"/>
                </a:lnTo>
                <a:lnTo>
                  <a:pt x="7715" y="227057"/>
                </a:lnTo>
                <a:lnTo>
                  <a:pt x="4094" y="212848"/>
                </a:lnTo>
                <a:lnTo>
                  <a:pt x="1582" y="198179"/>
                </a:lnTo>
                <a:lnTo>
                  <a:pt x="232" y="183106"/>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09" name="object 36"/>
          <p:cNvSpPr/>
          <p:nvPr/>
        </p:nvSpPr>
        <p:spPr>
          <a:xfrm>
            <a:off x="8909165" y="3402186"/>
            <a:ext cx="347472" cy="347472"/>
          </a:xfrm>
          <a:custGeom>
            <a:avLst/>
            <a:gdLst/>
            <a:ahLst/>
            <a:cxnLst/>
            <a:rect l="l" t="t" r="r" b="b"/>
            <a:pathLst>
              <a:path w="338701" h="347361">
                <a:moveTo>
                  <a:pt x="338701" y="173680"/>
                </a:moveTo>
                <a:lnTo>
                  <a:pt x="338086" y="158773"/>
                </a:lnTo>
                <a:lnTo>
                  <a:pt x="336274" y="144215"/>
                </a:lnTo>
                <a:lnTo>
                  <a:pt x="333315" y="130059"/>
                </a:lnTo>
                <a:lnTo>
                  <a:pt x="329260" y="116355"/>
                </a:lnTo>
                <a:lnTo>
                  <a:pt x="324157" y="103155"/>
                </a:lnTo>
                <a:lnTo>
                  <a:pt x="318058" y="90510"/>
                </a:lnTo>
                <a:lnTo>
                  <a:pt x="311012" y="78472"/>
                </a:lnTo>
                <a:lnTo>
                  <a:pt x="303069" y="67092"/>
                </a:lnTo>
                <a:lnTo>
                  <a:pt x="294280" y="56421"/>
                </a:lnTo>
                <a:lnTo>
                  <a:pt x="284694" y="46511"/>
                </a:lnTo>
                <a:lnTo>
                  <a:pt x="274362" y="37412"/>
                </a:lnTo>
                <a:lnTo>
                  <a:pt x="263333" y="29177"/>
                </a:lnTo>
                <a:lnTo>
                  <a:pt x="251657" y="21856"/>
                </a:lnTo>
                <a:lnTo>
                  <a:pt x="239385" y="15500"/>
                </a:lnTo>
                <a:lnTo>
                  <a:pt x="226566" y="10162"/>
                </a:lnTo>
                <a:lnTo>
                  <a:pt x="213252" y="5892"/>
                </a:lnTo>
                <a:lnTo>
                  <a:pt x="199490" y="2742"/>
                </a:lnTo>
                <a:lnTo>
                  <a:pt x="185333" y="763"/>
                </a:lnTo>
                <a:lnTo>
                  <a:pt x="170829" y="6"/>
                </a:lnTo>
                <a:lnTo>
                  <a:pt x="169350" y="0"/>
                </a:lnTo>
                <a:lnTo>
                  <a:pt x="154814" y="630"/>
                </a:lnTo>
                <a:lnTo>
                  <a:pt x="140620" y="2489"/>
                </a:lnTo>
                <a:lnTo>
                  <a:pt x="126816" y="5523"/>
                </a:lnTo>
                <a:lnTo>
                  <a:pt x="113454" y="9683"/>
                </a:lnTo>
                <a:lnTo>
                  <a:pt x="100583" y="14916"/>
                </a:lnTo>
                <a:lnTo>
                  <a:pt x="88254" y="21171"/>
                </a:lnTo>
                <a:lnTo>
                  <a:pt x="76516" y="28397"/>
                </a:lnTo>
                <a:lnTo>
                  <a:pt x="65420" y="36543"/>
                </a:lnTo>
                <a:lnTo>
                  <a:pt x="55015" y="45557"/>
                </a:lnTo>
                <a:lnTo>
                  <a:pt x="45351" y="55388"/>
                </a:lnTo>
                <a:lnTo>
                  <a:pt x="36479" y="65984"/>
                </a:lnTo>
                <a:lnTo>
                  <a:pt x="28449" y="77295"/>
                </a:lnTo>
                <a:lnTo>
                  <a:pt x="21311" y="89269"/>
                </a:lnTo>
                <a:lnTo>
                  <a:pt x="15114" y="101855"/>
                </a:lnTo>
                <a:lnTo>
                  <a:pt x="9909" y="115001"/>
                </a:lnTo>
                <a:lnTo>
                  <a:pt x="5745" y="128657"/>
                </a:lnTo>
                <a:lnTo>
                  <a:pt x="2674" y="142770"/>
                </a:lnTo>
                <a:lnTo>
                  <a:pt x="744" y="157289"/>
                </a:lnTo>
                <a:lnTo>
                  <a:pt x="6" y="172164"/>
                </a:lnTo>
                <a:lnTo>
                  <a:pt x="0" y="173680"/>
                </a:lnTo>
                <a:lnTo>
                  <a:pt x="615" y="188588"/>
                </a:lnTo>
                <a:lnTo>
                  <a:pt x="2427" y="203146"/>
                </a:lnTo>
                <a:lnTo>
                  <a:pt x="5386" y="217302"/>
                </a:lnTo>
                <a:lnTo>
                  <a:pt x="9441" y="231006"/>
                </a:lnTo>
                <a:lnTo>
                  <a:pt x="14544" y="244206"/>
                </a:lnTo>
                <a:lnTo>
                  <a:pt x="20643" y="256850"/>
                </a:lnTo>
                <a:lnTo>
                  <a:pt x="27689" y="268888"/>
                </a:lnTo>
                <a:lnTo>
                  <a:pt x="35631" y="280269"/>
                </a:lnTo>
                <a:lnTo>
                  <a:pt x="44421" y="290940"/>
                </a:lnTo>
                <a:lnTo>
                  <a:pt x="54007" y="300850"/>
                </a:lnTo>
                <a:lnTo>
                  <a:pt x="64339" y="309949"/>
                </a:lnTo>
                <a:lnTo>
                  <a:pt x="75368" y="318184"/>
                </a:lnTo>
                <a:lnTo>
                  <a:pt x="87044" y="325505"/>
                </a:lnTo>
                <a:lnTo>
                  <a:pt x="99316" y="331861"/>
                </a:lnTo>
                <a:lnTo>
                  <a:pt x="112134" y="337199"/>
                </a:lnTo>
                <a:lnTo>
                  <a:pt x="125449" y="341469"/>
                </a:lnTo>
                <a:lnTo>
                  <a:pt x="139210" y="344619"/>
                </a:lnTo>
                <a:lnTo>
                  <a:pt x="153368" y="346598"/>
                </a:lnTo>
                <a:lnTo>
                  <a:pt x="167872" y="347355"/>
                </a:lnTo>
                <a:lnTo>
                  <a:pt x="169350" y="347361"/>
                </a:lnTo>
                <a:lnTo>
                  <a:pt x="183886" y="346731"/>
                </a:lnTo>
                <a:lnTo>
                  <a:pt x="198081" y="344872"/>
                </a:lnTo>
                <a:lnTo>
                  <a:pt x="211885" y="341838"/>
                </a:lnTo>
                <a:lnTo>
                  <a:pt x="225247" y="337678"/>
                </a:lnTo>
                <a:lnTo>
                  <a:pt x="238117" y="332445"/>
                </a:lnTo>
                <a:lnTo>
                  <a:pt x="250447" y="326190"/>
                </a:lnTo>
                <a:lnTo>
                  <a:pt x="262185" y="318964"/>
                </a:lnTo>
                <a:lnTo>
                  <a:pt x="273281" y="310818"/>
                </a:lnTo>
                <a:lnTo>
                  <a:pt x="283686" y="301804"/>
                </a:lnTo>
                <a:lnTo>
                  <a:pt x="293349" y="291973"/>
                </a:lnTo>
                <a:lnTo>
                  <a:pt x="302221" y="281377"/>
                </a:lnTo>
                <a:lnTo>
                  <a:pt x="310251" y="270066"/>
                </a:lnTo>
                <a:lnTo>
                  <a:pt x="317390" y="258092"/>
                </a:lnTo>
                <a:lnTo>
                  <a:pt x="323587" y="245506"/>
                </a:lnTo>
                <a:lnTo>
                  <a:pt x="328792" y="232360"/>
                </a:lnTo>
                <a:lnTo>
                  <a:pt x="332956" y="218704"/>
                </a:lnTo>
                <a:lnTo>
                  <a:pt x="336027" y="204591"/>
                </a:lnTo>
                <a:lnTo>
                  <a:pt x="337957" y="190071"/>
                </a:lnTo>
                <a:lnTo>
                  <a:pt x="338695" y="175197"/>
                </a:lnTo>
                <a:lnTo>
                  <a:pt x="338701"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10" name="object 34"/>
          <p:cNvSpPr/>
          <p:nvPr/>
        </p:nvSpPr>
        <p:spPr>
          <a:xfrm>
            <a:off x="6562354" y="2483005"/>
            <a:ext cx="347472" cy="347472"/>
          </a:xfrm>
          <a:custGeom>
            <a:avLst/>
            <a:gdLst/>
            <a:ahLst/>
            <a:cxnLst/>
            <a:rect l="l" t="t" r="r" b="b"/>
            <a:pathLst>
              <a:path w="320729"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5" y="2619"/>
                </a:lnTo>
                <a:lnTo>
                  <a:pt x="201651" y="5810"/>
                </a:lnTo>
                <a:lnTo>
                  <a:pt x="214593" y="10181"/>
                </a:lnTo>
                <a:lnTo>
                  <a:pt x="227041" y="15677"/>
                </a:lnTo>
                <a:lnTo>
                  <a:pt x="238941" y="22242"/>
                </a:lnTo>
                <a:lnTo>
                  <a:pt x="250245" y="29822"/>
                </a:lnTo>
                <a:lnTo>
                  <a:pt x="260899" y="38359"/>
                </a:lnTo>
                <a:lnTo>
                  <a:pt x="270854"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2"/>
                </a:lnTo>
                <a:lnTo>
                  <a:pt x="146244" y="346698"/>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3" y="198179"/>
                </a:lnTo>
                <a:lnTo>
                  <a:pt x="232" y="183107"/>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11" name="object 32"/>
          <p:cNvSpPr/>
          <p:nvPr/>
        </p:nvSpPr>
        <p:spPr>
          <a:xfrm>
            <a:off x="8716732" y="1593274"/>
            <a:ext cx="347472" cy="347472"/>
          </a:xfrm>
          <a:custGeom>
            <a:avLst/>
            <a:gdLst/>
            <a:ahLst/>
            <a:cxnLst/>
            <a:rect l="l" t="t" r="r" b="b"/>
            <a:pathLst>
              <a:path w="320730"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4"/>
                </a:lnTo>
                <a:lnTo>
                  <a:pt x="308334" y="106609"/>
                </a:lnTo>
                <a:lnTo>
                  <a:pt x="313014" y="120303"/>
                </a:lnTo>
                <a:lnTo>
                  <a:pt x="316635" y="134512"/>
                </a:lnTo>
                <a:lnTo>
                  <a:pt x="319147" y="149181"/>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3"/>
                </a:lnTo>
                <a:lnTo>
                  <a:pt x="285311" y="282563"/>
                </a:lnTo>
                <a:lnTo>
                  <a:pt x="276594" y="293344"/>
                </a:lnTo>
                <a:lnTo>
                  <a:pt x="267094" y="303311"/>
                </a:lnTo>
                <a:lnTo>
                  <a:pt x="256863" y="312410"/>
                </a:lnTo>
                <a:lnTo>
                  <a:pt x="245952" y="320584"/>
                </a:lnTo>
                <a:lnTo>
                  <a:pt x="234412" y="327778"/>
                </a:lnTo>
                <a:lnTo>
                  <a:pt x="222294" y="333937"/>
                </a:lnTo>
                <a:lnTo>
                  <a:pt x="209649" y="339005"/>
                </a:lnTo>
                <a:lnTo>
                  <a:pt x="196530" y="342927"/>
                </a:lnTo>
                <a:lnTo>
                  <a:pt x="182985" y="345647"/>
                </a:lnTo>
                <a:lnTo>
                  <a:pt x="169068" y="347110"/>
                </a:lnTo>
                <a:lnTo>
                  <a:pt x="160364" y="347362"/>
                </a:lnTo>
                <a:lnTo>
                  <a:pt x="146243" y="346698"/>
                </a:lnTo>
                <a:lnTo>
                  <a:pt x="132464" y="344742"/>
                </a:lnTo>
                <a:lnTo>
                  <a:pt x="119078" y="341551"/>
                </a:lnTo>
                <a:lnTo>
                  <a:pt x="106136" y="337180"/>
                </a:lnTo>
                <a:lnTo>
                  <a:pt x="93688" y="331684"/>
                </a:lnTo>
                <a:lnTo>
                  <a:pt x="81788" y="325119"/>
                </a:lnTo>
                <a:lnTo>
                  <a:pt x="70484" y="317539"/>
                </a:lnTo>
                <a:lnTo>
                  <a:pt x="59830" y="309002"/>
                </a:lnTo>
                <a:lnTo>
                  <a:pt x="49875" y="299561"/>
                </a:lnTo>
                <a:lnTo>
                  <a:pt x="40672" y="289272"/>
                </a:lnTo>
                <a:lnTo>
                  <a:pt x="32271" y="278192"/>
                </a:lnTo>
                <a:lnTo>
                  <a:pt x="24724" y="266375"/>
                </a:lnTo>
                <a:lnTo>
                  <a:pt x="18081" y="253876"/>
                </a:lnTo>
                <a:lnTo>
                  <a:pt x="12395" y="240752"/>
                </a:lnTo>
                <a:lnTo>
                  <a:pt x="7715" y="227057"/>
                </a:lnTo>
                <a:lnTo>
                  <a:pt x="4094" y="212848"/>
                </a:lnTo>
                <a:lnTo>
                  <a:pt x="1582" y="198179"/>
                </a:lnTo>
                <a:lnTo>
                  <a:pt x="232" y="183106"/>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12" name="object 30"/>
          <p:cNvSpPr/>
          <p:nvPr/>
        </p:nvSpPr>
        <p:spPr>
          <a:xfrm>
            <a:off x="7725572" y="3169970"/>
            <a:ext cx="347472" cy="347472"/>
          </a:xfrm>
          <a:custGeom>
            <a:avLst/>
            <a:gdLst/>
            <a:ahLst/>
            <a:cxnLst/>
            <a:rect l="l" t="t" r="r" b="b"/>
            <a:pathLst>
              <a:path w="320729"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2"/>
                </a:lnTo>
                <a:lnTo>
                  <a:pt x="146244" y="346698"/>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3" y="198179"/>
                </a:lnTo>
                <a:lnTo>
                  <a:pt x="232" y="183107"/>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13" name="object 28"/>
          <p:cNvSpPr/>
          <p:nvPr/>
        </p:nvSpPr>
        <p:spPr>
          <a:xfrm>
            <a:off x="6401989" y="5328656"/>
            <a:ext cx="347472" cy="347472"/>
          </a:xfrm>
          <a:custGeom>
            <a:avLst/>
            <a:gdLst/>
            <a:ahLst/>
            <a:cxnLst/>
            <a:rect l="l" t="t" r="r" b="b"/>
            <a:pathLst>
              <a:path w="320730"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6"/>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14" name="object 26"/>
          <p:cNvSpPr/>
          <p:nvPr/>
        </p:nvSpPr>
        <p:spPr>
          <a:xfrm>
            <a:off x="7105873" y="4521611"/>
            <a:ext cx="347472" cy="347472"/>
          </a:xfrm>
          <a:custGeom>
            <a:avLst/>
            <a:gdLst/>
            <a:ahLst/>
            <a:cxnLst/>
            <a:rect l="l" t="t" r="r" b="b"/>
            <a:pathLst>
              <a:path w="320730"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6"/>
                </a:lnTo>
                <a:lnTo>
                  <a:pt x="0" y="173681"/>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15" name="object 24"/>
          <p:cNvSpPr/>
          <p:nvPr/>
        </p:nvSpPr>
        <p:spPr>
          <a:xfrm>
            <a:off x="5052670" y="3517331"/>
            <a:ext cx="347472" cy="347472"/>
          </a:xfrm>
          <a:custGeom>
            <a:avLst/>
            <a:gdLst/>
            <a:ahLst/>
            <a:cxnLst/>
            <a:rect l="l" t="t" r="r" b="b"/>
            <a:pathLst>
              <a:path w="320730"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1"/>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16" name="object 22"/>
          <p:cNvSpPr/>
          <p:nvPr/>
        </p:nvSpPr>
        <p:spPr>
          <a:xfrm>
            <a:off x="4776845" y="5206506"/>
            <a:ext cx="347472" cy="347472"/>
          </a:xfrm>
          <a:custGeom>
            <a:avLst/>
            <a:gdLst/>
            <a:ahLst/>
            <a:cxnLst/>
            <a:rect l="l" t="t" r="r" b="b"/>
            <a:pathLst>
              <a:path w="320730"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17" name="object 20"/>
          <p:cNvSpPr/>
          <p:nvPr/>
        </p:nvSpPr>
        <p:spPr>
          <a:xfrm>
            <a:off x="5373401" y="4051297"/>
            <a:ext cx="347472" cy="347472"/>
          </a:xfrm>
          <a:custGeom>
            <a:avLst/>
            <a:gdLst/>
            <a:ahLst/>
            <a:cxnLst/>
            <a:rect l="l" t="t" r="r" b="b"/>
            <a:pathLst>
              <a:path w="320730"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2"/>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1"/>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18" name="object 18"/>
          <p:cNvSpPr/>
          <p:nvPr/>
        </p:nvSpPr>
        <p:spPr>
          <a:xfrm>
            <a:off x="8237687" y="2691052"/>
            <a:ext cx="347472" cy="347472"/>
          </a:xfrm>
          <a:custGeom>
            <a:avLst/>
            <a:gdLst/>
            <a:ahLst/>
            <a:cxnLst/>
            <a:rect l="l" t="t" r="r" b="b"/>
            <a:pathLst>
              <a:path w="320730"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4"/>
                </a:lnTo>
                <a:lnTo>
                  <a:pt x="308334" y="106609"/>
                </a:lnTo>
                <a:lnTo>
                  <a:pt x="313014" y="120303"/>
                </a:lnTo>
                <a:lnTo>
                  <a:pt x="316635" y="134512"/>
                </a:lnTo>
                <a:lnTo>
                  <a:pt x="319147" y="149181"/>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2"/>
                </a:lnTo>
                <a:lnTo>
                  <a:pt x="146243" y="346698"/>
                </a:lnTo>
                <a:lnTo>
                  <a:pt x="132464" y="344742"/>
                </a:lnTo>
                <a:lnTo>
                  <a:pt x="119078" y="341551"/>
                </a:lnTo>
                <a:lnTo>
                  <a:pt x="106136" y="337180"/>
                </a:lnTo>
                <a:lnTo>
                  <a:pt x="93688"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7"/>
                </a:lnTo>
                <a:lnTo>
                  <a:pt x="4094" y="212848"/>
                </a:lnTo>
                <a:lnTo>
                  <a:pt x="1582" y="198179"/>
                </a:lnTo>
                <a:lnTo>
                  <a:pt x="232" y="183106"/>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19" name="object 6"/>
          <p:cNvSpPr txBox="1"/>
          <p:nvPr/>
        </p:nvSpPr>
        <p:spPr>
          <a:xfrm>
            <a:off x="2856125" y="3759280"/>
            <a:ext cx="992822" cy="330200"/>
          </a:xfrm>
          <a:prstGeom prst="rect">
            <a:avLst/>
          </a:prstGeom>
        </p:spPr>
        <p:txBody>
          <a:bodyPr wrap="square" lIns="0" tIns="0" rIns="0" bIns="0" rtlCol="0">
            <a:noAutofit/>
          </a:bodyPr>
          <a:lstStyle/>
          <a:p>
            <a:pPr marL="12700">
              <a:lnSpc>
                <a:spcPts val="2600"/>
              </a:lnSpc>
              <a:spcBef>
                <a:spcPts val="130"/>
              </a:spcBef>
            </a:pPr>
            <a:r>
              <a:rPr sz="3600" baseline="2275" dirty="0">
                <a:solidFill>
                  <a:srgbClr val="7F7E7E"/>
                </a:solidFill>
                <a:cs typeface="Calibri"/>
              </a:rPr>
              <a:t>Income</a:t>
            </a:r>
            <a:endParaRPr sz="2400" dirty="0">
              <a:cs typeface="Calibri"/>
            </a:endParaRPr>
          </a:p>
        </p:txBody>
      </p:sp>
      <p:grpSp>
        <p:nvGrpSpPr>
          <p:cNvPr id="120" name="Group 119"/>
          <p:cNvGrpSpPr/>
          <p:nvPr/>
        </p:nvGrpSpPr>
        <p:grpSpPr>
          <a:xfrm>
            <a:off x="3907438" y="1888930"/>
            <a:ext cx="6303362" cy="4054670"/>
            <a:chOff x="2343901" y="1923700"/>
            <a:chExt cx="6303362" cy="4054670"/>
          </a:xfrm>
        </p:grpSpPr>
        <p:sp>
          <p:nvSpPr>
            <p:cNvPr id="121" name="object 67"/>
            <p:cNvSpPr/>
            <p:nvPr/>
          </p:nvSpPr>
          <p:spPr>
            <a:xfrm>
              <a:off x="2343901" y="1923700"/>
              <a:ext cx="0" cy="4054670"/>
            </a:xfrm>
            <a:custGeom>
              <a:avLst/>
              <a:gdLst/>
              <a:ahLst/>
              <a:cxnLst/>
              <a:rect l="l" t="t" r="r" b="b"/>
              <a:pathLst>
                <a:path h="4054670">
                  <a:moveTo>
                    <a:pt x="0" y="4054670"/>
                  </a:moveTo>
                  <a:lnTo>
                    <a:pt x="0" y="0"/>
                  </a:lnTo>
                </a:path>
              </a:pathLst>
            </a:custGeom>
            <a:ln w="25399">
              <a:solidFill>
                <a:srgbClr val="6094C9"/>
              </a:solidFill>
              <a:headEnd type="none"/>
              <a:tailEnd type="arrow"/>
            </a:ln>
            <a:effectLst>
              <a:outerShdw blurRad="50800" dist="38100" dir="5400000" algn="t" rotWithShape="0">
                <a:prstClr val="black">
                  <a:alpha val="40000"/>
                </a:prstClr>
              </a:outerShdw>
            </a:effectLst>
          </p:spPr>
          <p:txBody>
            <a:bodyPr wrap="square" lIns="0" tIns="0" rIns="0" bIns="0" rtlCol="0">
              <a:noAutofit/>
            </a:bodyPr>
            <a:lstStyle/>
            <a:p>
              <a:endParaRPr/>
            </a:p>
          </p:txBody>
        </p:sp>
        <p:sp>
          <p:nvSpPr>
            <p:cNvPr id="122" name="object 70"/>
            <p:cNvSpPr/>
            <p:nvPr/>
          </p:nvSpPr>
          <p:spPr>
            <a:xfrm>
              <a:off x="2343901" y="5978370"/>
              <a:ext cx="6303362" cy="0"/>
            </a:xfrm>
            <a:custGeom>
              <a:avLst/>
              <a:gdLst/>
              <a:ahLst/>
              <a:cxnLst/>
              <a:rect l="l" t="t" r="r" b="b"/>
              <a:pathLst>
                <a:path w="6303362">
                  <a:moveTo>
                    <a:pt x="0" y="0"/>
                  </a:moveTo>
                  <a:lnTo>
                    <a:pt x="6303362" y="0"/>
                  </a:lnTo>
                </a:path>
              </a:pathLst>
            </a:custGeom>
            <a:ln w="25399">
              <a:solidFill>
                <a:srgbClr val="6094C9"/>
              </a:solidFill>
              <a:headEnd type="none"/>
              <a:tailEnd type="arrow"/>
            </a:ln>
            <a:effectLst>
              <a:outerShdw blurRad="50800" dist="38100" algn="l" rotWithShape="0">
                <a:prstClr val="black">
                  <a:alpha val="40000"/>
                </a:prstClr>
              </a:outerShdw>
            </a:effectLst>
          </p:spPr>
          <p:txBody>
            <a:bodyPr wrap="square" lIns="0" tIns="0" rIns="0" bIns="0" rtlCol="0">
              <a:noAutofit/>
            </a:bodyPr>
            <a:lstStyle/>
            <a:p>
              <a:endParaRPr/>
            </a:p>
          </p:txBody>
        </p:sp>
      </p:grpSp>
      <p:sp>
        <p:nvSpPr>
          <p:cNvPr id="123" name="object 69"/>
          <p:cNvSpPr/>
          <p:nvPr/>
        </p:nvSpPr>
        <p:spPr>
          <a:xfrm>
            <a:off x="6672029" y="1829704"/>
            <a:ext cx="565019" cy="625840"/>
          </a:xfrm>
          <a:custGeom>
            <a:avLst/>
            <a:gdLst/>
            <a:ahLst/>
            <a:cxnLst/>
            <a:rect l="l" t="t" r="r" b="b"/>
            <a:pathLst>
              <a:path w="565019" h="625840">
                <a:moveTo>
                  <a:pt x="0" y="0"/>
                </a:moveTo>
                <a:lnTo>
                  <a:pt x="0" y="625840"/>
                </a:lnTo>
                <a:lnTo>
                  <a:pt x="565019" y="625840"/>
                </a:lnTo>
                <a:lnTo>
                  <a:pt x="565019" y="0"/>
                </a:lnTo>
                <a:lnTo>
                  <a:pt x="0" y="0"/>
                </a:lnTo>
                <a:close/>
              </a:path>
            </a:pathLst>
          </a:custGeom>
          <a:solidFill>
            <a:srgbClr val="59B9D0">
              <a:alpha val="71000"/>
            </a:srgbClr>
          </a:solidFill>
          <a:effectLst>
            <a:outerShdw blurRad="50800" dist="38100" dir="5400000" algn="t" rotWithShape="0">
              <a:prstClr val="black">
                <a:alpha val="40000"/>
              </a:prstClr>
            </a:outerShdw>
          </a:effectLst>
        </p:spPr>
        <p:txBody>
          <a:bodyPr wrap="square" lIns="0" tIns="0" rIns="0" bIns="0" rtlCol="0">
            <a:noAutofit/>
          </a:bodyPr>
          <a:lstStyle/>
          <a:p>
            <a:endParaRPr/>
          </a:p>
        </p:txBody>
      </p:sp>
    </p:spTree>
    <p:extLst>
      <p:ext uri="{BB962C8B-B14F-4D97-AF65-F5344CB8AC3E}">
        <p14:creationId xmlns:p14="http://schemas.microsoft.com/office/powerpoint/2010/main" val="2484212341"/>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666FFAB-C0FA-C044-8E77-3B98B46D0F6A}"/>
              </a:ext>
            </a:extLst>
          </p:cNvPr>
          <p:cNvSpPr>
            <a:spLocks noGrp="1"/>
          </p:cNvSpPr>
          <p:nvPr>
            <p:ph type="title"/>
          </p:nvPr>
        </p:nvSpPr>
        <p:spPr>
          <a:xfrm>
            <a:off x="388936" y="338418"/>
            <a:ext cx="10735860" cy="985557"/>
          </a:xfrm>
        </p:spPr>
        <p:txBody>
          <a:bodyPr/>
          <a:lstStyle/>
          <a:p>
            <a:r>
              <a:rPr lang="en-US" dirty="0" smtClean="0"/>
              <a:t>HAC: the algorithm</a:t>
            </a:r>
            <a:endParaRPr lang="en-US" dirty="0"/>
          </a:p>
        </p:txBody>
      </p:sp>
      <p:sp>
        <p:nvSpPr>
          <p:cNvPr id="4" name="TextBox 3"/>
          <p:cNvSpPr txBox="1"/>
          <p:nvPr/>
        </p:nvSpPr>
        <p:spPr>
          <a:xfrm>
            <a:off x="527494" y="1428132"/>
            <a:ext cx="10684141" cy="646331"/>
          </a:xfrm>
          <a:prstGeom prst="rect">
            <a:avLst/>
          </a:prstGeom>
          <a:noFill/>
        </p:spPr>
        <p:txBody>
          <a:bodyPr wrap="square" rtlCol="0">
            <a:spAutoFit/>
          </a:bodyPr>
          <a:lstStyle/>
          <a:p>
            <a:pPr marL="514350" indent="-514350">
              <a:buFontTx/>
              <a:buAutoNum type="arabicPeriod"/>
            </a:pPr>
            <a:r>
              <a:rPr lang="en-US" sz="3600" dirty="0" smtClean="0">
                <a:solidFill>
                  <a:srgbClr val="000000"/>
                </a:solidFill>
                <a:latin typeface="Gill Sans MT"/>
              </a:rPr>
              <a:t>Each data point starts off as its own cluster</a:t>
            </a:r>
          </a:p>
        </p:txBody>
      </p:sp>
      <p:sp>
        <p:nvSpPr>
          <p:cNvPr id="5" name="TextBox 4"/>
          <p:cNvSpPr txBox="1"/>
          <p:nvPr/>
        </p:nvSpPr>
        <p:spPr>
          <a:xfrm>
            <a:off x="527494" y="2363506"/>
            <a:ext cx="10684141" cy="646331"/>
          </a:xfrm>
          <a:prstGeom prst="rect">
            <a:avLst/>
          </a:prstGeom>
          <a:noFill/>
        </p:spPr>
        <p:txBody>
          <a:bodyPr wrap="square" rtlCol="0">
            <a:spAutoFit/>
          </a:bodyPr>
          <a:lstStyle/>
          <a:p>
            <a:r>
              <a:rPr lang="en-US" sz="3600" dirty="0" smtClean="0">
                <a:solidFill>
                  <a:srgbClr val="000000"/>
                </a:solidFill>
                <a:latin typeface="Gill Sans MT"/>
              </a:rPr>
              <a:t>2.  Nearest points are merged into one cluster</a:t>
            </a:r>
          </a:p>
        </p:txBody>
      </p:sp>
      <p:sp>
        <p:nvSpPr>
          <p:cNvPr id="6" name="TextBox 5"/>
          <p:cNvSpPr txBox="1"/>
          <p:nvPr/>
        </p:nvSpPr>
        <p:spPr>
          <a:xfrm>
            <a:off x="527494" y="5259332"/>
            <a:ext cx="11129818" cy="646331"/>
          </a:xfrm>
          <a:prstGeom prst="rect">
            <a:avLst/>
          </a:prstGeom>
          <a:noFill/>
        </p:spPr>
        <p:txBody>
          <a:bodyPr wrap="square" rtlCol="0">
            <a:spAutoFit/>
          </a:bodyPr>
          <a:lstStyle/>
          <a:p>
            <a:pPr marL="742950" indent="-742950">
              <a:buAutoNum type="arabicPeriod" startAt="4"/>
            </a:pPr>
            <a:r>
              <a:rPr lang="en-US" sz="3600" dirty="0" smtClean="0">
                <a:solidFill>
                  <a:srgbClr val="000000"/>
                </a:solidFill>
                <a:latin typeface="Gill Sans MT"/>
              </a:rPr>
              <a:t>Repeat steps (2) and (3) until end condition reached</a:t>
            </a:r>
          </a:p>
        </p:txBody>
      </p:sp>
      <p:sp>
        <p:nvSpPr>
          <p:cNvPr id="7" name="TextBox 6"/>
          <p:cNvSpPr txBox="1"/>
          <p:nvPr/>
        </p:nvSpPr>
        <p:spPr>
          <a:xfrm>
            <a:off x="527494" y="3298880"/>
            <a:ext cx="11664506" cy="1754327"/>
          </a:xfrm>
          <a:prstGeom prst="rect">
            <a:avLst/>
          </a:prstGeom>
          <a:noFill/>
        </p:spPr>
        <p:txBody>
          <a:bodyPr wrap="square" rtlCol="0">
            <a:spAutoFit/>
          </a:bodyPr>
          <a:lstStyle/>
          <a:p>
            <a:r>
              <a:rPr lang="en-US" sz="3600" dirty="0" smtClean="0">
                <a:solidFill>
                  <a:srgbClr val="000000"/>
                </a:solidFill>
                <a:latin typeface="Gill Sans MT"/>
              </a:rPr>
              <a:t>3.  Next-nearest points are merged. </a:t>
            </a:r>
            <a:r>
              <a:rPr lang="en-US" sz="3600" dirty="0">
                <a:solidFill>
                  <a:srgbClr val="000000"/>
                </a:solidFill>
                <a:latin typeface="Gill Sans MT"/>
              </a:rPr>
              <a:t> </a:t>
            </a:r>
            <a:r>
              <a:rPr lang="en-US" sz="3600" dirty="0" smtClean="0">
                <a:solidFill>
                  <a:srgbClr val="000000"/>
                </a:solidFill>
                <a:latin typeface="Gill Sans MT"/>
              </a:rPr>
              <a:t>Two possible outcomes:</a:t>
            </a:r>
          </a:p>
          <a:p>
            <a:pPr marL="742950" indent="-742950">
              <a:buAutoNum type="alphaLcPeriod"/>
            </a:pPr>
            <a:r>
              <a:rPr lang="en-US" sz="3600" dirty="0" smtClean="0">
                <a:solidFill>
                  <a:srgbClr val="000000"/>
                </a:solidFill>
                <a:latin typeface="Gill Sans MT"/>
              </a:rPr>
              <a:t>New cluster created</a:t>
            </a:r>
          </a:p>
          <a:p>
            <a:pPr marL="742950" indent="-742950">
              <a:buAutoNum type="alphaLcPeriod"/>
            </a:pPr>
            <a:r>
              <a:rPr lang="en-US" sz="3600" dirty="0" smtClean="0">
                <a:solidFill>
                  <a:srgbClr val="000000"/>
                </a:solidFill>
                <a:latin typeface="Gill Sans MT"/>
              </a:rPr>
              <a:t>Point merged into existing cluster</a:t>
            </a:r>
          </a:p>
        </p:txBody>
      </p:sp>
    </p:spTree>
    <p:extLst>
      <p:ext uri="{BB962C8B-B14F-4D97-AF65-F5344CB8AC3E}">
        <p14:creationId xmlns:p14="http://schemas.microsoft.com/office/powerpoint/2010/main" val="20453158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object 5"/>
          <p:cNvSpPr txBox="1"/>
          <p:nvPr/>
        </p:nvSpPr>
        <p:spPr>
          <a:xfrm>
            <a:off x="3625916" y="369651"/>
            <a:ext cx="6889684" cy="807913"/>
          </a:xfrm>
          <a:prstGeom prst="rect">
            <a:avLst/>
          </a:prstGeom>
        </p:spPr>
        <p:txBody>
          <a:bodyPr wrap="square" lIns="0" tIns="0" rIns="0" bIns="0" rtlCol="0">
            <a:spAutoFit/>
          </a:bodyPr>
          <a:lstStyle/>
          <a:p>
            <a:pPr marL="12700" marR="41909">
              <a:lnSpc>
                <a:spcPts val="3454"/>
              </a:lnSpc>
              <a:spcBef>
                <a:spcPts val="172"/>
              </a:spcBef>
            </a:pPr>
            <a:r>
              <a:rPr lang="en-US" sz="4800" baseline="2560" dirty="0">
                <a:solidFill>
                  <a:srgbClr val="4E81BC"/>
                </a:solidFill>
                <a:latin typeface="+mj-lt"/>
                <a:cs typeface="Calibri"/>
              </a:rPr>
              <a:t>Mean Shift</a:t>
            </a:r>
            <a:endParaRPr sz="3200" dirty="0">
              <a:latin typeface="+mj-lt"/>
              <a:cs typeface="Calibri"/>
            </a:endParaRPr>
          </a:p>
          <a:p>
            <a:pPr marL="12700">
              <a:lnSpc>
                <a:spcPts val="2770"/>
              </a:lnSpc>
            </a:pPr>
            <a:r>
              <a:rPr lang="en-US" sz="3200" baseline="1137" dirty="0">
                <a:solidFill>
                  <a:srgbClr val="7F7E7E"/>
                </a:solidFill>
                <a:latin typeface="+mj-lt"/>
                <a:cs typeface="Calibri"/>
              </a:rPr>
              <a:t>Sample local density, follow gradient towards denser direction</a:t>
            </a:r>
          </a:p>
        </p:txBody>
      </p:sp>
      <p:sp>
        <p:nvSpPr>
          <p:cNvPr id="86" name="object 82"/>
          <p:cNvSpPr/>
          <p:nvPr/>
        </p:nvSpPr>
        <p:spPr>
          <a:xfrm>
            <a:off x="5938372" y="5487188"/>
            <a:ext cx="347472" cy="347472"/>
          </a:xfrm>
          <a:custGeom>
            <a:avLst/>
            <a:gdLst/>
            <a:ahLst/>
            <a:cxnLst/>
            <a:rect l="l" t="t" r="r" b="b"/>
            <a:pathLst>
              <a:path w="320729"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87" name="object 84"/>
          <p:cNvSpPr/>
          <p:nvPr/>
        </p:nvSpPr>
        <p:spPr>
          <a:xfrm>
            <a:off x="6923747" y="5521291"/>
            <a:ext cx="347472" cy="347472"/>
          </a:xfrm>
          <a:custGeom>
            <a:avLst/>
            <a:gdLst/>
            <a:ahLst/>
            <a:cxnLst/>
            <a:rect l="l" t="t" r="r" b="b"/>
            <a:pathLst>
              <a:path w="320729"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6"/>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88" name="object 86"/>
          <p:cNvSpPr/>
          <p:nvPr/>
        </p:nvSpPr>
        <p:spPr>
          <a:xfrm>
            <a:off x="7775551" y="5502337"/>
            <a:ext cx="347472" cy="347472"/>
          </a:xfrm>
          <a:custGeom>
            <a:avLst/>
            <a:gdLst/>
            <a:ahLst/>
            <a:cxnLst/>
            <a:rect l="l" t="t" r="r" b="b"/>
            <a:pathLst>
              <a:path w="320729"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9"/>
                </a:lnTo>
                <a:lnTo>
                  <a:pt x="288458" y="69169"/>
                </a:lnTo>
                <a:lnTo>
                  <a:pt x="296005" y="80986"/>
                </a:lnTo>
                <a:lnTo>
                  <a:pt x="302647" y="93485"/>
                </a:lnTo>
                <a:lnTo>
                  <a:pt x="308334" y="106609"/>
                </a:lnTo>
                <a:lnTo>
                  <a:pt x="313014" y="120303"/>
                </a:lnTo>
                <a:lnTo>
                  <a:pt x="316635" y="134513"/>
                </a:lnTo>
                <a:lnTo>
                  <a:pt x="319146" y="149182"/>
                </a:lnTo>
                <a:lnTo>
                  <a:pt x="320497" y="164255"/>
                </a:lnTo>
                <a:lnTo>
                  <a:pt x="320729" y="173680"/>
                </a:lnTo>
                <a:lnTo>
                  <a:pt x="320116" y="188974"/>
                </a:lnTo>
                <a:lnTo>
                  <a:pt x="318311" y="203897"/>
                </a:lnTo>
                <a:lnTo>
                  <a:pt x="315364" y="218395"/>
                </a:lnTo>
                <a:lnTo>
                  <a:pt x="311328" y="232412"/>
                </a:lnTo>
                <a:lnTo>
                  <a:pt x="306254" y="245893"/>
                </a:lnTo>
                <a:lnTo>
                  <a:pt x="300192" y="258782"/>
                </a:lnTo>
                <a:lnTo>
                  <a:pt x="293194" y="271024"/>
                </a:lnTo>
                <a:lnTo>
                  <a:pt x="285310" y="282563"/>
                </a:lnTo>
                <a:lnTo>
                  <a:pt x="276593" y="293344"/>
                </a:lnTo>
                <a:lnTo>
                  <a:pt x="267094" y="303312"/>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6"/>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89" name="object 74"/>
          <p:cNvSpPr/>
          <p:nvPr/>
        </p:nvSpPr>
        <p:spPr>
          <a:xfrm>
            <a:off x="4192469" y="5195209"/>
            <a:ext cx="347472" cy="347472"/>
          </a:xfrm>
          <a:custGeom>
            <a:avLst/>
            <a:gdLst/>
            <a:ahLst/>
            <a:cxnLst/>
            <a:rect l="l" t="t" r="r" b="b"/>
            <a:pathLst>
              <a:path w="320730"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90" name="object 72"/>
          <p:cNvSpPr/>
          <p:nvPr/>
        </p:nvSpPr>
        <p:spPr>
          <a:xfrm>
            <a:off x="7483366" y="2517371"/>
            <a:ext cx="347472" cy="347472"/>
          </a:xfrm>
          <a:custGeom>
            <a:avLst/>
            <a:gdLst/>
            <a:ahLst/>
            <a:cxnLst/>
            <a:rect l="l" t="t" r="r" b="b"/>
            <a:pathLst>
              <a:path w="320730"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30" y="342927"/>
                </a:lnTo>
                <a:lnTo>
                  <a:pt x="182985" y="345647"/>
                </a:lnTo>
                <a:lnTo>
                  <a:pt x="169068" y="347110"/>
                </a:lnTo>
                <a:lnTo>
                  <a:pt x="160364" y="347362"/>
                </a:lnTo>
                <a:lnTo>
                  <a:pt x="146244" y="346698"/>
                </a:lnTo>
                <a:lnTo>
                  <a:pt x="132465" y="344742"/>
                </a:lnTo>
                <a:lnTo>
                  <a:pt x="119078" y="341551"/>
                </a:lnTo>
                <a:lnTo>
                  <a:pt x="106136" y="337180"/>
                </a:lnTo>
                <a:lnTo>
                  <a:pt x="93689" y="331684"/>
                </a:lnTo>
                <a:lnTo>
                  <a:pt x="81788" y="325119"/>
                </a:lnTo>
                <a:lnTo>
                  <a:pt x="70485" y="317540"/>
                </a:lnTo>
                <a:lnTo>
                  <a:pt x="59830" y="309002"/>
                </a:lnTo>
                <a:lnTo>
                  <a:pt x="49876" y="299561"/>
                </a:lnTo>
                <a:lnTo>
                  <a:pt x="40672" y="289273"/>
                </a:lnTo>
                <a:lnTo>
                  <a:pt x="32271" y="278192"/>
                </a:lnTo>
                <a:lnTo>
                  <a:pt x="24724" y="266375"/>
                </a:lnTo>
                <a:lnTo>
                  <a:pt x="18081" y="253876"/>
                </a:lnTo>
                <a:lnTo>
                  <a:pt x="12395" y="240752"/>
                </a:lnTo>
                <a:lnTo>
                  <a:pt x="7715" y="227058"/>
                </a:lnTo>
                <a:lnTo>
                  <a:pt x="4094" y="212848"/>
                </a:lnTo>
                <a:lnTo>
                  <a:pt x="1583" y="198180"/>
                </a:lnTo>
                <a:lnTo>
                  <a:pt x="232" y="183107"/>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91" name="object 70"/>
          <p:cNvSpPr/>
          <p:nvPr/>
        </p:nvSpPr>
        <p:spPr>
          <a:xfrm>
            <a:off x="7084113" y="2135643"/>
            <a:ext cx="347472" cy="347472"/>
          </a:xfrm>
          <a:custGeom>
            <a:avLst/>
            <a:gdLst/>
            <a:ahLst/>
            <a:cxnLst/>
            <a:rect l="l" t="t" r="r" b="b"/>
            <a:pathLst>
              <a:path w="320730"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2"/>
                </a:lnTo>
                <a:lnTo>
                  <a:pt x="146244" y="346698"/>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3" y="198179"/>
                </a:lnTo>
                <a:lnTo>
                  <a:pt x="232" y="183107"/>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92" name="object 68"/>
          <p:cNvSpPr/>
          <p:nvPr/>
        </p:nvSpPr>
        <p:spPr>
          <a:xfrm>
            <a:off x="6672028" y="1723114"/>
            <a:ext cx="347472" cy="347472"/>
          </a:xfrm>
          <a:custGeom>
            <a:avLst/>
            <a:gdLst/>
            <a:ahLst/>
            <a:cxnLst/>
            <a:rect l="l" t="t" r="r" b="b"/>
            <a:pathLst>
              <a:path w="320729"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2"/>
                </a:lnTo>
                <a:lnTo>
                  <a:pt x="146244" y="346698"/>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3"/>
                </a:lnTo>
                <a:lnTo>
                  <a:pt x="32271" y="278192"/>
                </a:lnTo>
                <a:lnTo>
                  <a:pt x="24724" y="266375"/>
                </a:lnTo>
                <a:lnTo>
                  <a:pt x="18081" y="253876"/>
                </a:lnTo>
                <a:lnTo>
                  <a:pt x="12395" y="240752"/>
                </a:lnTo>
                <a:lnTo>
                  <a:pt x="7715" y="227058"/>
                </a:lnTo>
                <a:lnTo>
                  <a:pt x="4094" y="212848"/>
                </a:lnTo>
                <a:lnTo>
                  <a:pt x="1583" y="198179"/>
                </a:lnTo>
                <a:lnTo>
                  <a:pt x="232" y="183107"/>
                </a:lnTo>
                <a:lnTo>
                  <a:pt x="0" y="173680"/>
                </a:lnTo>
                <a:close/>
              </a:path>
            </a:pathLst>
          </a:custGeom>
          <a:solidFill>
            <a:srgbClr val="59BAD1"/>
          </a:solidFill>
          <a:ln w="28575">
            <a:solidFill>
              <a:srgbClr val="418FA2"/>
            </a:solidFill>
          </a:ln>
        </p:spPr>
        <p:txBody>
          <a:bodyPr wrap="square" lIns="0" tIns="0" rIns="0" bIns="0" rtlCol="0">
            <a:noAutofit/>
          </a:bodyPr>
          <a:lstStyle/>
          <a:p>
            <a:endParaRPr/>
          </a:p>
        </p:txBody>
      </p:sp>
      <p:sp>
        <p:nvSpPr>
          <p:cNvPr id="93" name="object 66"/>
          <p:cNvSpPr/>
          <p:nvPr/>
        </p:nvSpPr>
        <p:spPr>
          <a:xfrm>
            <a:off x="8396003" y="3412181"/>
            <a:ext cx="347472" cy="347472"/>
          </a:xfrm>
          <a:custGeom>
            <a:avLst/>
            <a:gdLst/>
            <a:ahLst/>
            <a:cxnLst/>
            <a:rect l="l" t="t" r="r" b="b"/>
            <a:pathLst>
              <a:path w="320730"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4"/>
                </a:lnTo>
                <a:lnTo>
                  <a:pt x="308334" y="106609"/>
                </a:lnTo>
                <a:lnTo>
                  <a:pt x="313014" y="120303"/>
                </a:lnTo>
                <a:lnTo>
                  <a:pt x="316635" y="134512"/>
                </a:lnTo>
                <a:lnTo>
                  <a:pt x="319147" y="149181"/>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3" y="346697"/>
                </a:lnTo>
                <a:lnTo>
                  <a:pt x="132464" y="344742"/>
                </a:lnTo>
                <a:lnTo>
                  <a:pt x="119078" y="341551"/>
                </a:lnTo>
                <a:lnTo>
                  <a:pt x="106136" y="337180"/>
                </a:lnTo>
                <a:lnTo>
                  <a:pt x="93688" y="331684"/>
                </a:lnTo>
                <a:lnTo>
                  <a:pt x="81788" y="325119"/>
                </a:lnTo>
                <a:lnTo>
                  <a:pt x="70484" y="317539"/>
                </a:lnTo>
                <a:lnTo>
                  <a:pt x="59830" y="309001"/>
                </a:lnTo>
                <a:lnTo>
                  <a:pt x="49875" y="299561"/>
                </a:lnTo>
                <a:lnTo>
                  <a:pt x="40672" y="289272"/>
                </a:lnTo>
                <a:lnTo>
                  <a:pt x="32271" y="278192"/>
                </a:lnTo>
                <a:lnTo>
                  <a:pt x="24724" y="266375"/>
                </a:lnTo>
                <a:lnTo>
                  <a:pt x="18081" y="253876"/>
                </a:lnTo>
                <a:lnTo>
                  <a:pt x="12395" y="240752"/>
                </a:lnTo>
                <a:lnTo>
                  <a:pt x="7715" y="227057"/>
                </a:lnTo>
                <a:lnTo>
                  <a:pt x="4094" y="212848"/>
                </a:lnTo>
                <a:lnTo>
                  <a:pt x="1582" y="198179"/>
                </a:lnTo>
                <a:lnTo>
                  <a:pt x="232" y="183106"/>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94" name="object 63"/>
          <p:cNvSpPr/>
          <p:nvPr/>
        </p:nvSpPr>
        <p:spPr>
          <a:xfrm>
            <a:off x="7404842" y="5021529"/>
            <a:ext cx="347472" cy="347472"/>
          </a:xfrm>
          <a:custGeom>
            <a:avLst/>
            <a:gdLst/>
            <a:ahLst/>
            <a:cxnLst/>
            <a:rect l="l" t="t" r="r" b="b"/>
            <a:pathLst>
              <a:path w="320730" h="347361">
                <a:moveTo>
                  <a:pt x="0" y="173680"/>
                </a:moveTo>
                <a:lnTo>
                  <a:pt x="232" y="183106"/>
                </a:lnTo>
                <a:lnTo>
                  <a:pt x="1583" y="198179"/>
                </a:lnTo>
                <a:lnTo>
                  <a:pt x="4094" y="212848"/>
                </a:lnTo>
                <a:lnTo>
                  <a:pt x="7715" y="227058"/>
                </a:lnTo>
                <a:lnTo>
                  <a:pt x="12395" y="240752"/>
                </a:lnTo>
                <a:lnTo>
                  <a:pt x="18082" y="253876"/>
                </a:lnTo>
                <a:lnTo>
                  <a:pt x="24724" y="266375"/>
                </a:lnTo>
                <a:lnTo>
                  <a:pt x="32272" y="278192"/>
                </a:lnTo>
                <a:lnTo>
                  <a:pt x="40673" y="289272"/>
                </a:lnTo>
                <a:lnTo>
                  <a:pt x="49876" y="299561"/>
                </a:lnTo>
                <a:lnTo>
                  <a:pt x="59830" y="309001"/>
                </a:lnTo>
                <a:lnTo>
                  <a:pt x="70485" y="317539"/>
                </a:lnTo>
                <a:lnTo>
                  <a:pt x="81788" y="325118"/>
                </a:lnTo>
                <a:lnTo>
                  <a:pt x="93689" y="331684"/>
                </a:lnTo>
                <a:lnTo>
                  <a:pt x="106136" y="337180"/>
                </a:lnTo>
                <a:lnTo>
                  <a:pt x="119079" y="341551"/>
                </a:lnTo>
                <a:lnTo>
                  <a:pt x="132465" y="344742"/>
                </a:lnTo>
                <a:lnTo>
                  <a:pt x="146244" y="346697"/>
                </a:lnTo>
                <a:lnTo>
                  <a:pt x="160365" y="347361"/>
                </a:lnTo>
                <a:lnTo>
                  <a:pt x="169069" y="347110"/>
                </a:lnTo>
                <a:lnTo>
                  <a:pt x="182986" y="345646"/>
                </a:lnTo>
                <a:lnTo>
                  <a:pt x="196530" y="342926"/>
                </a:lnTo>
                <a:lnTo>
                  <a:pt x="209650" y="339004"/>
                </a:lnTo>
                <a:lnTo>
                  <a:pt x="222295" y="333936"/>
                </a:lnTo>
                <a:lnTo>
                  <a:pt x="234413" y="327778"/>
                </a:lnTo>
                <a:lnTo>
                  <a:pt x="245953" y="320583"/>
                </a:lnTo>
                <a:lnTo>
                  <a:pt x="256864" y="312409"/>
                </a:lnTo>
                <a:lnTo>
                  <a:pt x="267095" y="303311"/>
                </a:lnTo>
                <a:lnTo>
                  <a:pt x="276595" y="293343"/>
                </a:lnTo>
                <a:lnTo>
                  <a:pt x="285312" y="282562"/>
                </a:lnTo>
                <a:lnTo>
                  <a:pt x="293195" y="271023"/>
                </a:lnTo>
                <a:lnTo>
                  <a:pt x="300193" y="258781"/>
                </a:lnTo>
                <a:lnTo>
                  <a:pt x="306255" y="245892"/>
                </a:lnTo>
                <a:lnTo>
                  <a:pt x="311330" y="232411"/>
                </a:lnTo>
                <a:lnTo>
                  <a:pt x="315366" y="218394"/>
                </a:lnTo>
                <a:lnTo>
                  <a:pt x="318312" y="203896"/>
                </a:lnTo>
                <a:lnTo>
                  <a:pt x="320117" y="188973"/>
                </a:lnTo>
                <a:lnTo>
                  <a:pt x="320730" y="173680"/>
                </a:lnTo>
                <a:lnTo>
                  <a:pt x="320498" y="164254"/>
                </a:lnTo>
                <a:lnTo>
                  <a:pt x="319147" y="149181"/>
                </a:lnTo>
                <a:lnTo>
                  <a:pt x="316636" y="134512"/>
                </a:lnTo>
                <a:lnTo>
                  <a:pt x="313015" y="120303"/>
                </a:lnTo>
                <a:lnTo>
                  <a:pt x="308335" y="106609"/>
                </a:lnTo>
                <a:lnTo>
                  <a:pt x="302649" y="93485"/>
                </a:lnTo>
                <a:lnTo>
                  <a:pt x="296006" y="80986"/>
                </a:lnTo>
                <a:lnTo>
                  <a:pt x="288459" y="69169"/>
                </a:lnTo>
                <a:lnTo>
                  <a:pt x="280058" y="58089"/>
                </a:lnTo>
                <a:lnTo>
                  <a:pt x="270854" y="47800"/>
                </a:lnTo>
                <a:lnTo>
                  <a:pt x="260900" y="38359"/>
                </a:lnTo>
                <a:lnTo>
                  <a:pt x="250245" y="29822"/>
                </a:lnTo>
                <a:lnTo>
                  <a:pt x="238942" y="22242"/>
                </a:lnTo>
                <a:lnTo>
                  <a:pt x="227041" y="15677"/>
                </a:lnTo>
                <a:lnTo>
                  <a:pt x="214594" y="10181"/>
                </a:lnTo>
                <a:lnTo>
                  <a:pt x="201651" y="5810"/>
                </a:lnTo>
                <a:lnTo>
                  <a:pt x="188265" y="2619"/>
                </a:lnTo>
                <a:lnTo>
                  <a:pt x="174486" y="664"/>
                </a:lnTo>
                <a:lnTo>
                  <a:pt x="160365" y="0"/>
                </a:lnTo>
                <a:lnTo>
                  <a:pt x="151662" y="251"/>
                </a:lnTo>
                <a:lnTo>
                  <a:pt x="137745" y="1714"/>
                </a:lnTo>
                <a:lnTo>
                  <a:pt x="124200" y="4434"/>
                </a:lnTo>
                <a:lnTo>
                  <a:pt x="111080" y="8356"/>
                </a:lnTo>
                <a:lnTo>
                  <a:pt x="98436" y="13424"/>
                </a:lnTo>
                <a:lnTo>
                  <a:pt x="86318" y="19583"/>
                </a:lnTo>
                <a:lnTo>
                  <a:pt x="74777" y="26777"/>
                </a:lnTo>
                <a:lnTo>
                  <a:pt x="63866" y="34951"/>
                </a:lnTo>
                <a:lnTo>
                  <a:pt x="53635" y="44049"/>
                </a:lnTo>
                <a:lnTo>
                  <a:pt x="44136" y="54017"/>
                </a:lnTo>
                <a:lnTo>
                  <a:pt x="35419" y="64798"/>
                </a:lnTo>
                <a:lnTo>
                  <a:pt x="27535" y="76337"/>
                </a:lnTo>
                <a:lnTo>
                  <a:pt x="20537" y="88579"/>
                </a:lnTo>
                <a:lnTo>
                  <a:pt x="14475" y="101468"/>
                </a:lnTo>
                <a:lnTo>
                  <a:pt x="9400" y="114948"/>
                </a:lnTo>
                <a:lnTo>
                  <a:pt x="5364" y="128965"/>
                </a:lnTo>
                <a:lnTo>
                  <a:pt x="2418" y="143463"/>
                </a:lnTo>
                <a:lnTo>
                  <a:pt x="613" y="158386"/>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95" name="object 62"/>
          <p:cNvSpPr/>
          <p:nvPr/>
        </p:nvSpPr>
        <p:spPr>
          <a:xfrm>
            <a:off x="5850962" y="3493881"/>
            <a:ext cx="347472" cy="347472"/>
          </a:xfrm>
          <a:custGeom>
            <a:avLst/>
            <a:gdLst/>
            <a:ahLst/>
            <a:cxnLst/>
            <a:rect l="l" t="t" r="r" b="b"/>
            <a:pathLst>
              <a:path w="320729"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6" y="149182"/>
                </a:lnTo>
                <a:lnTo>
                  <a:pt x="320497" y="164254"/>
                </a:lnTo>
                <a:lnTo>
                  <a:pt x="320729"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6"/>
                </a:lnTo>
                <a:lnTo>
                  <a:pt x="0" y="173681"/>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96" name="object 60"/>
          <p:cNvSpPr/>
          <p:nvPr/>
        </p:nvSpPr>
        <p:spPr>
          <a:xfrm>
            <a:off x="4975263" y="4571028"/>
            <a:ext cx="347472" cy="347472"/>
          </a:xfrm>
          <a:custGeom>
            <a:avLst/>
            <a:gdLst/>
            <a:ahLst/>
            <a:cxnLst/>
            <a:rect l="l" t="t" r="r" b="b"/>
            <a:pathLst>
              <a:path w="320729"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8"/>
                </a:lnTo>
                <a:lnTo>
                  <a:pt x="288458" y="69169"/>
                </a:lnTo>
                <a:lnTo>
                  <a:pt x="296005" y="80986"/>
                </a:lnTo>
                <a:lnTo>
                  <a:pt x="302648" y="93485"/>
                </a:lnTo>
                <a:lnTo>
                  <a:pt x="308334" y="106609"/>
                </a:lnTo>
                <a:lnTo>
                  <a:pt x="313014" y="120303"/>
                </a:lnTo>
                <a:lnTo>
                  <a:pt x="316635" y="134513"/>
                </a:lnTo>
                <a:lnTo>
                  <a:pt x="319146" y="149182"/>
                </a:lnTo>
                <a:lnTo>
                  <a:pt x="320497" y="164254"/>
                </a:lnTo>
                <a:lnTo>
                  <a:pt x="320729"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1"/>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97" name="object 58"/>
          <p:cNvSpPr/>
          <p:nvPr/>
        </p:nvSpPr>
        <p:spPr>
          <a:xfrm>
            <a:off x="9037462" y="2045434"/>
            <a:ext cx="347472" cy="347472"/>
          </a:xfrm>
          <a:custGeom>
            <a:avLst/>
            <a:gdLst/>
            <a:ahLst/>
            <a:cxnLst/>
            <a:rect l="l" t="t" r="r" b="b"/>
            <a:pathLst>
              <a:path w="320729"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4"/>
                </a:lnTo>
                <a:lnTo>
                  <a:pt x="308334" y="106609"/>
                </a:lnTo>
                <a:lnTo>
                  <a:pt x="313014" y="120303"/>
                </a:lnTo>
                <a:lnTo>
                  <a:pt x="316635" y="134512"/>
                </a:lnTo>
                <a:lnTo>
                  <a:pt x="319146" y="149181"/>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2"/>
                </a:lnTo>
                <a:lnTo>
                  <a:pt x="146243" y="346698"/>
                </a:lnTo>
                <a:lnTo>
                  <a:pt x="132464" y="344742"/>
                </a:lnTo>
                <a:lnTo>
                  <a:pt x="119078" y="341551"/>
                </a:lnTo>
                <a:lnTo>
                  <a:pt x="106136" y="337180"/>
                </a:lnTo>
                <a:lnTo>
                  <a:pt x="93688" y="331684"/>
                </a:lnTo>
                <a:lnTo>
                  <a:pt x="81788" y="325119"/>
                </a:lnTo>
                <a:lnTo>
                  <a:pt x="70484" y="317539"/>
                </a:lnTo>
                <a:lnTo>
                  <a:pt x="59830" y="309002"/>
                </a:lnTo>
                <a:lnTo>
                  <a:pt x="49875" y="299561"/>
                </a:lnTo>
                <a:lnTo>
                  <a:pt x="40672" y="289272"/>
                </a:lnTo>
                <a:lnTo>
                  <a:pt x="32271" y="278192"/>
                </a:lnTo>
                <a:lnTo>
                  <a:pt x="24724" y="266375"/>
                </a:lnTo>
                <a:lnTo>
                  <a:pt x="18081" y="253876"/>
                </a:lnTo>
                <a:lnTo>
                  <a:pt x="12395" y="240752"/>
                </a:lnTo>
                <a:lnTo>
                  <a:pt x="7715" y="227057"/>
                </a:lnTo>
                <a:lnTo>
                  <a:pt x="4094" y="212848"/>
                </a:lnTo>
                <a:lnTo>
                  <a:pt x="1582" y="198179"/>
                </a:lnTo>
                <a:lnTo>
                  <a:pt x="232" y="183106"/>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98" name="object 56"/>
          <p:cNvSpPr/>
          <p:nvPr/>
        </p:nvSpPr>
        <p:spPr>
          <a:xfrm>
            <a:off x="8077321" y="1961962"/>
            <a:ext cx="347472" cy="347472"/>
          </a:xfrm>
          <a:custGeom>
            <a:avLst/>
            <a:gdLst/>
            <a:ahLst/>
            <a:cxnLst/>
            <a:rect l="l" t="t" r="r" b="b"/>
            <a:pathLst>
              <a:path w="320729"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4"/>
                </a:lnTo>
                <a:lnTo>
                  <a:pt x="308334" y="106609"/>
                </a:lnTo>
                <a:lnTo>
                  <a:pt x="313014" y="120303"/>
                </a:lnTo>
                <a:lnTo>
                  <a:pt x="316635" y="134512"/>
                </a:lnTo>
                <a:lnTo>
                  <a:pt x="319146" y="149181"/>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2"/>
                </a:lnTo>
                <a:lnTo>
                  <a:pt x="146243" y="346697"/>
                </a:lnTo>
                <a:lnTo>
                  <a:pt x="132464" y="344742"/>
                </a:lnTo>
                <a:lnTo>
                  <a:pt x="119078" y="341551"/>
                </a:lnTo>
                <a:lnTo>
                  <a:pt x="106136" y="337180"/>
                </a:lnTo>
                <a:lnTo>
                  <a:pt x="93688" y="331684"/>
                </a:lnTo>
                <a:lnTo>
                  <a:pt x="81788" y="325119"/>
                </a:lnTo>
                <a:lnTo>
                  <a:pt x="70484" y="317539"/>
                </a:lnTo>
                <a:lnTo>
                  <a:pt x="59830" y="309002"/>
                </a:lnTo>
                <a:lnTo>
                  <a:pt x="49875" y="299561"/>
                </a:lnTo>
                <a:lnTo>
                  <a:pt x="40672" y="289272"/>
                </a:lnTo>
                <a:lnTo>
                  <a:pt x="32271" y="278192"/>
                </a:lnTo>
                <a:lnTo>
                  <a:pt x="24724" y="266375"/>
                </a:lnTo>
                <a:lnTo>
                  <a:pt x="18081" y="253876"/>
                </a:lnTo>
                <a:lnTo>
                  <a:pt x="12395" y="240752"/>
                </a:lnTo>
                <a:lnTo>
                  <a:pt x="7715" y="227057"/>
                </a:lnTo>
                <a:lnTo>
                  <a:pt x="4094" y="212848"/>
                </a:lnTo>
                <a:lnTo>
                  <a:pt x="1582" y="198179"/>
                </a:lnTo>
                <a:lnTo>
                  <a:pt x="232" y="183106"/>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99" name="object 54"/>
          <p:cNvSpPr/>
          <p:nvPr/>
        </p:nvSpPr>
        <p:spPr>
          <a:xfrm>
            <a:off x="8877097" y="2753913"/>
            <a:ext cx="347472" cy="347472"/>
          </a:xfrm>
          <a:custGeom>
            <a:avLst/>
            <a:gdLst/>
            <a:ahLst/>
            <a:cxnLst/>
            <a:rect l="l" t="t" r="r" b="b"/>
            <a:pathLst>
              <a:path w="320730"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4"/>
                </a:lnTo>
                <a:lnTo>
                  <a:pt x="308334" y="106609"/>
                </a:lnTo>
                <a:lnTo>
                  <a:pt x="313014" y="120303"/>
                </a:lnTo>
                <a:lnTo>
                  <a:pt x="316635" y="134512"/>
                </a:lnTo>
                <a:lnTo>
                  <a:pt x="319146" y="149181"/>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2"/>
                </a:lnTo>
                <a:lnTo>
                  <a:pt x="146243" y="346698"/>
                </a:lnTo>
                <a:lnTo>
                  <a:pt x="132464" y="344742"/>
                </a:lnTo>
                <a:lnTo>
                  <a:pt x="119078" y="341551"/>
                </a:lnTo>
                <a:lnTo>
                  <a:pt x="106136" y="337180"/>
                </a:lnTo>
                <a:lnTo>
                  <a:pt x="93688" y="331684"/>
                </a:lnTo>
                <a:lnTo>
                  <a:pt x="81788" y="325119"/>
                </a:lnTo>
                <a:lnTo>
                  <a:pt x="70484" y="317539"/>
                </a:lnTo>
                <a:lnTo>
                  <a:pt x="59830" y="309002"/>
                </a:lnTo>
                <a:lnTo>
                  <a:pt x="49875" y="299561"/>
                </a:lnTo>
                <a:lnTo>
                  <a:pt x="40672" y="289272"/>
                </a:lnTo>
                <a:lnTo>
                  <a:pt x="32271" y="278192"/>
                </a:lnTo>
                <a:lnTo>
                  <a:pt x="24724" y="266375"/>
                </a:lnTo>
                <a:lnTo>
                  <a:pt x="18081" y="253876"/>
                </a:lnTo>
                <a:lnTo>
                  <a:pt x="12395" y="240752"/>
                </a:lnTo>
                <a:lnTo>
                  <a:pt x="7715" y="227057"/>
                </a:lnTo>
                <a:lnTo>
                  <a:pt x="4094" y="212848"/>
                </a:lnTo>
                <a:lnTo>
                  <a:pt x="1582" y="198179"/>
                </a:lnTo>
                <a:lnTo>
                  <a:pt x="232" y="183106"/>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00" name="object 52"/>
          <p:cNvSpPr/>
          <p:nvPr/>
        </p:nvSpPr>
        <p:spPr>
          <a:xfrm>
            <a:off x="6220124" y="4120868"/>
            <a:ext cx="347472" cy="347472"/>
          </a:xfrm>
          <a:custGeom>
            <a:avLst/>
            <a:gdLst/>
            <a:ahLst/>
            <a:cxnLst/>
            <a:rect l="l" t="t" r="r" b="b"/>
            <a:pathLst>
              <a:path w="320730"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5"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1"/>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01" name="object 50"/>
          <p:cNvSpPr/>
          <p:nvPr/>
        </p:nvSpPr>
        <p:spPr>
          <a:xfrm>
            <a:off x="5965297" y="4612355"/>
            <a:ext cx="347472" cy="347472"/>
          </a:xfrm>
          <a:custGeom>
            <a:avLst/>
            <a:gdLst/>
            <a:ahLst/>
            <a:cxnLst/>
            <a:rect l="l" t="t" r="r" b="b"/>
            <a:pathLst>
              <a:path w="320730"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6"/>
                </a:lnTo>
                <a:lnTo>
                  <a:pt x="0" y="173681"/>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02" name="object 48"/>
          <p:cNvSpPr/>
          <p:nvPr/>
        </p:nvSpPr>
        <p:spPr>
          <a:xfrm>
            <a:off x="4654532" y="4049985"/>
            <a:ext cx="347472" cy="347472"/>
          </a:xfrm>
          <a:custGeom>
            <a:avLst/>
            <a:gdLst/>
            <a:ahLst/>
            <a:cxnLst/>
            <a:rect l="l" t="t" r="r" b="b"/>
            <a:pathLst>
              <a:path w="320729"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6" y="149182"/>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03" name="object 42"/>
          <p:cNvSpPr/>
          <p:nvPr/>
        </p:nvSpPr>
        <p:spPr>
          <a:xfrm>
            <a:off x="7272103" y="3311841"/>
            <a:ext cx="347472" cy="347472"/>
          </a:xfrm>
          <a:custGeom>
            <a:avLst/>
            <a:gdLst/>
            <a:ahLst/>
            <a:cxnLst/>
            <a:rect l="l" t="t" r="r" b="b"/>
            <a:pathLst>
              <a:path w="320730"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4" y="346697"/>
                </a:lnTo>
                <a:lnTo>
                  <a:pt x="132465" y="344742"/>
                </a:lnTo>
                <a:lnTo>
                  <a:pt x="119078" y="341551"/>
                </a:lnTo>
                <a:lnTo>
                  <a:pt x="106136" y="337180"/>
                </a:lnTo>
                <a:lnTo>
                  <a:pt x="93689" y="331684"/>
                </a:lnTo>
                <a:lnTo>
                  <a:pt x="81788" y="325119"/>
                </a:lnTo>
                <a:lnTo>
                  <a:pt x="70485" y="317539"/>
                </a:lnTo>
                <a:lnTo>
                  <a:pt x="59830" y="309001"/>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6"/>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04" name="object 44"/>
          <p:cNvSpPr/>
          <p:nvPr/>
        </p:nvSpPr>
        <p:spPr>
          <a:xfrm>
            <a:off x="7084113" y="2580232"/>
            <a:ext cx="347472" cy="347472"/>
          </a:xfrm>
          <a:custGeom>
            <a:avLst/>
            <a:gdLst/>
            <a:ahLst/>
            <a:cxnLst/>
            <a:rect l="l" t="t" r="r" b="b"/>
            <a:pathLst>
              <a:path w="320730"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2"/>
                </a:lnTo>
                <a:lnTo>
                  <a:pt x="146244" y="346698"/>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3"/>
                </a:lnTo>
                <a:lnTo>
                  <a:pt x="32271" y="278192"/>
                </a:lnTo>
                <a:lnTo>
                  <a:pt x="24724" y="266375"/>
                </a:lnTo>
                <a:lnTo>
                  <a:pt x="18081" y="253876"/>
                </a:lnTo>
                <a:lnTo>
                  <a:pt x="12395" y="240752"/>
                </a:lnTo>
                <a:lnTo>
                  <a:pt x="7715" y="227058"/>
                </a:lnTo>
                <a:lnTo>
                  <a:pt x="4094" y="212848"/>
                </a:lnTo>
                <a:lnTo>
                  <a:pt x="1583" y="198179"/>
                </a:lnTo>
                <a:lnTo>
                  <a:pt x="232" y="183107"/>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05" name="object 46"/>
          <p:cNvSpPr/>
          <p:nvPr/>
        </p:nvSpPr>
        <p:spPr>
          <a:xfrm>
            <a:off x="6945508" y="2964479"/>
            <a:ext cx="347472" cy="347472"/>
          </a:xfrm>
          <a:custGeom>
            <a:avLst/>
            <a:gdLst/>
            <a:ahLst/>
            <a:cxnLst/>
            <a:rect l="l" t="t" r="r" b="b"/>
            <a:pathLst>
              <a:path w="320730"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4"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30" y="342927"/>
                </a:lnTo>
                <a:lnTo>
                  <a:pt x="182985" y="345647"/>
                </a:lnTo>
                <a:lnTo>
                  <a:pt x="169068" y="347110"/>
                </a:lnTo>
                <a:lnTo>
                  <a:pt x="160365" y="347362"/>
                </a:lnTo>
                <a:lnTo>
                  <a:pt x="146244" y="346698"/>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3" y="198179"/>
                </a:lnTo>
                <a:lnTo>
                  <a:pt x="232" y="183107"/>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06" name="object 40"/>
          <p:cNvSpPr/>
          <p:nvPr/>
        </p:nvSpPr>
        <p:spPr>
          <a:xfrm>
            <a:off x="6737120" y="4921685"/>
            <a:ext cx="347472" cy="347472"/>
          </a:xfrm>
          <a:custGeom>
            <a:avLst/>
            <a:gdLst/>
            <a:ahLst/>
            <a:cxnLst/>
            <a:rect l="l" t="t" r="r" b="b"/>
            <a:pathLst>
              <a:path w="320729"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29"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1"/>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07" name="object 38"/>
          <p:cNvSpPr/>
          <p:nvPr/>
        </p:nvSpPr>
        <p:spPr>
          <a:xfrm>
            <a:off x="8556365" y="2219115"/>
            <a:ext cx="347472" cy="347472"/>
          </a:xfrm>
          <a:custGeom>
            <a:avLst/>
            <a:gdLst/>
            <a:ahLst/>
            <a:cxnLst/>
            <a:rect l="l" t="t" r="r" b="b"/>
            <a:pathLst>
              <a:path w="320729"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4"/>
                </a:lnTo>
                <a:lnTo>
                  <a:pt x="308334" y="106609"/>
                </a:lnTo>
                <a:lnTo>
                  <a:pt x="313014" y="120303"/>
                </a:lnTo>
                <a:lnTo>
                  <a:pt x="316635" y="134512"/>
                </a:lnTo>
                <a:lnTo>
                  <a:pt x="319146" y="149181"/>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2"/>
                </a:lnTo>
                <a:lnTo>
                  <a:pt x="146243" y="346698"/>
                </a:lnTo>
                <a:lnTo>
                  <a:pt x="132464" y="344742"/>
                </a:lnTo>
                <a:lnTo>
                  <a:pt x="119078" y="341551"/>
                </a:lnTo>
                <a:lnTo>
                  <a:pt x="106136" y="337180"/>
                </a:lnTo>
                <a:lnTo>
                  <a:pt x="93688" y="331684"/>
                </a:lnTo>
                <a:lnTo>
                  <a:pt x="81788" y="325119"/>
                </a:lnTo>
                <a:lnTo>
                  <a:pt x="70484" y="317539"/>
                </a:lnTo>
                <a:lnTo>
                  <a:pt x="59830" y="309002"/>
                </a:lnTo>
                <a:lnTo>
                  <a:pt x="49875" y="299561"/>
                </a:lnTo>
                <a:lnTo>
                  <a:pt x="40672" y="289272"/>
                </a:lnTo>
                <a:lnTo>
                  <a:pt x="32271" y="278192"/>
                </a:lnTo>
                <a:lnTo>
                  <a:pt x="24724" y="266375"/>
                </a:lnTo>
                <a:lnTo>
                  <a:pt x="18081" y="253876"/>
                </a:lnTo>
                <a:lnTo>
                  <a:pt x="12395" y="240752"/>
                </a:lnTo>
                <a:lnTo>
                  <a:pt x="7715" y="227057"/>
                </a:lnTo>
                <a:lnTo>
                  <a:pt x="4094" y="212848"/>
                </a:lnTo>
                <a:lnTo>
                  <a:pt x="1582" y="198179"/>
                </a:lnTo>
                <a:lnTo>
                  <a:pt x="232" y="183106"/>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08" name="object 36"/>
          <p:cNvSpPr/>
          <p:nvPr/>
        </p:nvSpPr>
        <p:spPr>
          <a:xfrm>
            <a:off x="8909165" y="3402186"/>
            <a:ext cx="347472" cy="347472"/>
          </a:xfrm>
          <a:custGeom>
            <a:avLst/>
            <a:gdLst/>
            <a:ahLst/>
            <a:cxnLst/>
            <a:rect l="l" t="t" r="r" b="b"/>
            <a:pathLst>
              <a:path w="338701" h="347361">
                <a:moveTo>
                  <a:pt x="338701" y="173680"/>
                </a:moveTo>
                <a:lnTo>
                  <a:pt x="338086" y="158773"/>
                </a:lnTo>
                <a:lnTo>
                  <a:pt x="336274" y="144215"/>
                </a:lnTo>
                <a:lnTo>
                  <a:pt x="333315" y="130059"/>
                </a:lnTo>
                <a:lnTo>
                  <a:pt x="329260" y="116355"/>
                </a:lnTo>
                <a:lnTo>
                  <a:pt x="324157" y="103155"/>
                </a:lnTo>
                <a:lnTo>
                  <a:pt x="318058" y="90510"/>
                </a:lnTo>
                <a:lnTo>
                  <a:pt x="311012" y="78472"/>
                </a:lnTo>
                <a:lnTo>
                  <a:pt x="303069" y="67092"/>
                </a:lnTo>
                <a:lnTo>
                  <a:pt x="294280" y="56421"/>
                </a:lnTo>
                <a:lnTo>
                  <a:pt x="284694" y="46511"/>
                </a:lnTo>
                <a:lnTo>
                  <a:pt x="274362" y="37412"/>
                </a:lnTo>
                <a:lnTo>
                  <a:pt x="263333" y="29177"/>
                </a:lnTo>
                <a:lnTo>
                  <a:pt x="251657" y="21856"/>
                </a:lnTo>
                <a:lnTo>
                  <a:pt x="239385" y="15500"/>
                </a:lnTo>
                <a:lnTo>
                  <a:pt x="226566" y="10162"/>
                </a:lnTo>
                <a:lnTo>
                  <a:pt x="213252" y="5892"/>
                </a:lnTo>
                <a:lnTo>
                  <a:pt x="199490" y="2742"/>
                </a:lnTo>
                <a:lnTo>
                  <a:pt x="185333" y="763"/>
                </a:lnTo>
                <a:lnTo>
                  <a:pt x="170829" y="6"/>
                </a:lnTo>
                <a:lnTo>
                  <a:pt x="169350" y="0"/>
                </a:lnTo>
                <a:lnTo>
                  <a:pt x="154814" y="630"/>
                </a:lnTo>
                <a:lnTo>
                  <a:pt x="140620" y="2489"/>
                </a:lnTo>
                <a:lnTo>
                  <a:pt x="126816" y="5523"/>
                </a:lnTo>
                <a:lnTo>
                  <a:pt x="113454" y="9683"/>
                </a:lnTo>
                <a:lnTo>
                  <a:pt x="100583" y="14916"/>
                </a:lnTo>
                <a:lnTo>
                  <a:pt x="88254" y="21171"/>
                </a:lnTo>
                <a:lnTo>
                  <a:pt x="76516" y="28397"/>
                </a:lnTo>
                <a:lnTo>
                  <a:pt x="65420" y="36543"/>
                </a:lnTo>
                <a:lnTo>
                  <a:pt x="55015" y="45557"/>
                </a:lnTo>
                <a:lnTo>
                  <a:pt x="45351" y="55388"/>
                </a:lnTo>
                <a:lnTo>
                  <a:pt x="36479" y="65984"/>
                </a:lnTo>
                <a:lnTo>
                  <a:pt x="28449" y="77295"/>
                </a:lnTo>
                <a:lnTo>
                  <a:pt x="21311" y="89269"/>
                </a:lnTo>
                <a:lnTo>
                  <a:pt x="15114" y="101855"/>
                </a:lnTo>
                <a:lnTo>
                  <a:pt x="9909" y="115001"/>
                </a:lnTo>
                <a:lnTo>
                  <a:pt x="5745" y="128657"/>
                </a:lnTo>
                <a:lnTo>
                  <a:pt x="2674" y="142770"/>
                </a:lnTo>
                <a:lnTo>
                  <a:pt x="744" y="157289"/>
                </a:lnTo>
                <a:lnTo>
                  <a:pt x="6" y="172164"/>
                </a:lnTo>
                <a:lnTo>
                  <a:pt x="0" y="173680"/>
                </a:lnTo>
                <a:lnTo>
                  <a:pt x="615" y="188588"/>
                </a:lnTo>
                <a:lnTo>
                  <a:pt x="2427" y="203146"/>
                </a:lnTo>
                <a:lnTo>
                  <a:pt x="5386" y="217302"/>
                </a:lnTo>
                <a:lnTo>
                  <a:pt x="9441" y="231006"/>
                </a:lnTo>
                <a:lnTo>
                  <a:pt x="14544" y="244206"/>
                </a:lnTo>
                <a:lnTo>
                  <a:pt x="20643" y="256850"/>
                </a:lnTo>
                <a:lnTo>
                  <a:pt x="27689" y="268888"/>
                </a:lnTo>
                <a:lnTo>
                  <a:pt x="35631" y="280269"/>
                </a:lnTo>
                <a:lnTo>
                  <a:pt x="44421" y="290940"/>
                </a:lnTo>
                <a:lnTo>
                  <a:pt x="54007" y="300850"/>
                </a:lnTo>
                <a:lnTo>
                  <a:pt x="64339" y="309949"/>
                </a:lnTo>
                <a:lnTo>
                  <a:pt x="75368" y="318184"/>
                </a:lnTo>
                <a:lnTo>
                  <a:pt x="87044" y="325505"/>
                </a:lnTo>
                <a:lnTo>
                  <a:pt x="99316" y="331861"/>
                </a:lnTo>
                <a:lnTo>
                  <a:pt x="112134" y="337199"/>
                </a:lnTo>
                <a:lnTo>
                  <a:pt x="125449" y="341469"/>
                </a:lnTo>
                <a:lnTo>
                  <a:pt x="139210" y="344619"/>
                </a:lnTo>
                <a:lnTo>
                  <a:pt x="153368" y="346598"/>
                </a:lnTo>
                <a:lnTo>
                  <a:pt x="167872" y="347355"/>
                </a:lnTo>
                <a:lnTo>
                  <a:pt x="169350" y="347361"/>
                </a:lnTo>
                <a:lnTo>
                  <a:pt x="183886" y="346731"/>
                </a:lnTo>
                <a:lnTo>
                  <a:pt x="198081" y="344872"/>
                </a:lnTo>
                <a:lnTo>
                  <a:pt x="211885" y="341838"/>
                </a:lnTo>
                <a:lnTo>
                  <a:pt x="225247" y="337678"/>
                </a:lnTo>
                <a:lnTo>
                  <a:pt x="238117" y="332445"/>
                </a:lnTo>
                <a:lnTo>
                  <a:pt x="250447" y="326190"/>
                </a:lnTo>
                <a:lnTo>
                  <a:pt x="262185" y="318964"/>
                </a:lnTo>
                <a:lnTo>
                  <a:pt x="273281" y="310818"/>
                </a:lnTo>
                <a:lnTo>
                  <a:pt x="283686" y="301804"/>
                </a:lnTo>
                <a:lnTo>
                  <a:pt x="293349" y="291973"/>
                </a:lnTo>
                <a:lnTo>
                  <a:pt x="302221" y="281377"/>
                </a:lnTo>
                <a:lnTo>
                  <a:pt x="310251" y="270066"/>
                </a:lnTo>
                <a:lnTo>
                  <a:pt x="317390" y="258092"/>
                </a:lnTo>
                <a:lnTo>
                  <a:pt x="323587" y="245506"/>
                </a:lnTo>
                <a:lnTo>
                  <a:pt x="328792" y="232360"/>
                </a:lnTo>
                <a:lnTo>
                  <a:pt x="332956" y="218704"/>
                </a:lnTo>
                <a:lnTo>
                  <a:pt x="336027" y="204591"/>
                </a:lnTo>
                <a:lnTo>
                  <a:pt x="337957" y="190071"/>
                </a:lnTo>
                <a:lnTo>
                  <a:pt x="338695" y="175197"/>
                </a:lnTo>
                <a:lnTo>
                  <a:pt x="338701"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09" name="object 34"/>
          <p:cNvSpPr/>
          <p:nvPr/>
        </p:nvSpPr>
        <p:spPr>
          <a:xfrm>
            <a:off x="6562354" y="2483005"/>
            <a:ext cx="347472" cy="347472"/>
          </a:xfrm>
          <a:custGeom>
            <a:avLst/>
            <a:gdLst/>
            <a:ahLst/>
            <a:cxnLst/>
            <a:rect l="l" t="t" r="r" b="b"/>
            <a:pathLst>
              <a:path w="320729"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5" y="2619"/>
                </a:lnTo>
                <a:lnTo>
                  <a:pt x="201651" y="5810"/>
                </a:lnTo>
                <a:lnTo>
                  <a:pt x="214593" y="10181"/>
                </a:lnTo>
                <a:lnTo>
                  <a:pt x="227041" y="15677"/>
                </a:lnTo>
                <a:lnTo>
                  <a:pt x="238941" y="22242"/>
                </a:lnTo>
                <a:lnTo>
                  <a:pt x="250245" y="29822"/>
                </a:lnTo>
                <a:lnTo>
                  <a:pt x="260899" y="38359"/>
                </a:lnTo>
                <a:lnTo>
                  <a:pt x="270854"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2"/>
                </a:lnTo>
                <a:lnTo>
                  <a:pt x="146244" y="346698"/>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3" y="198179"/>
                </a:lnTo>
                <a:lnTo>
                  <a:pt x="232" y="183107"/>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10" name="object 32"/>
          <p:cNvSpPr/>
          <p:nvPr/>
        </p:nvSpPr>
        <p:spPr>
          <a:xfrm>
            <a:off x="8716732" y="1593274"/>
            <a:ext cx="347472" cy="347472"/>
          </a:xfrm>
          <a:custGeom>
            <a:avLst/>
            <a:gdLst/>
            <a:ahLst/>
            <a:cxnLst/>
            <a:rect l="l" t="t" r="r" b="b"/>
            <a:pathLst>
              <a:path w="320730"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4"/>
                </a:lnTo>
                <a:lnTo>
                  <a:pt x="308334" y="106609"/>
                </a:lnTo>
                <a:lnTo>
                  <a:pt x="313014" y="120303"/>
                </a:lnTo>
                <a:lnTo>
                  <a:pt x="316635" y="134512"/>
                </a:lnTo>
                <a:lnTo>
                  <a:pt x="319147" y="149181"/>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3"/>
                </a:lnTo>
                <a:lnTo>
                  <a:pt x="285311" y="282563"/>
                </a:lnTo>
                <a:lnTo>
                  <a:pt x="276594" y="293344"/>
                </a:lnTo>
                <a:lnTo>
                  <a:pt x="267094" y="303311"/>
                </a:lnTo>
                <a:lnTo>
                  <a:pt x="256863" y="312410"/>
                </a:lnTo>
                <a:lnTo>
                  <a:pt x="245952" y="320584"/>
                </a:lnTo>
                <a:lnTo>
                  <a:pt x="234412" y="327778"/>
                </a:lnTo>
                <a:lnTo>
                  <a:pt x="222294" y="333937"/>
                </a:lnTo>
                <a:lnTo>
                  <a:pt x="209649" y="339005"/>
                </a:lnTo>
                <a:lnTo>
                  <a:pt x="196530" y="342927"/>
                </a:lnTo>
                <a:lnTo>
                  <a:pt x="182985" y="345647"/>
                </a:lnTo>
                <a:lnTo>
                  <a:pt x="169068" y="347110"/>
                </a:lnTo>
                <a:lnTo>
                  <a:pt x="160364" y="347362"/>
                </a:lnTo>
                <a:lnTo>
                  <a:pt x="146243" y="346698"/>
                </a:lnTo>
                <a:lnTo>
                  <a:pt x="132464" y="344742"/>
                </a:lnTo>
                <a:lnTo>
                  <a:pt x="119078" y="341551"/>
                </a:lnTo>
                <a:lnTo>
                  <a:pt x="106136" y="337180"/>
                </a:lnTo>
                <a:lnTo>
                  <a:pt x="93688" y="331684"/>
                </a:lnTo>
                <a:lnTo>
                  <a:pt x="81788" y="325119"/>
                </a:lnTo>
                <a:lnTo>
                  <a:pt x="70484" y="317539"/>
                </a:lnTo>
                <a:lnTo>
                  <a:pt x="59830" y="309002"/>
                </a:lnTo>
                <a:lnTo>
                  <a:pt x="49875" y="299561"/>
                </a:lnTo>
                <a:lnTo>
                  <a:pt x="40672" y="289272"/>
                </a:lnTo>
                <a:lnTo>
                  <a:pt x="32271" y="278192"/>
                </a:lnTo>
                <a:lnTo>
                  <a:pt x="24724" y="266375"/>
                </a:lnTo>
                <a:lnTo>
                  <a:pt x="18081" y="253876"/>
                </a:lnTo>
                <a:lnTo>
                  <a:pt x="12395" y="240752"/>
                </a:lnTo>
                <a:lnTo>
                  <a:pt x="7715" y="227057"/>
                </a:lnTo>
                <a:lnTo>
                  <a:pt x="4094" y="212848"/>
                </a:lnTo>
                <a:lnTo>
                  <a:pt x="1582" y="198179"/>
                </a:lnTo>
                <a:lnTo>
                  <a:pt x="232" y="183106"/>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11" name="object 30"/>
          <p:cNvSpPr/>
          <p:nvPr/>
        </p:nvSpPr>
        <p:spPr>
          <a:xfrm>
            <a:off x="7725572" y="3169970"/>
            <a:ext cx="347472" cy="347472"/>
          </a:xfrm>
          <a:custGeom>
            <a:avLst/>
            <a:gdLst/>
            <a:ahLst/>
            <a:cxnLst/>
            <a:rect l="l" t="t" r="r" b="b"/>
            <a:pathLst>
              <a:path w="320729"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2"/>
                </a:lnTo>
                <a:lnTo>
                  <a:pt x="146244" y="346698"/>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3" y="198179"/>
                </a:lnTo>
                <a:lnTo>
                  <a:pt x="232" y="183107"/>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12" name="object 28"/>
          <p:cNvSpPr/>
          <p:nvPr/>
        </p:nvSpPr>
        <p:spPr>
          <a:xfrm>
            <a:off x="6401989" y="5328656"/>
            <a:ext cx="347472" cy="347472"/>
          </a:xfrm>
          <a:custGeom>
            <a:avLst/>
            <a:gdLst/>
            <a:ahLst/>
            <a:cxnLst/>
            <a:rect l="l" t="t" r="r" b="b"/>
            <a:pathLst>
              <a:path w="320730"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6"/>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13" name="object 26"/>
          <p:cNvSpPr/>
          <p:nvPr/>
        </p:nvSpPr>
        <p:spPr>
          <a:xfrm>
            <a:off x="7105873" y="4521611"/>
            <a:ext cx="347472" cy="347472"/>
          </a:xfrm>
          <a:custGeom>
            <a:avLst/>
            <a:gdLst/>
            <a:ahLst/>
            <a:cxnLst/>
            <a:rect l="l" t="t" r="r" b="b"/>
            <a:pathLst>
              <a:path w="320730"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6"/>
                </a:lnTo>
                <a:lnTo>
                  <a:pt x="0" y="173681"/>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14" name="object 24"/>
          <p:cNvSpPr/>
          <p:nvPr/>
        </p:nvSpPr>
        <p:spPr>
          <a:xfrm>
            <a:off x="5052670" y="3517331"/>
            <a:ext cx="347472" cy="347472"/>
          </a:xfrm>
          <a:custGeom>
            <a:avLst/>
            <a:gdLst/>
            <a:ahLst/>
            <a:cxnLst/>
            <a:rect l="l" t="t" r="r" b="b"/>
            <a:pathLst>
              <a:path w="320730"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1"/>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15" name="object 22"/>
          <p:cNvSpPr/>
          <p:nvPr/>
        </p:nvSpPr>
        <p:spPr>
          <a:xfrm>
            <a:off x="4776845" y="5206506"/>
            <a:ext cx="347472" cy="347472"/>
          </a:xfrm>
          <a:custGeom>
            <a:avLst/>
            <a:gdLst/>
            <a:ahLst/>
            <a:cxnLst/>
            <a:rect l="l" t="t" r="r" b="b"/>
            <a:pathLst>
              <a:path w="320730"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16" name="object 20"/>
          <p:cNvSpPr/>
          <p:nvPr/>
        </p:nvSpPr>
        <p:spPr>
          <a:xfrm>
            <a:off x="5373401" y="4051297"/>
            <a:ext cx="347472" cy="347472"/>
          </a:xfrm>
          <a:custGeom>
            <a:avLst/>
            <a:gdLst/>
            <a:ahLst/>
            <a:cxnLst/>
            <a:rect l="l" t="t" r="r" b="b"/>
            <a:pathLst>
              <a:path w="320730"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2"/>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1"/>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17" name="object 18"/>
          <p:cNvSpPr/>
          <p:nvPr/>
        </p:nvSpPr>
        <p:spPr>
          <a:xfrm>
            <a:off x="8237687" y="2691052"/>
            <a:ext cx="347472" cy="347472"/>
          </a:xfrm>
          <a:custGeom>
            <a:avLst/>
            <a:gdLst/>
            <a:ahLst/>
            <a:cxnLst/>
            <a:rect l="l" t="t" r="r" b="b"/>
            <a:pathLst>
              <a:path w="320730"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4"/>
                </a:lnTo>
                <a:lnTo>
                  <a:pt x="308334" y="106609"/>
                </a:lnTo>
                <a:lnTo>
                  <a:pt x="313014" y="120303"/>
                </a:lnTo>
                <a:lnTo>
                  <a:pt x="316635" y="134512"/>
                </a:lnTo>
                <a:lnTo>
                  <a:pt x="319147" y="149181"/>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2"/>
                </a:lnTo>
                <a:lnTo>
                  <a:pt x="146243" y="346698"/>
                </a:lnTo>
                <a:lnTo>
                  <a:pt x="132464" y="344742"/>
                </a:lnTo>
                <a:lnTo>
                  <a:pt x="119078" y="341551"/>
                </a:lnTo>
                <a:lnTo>
                  <a:pt x="106136" y="337180"/>
                </a:lnTo>
                <a:lnTo>
                  <a:pt x="93688"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7"/>
                </a:lnTo>
                <a:lnTo>
                  <a:pt x="4094" y="212848"/>
                </a:lnTo>
                <a:lnTo>
                  <a:pt x="1582" y="198179"/>
                </a:lnTo>
                <a:lnTo>
                  <a:pt x="232" y="183106"/>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18" name="object 6"/>
          <p:cNvSpPr txBox="1"/>
          <p:nvPr/>
        </p:nvSpPr>
        <p:spPr>
          <a:xfrm>
            <a:off x="2856125" y="3759280"/>
            <a:ext cx="992822" cy="330200"/>
          </a:xfrm>
          <a:prstGeom prst="rect">
            <a:avLst/>
          </a:prstGeom>
        </p:spPr>
        <p:txBody>
          <a:bodyPr wrap="square" lIns="0" tIns="0" rIns="0" bIns="0" rtlCol="0">
            <a:noAutofit/>
          </a:bodyPr>
          <a:lstStyle/>
          <a:p>
            <a:pPr marL="12700">
              <a:lnSpc>
                <a:spcPts val="2600"/>
              </a:lnSpc>
              <a:spcBef>
                <a:spcPts val="130"/>
              </a:spcBef>
            </a:pPr>
            <a:r>
              <a:rPr sz="3600" baseline="2275" dirty="0">
                <a:solidFill>
                  <a:srgbClr val="7F7E7E"/>
                </a:solidFill>
                <a:cs typeface="Calibri"/>
              </a:rPr>
              <a:t>Income</a:t>
            </a:r>
            <a:endParaRPr sz="2400" dirty="0">
              <a:cs typeface="Calibri"/>
            </a:endParaRPr>
          </a:p>
        </p:txBody>
      </p:sp>
      <p:grpSp>
        <p:nvGrpSpPr>
          <p:cNvPr id="119" name="Group 118"/>
          <p:cNvGrpSpPr/>
          <p:nvPr/>
        </p:nvGrpSpPr>
        <p:grpSpPr>
          <a:xfrm>
            <a:off x="3907438" y="1888930"/>
            <a:ext cx="6303362" cy="4054670"/>
            <a:chOff x="2343901" y="1923700"/>
            <a:chExt cx="6303362" cy="4054670"/>
          </a:xfrm>
        </p:grpSpPr>
        <p:sp>
          <p:nvSpPr>
            <p:cNvPr id="120" name="object 67"/>
            <p:cNvSpPr/>
            <p:nvPr/>
          </p:nvSpPr>
          <p:spPr>
            <a:xfrm>
              <a:off x="2343901" y="1923700"/>
              <a:ext cx="0" cy="4054670"/>
            </a:xfrm>
            <a:custGeom>
              <a:avLst/>
              <a:gdLst/>
              <a:ahLst/>
              <a:cxnLst/>
              <a:rect l="l" t="t" r="r" b="b"/>
              <a:pathLst>
                <a:path h="4054670">
                  <a:moveTo>
                    <a:pt x="0" y="4054670"/>
                  </a:moveTo>
                  <a:lnTo>
                    <a:pt x="0" y="0"/>
                  </a:lnTo>
                </a:path>
              </a:pathLst>
            </a:custGeom>
            <a:ln w="25399">
              <a:solidFill>
                <a:srgbClr val="6094C9"/>
              </a:solidFill>
              <a:headEnd type="none"/>
              <a:tailEnd type="arrow"/>
            </a:ln>
            <a:effectLst>
              <a:outerShdw blurRad="50800" dist="38100" dir="5400000" algn="t" rotWithShape="0">
                <a:prstClr val="black">
                  <a:alpha val="40000"/>
                </a:prstClr>
              </a:outerShdw>
            </a:effectLst>
          </p:spPr>
          <p:txBody>
            <a:bodyPr wrap="square" lIns="0" tIns="0" rIns="0" bIns="0" rtlCol="0">
              <a:noAutofit/>
            </a:bodyPr>
            <a:lstStyle/>
            <a:p>
              <a:endParaRPr/>
            </a:p>
          </p:txBody>
        </p:sp>
        <p:sp>
          <p:nvSpPr>
            <p:cNvPr id="121" name="object 70"/>
            <p:cNvSpPr/>
            <p:nvPr/>
          </p:nvSpPr>
          <p:spPr>
            <a:xfrm>
              <a:off x="2343901" y="5978370"/>
              <a:ext cx="6303362" cy="0"/>
            </a:xfrm>
            <a:custGeom>
              <a:avLst/>
              <a:gdLst/>
              <a:ahLst/>
              <a:cxnLst/>
              <a:rect l="l" t="t" r="r" b="b"/>
              <a:pathLst>
                <a:path w="6303362">
                  <a:moveTo>
                    <a:pt x="0" y="0"/>
                  </a:moveTo>
                  <a:lnTo>
                    <a:pt x="6303362" y="0"/>
                  </a:lnTo>
                </a:path>
              </a:pathLst>
            </a:custGeom>
            <a:ln w="25399">
              <a:solidFill>
                <a:srgbClr val="6094C9"/>
              </a:solidFill>
              <a:headEnd type="none"/>
              <a:tailEnd type="arrow"/>
            </a:ln>
            <a:effectLst>
              <a:outerShdw blurRad="50800" dist="38100" algn="l" rotWithShape="0">
                <a:prstClr val="black">
                  <a:alpha val="40000"/>
                </a:prstClr>
              </a:outerShdw>
            </a:effectLst>
          </p:spPr>
          <p:txBody>
            <a:bodyPr wrap="square" lIns="0" tIns="0" rIns="0" bIns="0" rtlCol="0">
              <a:noAutofit/>
            </a:bodyPr>
            <a:lstStyle/>
            <a:p>
              <a:endParaRPr/>
            </a:p>
          </p:txBody>
        </p:sp>
      </p:grpSp>
      <p:sp>
        <p:nvSpPr>
          <p:cNvPr id="122" name="object 69"/>
          <p:cNvSpPr/>
          <p:nvPr/>
        </p:nvSpPr>
        <p:spPr>
          <a:xfrm>
            <a:off x="6866567" y="2111402"/>
            <a:ext cx="565019" cy="625840"/>
          </a:xfrm>
          <a:custGeom>
            <a:avLst/>
            <a:gdLst/>
            <a:ahLst/>
            <a:cxnLst/>
            <a:rect l="l" t="t" r="r" b="b"/>
            <a:pathLst>
              <a:path w="565019" h="625840">
                <a:moveTo>
                  <a:pt x="0" y="0"/>
                </a:moveTo>
                <a:lnTo>
                  <a:pt x="0" y="625840"/>
                </a:lnTo>
                <a:lnTo>
                  <a:pt x="565019" y="625840"/>
                </a:lnTo>
                <a:lnTo>
                  <a:pt x="565019" y="0"/>
                </a:lnTo>
                <a:lnTo>
                  <a:pt x="0" y="0"/>
                </a:lnTo>
                <a:close/>
              </a:path>
            </a:pathLst>
          </a:custGeom>
          <a:solidFill>
            <a:srgbClr val="59B9D0">
              <a:alpha val="71000"/>
            </a:srgbClr>
          </a:solidFill>
          <a:effectLst>
            <a:outerShdw blurRad="50800" dist="38100" dir="5400000" algn="t" rotWithShape="0">
              <a:prstClr val="black">
                <a:alpha val="40000"/>
              </a:prstClr>
            </a:outerShdw>
          </a:effectLst>
        </p:spPr>
        <p:txBody>
          <a:bodyPr wrap="square" lIns="0" tIns="0" rIns="0" bIns="0" rtlCol="0">
            <a:noAutofit/>
          </a:bodyPr>
          <a:lstStyle/>
          <a:p>
            <a:endParaRPr/>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object 5"/>
          <p:cNvSpPr txBox="1"/>
          <p:nvPr/>
        </p:nvSpPr>
        <p:spPr>
          <a:xfrm>
            <a:off x="3625916" y="369651"/>
            <a:ext cx="6889684" cy="807913"/>
          </a:xfrm>
          <a:prstGeom prst="rect">
            <a:avLst/>
          </a:prstGeom>
        </p:spPr>
        <p:txBody>
          <a:bodyPr wrap="square" lIns="0" tIns="0" rIns="0" bIns="0" rtlCol="0">
            <a:spAutoFit/>
          </a:bodyPr>
          <a:lstStyle/>
          <a:p>
            <a:pPr marL="12700" marR="41909">
              <a:lnSpc>
                <a:spcPts val="3454"/>
              </a:lnSpc>
              <a:spcBef>
                <a:spcPts val="172"/>
              </a:spcBef>
            </a:pPr>
            <a:r>
              <a:rPr lang="en-US" sz="4800" baseline="2560" dirty="0">
                <a:solidFill>
                  <a:srgbClr val="4E81BC"/>
                </a:solidFill>
                <a:latin typeface="+mj-lt"/>
                <a:cs typeface="Calibri"/>
              </a:rPr>
              <a:t>Mean Shift</a:t>
            </a:r>
            <a:endParaRPr sz="3200" dirty="0">
              <a:latin typeface="+mj-lt"/>
              <a:cs typeface="Calibri"/>
            </a:endParaRPr>
          </a:p>
          <a:p>
            <a:pPr marL="12700">
              <a:lnSpc>
                <a:spcPts val="2770"/>
              </a:lnSpc>
            </a:pPr>
            <a:r>
              <a:rPr lang="en-US" sz="3200" baseline="1137" dirty="0">
                <a:solidFill>
                  <a:srgbClr val="7F7E7E"/>
                </a:solidFill>
                <a:latin typeface="+mj-lt"/>
                <a:cs typeface="Calibri"/>
              </a:rPr>
              <a:t>Sample local density, follow gradient towards denser direction</a:t>
            </a:r>
          </a:p>
        </p:txBody>
      </p:sp>
      <p:sp>
        <p:nvSpPr>
          <p:cNvPr id="86" name="object 82"/>
          <p:cNvSpPr/>
          <p:nvPr/>
        </p:nvSpPr>
        <p:spPr>
          <a:xfrm>
            <a:off x="5938372" y="5487188"/>
            <a:ext cx="347472" cy="347472"/>
          </a:xfrm>
          <a:custGeom>
            <a:avLst/>
            <a:gdLst/>
            <a:ahLst/>
            <a:cxnLst/>
            <a:rect l="l" t="t" r="r" b="b"/>
            <a:pathLst>
              <a:path w="320729"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87" name="object 84"/>
          <p:cNvSpPr/>
          <p:nvPr/>
        </p:nvSpPr>
        <p:spPr>
          <a:xfrm>
            <a:off x="6923747" y="5521291"/>
            <a:ext cx="347472" cy="347472"/>
          </a:xfrm>
          <a:custGeom>
            <a:avLst/>
            <a:gdLst/>
            <a:ahLst/>
            <a:cxnLst/>
            <a:rect l="l" t="t" r="r" b="b"/>
            <a:pathLst>
              <a:path w="320729"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6"/>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88" name="object 86"/>
          <p:cNvSpPr/>
          <p:nvPr/>
        </p:nvSpPr>
        <p:spPr>
          <a:xfrm>
            <a:off x="7775551" y="5502337"/>
            <a:ext cx="347472" cy="347472"/>
          </a:xfrm>
          <a:custGeom>
            <a:avLst/>
            <a:gdLst/>
            <a:ahLst/>
            <a:cxnLst/>
            <a:rect l="l" t="t" r="r" b="b"/>
            <a:pathLst>
              <a:path w="320729"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9"/>
                </a:lnTo>
                <a:lnTo>
                  <a:pt x="288458" y="69169"/>
                </a:lnTo>
                <a:lnTo>
                  <a:pt x="296005" y="80986"/>
                </a:lnTo>
                <a:lnTo>
                  <a:pt x="302647" y="93485"/>
                </a:lnTo>
                <a:lnTo>
                  <a:pt x="308334" y="106609"/>
                </a:lnTo>
                <a:lnTo>
                  <a:pt x="313014" y="120303"/>
                </a:lnTo>
                <a:lnTo>
                  <a:pt x="316635" y="134513"/>
                </a:lnTo>
                <a:lnTo>
                  <a:pt x="319146" y="149182"/>
                </a:lnTo>
                <a:lnTo>
                  <a:pt x="320497" y="164255"/>
                </a:lnTo>
                <a:lnTo>
                  <a:pt x="320729" y="173680"/>
                </a:lnTo>
                <a:lnTo>
                  <a:pt x="320116" y="188974"/>
                </a:lnTo>
                <a:lnTo>
                  <a:pt x="318311" y="203897"/>
                </a:lnTo>
                <a:lnTo>
                  <a:pt x="315364" y="218395"/>
                </a:lnTo>
                <a:lnTo>
                  <a:pt x="311328" y="232412"/>
                </a:lnTo>
                <a:lnTo>
                  <a:pt x="306254" y="245893"/>
                </a:lnTo>
                <a:lnTo>
                  <a:pt x="300192" y="258782"/>
                </a:lnTo>
                <a:lnTo>
                  <a:pt x="293194" y="271024"/>
                </a:lnTo>
                <a:lnTo>
                  <a:pt x="285310" y="282563"/>
                </a:lnTo>
                <a:lnTo>
                  <a:pt x="276593" y="293344"/>
                </a:lnTo>
                <a:lnTo>
                  <a:pt x="267094" y="303312"/>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6"/>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89" name="object 74"/>
          <p:cNvSpPr/>
          <p:nvPr/>
        </p:nvSpPr>
        <p:spPr>
          <a:xfrm>
            <a:off x="4192469" y="5195209"/>
            <a:ext cx="347472" cy="347472"/>
          </a:xfrm>
          <a:custGeom>
            <a:avLst/>
            <a:gdLst/>
            <a:ahLst/>
            <a:cxnLst/>
            <a:rect l="l" t="t" r="r" b="b"/>
            <a:pathLst>
              <a:path w="320730"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90" name="object 72"/>
          <p:cNvSpPr/>
          <p:nvPr/>
        </p:nvSpPr>
        <p:spPr>
          <a:xfrm>
            <a:off x="7483366" y="2517371"/>
            <a:ext cx="347472" cy="347472"/>
          </a:xfrm>
          <a:custGeom>
            <a:avLst/>
            <a:gdLst/>
            <a:ahLst/>
            <a:cxnLst/>
            <a:rect l="l" t="t" r="r" b="b"/>
            <a:pathLst>
              <a:path w="320730"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30" y="342927"/>
                </a:lnTo>
                <a:lnTo>
                  <a:pt x="182985" y="345647"/>
                </a:lnTo>
                <a:lnTo>
                  <a:pt x="169068" y="347110"/>
                </a:lnTo>
                <a:lnTo>
                  <a:pt x="160364" y="347362"/>
                </a:lnTo>
                <a:lnTo>
                  <a:pt x="146244" y="346698"/>
                </a:lnTo>
                <a:lnTo>
                  <a:pt x="132465" y="344742"/>
                </a:lnTo>
                <a:lnTo>
                  <a:pt x="119078" y="341551"/>
                </a:lnTo>
                <a:lnTo>
                  <a:pt x="106136" y="337180"/>
                </a:lnTo>
                <a:lnTo>
                  <a:pt x="93689" y="331684"/>
                </a:lnTo>
                <a:lnTo>
                  <a:pt x="81788" y="325119"/>
                </a:lnTo>
                <a:lnTo>
                  <a:pt x="70485" y="317540"/>
                </a:lnTo>
                <a:lnTo>
                  <a:pt x="59830" y="309002"/>
                </a:lnTo>
                <a:lnTo>
                  <a:pt x="49876" y="299561"/>
                </a:lnTo>
                <a:lnTo>
                  <a:pt x="40672" y="289273"/>
                </a:lnTo>
                <a:lnTo>
                  <a:pt x="32271" y="278192"/>
                </a:lnTo>
                <a:lnTo>
                  <a:pt x="24724" y="266375"/>
                </a:lnTo>
                <a:lnTo>
                  <a:pt x="18081" y="253876"/>
                </a:lnTo>
                <a:lnTo>
                  <a:pt x="12395" y="240752"/>
                </a:lnTo>
                <a:lnTo>
                  <a:pt x="7715" y="227058"/>
                </a:lnTo>
                <a:lnTo>
                  <a:pt x="4094" y="212848"/>
                </a:lnTo>
                <a:lnTo>
                  <a:pt x="1583" y="198180"/>
                </a:lnTo>
                <a:lnTo>
                  <a:pt x="232" y="183107"/>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91" name="object 70"/>
          <p:cNvSpPr/>
          <p:nvPr/>
        </p:nvSpPr>
        <p:spPr>
          <a:xfrm>
            <a:off x="7084113" y="2135643"/>
            <a:ext cx="347472" cy="347472"/>
          </a:xfrm>
          <a:custGeom>
            <a:avLst/>
            <a:gdLst/>
            <a:ahLst/>
            <a:cxnLst/>
            <a:rect l="l" t="t" r="r" b="b"/>
            <a:pathLst>
              <a:path w="320730"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2"/>
                </a:lnTo>
                <a:lnTo>
                  <a:pt x="146244" y="346698"/>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3" y="198179"/>
                </a:lnTo>
                <a:lnTo>
                  <a:pt x="232" y="183107"/>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92" name="object 68"/>
          <p:cNvSpPr/>
          <p:nvPr/>
        </p:nvSpPr>
        <p:spPr>
          <a:xfrm>
            <a:off x="6672028" y="1723114"/>
            <a:ext cx="347472" cy="347472"/>
          </a:xfrm>
          <a:custGeom>
            <a:avLst/>
            <a:gdLst/>
            <a:ahLst/>
            <a:cxnLst/>
            <a:rect l="l" t="t" r="r" b="b"/>
            <a:pathLst>
              <a:path w="320729"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2"/>
                </a:lnTo>
                <a:lnTo>
                  <a:pt x="146244" y="346698"/>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3"/>
                </a:lnTo>
                <a:lnTo>
                  <a:pt x="32271" y="278192"/>
                </a:lnTo>
                <a:lnTo>
                  <a:pt x="24724" y="266375"/>
                </a:lnTo>
                <a:lnTo>
                  <a:pt x="18081" y="253876"/>
                </a:lnTo>
                <a:lnTo>
                  <a:pt x="12395" y="240752"/>
                </a:lnTo>
                <a:lnTo>
                  <a:pt x="7715" y="227058"/>
                </a:lnTo>
                <a:lnTo>
                  <a:pt x="4094" y="212848"/>
                </a:lnTo>
                <a:lnTo>
                  <a:pt x="1583" y="198179"/>
                </a:lnTo>
                <a:lnTo>
                  <a:pt x="232" y="183107"/>
                </a:lnTo>
                <a:lnTo>
                  <a:pt x="0" y="173680"/>
                </a:lnTo>
                <a:close/>
              </a:path>
            </a:pathLst>
          </a:custGeom>
          <a:solidFill>
            <a:srgbClr val="59BAD1"/>
          </a:solidFill>
          <a:ln w="28575">
            <a:solidFill>
              <a:srgbClr val="418FA2"/>
            </a:solidFill>
          </a:ln>
        </p:spPr>
        <p:txBody>
          <a:bodyPr wrap="square" lIns="0" tIns="0" rIns="0" bIns="0" rtlCol="0">
            <a:noAutofit/>
          </a:bodyPr>
          <a:lstStyle/>
          <a:p>
            <a:endParaRPr/>
          </a:p>
        </p:txBody>
      </p:sp>
      <p:sp>
        <p:nvSpPr>
          <p:cNvPr id="93" name="object 66"/>
          <p:cNvSpPr/>
          <p:nvPr/>
        </p:nvSpPr>
        <p:spPr>
          <a:xfrm>
            <a:off x="8396003" y="3412181"/>
            <a:ext cx="347472" cy="347472"/>
          </a:xfrm>
          <a:custGeom>
            <a:avLst/>
            <a:gdLst/>
            <a:ahLst/>
            <a:cxnLst/>
            <a:rect l="l" t="t" r="r" b="b"/>
            <a:pathLst>
              <a:path w="320730"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4"/>
                </a:lnTo>
                <a:lnTo>
                  <a:pt x="308334" y="106609"/>
                </a:lnTo>
                <a:lnTo>
                  <a:pt x="313014" y="120303"/>
                </a:lnTo>
                <a:lnTo>
                  <a:pt x="316635" y="134512"/>
                </a:lnTo>
                <a:lnTo>
                  <a:pt x="319147" y="149181"/>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3" y="346697"/>
                </a:lnTo>
                <a:lnTo>
                  <a:pt x="132464" y="344742"/>
                </a:lnTo>
                <a:lnTo>
                  <a:pt x="119078" y="341551"/>
                </a:lnTo>
                <a:lnTo>
                  <a:pt x="106136" y="337180"/>
                </a:lnTo>
                <a:lnTo>
                  <a:pt x="93688" y="331684"/>
                </a:lnTo>
                <a:lnTo>
                  <a:pt x="81788" y="325119"/>
                </a:lnTo>
                <a:lnTo>
                  <a:pt x="70484" y="317539"/>
                </a:lnTo>
                <a:lnTo>
                  <a:pt x="59830" y="309001"/>
                </a:lnTo>
                <a:lnTo>
                  <a:pt x="49875" y="299561"/>
                </a:lnTo>
                <a:lnTo>
                  <a:pt x="40672" y="289272"/>
                </a:lnTo>
                <a:lnTo>
                  <a:pt x="32271" y="278192"/>
                </a:lnTo>
                <a:lnTo>
                  <a:pt x="24724" y="266375"/>
                </a:lnTo>
                <a:lnTo>
                  <a:pt x="18081" y="253876"/>
                </a:lnTo>
                <a:lnTo>
                  <a:pt x="12395" y="240752"/>
                </a:lnTo>
                <a:lnTo>
                  <a:pt x="7715" y="227057"/>
                </a:lnTo>
                <a:lnTo>
                  <a:pt x="4094" y="212848"/>
                </a:lnTo>
                <a:lnTo>
                  <a:pt x="1582" y="198179"/>
                </a:lnTo>
                <a:lnTo>
                  <a:pt x="232" y="183106"/>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94" name="object 63"/>
          <p:cNvSpPr/>
          <p:nvPr/>
        </p:nvSpPr>
        <p:spPr>
          <a:xfrm>
            <a:off x="7404842" y="5021529"/>
            <a:ext cx="347472" cy="347472"/>
          </a:xfrm>
          <a:custGeom>
            <a:avLst/>
            <a:gdLst/>
            <a:ahLst/>
            <a:cxnLst/>
            <a:rect l="l" t="t" r="r" b="b"/>
            <a:pathLst>
              <a:path w="320730" h="347361">
                <a:moveTo>
                  <a:pt x="0" y="173680"/>
                </a:moveTo>
                <a:lnTo>
                  <a:pt x="232" y="183106"/>
                </a:lnTo>
                <a:lnTo>
                  <a:pt x="1583" y="198179"/>
                </a:lnTo>
                <a:lnTo>
                  <a:pt x="4094" y="212848"/>
                </a:lnTo>
                <a:lnTo>
                  <a:pt x="7715" y="227058"/>
                </a:lnTo>
                <a:lnTo>
                  <a:pt x="12395" y="240752"/>
                </a:lnTo>
                <a:lnTo>
                  <a:pt x="18082" y="253876"/>
                </a:lnTo>
                <a:lnTo>
                  <a:pt x="24724" y="266375"/>
                </a:lnTo>
                <a:lnTo>
                  <a:pt x="32272" y="278192"/>
                </a:lnTo>
                <a:lnTo>
                  <a:pt x="40673" y="289272"/>
                </a:lnTo>
                <a:lnTo>
                  <a:pt x="49876" y="299561"/>
                </a:lnTo>
                <a:lnTo>
                  <a:pt x="59830" y="309001"/>
                </a:lnTo>
                <a:lnTo>
                  <a:pt x="70485" y="317539"/>
                </a:lnTo>
                <a:lnTo>
                  <a:pt x="81788" y="325118"/>
                </a:lnTo>
                <a:lnTo>
                  <a:pt x="93689" y="331684"/>
                </a:lnTo>
                <a:lnTo>
                  <a:pt x="106136" y="337180"/>
                </a:lnTo>
                <a:lnTo>
                  <a:pt x="119079" y="341551"/>
                </a:lnTo>
                <a:lnTo>
                  <a:pt x="132465" y="344742"/>
                </a:lnTo>
                <a:lnTo>
                  <a:pt x="146244" y="346697"/>
                </a:lnTo>
                <a:lnTo>
                  <a:pt x="160365" y="347361"/>
                </a:lnTo>
                <a:lnTo>
                  <a:pt x="169069" y="347110"/>
                </a:lnTo>
                <a:lnTo>
                  <a:pt x="182986" y="345646"/>
                </a:lnTo>
                <a:lnTo>
                  <a:pt x="196530" y="342926"/>
                </a:lnTo>
                <a:lnTo>
                  <a:pt x="209650" y="339004"/>
                </a:lnTo>
                <a:lnTo>
                  <a:pt x="222295" y="333936"/>
                </a:lnTo>
                <a:lnTo>
                  <a:pt x="234413" y="327778"/>
                </a:lnTo>
                <a:lnTo>
                  <a:pt x="245953" y="320583"/>
                </a:lnTo>
                <a:lnTo>
                  <a:pt x="256864" y="312409"/>
                </a:lnTo>
                <a:lnTo>
                  <a:pt x="267095" y="303311"/>
                </a:lnTo>
                <a:lnTo>
                  <a:pt x="276595" y="293343"/>
                </a:lnTo>
                <a:lnTo>
                  <a:pt x="285312" y="282562"/>
                </a:lnTo>
                <a:lnTo>
                  <a:pt x="293195" y="271023"/>
                </a:lnTo>
                <a:lnTo>
                  <a:pt x="300193" y="258781"/>
                </a:lnTo>
                <a:lnTo>
                  <a:pt x="306255" y="245892"/>
                </a:lnTo>
                <a:lnTo>
                  <a:pt x="311330" y="232411"/>
                </a:lnTo>
                <a:lnTo>
                  <a:pt x="315366" y="218394"/>
                </a:lnTo>
                <a:lnTo>
                  <a:pt x="318312" y="203896"/>
                </a:lnTo>
                <a:lnTo>
                  <a:pt x="320117" y="188973"/>
                </a:lnTo>
                <a:lnTo>
                  <a:pt x="320730" y="173680"/>
                </a:lnTo>
                <a:lnTo>
                  <a:pt x="320498" y="164254"/>
                </a:lnTo>
                <a:lnTo>
                  <a:pt x="319147" y="149181"/>
                </a:lnTo>
                <a:lnTo>
                  <a:pt x="316636" y="134512"/>
                </a:lnTo>
                <a:lnTo>
                  <a:pt x="313015" y="120303"/>
                </a:lnTo>
                <a:lnTo>
                  <a:pt x="308335" y="106609"/>
                </a:lnTo>
                <a:lnTo>
                  <a:pt x="302649" y="93485"/>
                </a:lnTo>
                <a:lnTo>
                  <a:pt x="296006" y="80986"/>
                </a:lnTo>
                <a:lnTo>
                  <a:pt x="288459" y="69169"/>
                </a:lnTo>
                <a:lnTo>
                  <a:pt x="280058" y="58089"/>
                </a:lnTo>
                <a:lnTo>
                  <a:pt x="270854" y="47800"/>
                </a:lnTo>
                <a:lnTo>
                  <a:pt x="260900" y="38359"/>
                </a:lnTo>
                <a:lnTo>
                  <a:pt x="250245" y="29822"/>
                </a:lnTo>
                <a:lnTo>
                  <a:pt x="238942" y="22242"/>
                </a:lnTo>
                <a:lnTo>
                  <a:pt x="227041" y="15677"/>
                </a:lnTo>
                <a:lnTo>
                  <a:pt x="214594" y="10181"/>
                </a:lnTo>
                <a:lnTo>
                  <a:pt x="201651" y="5810"/>
                </a:lnTo>
                <a:lnTo>
                  <a:pt x="188265" y="2619"/>
                </a:lnTo>
                <a:lnTo>
                  <a:pt x="174486" y="664"/>
                </a:lnTo>
                <a:lnTo>
                  <a:pt x="160365" y="0"/>
                </a:lnTo>
                <a:lnTo>
                  <a:pt x="151662" y="251"/>
                </a:lnTo>
                <a:lnTo>
                  <a:pt x="137745" y="1714"/>
                </a:lnTo>
                <a:lnTo>
                  <a:pt x="124200" y="4434"/>
                </a:lnTo>
                <a:lnTo>
                  <a:pt x="111080" y="8356"/>
                </a:lnTo>
                <a:lnTo>
                  <a:pt x="98436" y="13424"/>
                </a:lnTo>
                <a:lnTo>
                  <a:pt x="86318" y="19583"/>
                </a:lnTo>
                <a:lnTo>
                  <a:pt x="74777" y="26777"/>
                </a:lnTo>
                <a:lnTo>
                  <a:pt x="63866" y="34951"/>
                </a:lnTo>
                <a:lnTo>
                  <a:pt x="53635" y="44049"/>
                </a:lnTo>
                <a:lnTo>
                  <a:pt x="44136" y="54017"/>
                </a:lnTo>
                <a:lnTo>
                  <a:pt x="35419" y="64798"/>
                </a:lnTo>
                <a:lnTo>
                  <a:pt x="27535" y="76337"/>
                </a:lnTo>
                <a:lnTo>
                  <a:pt x="20537" y="88579"/>
                </a:lnTo>
                <a:lnTo>
                  <a:pt x="14475" y="101468"/>
                </a:lnTo>
                <a:lnTo>
                  <a:pt x="9400" y="114948"/>
                </a:lnTo>
                <a:lnTo>
                  <a:pt x="5364" y="128965"/>
                </a:lnTo>
                <a:lnTo>
                  <a:pt x="2418" y="143463"/>
                </a:lnTo>
                <a:lnTo>
                  <a:pt x="613" y="158386"/>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95" name="object 62"/>
          <p:cNvSpPr/>
          <p:nvPr/>
        </p:nvSpPr>
        <p:spPr>
          <a:xfrm>
            <a:off x="5850962" y="3493881"/>
            <a:ext cx="347472" cy="347472"/>
          </a:xfrm>
          <a:custGeom>
            <a:avLst/>
            <a:gdLst/>
            <a:ahLst/>
            <a:cxnLst/>
            <a:rect l="l" t="t" r="r" b="b"/>
            <a:pathLst>
              <a:path w="320729"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6" y="149182"/>
                </a:lnTo>
                <a:lnTo>
                  <a:pt x="320497" y="164254"/>
                </a:lnTo>
                <a:lnTo>
                  <a:pt x="320729"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6"/>
                </a:lnTo>
                <a:lnTo>
                  <a:pt x="0" y="173681"/>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96" name="object 60"/>
          <p:cNvSpPr/>
          <p:nvPr/>
        </p:nvSpPr>
        <p:spPr>
          <a:xfrm>
            <a:off x="4975263" y="4571028"/>
            <a:ext cx="347472" cy="347472"/>
          </a:xfrm>
          <a:custGeom>
            <a:avLst/>
            <a:gdLst/>
            <a:ahLst/>
            <a:cxnLst/>
            <a:rect l="l" t="t" r="r" b="b"/>
            <a:pathLst>
              <a:path w="320729"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8"/>
                </a:lnTo>
                <a:lnTo>
                  <a:pt x="288458" y="69169"/>
                </a:lnTo>
                <a:lnTo>
                  <a:pt x="296005" y="80986"/>
                </a:lnTo>
                <a:lnTo>
                  <a:pt x="302648" y="93485"/>
                </a:lnTo>
                <a:lnTo>
                  <a:pt x="308334" y="106609"/>
                </a:lnTo>
                <a:lnTo>
                  <a:pt x="313014" y="120303"/>
                </a:lnTo>
                <a:lnTo>
                  <a:pt x="316635" y="134513"/>
                </a:lnTo>
                <a:lnTo>
                  <a:pt x="319146" y="149182"/>
                </a:lnTo>
                <a:lnTo>
                  <a:pt x="320497" y="164254"/>
                </a:lnTo>
                <a:lnTo>
                  <a:pt x="320729"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1"/>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97" name="object 58"/>
          <p:cNvSpPr/>
          <p:nvPr/>
        </p:nvSpPr>
        <p:spPr>
          <a:xfrm>
            <a:off x="9037462" y="2045434"/>
            <a:ext cx="347472" cy="347472"/>
          </a:xfrm>
          <a:custGeom>
            <a:avLst/>
            <a:gdLst/>
            <a:ahLst/>
            <a:cxnLst/>
            <a:rect l="l" t="t" r="r" b="b"/>
            <a:pathLst>
              <a:path w="320729"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4"/>
                </a:lnTo>
                <a:lnTo>
                  <a:pt x="308334" y="106609"/>
                </a:lnTo>
                <a:lnTo>
                  <a:pt x="313014" y="120303"/>
                </a:lnTo>
                <a:lnTo>
                  <a:pt x="316635" y="134512"/>
                </a:lnTo>
                <a:lnTo>
                  <a:pt x="319146" y="149181"/>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2"/>
                </a:lnTo>
                <a:lnTo>
                  <a:pt x="146243" y="346698"/>
                </a:lnTo>
                <a:lnTo>
                  <a:pt x="132464" y="344742"/>
                </a:lnTo>
                <a:lnTo>
                  <a:pt x="119078" y="341551"/>
                </a:lnTo>
                <a:lnTo>
                  <a:pt x="106136" y="337180"/>
                </a:lnTo>
                <a:lnTo>
                  <a:pt x="93688" y="331684"/>
                </a:lnTo>
                <a:lnTo>
                  <a:pt x="81788" y="325119"/>
                </a:lnTo>
                <a:lnTo>
                  <a:pt x="70484" y="317539"/>
                </a:lnTo>
                <a:lnTo>
                  <a:pt x="59830" y="309002"/>
                </a:lnTo>
                <a:lnTo>
                  <a:pt x="49875" y="299561"/>
                </a:lnTo>
                <a:lnTo>
                  <a:pt x="40672" y="289272"/>
                </a:lnTo>
                <a:lnTo>
                  <a:pt x="32271" y="278192"/>
                </a:lnTo>
                <a:lnTo>
                  <a:pt x="24724" y="266375"/>
                </a:lnTo>
                <a:lnTo>
                  <a:pt x="18081" y="253876"/>
                </a:lnTo>
                <a:lnTo>
                  <a:pt x="12395" y="240752"/>
                </a:lnTo>
                <a:lnTo>
                  <a:pt x="7715" y="227057"/>
                </a:lnTo>
                <a:lnTo>
                  <a:pt x="4094" y="212848"/>
                </a:lnTo>
                <a:lnTo>
                  <a:pt x="1582" y="198179"/>
                </a:lnTo>
                <a:lnTo>
                  <a:pt x="232" y="183106"/>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98" name="object 56"/>
          <p:cNvSpPr/>
          <p:nvPr/>
        </p:nvSpPr>
        <p:spPr>
          <a:xfrm>
            <a:off x="8077321" y="1961962"/>
            <a:ext cx="347472" cy="347472"/>
          </a:xfrm>
          <a:custGeom>
            <a:avLst/>
            <a:gdLst/>
            <a:ahLst/>
            <a:cxnLst/>
            <a:rect l="l" t="t" r="r" b="b"/>
            <a:pathLst>
              <a:path w="320729"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4"/>
                </a:lnTo>
                <a:lnTo>
                  <a:pt x="308334" y="106609"/>
                </a:lnTo>
                <a:lnTo>
                  <a:pt x="313014" y="120303"/>
                </a:lnTo>
                <a:lnTo>
                  <a:pt x="316635" y="134512"/>
                </a:lnTo>
                <a:lnTo>
                  <a:pt x="319146" y="149181"/>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2"/>
                </a:lnTo>
                <a:lnTo>
                  <a:pt x="146243" y="346697"/>
                </a:lnTo>
                <a:lnTo>
                  <a:pt x="132464" y="344742"/>
                </a:lnTo>
                <a:lnTo>
                  <a:pt x="119078" y="341551"/>
                </a:lnTo>
                <a:lnTo>
                  <a:pt x="106136" y="337180"/>
                </a:lnTo>
                <a:lnTo>
                  <a:pt x="93688" y="331684"/>
                </a:lnTo>
                <a:lnTo>
                  <a:pt x="81788" y="325119"/>
                </a:lnTo>
                <a:lnTo>
                  <a:pt x="70484" y="317539"/>
                </a:lnTo>
                <a:lnTo>
                  <a:pt x="59830" y="309002"/>
                </a:lnTo>
                <a:lnTo>
                  <a:pt x="49875" y="299561"/>
                </a:lnTo>
                <a:lnTo>
                  <a:pt x="40672" y="289272"/>
                </a:lnTo>
                <a:lnTo>
                  <a:pt x="32271" y="278192"/>
                </a:lnTo>
                <a:lnTo>
                  <a:pt x="24724" y="266375"/>
                </a:lnTo>
                <a:lnTo>
                  <a:pt x="18081" y="253876"/>
                </a:lnTo>
                <a:lnTo>
                  <a:pt x="12395" y="240752"/>
                </a:lnTo>
                <a:lnTo>
                  <a:pt x="7715" y="227057"/>
                </a:lnTo>
                <a:lnTo>
                  <a:pt x="4094" y="212848"/>
                </a:lnTo>
                <a:lnTo>
                  <a:pt x="1582" y="198179"/>
                </a:lnTo>
                <a:lnTo>
                  <a:pt x="232" y="183106"/>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99" name="object 54"/>
          <p:cNvSpPr/>
          <p:nvPr/>
        </p:nvSpPr>
        <p:spPr>
          <a:xfrm>
            <a:off x="8877097" y="2753913"/>
            <a:ext cx="347472" cy="347472"/>
          </a:xfrm>
          <a:custGeom>
            <a:avLst/>
            <a:gdLst/>
            <a:ahLst/>
            <a:cxnLst/>
            <a:rect l="l" t="t" r="r" b="b"/>
            <a:pathLst>
              <a:path w="320730"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4"/>
                </a:lnTo>
                <a:lnTo>
                  <a:pt x="308334" y="106609"/>
                </a:lnTo>
                <a:lnTo>
                  <a:pt x="313014" y="120303"/>
                </a:lnTo>
                <a:lnTo>
                  <a:pt x="316635" y="134512"/>
                </a:lnTo>
                <a:lnTo>
                  <a:pt x="319146" y="149181"/>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2"/>
                </a:lnTo>
                <a:lnTo>
                  <a:pt x="146243" y="346698"/>
                </a:lnTo>
                <a:lnTo>
                  <a:pt x="132464" y="344742"/>
                </a:lnTo>
                <a:lnTo>
                  <a:pt x="119078" y="341551"/>
                </a:lnTo>
                <a:lnTo>
                  <a:pt x="106136" y="337180"/>
                </a:lnTo>
                <a:lnTo>
                  <a:pt x="93688" y="331684"/>
                </a:lnTo>
                <a:lnTo>
                  <a:pt x="81788" y="325119"/>
                </a:lnTo>
                <a:lnTo>
                  <a:pt x="70484" y="317539"/>
                </a:lnTo>
                <a:lnTo>
                  <a:pt x="59830" y="309002"/>
                </a:lnTo>
                <a:lnTo>
                  <a:pt x="49875" y="299561"/>
                </a:lnTo>
                <a:lnTo>
                  <a:pt x="40672" y="289272"/>
                </a:lnTo>
                <a:lnTo>
                  <a:pt x="32271" y="278192"/>
                </a:lnTo>
                <a:lnTo>
                  <a:pt x="24724" y="266375"/>
                </a:lnTo>
                <a:lnTo>
                  <a:pt x="18081" y="253876"/>
                </a:lnTo>
                <a:lnTo>
                  <a:pt x="12395" y="240752"/>
                </a:lnTo>
                <a:lnTo>
                  <a:pt x="7715" y="227057"/>
                </a:lnTo>
                <a:lnTo>
                  <a:pt x="4094" y="212848"/>
                </a:lnTo>
                <a:lnTo>
                  <a:pt x="1582" y="198179"/>
                </a:lnTo>
                <a:lnTo>
                  <a:pt x="232" y="183106"/>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00" name="object 52"/>
          <p:cNvSpPr/>
          <p:nvPr/>
        </p:nvSpPr>
        <p:spPr>
          <a:xfrm>
            <a:off x="6220124" y="4120868"/>
            <a:ext cx="347472" cy="347472"/>
          </a:xfrm>
          <a:custGeom>
            <a:avLst/>
            <a:gdLst/>
            <a:ahLst/>
            <a:cxnLst/>
            <a:rect l="l" t="t" r="r" b="b"/>
            <a:pathLst>
              <a:path w="320730"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5"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1"/>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01" name="object 50"/>
          <p:cNvSpPr/>
          <p:nvPr/>
        </p:nvSpPr>
        <p:spPr>
          <a:xfrm>
            <a:off x="5965297" y="4612355"/>
            <a:ext cx="347472" cy="347472"/>
          </a:xfrm>
          <a:custGeom>
            <a:avLst/>
            <a:gdLst/>
            <a:ahLst/>
            <a:cxnLst/>
            <a:rect l="l" t="t" r="r" b="b"/>
            <a:pathLst>
              <a:path w="320730"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6"/>
                </a:lnTo>
                <a:lnTo>
                  <a:pt x="0" y="173681"/>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02" name="object 48"/>
          <p:cNvSpPr/>
          <p:nvPr/>
        </p:nvSpPr>
        <p:spPr>
          <a:xfrm>
            <a:off x="4654532" y="4049985"/>
            <a:ext cx="347472" cy="347472"/>
          </a:xfrm>
          <a:custGeom>
            <a:avLst/>
            <a:gdLst/>
            <a:ahLst/>
            <a:cxnLst/>
            <a:rect l="l" t="t" r="r" b="b"/>
            <a:pathLst>
              <a:path w="320729"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6" y="149182"/>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03" name="object 42"/>
          <p:cNvSpPr/>
          <p:nvPr/>
        </p:nvSpPr>
        <p:spPr>
          <a:xfrm>
            <a:off x="7272103" y="3311841"/>
            <a:ext cx="347472" cy="347472"/>
          </a:xfrm>
          <a:custGeom>
            <a:avLst/>
            <a:gdLst/>
            <a:ahLst/>
            <a:cxnLst/>
            <a:rect l="l" t="t" r="r" b="b"/>
            <a:pathLst>
              <a:path w="320730"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4" y="346697"/>
                </a:lnTo>
                <a:lnTo>
                  <a:pt x="132465" y="344742"/>
                </a:lnTo>
                <a:lnTo>
                  <a:pt x="119078" y="341551"/>
                </a:lnTo>
                <a:lnTo>
                  <a:pt x="106136" y="337180"/>
                </a:lnTo>
                <a:lnTo>
                  <a:pt x="93689" y="331684"/>
                </a:lnTo>
                <a:lnTo>
                  <a:pt x="81788" y="325119"/>
                </a:lnTo>
                <a:lnTo>
                  <a:pt x="70485" y="317539"/>
                </a:lnTo>
                <a:lnTo>
                  <a:pt x="59830" y="309001"/>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6"/>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04" name="object 44"/>
          <p:cNvSpPr/>
          <p:nvPr/>
        </p:nvSpPr>
        <p:spPr>
          <a:xfrm>
            <a:off x="7084113" y="2580232"/>
            <a:ext cx="347472" cy="347472"/>
          </a:xfrm>
          <a:custGeom>
            <a:avLst/>
            <a:gdLst/>
            <a:ahLst/>
            <a:cxnLst/>
            <a:rect l="l" t="t" r="r" b="b"/>
            <a:pathLst>
              <a:path w="320730"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2"/>
                </a:lnTo>
                <a:lnTo>
                  <a:pt x="146244" y="346698"/>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3"/>
                </a:lnTo>
                <a:lnTo>
                  <a:pt x="32271" y="278192"/>
                </a:lnTo>
                <a:lnTo>
                  <a:pt x="24724" y="266375"/>
                </a:lnTo>
                <a:lnTo>
                  <a:pt x="18081" y="253876"/>
                </a:lnTo>
                <a:lnTo>
                  <a:pt x="12395" y="240752"/>
                </a:lnTo>
                <a:lnTo>
                  <a:pt x="7715" y="227058"/>
                </a:lnTo>
                <a:lnTo>
                  <a:pt x="4094" y="212848"/>
                </a:lnTo>
                <a:lnTo>
                  <a:pt x="1583" y="198179"/>
                </a:lnTo>
                <a:lnTo>
                  <a:pt x="232" y="183107"/>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05" name="object 46"/>
          <p:cNvSpPr/>
          <p:nvPr/>
        </p:nvSpPr>
        <p:spPr>
          <a:xfrm>
            <a:off x="6945508" y="2964479"/>
            <a:ext cx="347472" cy="347472"/>
          </a:xfrm>
          <a:custGeom>
            <a:avLst/>
            <a:gdLst/>
            <a:ahLst/>
            <a:cxnLst/>
            <a:rect l="l" t="t" r="r" b="b"/>
            <a:pathLst>
              <a:path w="320730"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4"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30" y="342927"/>
                </a:lnTo>
                <a:lnTo>
                  <a:pt x="182985" y="345647"/>
                </a:lnTo>
                <a:lnTo>
                  <a:pt x="169068" y="347110"/>
                </a:lnTo>
                <a:lnTo>
                  <a:pt x="160365" y="347362"/>
                </a:lnTo>
                <a:lnTo>
                  <a:pt x="146244" y="346698"/>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3" y="198179"/>
                </a:lnTo>
                <a:lnTo>
                  <a:pt x="232" y="183107"/>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06" name="object 40"/>
          <p:cNvSpPr/>
          <p:nvPr/>
        </p:nvSpPr>
        <p:spPr>
          <a:xfrm>
            <a:off x="6737120" y="4921685"/>
            <a:ext cx="347472" cy="347472"/>
          </a:xfrm>
          <a:custGeom>
            <a:avLst/>
            <a:gdLst/>
            <a:ahLst/>
            <a:cxnLst/>
            <a:rect l="l" t="t" r="r" b="b"/>
            <a:pathLst>
              <a:path w="320729"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29"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1"/>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07" name="object 38"/>
          <p:cNvSpPr/>
          <p:nvPr/>
        </p:nvSpPr>
        <p:spPr>
          <a:xfrm>
            <a:off x="8556365" y="2219115"/>
            <a:ext cx="347472" cy="347472"/>
          </a:xfrm>
          <a:custGeom>
            <a:avLst/>
            <a:gdLst/>
            <a:ahLst/>
            <a:cxnLst/>
            <a:rect l="l" t="t" r="r" b="b"/>
            <a:pathLst>
              <a:path w="320729"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4"/>
                </a:lnTo>
                <a:lnTo>
                  <a:pt x="308334" y="106609"/>
                </a:lnTo>
                <a:lnTo>
                  <a:pt x="313014" y="120303"/>
                </a:lnTo>
                <a:lnTo>
                  <a:pt x="316635" y="134512"/>
                </a:lnTo>
                <a:lnTo>
                  <a:pt x="319146" y="149181"/>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2"/>
                </a:lnTo>
                <a:lnTo>
                  <a:pt x="146243" y="346698"/>
                </a:lnTo>
                <a:lnTo>
                  <a:pt x="132464" y="344742"/>
                </a:lnTo>
                <a:lnTo>
                  <a:pt x="119078" y="341551"/>
                </a:lnTo>
                <a:lnTo>
                  <a:pt x="106136" y="337180"/>
                </a:lnTo>
                <a:lnTo>
                  <a:pt x="93688" y="331684"/>
                </a:lnTo>
                <a:lnTo>
                  <a:pt x="81788" y="325119"/>
                </a:lnTo>
                <a:lnTo>
                  <a:pt x="70484" y="317539"/>
                </a:lnTo>
                <a:lnTo>
                  <a:pt x="59830" y="309002"/>
                </a:lnTo>
                <a:lnTo>
                  <a:pt x="49875" y="299561"/>
                </a:lnTo>
                <a:lnTo>
                  <a:pt x="40672" y="289272"/>
                </a:lnTo>
                <a:lnTo>
                  <a:pt x="32271" y="278192"/>
                </a:lnTo>
                <a:lnTo>
                  <a:pt x="24724" y="266375"/>
                </a:lnTo>
                <a:lnTo>
                  <a:pt x="18081" y="253876"/>
                </a:lnTo>
                <a:lnTo>
                  <a:pt x="12395" y="240752"/>
                </a:lnTo>
                <a:lnTo>
                  <a:pt x="7715" y="227057"/>
                </a:lnTo>
                <a:lnTo>
                  <a:pt x="4094" y="212848"/>
                </a:lnTo>
                <a:lnTo>
                  <a:pt x="1582" y="198179"/>
                </a:lnTo>
                <a:lnTo>
                  <a:pt x="232" y="183106"/>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08" name="object 36"/>
          <p:cNvSpPr/>
          <p:nvPr/>
        </p:nvSpPr>
        <p:spPr>
          <a:xfrm>
            <a:off x="8909165" y="3402186"/>
            <a:ext cx="347472" cy="347472"/>
          </a:xfrm>
          <a:custGeom>
            <a:avLst/>
            <a:gdLst/>
            <a:ahLst/>
            <a:cxnLst/>
            <a:rect l="l" t="t" r="r" b="b"/>
            <a:pathLst>
              <a:path w="338701" h="347361">
                <a:moveTo>
                  <a:pt x="338701" y="173680"/>
                </a:moveTo>
                <a:lnTo>
                  <a:pt x="338086" y="158773"/>
                </a:lnTo>
                <a:lnTo>
                  <a:pt x="336274" y="144215"/>
                </a:lnTo>
                <a:lnTo>
                  <a:pt x="333315" y="130059"/>
                </a:lnTo>
                <a:lnTo>
                  <a:pt x="329260" y="116355"/>
                </a:lnTo>
                <a:lnTo>
                  <a:pt x="324157" y="103155"/>
                </a:lnTo>
                <a:lnTo>
                  <a:pt x="318058" y="90510"/>
                </a:lnTo>
                <a:lnTo>
                  <a:pt x="311012" y="78472"/>
                </a:lnTo>
                <a:lnTo>
                  <a:pt x="303069" y="67092"/>
                </a:lnTo>
                <a:lnTo>
                  <a:pt x="294280" y="56421"/>
                </a:lnTo>
                <a:lnTo>
                  <a:pt x="284694" y="46511"/>
                </a:lnTo>
                <a:lnTo>
                  <a:pt x="274362" y="37412"/>
                </a:lnTo>
                <a:lnTo>
                  <a:pt x="263333" y="29177"/>
                </a:lnTo>
                <a:lnTo>
                  <a:pt x="251657" y="21856"/>
                </a:lnTo>
                <a:lnTo>
                  <a:pt x="239385" y="15500"/>
                </a:lnTo>
                <a:lnTo>
                  <a:pt x="226566" y="10162"/>
                </a:lnTo>
                <a:lnTo>
                  <a:pt x="213252" y="5892"/>
                </a:lnTo>
                <a:lnTo>
                  <a:pt x="199490" y="2742"/>
                </a:lnTo>
                <a:lnTo>
                  <a:pt x="185333" y="763"/>
                </a:lnTo>
                <a:lnTo>
                  <a:pt x="170829" y="6"/>
                </a:lnTo>
                <a:lnTo>
                  <a:pt x="169350" y="0"/>
                </a:lnTo>
                <a:lnTo>
                  <a:pt x="154814" y="630"/>
                </a:lnTo>
                <a:lnTo>
                  <a:pt x="140620" y="2489"/>
                </a:lnTo>
                <a:lnTo>
                  <a:pt x="126816" y="5523"/>
                </a:lnTo>
                <a:lnTo>
                  <a:pt x="113454" y="9683"/>
                </a:lnTo>
                <a:lnTo>
                  <a:pt x="100583" y="14916"/>
                </a:lnTo>
                <a:lnTo>
                  <a:pt x="88254" y="21171"/>
                </a:lnTo>
                <a:lnTo>
                  <a:pt x="76516" y="28397"/>
                </a:lnTo>
                <a:lnTo>
                  <a:pt x="65420" y="36543"/>
                </a:lnTo>
                <a:lnTo>
                  <a:pt x="55015" y="45557"/>
                </a:lnTo>
                <a:lnTo>
                  <a:pt x="45351" y="55388"/>
                </a:lnTo>
                <a:lnTo>
                  <a:pt x="36479" y="65984"/>
                </a:lnTo>
                <a:lnTo>
                  <a:pt x="28449" y="77295"/>
                </a:lnTo>
                <a:lnTo>
                  <a:pt x="21311" y="89269"/>
                </a:lnTo>
                <a:lnTo>
                  <a:pt x="15114" y="101855"/>
                </a:lnTo>
                <a:lnTo>
                  <a:pt x="9909" y="115001"/>
                </a:lnTo>
                <a:lnTo>
                  <a:pt x="5745" y="128657"/>
                </a:lnTo>
                <a:lnTo>
                  <a:pt x="2674" y="142770"/>
                </a:lnTo>
                <a:lnTo>
                  <a:pt x="744" y="157289"/>
                </a:lnTo>
                <a:lnTo>
                  <a:pt x="6" y="172164"/>
                </a:lnTo>
                <a:lnTo>
                  <a:pt x="0" y="173680"/>
                </a:lnTo>
                <a:lnTo>
                  <a:pt x="615" y="188588"/>
                </a:lnTo>
                <a:lnTo>
                  <a:pt x="2427" y="203146"/>
                </a:lnTo>
                <a:lnTo>
                  <a:pt x="5386" y="217302"/>
                </a:lnTo>
                <a:lnTo>
                  <a:pt x="9441" y="231006"/>
                </a:lnTo>
                <a:lnTo>
                  <a:pt x="14544" y="244206"/>
                </a:lnTo>
                <a:lnTo>
                  <a:pt x="20643" y="256850"/>
                </a:lnTo>
                <a:lnTo>
                  <a:pt x="27689" y="268888"/>
                </a:lnTo>
                <a:lnTo>
                  <a:pt x="35631" y="280269"/>
                </a:lnTo>
                <a:lnTo>
                  <a:pt x="44421" y="290940"/>
                </a:lnTo>
                <a:lnTo>
                  <a:pt x="54007" y="300850"/>
                </a:lnTo>
                <a:lnTo>
                  <a:pt x="64339" y="309949"/>
                </a:lnTo>
                <a:lnTo>
                  <a:pt x="75368" y="318184"/>
                </a:lnTo>
                <a:lnTo>
                  <a:pt x="87044" y="325505"/>
                </a:lnTo>
                <a:lnTo>
                  <a:pt x="99316" y="331861"/>
                </a:lnTo>
                <a:lnTo>
                  <a:pt x="112134" y="337199"/>
                </a:lnTo>
                <a:lnTo>
                  <a:pt x="125449" y="341469"/>
                </a:lnTo>
                <a:lnTo>
                  <a:pt x="139210" y="344619"/>
                </a:lnTo>
                <a:lnTo>
                  <a:pt x="153368" y="346598"/>
                </a:lnTo>
                <a:lnTo>
                  <a:pt x="167872" y="347355"/>
                </a:lnTo>
                <a:lnTo>
                  <a:pt x="169350" y="347361"/>
                </a:lnTo>
                <a:lnTo>
                  <a:pt x="183886" y="346731"/>
                </a:lnTo>
                <a:lnTo>
                  <a:pt x="198081" y="344872"/>
                </a:lnTo>
                <a:lnTo>
                  <a:pt x="211885" y="341838"/>
                </a:lnTo>
                <a:lnTo>
                  <a:pt x="225247" y="337678"/>
                </a:lnTo>
                <a:lnTo>
                  <a:pt x="238117" y="332445"/>
                </a:lnTo>
                <a:lnTo>
                  <a:pt x="250447" y="326190"/>
                </a:lnTo>
                <a:lnTo>
                  <a:pt x="262185" y="318964"/>
                </a:lnTo>
                <a:lnTo>
                  <a:pt x="273281" y="310818"/>
                </a:lnTo>
                <a:lnTo>
                  <a:pt x="283686" y="301804"/>
                </a:lnTo>
                <a:lnTo>
                  <a:pt x="293349" y="291973"/>
                </a:lnTo>
                <a:lnTo>
                  <a:pt x="302221" y="281377"/>
                </a:lnTo>
                <a:lnTo>
                  <a:pt x="310251" y="270066"/>
                </a:lnTo>
                <a:lnTo>
                  <a:pt x="317390" y="258092"/>
                </a:lnTo>
                <a:lnTo>
                  <a:pt x="323587" y="245506"/>
                </a:lnTo>
                <a:lnTo>
                  <a:pt x="328792" y="232360"/>
                </a:lnTo>
                <a:lnTo>
                  <a:pt x="332956" y="218704"/>
                </a:lnTo>
                <a:lnTo>
                  <a:pt x="336027" y="204591"/>
                </a:lnTo>
                <a:lnTo>
                  <a:pt x="337957" y="190071"/>
                </a:lnTo>
                <a:lnTo>
                  <a:pt x="338695" y="175197"/>
                </a:lnTo>
                <a:lnTo>
                  <a:pt x="338701"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09" name="object 34"/>
          <p:cNvSpPr/>
          <p:nvPr/>
        </p:nvSpPr>
        <p:spPr>
          <a:xfrm>
            <a:off x="6562354" y="2483005"/>
            <a:ext cx="347472" cy="347472"/>
          </a:xfrm>
          <a:custGeom>
            <a:avLst/>
            <a:gdLst/>
            <a:ahLst/>
            <a:cxnLst/>
            <a:rect l="l" t="t" r="r" b="b"/>
            <a:pathLst>
              <a:path w="320729"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5" y="2619"/>
                </a:lnTo>
                <a:lnTo>
                  <a:pt x="201651" y="5810"/>
                </a:lnTo>
                <a:lnTo>
                  <a:pt x="214593" y="10181"/>
                </a:lnTo>
                <a:lnTo>
                  <a:pt x="227041" y="15677"/>
                </a:lnTo>
                <a:lnTo>
                  <a:pt x="238941" y="22242"/>
                </a:lnTo>
                <a:lnTo>
                  <a:pt x="250245" y="29822"/>
                </a:lnTo>
                <a:lnTo>
                  <a:pt x="260899" y="38359"/>
                </a:lnTo>
                <a:lnTo>
                  <a:pt x="270854"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2"/>
                </a:lnTo>
                <a:lnTo>
                  <a:pt x="146244" y="346698"/>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3" y="198179"/>
                </a:lnTo>
                <a:lnTo>
                  <a:pt x="232" y="183107"/>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10" name="object 32"/>
          <p:cNvSpPr/>
          <p:nvPr/>
        </p:nvSpPr>
        <p:spPr>
          <a:xfrm>
            <a:off x="8716732" y="1593274"/>
            <a:ext cx="347472" cy="347472"/>
          </a:xfrm>
          <a:custGeom>
            <a:avLst/>
            <a:gdLst/>
            <a:ahLst/>
            <a:cxnLst/>
            <a:rect l="l" t="t" r="r" b="b"/>
            <a:pathLst>
              <a:path w="320730"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4"/>
                </a:lnTo>
                <a:lnTo>
                  <a:pt x="308334" y="106609"/>
                </a:lnTo>
                <a:lnTo>
                  <a:pt x="313014" y="120303"/>
                </a:lnTo>
                <a:lnTo>
                  <a:pt x="316635" y="134512"/>
                </a:lnTo>
                <a:lnTo>
                  <a:pt x="319147" y="149181"/>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3"/>
                </a:lnTo>
                <a:lnTo>
                  <a:pt x="285311" y="282563"/>
                </a:lnTo>
                <a:lnTo>
                  <a:pt x="276594" y="293344"/>
                </a:lnTo>
                <a:lnTo>
                  <a:pt x="267094" y="303311"/>
                </a:lnTo>
                <a:lnTo>
                  <a:pt x="256863" y="312410"/>
                </a:lnTo>
                <a:lnTo>
                  <a:pt x="245952" y="320584"/>
                </a:lnTo>
                <a:lnTo>
                  <a:pt x="234412" y="327778"/>
                </a:lnTo>
                <a:lnTo>
                  <a:pt x="222294" y="333937"/>
                </a:lnTo>
                <a:lnTo>
                  <a:pt x="209649" y="339005"/>
                </a:lnTo>
                <a:lnTo>
                  <a:pt x="196530" y="342927"/>
                </a:lnTo>
                <a:lnTo>
                  <a:pt x="182985" y="345647"/>
                </a:lnTo>
                <a:lnTo>
                  <a:pt x="169068" y="347110"/>
                </a:lnTo>
                <a:lnTo>
                  <a:pt x="160364" y="347362"/>
                </a:lnTo>
                <a:lnTo>
                  <a:pt x="146243" y="346698"/>
                </a:lnTo>
                <a:lnTo>
                  <a:pt x="132464" y="344742"/>
                </a:lnTo>
                <a:lnTo>
                  <a:pt x="119078" y="341551"/>
                </a:lnTo>
                <a:lnTo>
                  <a:pt x="106136" y="337180"/>
                </a:lnTo>
                <a:lnTo>
                  <a:pt x="93688" y="331684"/>
                </a:lnTo>
                <a:lnTo>
                  <a:pt x="81788" y="325119"/>
                </a:lnTo>
                <a:lnTo>
                  <a:pt x="70484" y="317539"/>
                </a:lnTo>
                <a:lnTo>
                  <a:pt x="59830" y="309002"/>
                </a:lnTo>
                <a:lnTo>
                  <a:pt x="49875" y="299561"/>
                </a:lnTo>
                <a:lnTo>
                  <a:pt x="40672" y="289272"/>
                </a:lnTo>
                <a:lnTo>
                  <a:pt x="32271" y="278192"/>
                </a:lnTo>
                <a:lnTo>
                  <a:pt x="24724" y="266375"/>
                </a:lnTo>
                <a:lnTo>
                  <a:pt x="18081" y="253876"/>
                </a:lnTo>
                <a:lnTo>
                  <a:pt x="12395" y="240752"/>
                </a:lnTo>
                <a:lnTo>
                  <a:pt x="7715" y="227057"/>
                </a:lnTo>
                <a:lnTo>
                  <a:pt x="4094" y="212848"/>
                </a:lnTo>
                <a:lnTo>
                  <a:pt x="1582" y="198179"/>
                </a:lnTo>
                <a:lnTo>
                  <a:pt x="232" y="183106"/>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11" name="object 30"/>
          <p:cNvSpPr/>
          <p:nvPr/>
        </p:nvSpPr>
        <p:spPr>
          <a:xfrm>
            <a:off x="7725572" y="3169970"/>
            <a:ext cx="347472" cy="347472"/>
          </a:xfrm>
          <a:custGeom>
            <a:avLst/>
            <a:gdLst/>
            <a:ahLst/>
            <a:cxnLst/>
            <a:rect l="l" t="t" r="r" b="b"/>
            <a:pathLst>
              <a:path w="320729"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2"/>
                </a:lnTo>
                <a:lnTo>
                  <a:pt x="146244" y="346698"/>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3" y="198179"/>
                </a:lnTo>
                <a:lnTo>
                  <a:pt x="232" y="183107"/>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12" name="object 28"/>
          <p:cNvSpPr/>
          <p:nvPr/>
        </p:nvSpPr>
        <p:spPr>
          <a:xfrm>
            <a:off x="6401989" y="5328656"/>
            <a:ext cx="347472" cy="347472"/>
          </a:xfrm>
          <a:custGeom>
            <a:avLst/>
            <a:gdLst/>
            <a:ahLst/>
            <a:cxnLst/>
            <a:rect l="l" t="t" r="r" b="b"/>
            <a:pathLst>
              <a:path w="320730"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6"/>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13" name="object 26"/>
          <p:cNvSpPr/>
          <p:nvPr/>
        </p:nvSpPr>
        <p:spPr>
          <a:xfrm>
            <a:off x="7105873" y="4521611"/>
            <a:ext cx="347472" cy="347472"/>
          </a:xfrm>
          <a:custGeom>
            <a:avLst/>
            <a:gdLst/>
            <a:ahLst/>
            <a:cxnLst/>
            <a:rect l="l" t="t" r="r" b="b"/>
            <a:pathLst>
              <a:path w="320730"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6"/>
                </a:lnTo>
                <a:lnTo>
                  <a:pt x="0" y="173681"/>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14" name="object 24"/>
          <p:cNvSpPr/>
          <p:nvPr/>
        </p:nvSpPr>
        <p:spPr>
          <a:xfrm>
            <a:off x="5052670" y="3517331"/>
            <a:ext cx="347472" cy="347472"/>
          </a:xfrm>
          <a:custGeom>
            <a:avLst/>
            <a:gdLst/>
            <a:ahLst/>
            <a:cxnLst/>
            <a:rect l="l" t="t" r="r" b="b"/>
            <a:pathLst>
              <a:path w="320730"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1"/>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15" name="object 22"/>
          <p:cNvSpPr/>
          <p:nvPr/>
        </p:nvSpPr>
        <p:spPr>
          <a:xfrm>
            <a:off x="4776845" y="5206506"/>
            <a:ext cx="347472" cy="347472"/>
          </a:xfrm>
          <a:custGeom>
            <a:avLst/>
            <a:gdLst/>
            <a:ahLst/>
            <a:cxnLst/>
            <a:rect l="l" t="t" r="r" b="b"/>
            <a:pathLst>
              <a:path w="320730"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16" name="object 20"/>
          <p:cNvSpPr/>
          <p:nvPr/>
        </p:nvSpPr>
        <p:spPr>
          <a:xfrm>
            <a:off x="5373401" y="4051297"/>
            <a:ext cx="347472" cy="347472"/>
          </a:xfrm>
          <a:custGeom>
            <a:avLst/>
            <a:gdLst/>
            <a:ahLst/>
            <a:cxnLst/>
            <a:rect l="l" t="t" r="r" b="b"/>
            <a:pathLst>
              <a:path w="320730"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2"/>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1"/>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17" name="object 18"/>
          <p:cNvSpPr/>
          <p:nvPr/>
        </p:nvSpPr>
        <p:spPr>
          <a:xfrm>
            <a:off x="8237687" y="2691052"/>
            <a:ext cx="347472" cy="347472"/>
          </a:xfrm>
          <a:custGeom>
            <a:avLst/>
            <a:gdLst/>
            <a:ahLst/>
            <a:cxnLst/>
            <a:rect l="l" t="t" r="r" b="b"/>
            <a:pathLst>
              <a:path w="320730"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4"/>
                </a:lnTo>
                <a:lnTo>
                  <a:pt x="308334" y="106609"/>
                </a:lnTo>
                <a:lnTo>
                  <a:pt x="313014" y="120303"/>
                </a:lnTo>
                <a:lnTo>
                  <a:pt x="316635" y="134512"/>
                </a:lnTo>
                <a:lnTo>
                  <a:pt x="319147" y="149181"/>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2"/>
                </a:lnTo>
                <a:lnTo>
                  <a:pt x="146243" y="346698"/>
                </a:lnTo>
                <a:lnTo>
                  <a:pt x="132464" y="344742"/>
                </a:lnTo>
                <a:lnTo>
                  <a:pt x="119078" y="341551"/>
                </a:lnTo>
                <a:lnTo>
                  <a:pt x="106136" y="337180"/>
                </a:lnTo>
                <a:lnTo>
                  <a:pt x="93688"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7"/>
                </a:lnTo>
                <a:lnTo>
                  <a:pt x="4094" y="212848"/>
                </a:lnTo>
                <a:lnTo>
                  <a:pt x="1582" y="198179"/>
                </a:lnTo>
                <a:lnTo>
                  <a:pt x="232" y="183106"/>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18" name="object 6"/>
          <p:cNvSpPr txBox="1"/>
          <p:nvPr/>
        </p:nvSpPr>
        <p:spPr>
          <a:xfrm>
            <a:off x="2856125" y="3759280"/>
            <a:ext cx="992822" cy="330200"/>
          </a:xfrm>
          <a:prstGeom prst="rect">
            <a:avLst/>
          </a:prstGeom>
        </p:spPr>
        <p:txBody>
          <a:bodyPr wrap="square" lIns="0" tIns="0" rIns="0" bIns="0" rtlCol="0">
            <a:noAutofit/>
          </a:bodyPr>
          <a:lstStyle/>
          <a:p>
            <a:pPr marL="12700">
              <a:lnSpc>
                <a:spcPts val="2600"/>
              </a:lnSpc>
              <a:spcBef>
                <a:spcPts val="130"/>
              </a:spcBef>
            </a:pPr>
            <a:r>
              <a:rPr sz="3600" baseline="2275" dirty="0">
                <a:solidFill>
                  <a:srgbClr val="7F7E7E"/>
                </a:solidFill>
                <a:cs typeface="Calibri"/>
              </a:rPr>
              <a:t>Income</a:t>
            </a:r>
            <a:endParaRPr sz="2400" dirty="0">
              <a:cs typeface="Calibri"/>
            </a:endParaRPr>
          </a:p>
        </p:txBody>
      </p:sp>
      <p:grpSp>
        <p:nvGrpSpPr>
          <p:cNvPr id="119" name="Group 118"/>
          <p:cNvGrpSpPr/>
          <p:nvPr/>
        </p:nvGrpSpPr>
        <p:grpSpPr>
          <a:xfrm>
            <a:off x="3907438" y="1888930"/>
            <a:ext cx="6303362" cy="4054670"/>
            <a:chOff x="2343901" y="1923700"/>
            <a:chExt cx="6303362" cy="4054670"/>
          </a:xfrm>
        </p:grpSpPr>
        <p:sp>
          <p:nvSpPr>
            <p:cNvPr id="120" name="object 67"/>
            <p:cNvSpPr/>
            <p:nvPr/>
          </p:nvSpPr>
          <p:spPr>
            <a:xfrm>
              <a:off x="2343901" y="1923700"/>
              <a:ext cx="0" cy="4054670"/>
            </a:xfrm>
            <a:custGeom>
              <a:avLst/>
              <a:gdLst/>
              <a:ahLst/>
              <a:cxnLst/>
              <a:rect l="l" t="t" r="r" b="b"/>
              <a:pathLst>
                <a:path h="4054670">
                  <a:moveTo>
                    <a:pt x="0" y="4054670"/>
                  </a:moveTo>
                  <a:lnTo>
                    <a:pt x="0" y="0"/>
                  </a:lnTo>
                </a:path>
              </a:pathLst>
            </a:custGeom>
            <a:ln w="25399">
              <a:solidFill>
                <a:srgbClr val="6094C9"/>
              </a:solidFill>
              <a:headEnd type="none"/>
              <a:tailEnd type="arrow"/>
            </a:ln>
            <a:effectLst>
              <a:outerShdw blurRad="50800" dist="38100" dir="5400000" algn="t" rotWithShape="0">
                <a:prstClr val="black">
                  <a:alpha val="40000"/>
                </a:prstClr>
              </a:outerShdw>
            </a:effectLst>
          </p:spPr>
          <p:txBody>
            <a:bodyPr wrap="square" lIns="0" tIns="0" rIns="0" bIns="0" rtlCol="0">
              <a:noAutofit/>
            </a:bodyPr>
            <a:lstStyle/>
            <a:p>
              <a:endParaRPr/>
            </a:p>
          </p:txBody>
        </p:sp>
        <p:sp>
          <p:nvSpPr>
            <p:cNvPr id="121" name="object 70"/>
            <p:cNvSpPr/>
            <p:nvPr/>
          </p:nvSpPr>
          <p:spPr>
            <a:xfrm>
              <a:off x="2343901" y="5978370"/>
              <a:ext cx="6303362" cy="0"/>
            </a:xfrm>
            <a:custGeom>
              <a:avLst/>
              <a:gdLst/>
              <a:ahLst/>
              <a:cxnLst/>
              <a:rect l="l" t="t" r="r" b="b"/>
              <a:pathLst>
                <a:path w="6303362">
                  <a:moveTo>
                    <a:pt x="0" y="0"/>
                  </a:moveTo>
                  <a:lnTo>
                    <a:pt x="6303362" y="0"/>
                  </a:lnTo>
                </a:path>
              </a:pathLst>
            </a:custGeom>
            <a:ln w="25399">
              <a:solidFill>
                <a:srgbClr val="6094C9"/>
              </a:solidFill>
              <a:headEnd type="none"/>
              <a:tailEnd type="arrow"/>
            </a:ln>
            <a:effectLst>
              <a:outerShdw blurRad="50800" dist="38100" algn="l" rotWithShape="0">
                <a:prstClr val="black">
                  <a:alpha val="40000"/>
                </a:prstClr>
              </a:outerShdw>
            </a:effectLst>
          </p:spPr>
          <p:txBody>
            <a:bodyPr wrap="square" lIns="0" tIns="0" rIns="0" bIns="0" rtlCol="0">
              <a:noAutofit/>
            </a:bodyPr>
            <a:lstStyle/>
            <a:p>
              <a:endParaRPr/>
            </a:p>
          </p:txBody>
        </p:sp>
      </p:grpSp>
      <p:sp>
        <p:nvSpPr>
          <p:cNvPr id="122" name="object 69"/>
          <p:cNvSpPr/>
          <p:nvPr/>
        </p:nvSpPr>
        <p:spPr>
          <a:xfrm>
            <a:off x="6975340" y="2326186"/>
            <a:ext cx="565019" cy="625840"/>
          </a:xfrm>
          <a:custGeom>
            <a:avLst/>
            <a:gdLst/>
            <a:ahLst/>
            <a:cxnLst/>
            <a:rect l="l" t="t" r="r" b="b"/>
            <a:pathLst>
              <a:path w="565019" h="625840">
                <a:moveTo>
                  <a:pt x="0" y="0"/>
                </a:moveTo>
                <a:lnTo>
                  <a:pt x="0" y="625840"/>
                </a:lnTo>
                <a:lnTo>
                  <a:pt x="565019" y="625840"/>
                </a:lnTo>
                <a:lnTo>
                  <a:pt x="565019" y="0"/>
                </a:lnTo>
                <a:lnTo>
                  <a:pt x="0" y="0"/>
                </a:lnTo>
                <a:close/>
              </a:path>
            </a:pathLst>
          </a:custGeom>
          <a:solidFill>
            <a:srgbClr val="59B9D0">
              <a:alpha val="71000"/>
            </a:srgbClr>
          </a:solidFill>
          <a:effectLst>
            <a:outerShdw blurRad="50800" dist="38100" dir="5400000" algn="t" rotWithShape="0">
              <a:prstClr val="black">
                <a:alpha val="40000"/>
              </a:prstClr>
            </a:outerShdw>
          </a:effectLst>
        </p:spPr>
        <p:txBody>
          <a:bodyPr wrap="square" lIns="0" tIns="0" rIns="0" bIns="0" rtlCol="0">
            <a:noAutofit/>
          </a:bodyPr>
          <a:lstStyle/>
          <a:p>
            <a:endParaRPr/>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object 5"/>
          <p:cNvSpPr txBox="1"/>
          <p:nvPr/>
        </p:nvSpPr>
        <p:spPr>
          <a:xfrm>
            <a:off x="3625916" y="369651"/>
            <a:ext cx="6889684" cy="807913"/>
          </a:xfrm>
          <a:prstGeom prst="rect">
            <a:avLst/>
          </a:prstGeom>
        </p:spPr>
        <p:txBody>
          <a:bodyPr wrap="square" lIns="0" tIns="0" rIns="0" bIns="0" rtlCol="0">
            <a:spAutoFit/>
          </a:bodyPr>
          <a:lstStyle/>
          <a:p>
            <a:pPr marL="12700" marR="41909">
              <a:lnSpc>
                <a:spcPts val="3454"/>
              </a:lnSpc>
              <a:spcBef>
                <a:spcPts val="172"/>
              </a:spcBef>
            </a:pPr>
            <a:r>
              <a:rPr lang="en-US" sz="4800" baseline="2560" dirty="0">
                <a:solidFill>
                  <a:srgbClr val="4E81BC"/>
                </a:solidFill>
                <a:latin typeface="+mj-lt"/>
                <a:cs typeface="Calibri"/>
              </a:rPr>
              <a:t>Mean Shift</a:t>
            </a:r>
            <a:endParaRPr sz="3200" dirty="0">
              <a:latin typeface="+mj-lt"/>
              <a:cs typeface="Calibri"/>
            </a:endParaRPr>
          </a:p>
          <a:p>
            <a:pPr marL="12700">
              <a:lnSpc>
                <a:spcPts val="2770"/>
              </a:lnSpc>
            </a:pPr>
            <a:r>
              <a:rPr lang="en-US" sz="3200" baseline="1137" dirty="0">
                <a:solidFill>
                  <a:srgbClr val="7F7E7E"/>
                </a:solidFill>
                <a:latin typeface="+mj-lt"/>
                <a:cs typeface="Calibri"/>
              </a:rPr>
              <a:t>Found local density maximum! Stop.</a:t>
            </a:r>
          </a:p>
        </p:txBody>
      </p:sp>
      <p:sp>
        <p:nvSpPr>
          <p:cNvPr id="86" name="object 82"/>
          <p:cNvSpPr/>
          <p:nvPr/>
        </p:nvSpPr>
        <p:spPr>
          <a:xfrm>
            <a:off x="5938372" y="5487188"/>
            <a:ext cx="347472" cy="347472"/>
          </a:xfrm>
          <a:custGeom>
            <a:avLst/>
            <a:gdLst/>
            <a:ahLst/>
            <a:cxnLst/>
            <a:rect l="l" t="t" r="r" b="b"/>
            <a:pathLst>
              <a:path w="320729"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87" name="object 84"/>
          <p:cNvSpPr/>
          <p:nvPr/>
        </p:nvSpPr>
        <p:spPr>
          <a:xfrm>
            <a:off x="6923747" y="5521291"/>
            <a:ext cx="347472" cy="347472"/>
          </a:xfrm>
          <a:custGeom>
            <a:avLst/>
            <a:gdLst/>
            <a:ahLst/>
            <a:cxnLst/>
            <a:rect l="l" t="t" r="r" b="b"/>
            <a:pathLst>
              <a:path w="320729"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6"/>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88" name="object 86"/>
          <p:cNvSpPr/>
          <p:nvPr/>
        </p:nvSpPr>
        <p:spPr>
          <a:xfrm>
            <a:off x="7775551" y="5502337"/>
            <a:ext cx="347472" cy="347472"/>
          </a:xfrm>
          <a:custGeom>
            <a:avLst/>
            <a:gdLst/>
            <a:ahLst/>
            <a:cxnLst/>
            <a:rect l="l" t="t" r="r" b="b"/>
            <a:pathLst>
              <a:path w="320729"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9"/>
                </a:lnTo>
                <a:lnTo>
                  <a:pt x="288458" y="69169"/>
                </a:lnTo>
                <a:lnTo>
                  <a:pt x="296005" y="80986"/>
                </a:lnTo>
                <a:lnTo>
                  <a:pt x="302647" y="93485"/>
                </a:lnTo>
                <a:lnTo>
                  <a:pt x="308334" y="106609"/>
                </a:lnTo>
                <a:lnTo>
                  <a:pt x="313014" y="120303"/>
                </a:lnTo>
                <a:lnTo>
                  <a:pt x="316635" y="134513"/>
                </a:lnTo>
                <a:lnTo>
                  <a:pt x="319146" y="149182"/>
                </a:lnTo>
                <a:lnTo>
                  <a:pt x="320497" y="164255"/>
                </a:lnTo>
                <a:lnTo>
                  <a:pt x="320729" y="173680"/>
                </a:lnTo>
                <a:lnTo>
                  <a:pt x="320116" y="188974"/>
                </a:lnTo>
                <a:lnTo>
                  <a:pt x="318311" y="203897"/>
                </a:lnTo>
                <a:lnTo>
                  <a:pt x="315364" y="218395"/>
                </a:lnTo>
                <a:lnTo>
                  <a:pt x="311328" y="232412"/>
                </a:lnTo>
                <a:lnTo>
                  <a:pt x="306254" y="245893"/>
                </a:lnTo>
                <a:lnTo>
                  <a:pt x="300192" y="258782"/>
                </a:lnTo>
                <a:lnTo>
                  <a:pt x="293194" y="271024"/>
                </a:lnTo>
                <a:lnTo>
                  <a:pt x="285310" y="282563"/>
                </a:lnTo>
                <a:lnTo>
                  <a:pt x="276593" y="293344"/>
                </a:lnTo>
                <a:lnTo>
                  <a:pt x="267094" y="303312"/>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6"/>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89" name="object 74"/>
          <p:cNvSpPr/>
          <p:nvPr/>
        </p:nvSpPr>
        <p:spPr>
          <a:xfrm>
            <a:off x="4192469" y="5195209"/>
            <a:ext cx="347472" cy="347472"/>
          </a:xfrm>
          <a:custGeom>
            <a:avLst/>
            <a:gdLst/>
            <a:ahLst/>
            <a:cxnLst/>
            <a:rect l="l" t="t" r="r" b="b"/>
            <a:pathLst>
              <a:path w="320730"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90" name="object 72"/>
          <p:cNvSpPr/>
          <p:nvPr/>
        </p:nvSpPr>
        <p:spPr>
          <a:xfrm>
            <a:off x="7483366" y="2517371"/>
            <a:ext cx="347472" cy="347472"/>
          </a:xfrm>
          <a:custGeom>
            <a:avLst/>
            <a:gdLst/>
            <a:ahLst/>
            <a:cxnLst/>
            <a:rect l="l" t="t" r="r" b="b"/>
            <a:pathLst>
              <a:path w="320730"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30" y="342927"/>
                </a:lnTo>
                <a:lnTo>
                  <a:pt x="182985" y="345647"/>
                </a:lnTo>
                <a:lnTo>
                  <a:pt x="169068" y="347110"/>
                </a:lnTo>
                <a:lnTo>
                  <a:pt x="160364" y="347362"/>
                </a:lnTo>
                <a:lnTo>
                  <a:pt x="146244" y="346698"/>
                </a:lnTo>
                <a:lnTo>
                  <a:pt x="132465" y="344742"/>
                </a:lnTo>
                <a:lnTo>
                  <a:pt x="119078" y="341551"/>
                </a:lnTo>
                <a:lnTo>
                  <a:pt x="106136" y="337180"/>
                </a:lnTo>
                <a:lnTo>
                  <a:pt x="93689" y="331684"/>
                </a:lnTo>
                <a:lnTo>
                  <a:pt x="81788" y="325119"/>
                </a:lnTo>
                <a:lnTo>
                  <a:pt x="70485" y="317540"/>
                </a:lnTo>
                <a:lnTo>
                  <a:pt x="59830" y="309002"/>
                </a:lnTo>
                <a:lnTo>
                  <a:pt x="49876" y="299561"/>
                </a:lnTo>
                <a:lnTo>
                  <a:pt x="40672" y="289273"/>
                </a:lnTo>
                <a:lnTo>
                  <a:pt x="32271" y="278192"/>
                </a:lnTo>
                <a:lnTo>
                  <a:pt x="24724" y="266375"/>
                </a:lnTo>
                <a:lnTo>
                  <a:pt x="18081" y="253876"/>
                </a:lnTo>
                <a:lnTo>
                  <a:pt x="12395" y="240752"/>
                </a:lnTo>
                <a:lnTo>
                  <a:pt x="7715" y="227058"/>
                </a:lnTo>
                <a:lnTo>
                  <a:pt x="4094" y="212848"/>
                </a:lnTo>
                <a:lnTo>
                  <a:pt x="1583" y="198180"/>
                </a:lnTo>
                <a:lnTo>
                  <a:pt x="232" y="183107"/>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91" name="object 70"/>
          <p:cNvSpPr/>
          <p:nvPr/>
        </p:nvSpPr>
        <p:spPr>
          <a:xfrm>
            <a:off x="7084113" y="2135643"/>
            <a:ext cx="347472" cy="347472"/>
          </a:xfrm>
          <a:custGeom>
            <a:avLst/>
            <a:gdLst/>
            <a:ahLst/>
            <a:cxnLst/>
            <a:rect l="l" t="t" r="r" b="b"/>
            <a:pathLst>
              <a:path w="320730"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2"/>
                </a:lnTo>
                <a:lnTo>
                  <a:pt x="146244" y="346698"/>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3" y="198179"/>
                </a:lnTo>
                <a:lnTo>
                  <a:pt x="232" y="183107"/>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92" name="object 68"/>
          <p:cNvSpPr/>
          <p:nvPr/>
        </p:nvSpPr>
        <p:spPr>
          <a:xfrm>
            <a:off x="6672028" y="1723114"/>
            <a:ext cx="347472" cy="347472"/>
          </a:xfrm>
          <a:custGeom>
            <a:avLst/>
            <a:gdLst/>
            <a:ahLst/>
            <a:cxnLst/>
            <a:rect l="l" t="t" r="r" b="b"/>
            <a:pathLst>
              <a:path w="320729"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2"/>
                </a:lnTo>
                <a:lnTo>
                  <a:pt x="146244" y="346698"/>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3"/>
                </a:lnTo>
                <a:lnTo>
                  <a:pt x="32271" y="278192"/>
                </a:lnTo>
                <a:lnTo>
                  <a:pt x="24724" y="266375"/>
                </a:lnTo>
                <a:lnTo>
                  <a:pt x="18081" y="253876"/>
                </a:lnTo>
                <a:lnTo>
                  <a:pt x="12395" y="240752"/>
                </a:lnTo>
                <a:lnTo>
                  <a:pt x="7715" y="227058"/>
                </a:lnTo>
                <a:lnTo>
                  <a:pt x="4094" y="212848"/>
                </a:lnTo>
                <a:lnTo>
                  <a:pt x="1583" y="198179"/>
                </a:lnTo>
                <a:lnTo>
                  <a:pt x="232" y="183107"/>
                </a:lnTo>
                <a:lnTo>
                  <a:pt x="0" y="173680"/>
                </a:lnTo>
                <a:close/>
              </a:path>
            </a:pathLst>
          </a:custGeom>
          <a:solidFill>
            <a:srgbClr val="59BAD1"/>
          </a:solidFill>
          <a:ln w="28575">
            <a:solidFill>
              <a:srgbClr val="418FA2"/>
            </a:solidFill>
          </a:ln>
        </p:spPr>
        <p:txBody>
          <a:bodyPr wrap="square" lIns="0" tIns="0" rIns="0" bIns="0" rtlCol="0">
            <a:noAutofit/>
          </a:bodyPr>
          <a:lstStyle/>
          <a:p>
            <a:endParaRPr/>
          </a:p>
        </p:txBody>
      </p:sp>
      <p:sp>
        <p:nvSpPr>
          <p:cNvPr id="93" name="object 66"/>
          <p:cNvSpPr/>
          <p:nvPr/>
        </p:nvSpPr>
        <p:spPr>
          <a:xfrm>
            <a:off x="8396003" y="3412181"/>
            <a:ext cx="347472" cy="347472"/>
          </a:xfrm>
          <a:custGeom>
            <a:avLst/>
            <a:gdLst/>
            <a:ahLst/>
            <a:cxnLst/>
            <a:rect l="l" t="t" r="r" b="b"/>
            <a:pathLst>
              <a:path w="320730"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4"/>
                </a:lnTo>
                <a:lnTo>
                  <a:pt x="308334" y="106609"/>
                </a:lnTo>
                <a:lnTo>
                  <a:pt x="313014" y="120303"/>
                </a:lnTo>
                <a:lnTo>
                  <a:pt x="316635" y="134512"/>
                </a:lnTo>
                <a:lnTo>
                  <a:pt x="319147" y="149181"/>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3" y="346697"/>
                </a:lnTo>
                <a:lnTo>
                  <a:pt x="132464" y="344742"/>
                </a:lnTo>
                <a:lnTo>
                  <a:pt x="119078" y="341551"/>
                </a:lnTo>
                <a:lnTo>
                  <a:pt x="106136" y="337180"/>
                </a:lnTo>
                <a:lnTo>
                  <a:pt x="93688" y="331684"/>
                </a:lnTo>
                <a:lnTo>
                  <a:pt x="81788" y="325119"/>
                </a:lnTo>
                <a:lnTo>
                  <a:pt x="70484" y="317539"/>
                </a:lnTo>
                <a:lnTo>
                  <a:pt x="59830" y="309001"/>
                </a:lnTo>
                <a:lnTo>
                  <a:pt x="49875" y="299561"/>
                </a:lnTo>
                <a:lnTo>
                  <a:pt x="40672" y="289272"/>
                </a:lnTo>
                <a:lnTo>
                  <a:pt x="32271" y="278192"/>
                </a:lnTo>
                <a:lnTo>
                  <a:pt x="24724" y="266375"/>
                </a:lnTo>
                <a:lnTo>
                  <a:pt x="18081" y="253876"/>
                </a:lnTo>
                <a:lnTo>
                  <a:pt x="12395" y="240752"/>
                </a:lnTo>
                <a:lnTo>
                  <a:pt x="7715" y="227057"/>
                </a:lnTo>
                <a:lnTo>
                  <a:pt x="4094" y="212848"/>
                </a:lnTo>
                <a:lnTo>
                  <a:pt x="1582" y="198179"/>
                </a:lnTo>
                <a:lnTo>
                  <a:pt x="232" y="183106"/>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94" name="object 63"/>
          <p:cNvSpPr/>
          <p:nvPr/>
        </p:nvSpPr>
        <p:spPr>
          <a:xfrm>
            <a:off x="7404842" y="5021529"/>
            <a:ext cx="347472" cy="347472"/>
          </a:xfrm>
          <a:custGeom>
            <a:avLst/>
            <a:gdLst/>
            <a:ahLst/>
            <a:cxnLst/>
            <a:rect l="l" t="t" r="r" b="b"/>
            <a:pathLst>
              <a:path w="320730" h="347361">
                <a:moveTo>
                  <a:pt x="0" y="173680"/>
                </a:moveTo>
                <a:lnTo>
                  <a:pt x="232" y="183106"/>
                </a:lnTo>
                <a:lnTo>
                  <a:pt x="1583" y="198179"/>
                </a:lnTo>
                <a:lnTo>
                  <a:pt x="4094" y="212848"/>
                </a:lnTo>
                <a:lnTo>
                  <a:pt x="7715" y="227058"/>
                </a:lnTo>
                <a:lnTo>
                  <a:pt x="12395" y="240752"/>
                </a:lnTo>
                <a:lnTo>
                  <a:pt x="18082" y="253876"/>
                </a:lnTo>
                <a:lnTo>
                  <a:pt x="24724" y="266375"/>
                </a:lnTo>
                <a:lnTo>
                  <a:pt x="32272" y="278192"/>
                </a:lnTo>
                <a:lnTo>
                  <a:pt x="40673" y="289272"/>
                </a:lnTo>
                <a:lnTo>
                  <a:pt x="49876" y="299561"/>
                </a:lnTo>
                <a:lnTo>
                  <a:pt x="59830" y="309001"/>
                </a:lnTo>
                <a:lnTo>
                  <a:pt x="70485" y="317539"/>
                </a:lnTo>
                <a:lnTo>
                  <a:pt x="81788" y="325118"/>
                </a:lnTo>
                <a:lnTo>
                  <a:pt x="93689" y="331684"/>
                </a:lnTo>
                <a:lnTo>
                  <a:pt x="106136" y="337180"/>
                </a:lnTo>
                <a:lnTo>
                  <a:pt x="119079" y="341551"/>
                </a:lnTo>
                <a:lnTo>
                  <a:pt x="132465" y="344742"/>
                </a:lnTo>
                <a:lnTo>
                  <a:pt x="146244" y="346697"/>
                </a:lnTo>
                <a:lnTo>
                  <a:pt x="160365" y="347361"/>
                </a:lnTo>
                <a:lnTo>
                  <a:pt x="169069" y="347110"/>
                </a:lnTo>
                <a:lnTo>
                  <a:pt x="182986" y="345646"/>
                </a:lnTo>
                <a:lnTo>
                  <a:pt x="196530" y="342926"/>
                </a:lnTo>
                <a:lnTo>
                  <a:pt x="209650" y="339004"/>
                </a:lnTo>
                <a:lnTo>
                  <a:pt x="222295" y="333936"/>
                </a:lnTo>
                <a:lnTo>
                  <a:pt x="234413" y="327778"/>
                </a:lnTo>
                <a:lnTo>
                  <a:pt x="245953" y="320583"/>
                </a:lnTo>
                <a:lnTo>
                  <a:pt x="256864" y="312409"/>
                </a:lnTo>
                <a:lnTo>
                  <a:pt x="267095" y="303311"/>
                </a:lnTo>
                <a:lnTo>
                  <a:pt x="276595" y="293343"/>
                </a:lnTo>
                <a:lnTo>
                  <a:pt x="285312" y="282562"/>
                </a:lnTo>
                <a:lnTo>
                  <a:pt x="293195" y="271023"/>
                </a:lnTo>
                <a:lnTo>
                  <a:pt x="300193" y="258781"/>
                </a:lnTo>
                <a:lnTo>
                  <a:pt x="306255" y="245892"/>
                </a:lnTo>
                <a:lnTo>
                  <a:pt x="311330" y="232411"/>
                </a:lnTo>
                <a:lnTo>
                  <a:pt x="315366" y="218394"/>
                </a:lnTo>
                <a:lnTo>
                  <a:pt x="318312" y="203896"/>
                </a:lnTo>
                <a:lnTo>
                  <a:pt x="320117" y="188973"/>
                </a:lnTo>
                <a:lnTo>
                  <a:pt x="320730" y="173680"/>
                </a:lnTo>
                <a:lnTo>
                  <a:pt x="320498" y="164254"/>
                </a:lnTo>
                <a:lnTo>
                  <a:pt x="319147" y="149181"/>
                </a:lnTo>
                <a:lnTo>
                  <a:pt x="316636" y="134512"/>
                </a:lnTo>
                <a:lnTo>
                  <a:pt x="313015" y="120303"/>
                </a:lnTo>
                <a:lnTo>
                  <a:pt x="308335" y="106609"/>
                </a:lnTo>
                <a:lnTo>
                  <a:pt x="302649" y="93485"/>
                </a:lnTo>
                <a:lnTo>
                  <a:pt x="296006" y="80986"/>
                </a:lnTo>
                <a:lnTo>
                  <a:pt x="288459" y="69169"/>
                </a:lnTo>
                <a:lnTo>
                  <a:pt x="280058" y="58089"/>
                </a:lnTo>
                <a:lnTo>
                  <a:pt x="270854" y="47800"/>
                </a:lnTo>
                <a:lnTo>
                  <a:pt x="260900" y="38359"/>
                </a:lnTo>
                <a:lnTo>
                  <a:pt x="250245" y="29822"/>
                </a:lnTo>
                <a:lnTo>
                  <a:pt x="238942" y="22242"/>
                </a:lnTo>
                <a:lnTo>
                  <a:pt x="227041" y="15677"/>
                </a:lnTo>
                <a:lnTo>
                  <a:pt x="214594" y="10181"/>
                </a:lnTo>
                <a:lnTo>
                  <a:pt x="201651" y="5810"/>
                </a:lnTo>
                <a:lnTo>
                  <a:pt x="188265" y="2619"/>
                </a:lnTo>
                <a:lnTo>
                  <a:pt x="174486" y="664"/>
                </a:lnTo>
                <a:lnTo>
                  <a:pt x="160365" y="0"/>
                </a:lnTo>
                <a:lnTo>
                  <a:pt x="151662" y="251"/>
                </a:lnTo>
                <a:lnTo>
                  <a:pt x="137745" y="1714"/>
                </a:lnTo>
                <a:lnTo>
                  <a:pt x="124200" y="4434"/>
                </a:lnTo>
                <a:lnTo>
                  <a:pt x="111080" y="8356"/>
                </a:lnTo>
                <a:lnTo>
                  <a:pt x="98436" y="13424"/>
                </a:lnTo>
                <a:lnTo>
                  <a:pt x="86318" y="19583"/>
                </a:lnTo>
                <a:lnTo>
                  <a:pt x="74777" y="26777"/>
                </a:lnTo>
                <a:lnTo>
                  <a:pt x="63866" y="34951"/>
                </a:lnTo>
                <a:lnTo>
                  <a:pt x="53635" y="44049"/>
                </a:lnTo>
                <a:lnTo>
                  <a:pt x="44136" y="54017"/>
                </a:lnTo>
                <a:lnTo>
                  <a:pt x="35419" y="64798"/>
                </a:lnTo>
                <a:lnTo>
                  <a:pt x="27535" y="76337"/>
                </a:lnTo>
                <a:lnTo>
                  <a:pt x="20537" y="88579"/>
                </a:lnTo>
                <a:lnTo>
                  <a:pt x="14475" y="101468"/>
                </a:lnTo>
                <a:lnTo>
                  <a:pt x="9400" y="114948"/>
                </a:lnTo>
                <a:lnTo>
                  <a:pt x="5364" y="128965"/>
                </a:lnTo>
                <a:lnTo>
                  <a:pt x="2418" y="143463"/>
                </a:lnTo>
                <a:lnTo>
                  <a:pt x="613" y="158386"/>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95" name="object 62"/>
          <p:cNvSpPr/>
          <p:nvPr/>
        </p:nvSpPr>
        <p:spPr>
          <a:xfrm>
            <a:off x="5850962" y="3493881"/>
            <a:ext cx="347472" cy="347472"/>
          </a:xfrm>
          <a:custGeom>
            <a:avLst/>
            <a:gdLst/>
            <a:ahLst/>
            <a:cxnLst/>
            <a:rect l="l" t="t" r="r" b="b"/>
            <a:pathLst>
              <a:path w="320729"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6" y="149182"/>
                </a:lnTo>
                <a:lnTo>
                  <a:pt x="320497" y="164254"/>
                </a:lnTo>
                <a:lnTo>
                  <a:pt x="320729"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6"/>
                </a:lnTo>
                <a:lnTo>
                  <a:pt x="0" y="173681"/>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96" name="object 60"/>
          <p:cNvSpPr/>
          <p:nvPr/>
        </p:nvSpPr>
        <p:spPr>
          <a:xfrm>
            <a:off x="4975263" y="4571028"/>
            <a:ext cx="347472" cy="347472"/>
          </a:xfrm>
          <a:custGeom>
            <a:avLst/>
            <a:gdLst/>
            <a:ahLst/>
            <a:cxnLst/>
            <a:rect l="l" t="t" r="r" b="b"/>
            <a:pathLst>
              <a:path w="320729"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8"/>
                </a:lnTo>
                <a:lnTo>
                  <a:pt x="288458" y="69169"/>
                </a:lnTo>
                <a:lnTo>
                  <a:pt x="296005" y="80986"/>
                </a:lnTo>
                <a:lnTo>
                  <a:pt x="302648" y="93485"/>
                </a:lnTo>
                <a:lnTo>
                  <a:pt x="308334" y="106609"/>
                </a:lnTo>
                <a:lnTo>
                  <a:pt x="313014" y="120303"/>
                </a:lnTo>
                <a:lnTo>
                  <a:pt x="316635" y="134513"/>
                </a:lnTo>
                <a:lnTo>
                  <a:pt x="319146" y="149182"/>
                </a:lnTo>
                <a:lnTo>
                  <a:pt x="320497" y="164254"/>
                </a:lnTo>
                <a:lnTo>
                  <a:pt x="320729"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1"/>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97" name="object 58"/>
          <p:cNvSpPr/>
          <p:nvPr/>
        </p:nvSpPr>
        <p:spPr>
          <a:xfrm>
            <a:off x="9037462" y="2045434"/>
            <a:ext cx="347472" cy="347472"/>
          </a:xfrm>
          <a:custGeom>
            <a:avLst/>
            <a:gdLst/>
            <a:ahLst/>
            <a:cxnLst/>
            <a:rect l="l" t="t" r="r" b="b"/>
            <a:pathLst>
              <a:path w="320729"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4"/>
                </a:lnTo>
                <a:lnTo>
                  <a:pt x="308334" y="106609"/>
                </a:lnTo>
                <a:lnTo>
                  <a:pt x="313014" y="120303"/>
                </a:lnTo>
                <a:lnTo>
                  <a:pt x="316635" y="134512"/>
                </a:lnTo>
                <a:lnTo>
                  <a:pt x="319146" y="149181"/>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2"/>
                </a:lnTo>
                <a:lnTo>
                  <a:pt x="146243" y="346698"/>
                </a:lnTo>
                <a:lnTo>
                  <a:pt x="132464" y="344742"/>
                </a:lnTo>
                <a:lnTo>
                  <a:pt x="119078" y="341551"/>
                </a:lnTo>
                <a:lnTo>
                  <a:pt x="106136" y="337180"/>
                </a:lnTo>
                <a:lnTo>
                  <a:pt x="93688" y="331684"/>
                </a:lnTo>
                <a:lnTo>
                  <a:pt x="81788" y="325119"/>
                </a:lnTo>
                <a:lnTo>
                  <a:pt x="70484" y="317539"/>
                </a:lnTo>
                <a:lnTo>
                  <a:pt x="59830" y="309002"/>
                </a:lnTo>
                <a:lnTo>
                  <a:pt x="49875" y="299561"/>
                </a:lnTo>
                <a:lnTo>
                  <a:pt x="40672" y="289272"/>
                </a:lnTo>
                <a:lnTo>
                  <a:pt x="32271" y="278192"/>
                </a:lnTo>
                <a:lnTo>
                  <a:pt x="24724" y="266375"/>
                </a:lnTo>
                <a:lnTo>
                  <a:pt x="18081" y="253876"/>
                </a:lnTo>
                <a:lnTo>
                  <a:pt x="12395" y="240752"/>
                </a:lnTo>
                <a:lnTo>
                  <a:pt x="7715" y="227057"/>
                </a:lnTo>
                <a:lnTo>
                  <a:pt x="4094" y="212848"/>
                </a:lnTo>
                <a:lnTo>
                  <a:pt x="1582" y="198179"/>
                </a:lnTo>
                <a:lnTo>
                  <a:pt x="232" y="183106"/>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98" name="object 56"/>
          <p:cNvSpPr/>
          <p:nvPr/>
        </p:nvSpPr>
        <p:spPr>
          <a:xfrm>
            <a:off x="8077321" y="1961962"/>
            <a:ext cx="347472" cy="347472"/>
          </a:xfrm>
          <a:custGeom>
            <a:avLst/>
            <a:gdLst/>
            <a:ahLst/>
            <a:cxnLst/>
            <a:rect l="l" t="t" r="r" b="b"/>
            <a:pathLst>
              <a:path w="320729"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4"/>
                </a:lnTo>
                <a:lnTo>
                  <a:pt x="308334" y="106609"/>
                </a:lnTo>
                <a:lnTo>
                  <a:pt x="313014" y="120303"/>
                </a:lnTo>
                <a:lnTo>
                  <a:pt x="316635" y="134512"/>
                </a:lnTo>
                <a:lnTo>
                  <a:pt x="319146" y="149181"/>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2"/>
                </a:lnTo>
                <a:lnTo>
                  <a:pt x="146243" y="346697"/>
                </a:lnTo>
                <a:lnTo>
                  <a:pt x="132464" y="344742"/>
                </a:lnTo>
                <a:lnTo>
                  <a:pt x="119078" y="341551"/>
                </a:lnTo>
                <a:lnTo>
                  <a:pt x="106136" y="337180"/>
                </a:lnTo>
                <a:lnTo>
                  <a:pt x="93688" y="331684"/>
                </a:lnTo>
                <a:lnTo>
                  <a:pt x="81788" y="325119"/>
                </a:lnTo>
                <a:lnTo>
                  <a:pt x="70484" y="317539"/>
                </a:lnTo>
                <a:lnTo>
                  <a:pt x="59830" y="309002"/>
                </a:lnTo>
                <a:lnTo>
                  <a:pt x="49875" y="299561"/>
                </a:lnTo>
                <a:lnTo>
                  <a:pt x="40672" y="289272"/>
                </a:lnTo>
                <a:lnTo>
                  <a:pt x="32271" y="278192"/>
                </a:lnTo>
                <a:lnTo>
                  <a:pt x="24724" y="266375"/>
                </a:lnTo>
                <a:lnTo>
                  <a:pt x="18081" y="253876"/>
                </a:lnTo>
                <a:lnTo>
                  <a:pt x="12395" y="240752"/>
                </a:lnTo>
                <a:lnTo>
                  <a:pt x="7715" y="227057"/>
                </a:lnTo>
                <a:lnTo>
                  <a:pt x="4094" y="212848"/>
                </a:lnTo>
                <a:lnTo>
                  <a:pt x="1582" y="198179"/>
                </a:lnTo>
                <a:lnTo>
                  <a:pt x="232" y="183106"/>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99" name="object 54"/>
          <p:cNvSpPr/>
          <p:nvPr/>
        </p:nvSpPr>
        <p:spPr>
          <a:xfrm>
            <a:off x="8877097" y="2753913"/>
            <a:ext cx="347472" cy="347472"/>
          </a:xfrm>
          <a:custGeom>
            <a:avLst/>
            <a:gdLst/>
            <a:ahLst/>
            <a:cxnLst/>
            <a:rect l="l" t="t" r="r" b="b"/>
            <a:pathLst>
              <a:path w="320730"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4"/>
                </a:lnTo>
                <a:lnTo>
                  <a:pt x="308334" y="106609"/>
                </a:lnTo>
                <a:lnTo>
                  <a:pt x="313014" y="120303"/>
                </a:lnTo>
                <a:lnTo>
                  <a:pt x="316635" y="134512"/>
                </a:lnTo>
                <a:lnTo>
                  <a:pt x="319146" y="149181"/>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2"/>
                </a:lnTo>
                <a:lnTo>
                  <a:pt x="146243" y="346698"/>
                </a:lnTo>
                <a:lnTo>
                  <a:pt x="132464" y="344742"/>
                </a:lnTo>
                <a:lnTo>
                  <a:pt x="119078" y="341551"/>
                </a:lnTo>
                <a:lnTo>
                  <a:pt x="106136" y="337180"/>
                </a:lnTo>
                <a:lnTo>
                  <a:pt x="93688" y="331684"/>
                </a:lnTo>
                <a:lnTo>
                  <a:pt x="81788" y="325119"/>
                </a:lnTo>
                <a:lnTo>
                  <a:pt x="70484" y="317539"/>
                </a:lnTo>
                <a:lnTo>
                  <a:pt x="59830" y="309002"/>
                </a:lnTo>
                <a:lnTo>
                  <a:pt x="49875" y="299561"/>
                </a:lnTo>
                <a:lnTo>
                  <a:pt x="40672" y="289272"/>
                </a:lnTo>
                <a:lnTo>
                  <a:pt x="32271" y="278192"/>
                </a:lnTo>
                <a:lnTo>
                  <a:pt x="24724" y="266375"/>
                </a:lnTo>
                <a:lnTo>
                  <a:pt x="18081" y="253876"/>
                </a:lnTo>
                <a:lnTo>
                  <a:pt x="12395" y="240752"/>
                </a:lnTo>
                <a:lnTo>
                  <a:pt x="7715" y="227057"/>
                </a:lnTo>
                <a:lnTo>
                  <a:pt x="4094" y="212848"/>
                </a:lnTo>
                <a:lnTo>
                  <a:pt x="1582" y="198179"/>
                </a:lnTo>
                <a:lnTo>
                  <a:pt x="232" y="183106"/>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00" name="object 52"/>
          <p:cNvSpPr/>
          <p:nvPr/>
        </p:nvSpPr>
        <p:spPr>
          <a:xfrm>
            <a:off x="6220124" y="4120868"/>
            <a:ext cx="347472" cy="347472"/>
          </a:xfrm>
          <a:custGeom>
            <a:avLst/>
            <a:gdLst/>
            <a:ahLst/>
            <a:cxnLst/>
            <a:rect l="l" t="t" r="r" b="b"/>
            <a:pathLst>
              <a:path w="320730"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5"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1"/>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01" name="object 50"/>
          <p:cNvSpPr/>
          <p:nvPr/>
        </p:nvSpPr>
        <p:spPr>
          <a:xfrm>
            <a:off x="5965297" y="4612355"/>
            <a:ext cx="347472" cy="347472"/>
          </a:xfrm>
          <a:custGeom>
            <a:avLst/>
            <a:gdLst/>
            <a:ahLst/>
            <a:cxnLst/>
            <a:rect l="l" t="t" r="r" b="b"/>
            <a:pathLst>
              <a:path w="320730"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6"/>
                </a:lnTo>
                <a:lnTo>
                  <a:pt x="0" y="173681"/>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02" name="object 48"/>
          <p:cNvSpPr/>
          <p:nvPr/>
        </p:nvSpPr>
        <p:spPr>
          <a:xfrm>
            <a:off x="4654532" y="4049985"/>
            <a:ext cx="347472" cy="347472"/>
          </a:xfrm>
          <a:custGeom>
            <a:avLst/>
            <a:gdLst/>
            <a:ahLst/>
            <a:cxnLst/>
            <a:rect l="l" t="t" r="r" b="b"/>
            <a:pathLst>
              <a:path w="320729"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6" y="149182"/>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03" name="object 42"/>
          <p:cNvSpPr/>
          <p:nvPr/>
        </p:nvSpPr>
        <p:spPr>
          <a:xfrm>
            <a:off x="7272103" y="3311841"/>
            <a:ext cx="347472" cy="347472"/>
          </a:xfrm>
          <a:custGeom>
            <a:avLst/>
            <a:gdLst/>
            <a:ahLst/>
            <a:cxnLst/>
            <a:rect l="l" t="t" r="r" b="b"/>
            <a:pathLst>
              <a:path w="320730"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4" y="346697"/>
                </a:lnTo>
                <a:lnTo>
                  <a:pt x="132465" y="344742"/>
                </a:lnTo>
                <a:lnTo>
                  <a:pt x="119078" y="341551"/>
                </a:lnTo>
                <a:lnTo>
                  <a:pt x="106136" y="337180"/>
                </a:lnTo>
                <a:lnTo>
                  <a:pt x="93689" y="331684"/>
                </a:lnTo>
                <a:lnTo>
                  <a:pt x="81788" y="325119"/>
                </a:lnTo>
                <a:lnTo>
                  <a:pt x="70485" y="317539"/>
                </a:lnTo>
                <a:lnTo>
                  <a:pt x="59830" y="309001"/>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6"/>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04" name="object 44"/>
          <p:cNvSpPr/>
          <p:nvPr/>
        </p:nvSpPr>
        <p:spPr>
          <a:xfrm>
            <a:off x="7084113" y="2580232"/>
            <a:ext cx="347472" cy="347472"/>
          </a:xfrm>
          <a:custGeom>
            <a:avLst/>
            <a:gdLst/>
            <a:ahLst/>
            <a:cxnLst/>
            <a:rect l="l" t="t" r="r" b="b"/>
            <a:pathLst>
              <a:path w="320730"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2"/>
                </a:lnTo>
                <a:lnTo>
                  <a:pt x="146244" y="346698"/>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3"/>
                </a:lnTo>
                <a:lnTo>
                  <a:pt x="32271" y="278192"/>
                </a:lnTo>
                <a:lnTo>
                  <a:pt x="24724" y="266375"/>
                </a:lnTo>
                <a:lnTo>
                  <a:pt x="18081" y="253876"/>
                </a:lnTo>
                <a:lnTo>
                  <a:pt x="12395" y="240752"/>
                </a:lnTo>
                <a:lnTo>
                  <a:pt x="7715" y="227058"/>
                </a:lnTo>
                <a:lnTo>
                  <a:pt x="4094" y="212848"/>
                </a:lnTo>
                <a:lnTo>
                  <a:pt x="1583" y="198179"/>
                </a:lnTo>
                <a:lnTo>
                  <a:pt x="232" y="183107"/>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05" name="object 46"/>
          <p:cNvSpPr/>
          <p:nvPr/>
        </p:nvSpPr>
        <p:spPr>
          <a:xfrm>
            <a:off x="6945508" y="2964479"/>
            <a:ext cx="347472" cy="347472"/>
          </a:xfrm>
          <a:custGeom>
            <a:avLst/>
            <a:gdLst/>
            <a:ahLst/>
            <a:cxnLst/>
            <a:rect l="l" t="t" r="r" b="b"/>
            <a:pathLst>
              <a:path w="320730"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4"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30" y="342927"/>
                </a:lnTo>
                <a:lnTo>
                  <a:pt x="182985" y="345647"/>
                </a:lnTo>
                <a:lnTo>
                  <a:pt x="169068" y="347110"/>
                </a:lnTo>
                <a:lnTo>
                  <a:pt x="160365" y="347362"/>
                </a:lnTo>
                <a:lnTo>
                  <a:pt x="146244" y="346698"/>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3" y="198179"/>
                </a:lnTo>
                <a:lnTo>
                  <a:pt x="232" y="183107"/>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06" name="object 40"/>
          <p:cNvSpPr/>
          <p:nvPr/>
        </p:nvSpPr>
        <p:spPr>
          <a:xfrm>
            <a:off x="6737120" y="4921685"/>
            <a:ext cx="347472" cy="347472"/>
          </a:xfrm>
          <a:custGeom>
            <a:avLst/>
            <a:gdLst/>
            <a:ahLst/>
            <a:cxnLst/>
            <a:rect l="l" t="t" r="r" b="b"/>
            <a:pathLst>
              <a:path w="320729"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29"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1"/>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07" name="object 38"/>
          <p:cNvSpPr/>
          <p:nvPr/>
        </p:nvSpPr>
        <p:spPr>
          <a:xfrm>
            <a:off x="8556365" y="2219115"/>
            <a:ext cx="347472" cy="347472"/>
          </a:xfrm>
          <a:custGeom>
            <a:avLst/>
            <a:gdLst/>
            <a:ahLst/>
            <a:cxnLst/>
            <a:rect l="l" t="t" r="r" b="b"/>
            <a:pathLst>
              <a:path w="320729"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4"/>
                </a:lnTo>
                <a:lnTo>
                  <a:pt x="308334" y="106609"/>
                </a:lnTo>
                <a:lnTo>
                  <a:pt x="313014" y="120303"/>
                </a:lnTo>
                <a:lnTo>
                  <a:pt x="316635" y="134512"/>
                </a:lnTo>
                <a:lnTo>
                  <a:pt x="319146" y="149181"/>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2"/>
                </a:lnTo>
                <a:lnTo>
                  <a:pt x="146243" y="346698"/>
                </a:lnTo>
                <a:lnTo>
                  <a:pt x="132464" y="344742"/>
                </a:lnTo>
                <a:lnTo>
                  <a:pt x="119078" y="341551"/>
                </a:lnTo>
                <a:lnTo>
                  <a:pt x="106136" y="337180"/>
                </a:lnTo>
                <a:lnTo>
                  <a:pt x="93688" y="331684"/>
                </a:lnTo>
                <a:lnTo>
                  <a:pt x="81788" y="325119"/>
                </a:lnTo>
                <a:lnTo>
                  <a:pt x="70484" y="317539"/>
                </a:lnTo>
                <a:lnTo>
                  <a:pt x="59830" y="309002"/>
                </a:lnTo>
                <a:lnTo>
                  <a:pt x="49875" y="299561"/>
                </a:lnTo>
                <a:lnTo>
                  <a:pt x="40672" y="289272"/>
                </a:lnTo>
                <a:lnTo>
                  <a:pt x="32271" y="278192"/>
                </a:lnTo>
                <a:lnTo>
                  <a:pt x="24724" y="266375"/>
                </a:lnTo>
                <a:lnTo>
                  <a:pt x="18081" y="253876"/>
                </a:lnTo>
                <a:lnTo>
                  <a:pt x="12395" y="240752"/>
                </a:lnTo>
                <a:lnTo>
                  <a:pt x="7715" y="227057"/>
                </a:lnTo>
                <a:lnTo>
                  <a:pt x="4094" y="212848"/>
                </a:lnTo>
                <a:lnTo>
                  <a:pt x="1582" y="198179"/>
                </a:lnTo>
                <a:lnTo>
                  <a:pt x="232" y="183106"/>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08" name="object 36"/>
          <p:cNvSpPr/>
          <p:nvPr/>
        </p:nvSpPr>
        <p:spPr>
          <a:xfrm>
            <a:off x="8909165" y="3402186"/>
            <a:ext cx="347472" cy="347472"/>
          </a:xfrm>
          <a:custGeom>
            <a:avLst/>
            <a:gdLst/>
            <a:ahLst/>
            <a:cxnLst/>
            <a:rect l="l" t="t" r="r" b="b"/>
            <a:pathLst>
              <a:path w="338701" h="347361">
                <a:moveTo>
                  <a:pt x="338701" y="173680"/>
                </a:moveTo>
                <a:lnTo>
                  <a:pt x="338086" y="158773"/>
                </a:lnTo>
                <a:lnTo>
                  <a:pt x="336274" y="144215"/>
                </a:lnTo>
                <a:lnTo>
                  <a:pt x="333315" y="130059"/>
                </a:lnTo>
                <a:lnTo>
                  <a:pt x="329260" y="116355"/>
                </a:lnTo>
                <a:lnTo>
                  <a:pt x="324157" y="103155"/>
                </a:lnTo>
                <a:lnTo>
                  <a:pt x="318058" y="90510"/>
                </a:lnTo>
                <a:lnTo>
                  <a:pt x="311012" y="78472"/>
                </a:lnTo>
                <a:lnTo>
                  <a:pt x="303069" y="67092"/>
                </a:lnTo>
                <a:lnTo>
                  <a:pt x="294280" y="56421"/>
                </a:lnTo>
                <a:lnTo>
                  <a:pt x="284694" y="46511"/>
                </a:lnTo>
                <a:lnTo>
                  <a:pt x="274362" y="37412"/>
                </a:lnTo>
                <a:lnTo>
                  <a:pt x="263333" y="29177"/>
                </a:lnTo>
                <a:lnTo>
                  <a:pt x="251657" y="21856"/>
                </a:lnTo>
                <a:lnTo>
                  <a:pt x="239385" y="15500"/>
                </a:lnTo>
                <a:lnTo>
                  <a:pt x="226566" y="10162"/>
                </a:lnTo>
                <a:lnTo>
                  <a:pt x="213252" y="5892"/>
                </a:lnTo>
                <a:lnTo>
                  <a:pt x="199490" y="2742"/>
                </a:lnTo>
                <a:lnTo>
                  <a:pt x="185333" y="763"/>
                </a:lnTo>
                <a:lnTo>
                  <a:pt x="170829" y="6"/>
                </a:lnTo>
                <a:lnTo>
                  <a:pt x="169350" y="0"/>
                </a:lnTo>
                <a:lnTo>
                  <a:pt x="154814" y="630"/>
                </a:lnTo>
                <a:lnTo>
                  <a:pt x="140620" y="2489"/>
                </a:lnTo>
                <a:lnTo>
                  <a:pt x="126816" y="5523"/>
                </a:lnTo>
                <a:lnTo>
                  <a:pt x="113454" y="9683"/>
                </a:lnTo>
                <a:lnTo>
                  <a:pt x="100583" y="14916"/>
                </a:lnTo>
                <a:lnTo>
                  <a:pt x="88254" y="21171"/>
                </a:lnTo>
                <a:lnTo>
                  <a:pt x="76516" y="28397"/>
                </a:lnTo>
                <a:lnTo>
                  <a:pt x="65420" y="36543"/>
                </a:lnTo>
                <a:lnTo>
                  <a:pt x="55015" y="45557"/>
                </a:lnTo>
                <a:lnTo>
                  <a:pt x="45351" y="55388"/>
                </a:lnTo>
                <a:lnTo>
                  <a:pt x="36479" y="65984"/>
                </a:lnTo>
                <a:lnTo>
                  <a:pt x="28449" y="77295"/>
                </a:lnTo>
                <a:lnTo>
                  <a:pt x="21311" y="89269"/>
                </a:lnTo>
                <a:lnTo>
                  <a:pt x="15114" y="101855"/>
                </a:lnTo>
                <a:lnTo>
                  <a:pt x="9909" y="115001"/>
                </a:lnTo>
                <a:lnTo>
                  <a:pt x="5745" y="128657"/>
                </a:lnTo>
                <a:lnTo>
                  <a:pt x="2674" y="142770"/>
                </a:lnTo>
                <a:lnTo>
                  <a:pt x="744" y="157289"/>
                </a:lnTo>
                <a:lnTo>
                  <a:pt x="6" y="172164"/>
                </a:lnTo>
                <a:lnTo>
                  <a:pt x="0" y="173680"/>
                </a:lnTo>
                <a:lnTo>
                  <a:pt x="615" y="188588"/>
                </a:lnTo>
                <a:lnTo>
                  <a:pt x="2427" y="203146"/>
                </a:lnTo>
                <a:lnTo>
                  <a:pt x="5386" y="217302"/>
                </a:lnTo>
                <a:lnTo>
                  <a:pt x="9441" y="231006"/>
                </a:lnTo>
                <a:lnTo>
                  <a:pt x="14544" y="244206"/>
                </a:lnTo>
                <a:lnTo>
                  <a:pt x="20643" y="256850"/>
                </a:lnTo>
                <a:lnTo>
                  <a:pt x="27689" y="268888"/>
                </a:lnTo>
                <a:lnTo>
                  <a:pt x="35631" y="280269"/>
                </a:lnTo>
                <a:lnTo>
                  <a:pt x="44421" y="290940"/>
                </a:lnTo>
                <a:lnTo>
                  <a:pt x="54007" y="300850"/>
                </a:lnTo>
                <a:lnTo>
                  <a:pt x="64339" y="309949"/>
                </a:lnTo>
                <a:lnTo>
                  <a:pt x="75368" y="318184"/>
                </a:lnTo>
                <a:lnTo>
                  <a:pt x="87044" y="325505"/>
                </a:lnTo>
                <a:lnTo>
                  <a:pt x="99316" y="331861"/>
                </a:lnTo>
                <a:lnTo>
                  <a:pt x="112134" y="337199"/>
                </a:lnTo>
                <a:lnTo>
                  <a:pt x="125449" y="341469"/>
                </a:lnTo>
                <a:lnTo>
                  <a:pt x="139210" y="344619"/>
                </a:lnTo>
                <a:lnTo>
                  <a:pt x="153368" y="346598"/>
                </a:lnTo>
                <a:lnTo>
                  <a:pt x="167872" y="347355"/>
                </a:lnTo>
                <a:lnTo>
                  <a:pt x="169350" y="347361"/>
                </a:lnTo>
                <a:lnTo>
                  <a:pt x="183886" y="346731"/>
                </a:lnTo>
                <a:lnTo>
                  <a:pt x="198081" y="344872"/>
                </a:lnTo>
                <a:lnTo>
                  <a:pt x="211885" y="341838"/>
                </a:lnTo>
                <a:lnTo>
                  <a:pt x="225247" y="337678"/>
                </a:lnTo>
                <a:lnTo>
                  <a:pt x="238117" y="332445"/>
                </a:lnTo>
                <a:lnTo>
                  <a:pt x="250447" y="326190"/>
                </a:lnTo>
                <a:lnTo>
                  <a:pt x="262185" y="318964"/>
                </a:lnTo>
                <a:lnTo>
                  <a:pt x="273281" y="310818"/>
                </a:lnTo>
                <a:lnTo>
                  <a:pt x="283686" y="301804"/>
                </a:lnTo>
                <a:lnTo>
                  <a:pt x="293349" y="291973"/>
                </a:lnTo>
                <a:lnTo>
                  <a:pt x="302221" y="281377"/>
                </a:lnTo>
                <a:lnTo>
                  <a:pt x="310251" y="270066"/>
                </a:lnTo>
                <a:lnTo>
                  <a:pt x="317390" y="258092"/>
                </a:lnTo>
                <a:lnTo>
                  <a:pt x="323587" y="245506"/>
                </a:lnTo>
                <a:lnTo>
                  <a:pt x="328792" y="232360"/>
                </a:lnTo>
                <a:lnTo>
                  <a:pt x="332956" y="218704"/>
                </a:lnTo>
                <a:lnTo>
                  <a:pt x="336027" y="204591"/>
                </a:lnTo>
                <a:lnTo>
                  <a:pt x="337957" y="190071"/>
                </a:lnTo>
                <a:lnTo>
                  <a:pt x="338695" y="175197"/>
                </a:lnTo>
                <a:lnTo>
                  <a:pt x="338701"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09" name="object 34"/>
          <p:cNvSpPr/>
          <p:nvPr/>
        </p:nvSpPr>
        <p:spPr>
          <a:xfrm>
            <a:off x="6562354" y="2483005"/>
            <a:ext cx="347472" cy="347472"/>
          </a:xfrm>
          <a:custGeom>
            <a:avLst/>
            <a:gdLst/>
            <a:ahLst/>
            <a:cxnLst/>
            <a:rect l="l" t="t" r="r" b="b"/>
            <a:pathLst>
              <a:path w="320729"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5" y="2619"/>
                </a:lnTo>
                <a:lnTo>
                  <a:pt x="201651" y="5810"/>
                </a:lnTo>
                <a:lnTo>
                  <a:pt x="214593" y="10181"/>
                </a:lnTo>
                <a:lnTo>
                  <a:pt x="227041" y="15677"/>
                </a:lnTo>
                <a:lnTo>
                  <a:pt x="238941" y="22242"/>
                </a:lnTo>
                <a:lnTo>
                  <a:pt x="250245" y="29822"/>
                </a:lnTo>
                <a:lnTo>
                  <a:pt x="260899" y="38359"/>
                </a:lnTo>
                <a:lnTo>
                  <a:pt x="270854"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2"/>
                </a:lnTo>
                <a:lnTo>
                  <a:pt x="146244" y="346698"/>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3" y="198179"/>
                </a:lnTo>
                <a:lnTo>
                  <a:pt x="232" y="183107"/>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10" name="object 32"/>
          <p:cNvSpPr/>
          <p:nvPr/>
        </p:nvSpPr>
        <p:spPr>
          <a:xfrm>
            <a:off x="8716732" y="1593274"/>
            <a:ext cx="347472" cy="347472"/>
          </a:xfrm>
          <a:custGeom>
            <a:avLst/>
            <a:gdLst/>
            <a:ahLst/>
            <a:cxnLst/>
            <a:rect l="l" t="t" r="r" b="b"/>
            <a:pathLst>
              <a:path w="320730"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4"/>
                </a:lnTo>
                <a:lnTo>
                  <a:pt x="308334" y="106609"/>
                </a:lnTo>
                <a:lnTo>
                  <a:pt x="313014" y="120303"/>
                </a:lnTo>
                <a:lnTo>
                  <a:pt x="316635" y="134512"/>
                </a:lnTo>
                <a:lnTo>
                  <a:pt x="319147" y="149181"/>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3"/>
                </a:lnTo>
                <a:lnTo>
                  <a:pt x="285311" y="282563"/>
                </a:lnTo>
                <a:lnTo>
                  <a:pt x="276594" y="293344"/>
                </a:lnTo>
                <a:lnTo>
                  <a:pt x="267094" y="303311"/>
                </a:lnTo>
                <a:lnTo>
                  <a:pt x="256863" y="312410"/>
                </a:lnTo>
                <a:lnTo>
                  <a:pt x="245952" y="320584"/>
                </a:lnTo>
                <a:lnTo>
                  <a:pt x="234412" y="327778"/>
                </a:lnTo>
                <a:lnTo>
                  <a:pt x="222294" y="333937"/>
                </a:lnTo>
                <a:lnTo>
                  <a:pt x="209649" y="339005"/>
                </a:lnTo>
                <a:lnTo>
                  <a:pt x="196530" y="342927"/>
                </a:lnTo>
                <a:lnTo>
                  <a:pt x="182985" y="345647"/>
                </a:lnTo>
                <a:lnTo>
                  <a:pt x="169068" y="347110"/>
                </a:lnTo>
                <a:lnTo>
                  <a:pt x="160364" y="347362"/>
                </a:lnTo>
                <a:lnTo>
                  <a:pt x="146243" y="346698"/>
                </a:lnTo>
                <a:lnTo>
                  <a:pt x="132464" y="344742"/>
                </a:lnTo>
                <a:lnTo>
                  <a:pt x="119078" y="341551"/>
                </a:lnTo>
                <a:lnTo>
                  <a:pt x="106136" y="337180"/>
                </a:lnTo>
                <a:lnTo>
                  <a:pt x="93688" y="331684"/>
                </a:lnTo>
                <a:lnTo>
                  <a:pt x="81788" y="325119"/>
                </a:lnTo>
                <a:lnTo>
                  <a:pt x="70484" y="317539"/>
                </a:lnTo>
                <a:lnTo>
                  <a:pt x="59830" y="309002"/>
                </a:lnTo>
                <a:lnTo>
                  <a:pt x="49875" y="299561"/>
                </a:lnTo>
                <a:lnTo>
                  <a:pt x="40672" y="289272"/>
                </a:lnTo>
                <a:lnTo>
                  <a:pt x="32271" y="278192"/>
                </a:lnTo>
                <a:lnTo>
                  <a:pt x="24724" y="266375"/>
                </a:lnTo>
                <a:lnTo>
                  <a:pt x="18081" y="253876"/>
                </a:lnTo>
                <a:lnTo>
                  <a:pt x="12395" y="240752"/>
                </a:lnTo>
                <a:lnTo>
                  <a:pt x="7715" y="227057"/>
                </a:lnTo>
                <a:lnTo>
                  <a:pt x="4094" y="212848"/>
                </a:lnTo>
                <a:lnTo>
                  <a:pt x="1582" y="198179"/>
                </a:lnTo>
                <a:lnTo>
                  <a:pt x="232" y="183106"/>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11" name="object 30"/>
          <p:cNvSpPr/>
          <p:nvPr/>
        </p:nvSpPr>
        <p:spPr>
          <a:xfrm>
            <a:off x="7725572" y="3169970"/>
            <a:ext cx="347472" cy="347472"/>
          </a:xfrm>
          <a:custGeom>
            <a:avLst/>
            <a:gdLst/>
            <a:ahLst/>
            <a:cxnLst/>
            <a:rect l="l" t="t" r="r" b="b"/>
            <a:pathLst>
              <a:path w="320729"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2"/>
                </a:lnTo>
                <a:lnTo>
                  <a:pt x="146244" y="346698"/>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3" y="198179"/>
                </a:lnTo>
                <a:lnTo>
                  <a:pt x="232" y="183107"/>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12" name="object 28"/>
          <p:cNvSpPr/>
          <p:nvPr/>
        </p:nvSpPr>
        <p:spPr>
          <a:xfrm>
            <a:off x="6401989" y="5328656"/>
            <a:ext cx="347472" cy="347472"/>
          </a:xfrm>
          <a:custGeom>
            <a:avLst/>
            <a:gdLst/>
            <a:ahLst/>
            <a:cxnLst/>
            <a:rect l="l" t="t" r="r" b="b"/>
            <a:pathLst>
              <a:path w="320730"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6"/>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13" name="object 26"/>
          <p:cNvSpPr/>
          <p:nvPr/>
        </p:nvSpPr>
        <p:spPr>
          <a:xfrm>
            <a:off x="7105873" y="4521611"/>
            <a:ext cx="347472" cy="347472"/>
          </a:xfrm>
          <a:custGeom>
            <a:avLst/>
            <a:gdLst/>
            <a:ahLst/>
            <a:cxnLst/>
            <a:rect l="l" t="t" r="r" b="b"/>
            <a:pathLst>
              <a:path w="320730"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6"/>
                </a:lnTo>
                <a:lnTo>
                  <a:pt x="0" y="173681"/>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14" name="object 24"/>
          <p:cNvSpPr/>
          <p:nvPr/>
        </p:nvSpPr>
        <p:spPr>
          <a:xfrm>
            <a:off x="5052670" y="3517331"/>
            <a:ext cx="347472" cy="347472"/>
          </a:xfrm>
          <a:custGeom>
            <a:avLst/>
            <a:gdLst/>
            <a:ahLst/>
            <a:cxnLst/>
            <a:rect l="l" t="t" r="r" b="b"/>
            <a:pathLst>
              <a:path w="320730"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1"/>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15" name="object 22"/>
          <p:cNvSpPr/>
          <p:nvPr/>
        </p:nvSpPr>
        <p:spPr>
          <a:xfrm>
            <a:off x="4776845" y="5206506"/>
            <a:ext cx="347472" cy="347472"/>
          </a:xfrm>
          <a:custGeom>
            <a:avLst/>
            <a:gdLst/>
            <a:ahLst/>
            <a:cxnLst/>
            <a:rect l="l" t="t" r="r" b="b"/>
            <a:pathLst>
              <a:path w="320730"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16" name="object 20"/>
          <p:cNvSpPr/>
          <p:nvPr/>
        </p:nvSpPr>
        <p:spPr>
          <a:xfrm>
            <a:off x="5373401" y="4051297"/>
            <a:ext cx="347472" cy="347472"/>
          </a:xfrm>
          <a:custGeom>
            <a:avLst/>
            <a:gdLst/>
            <a:ahLst/>
            <a:cxnLst/>
            <a:rect l="l" t="t" r="r" b="b"/>
            <a:pathLst>
              <a:path w="320730"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2"/>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1"/>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17" name="object 18"/>
          <p:cNvSpPr/>
          <p:nvPr/>
        </p:nvSpPr>
        <p:spPr>
          <a:xfrm>
            <a:off x="8237687" y="2691052"/>
            <a:ext cx="347472" cy="347472"/>
          </a:xfrm>
          <a:custGeom>
            <a:avLst/>
            <a:gdLst/>
            <a:ahLst/>
            <a:cxnLst/>
            <a:rect l="l" t="t" r="r" b="b"/>
            <a:pathLst>
              <a:path w="320730"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4"/>
                </a:lnTo>
                <a:lnTo>
                  <a:pt x="308334" y="106609"/>
                </a:lnTo>
                <a:lnTo>
                  <a:pt x="313014" y="120303"/>
                </a:lnTo>
                <a:lnTo>
                  <a:pt x="316635" y="134512"/>
                </a:lnTo>
                <a:lnTo>
                  <a:pt x="319147" y="149181"/>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2"/>
                </a:lnTo>
                <a:lnTo>
                  <a:pt x="146243" y="346698"/>
                </a:lnTo>
                <a:lnTo>
                  <a:pt x="132464" y="344742"/>
                </a:lnTo>
                <a:lnTo>
                  <a:pt x="119078" y="341551"/>
                </a:lnTo>
                <a:lnTo>
                  <a:pt x="106136" y="337180"/>
                </a:lnTo>
                <a:lnTo>
                  <a:pt x="93688"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7"/>
                </a:lnTo>
                <a:lnTo>
                  <a:pt x="4094" y="212848"/>
                </a:lnTo>
                <a:lnTo>
                  <a:pt x="1582" y="198179"/>
                </a:lnTo>
                <a:lnTo>
                  <a:pt x="232" y="183106"/>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18" name="object 6"/>
          <p:cNvSpPr txBox="1"/>
          <p:nvPr/>
        </p:nvSpPr>
        <p:spPr>
          <a:xfrm>
            <a:off x="2856125" y="3759280"/>
            <a:ext cx="992822" cy="330200"/>
          </a:xfrm>
          <a:prstGeom prst="rect">
            <a:avLst/>
          </a:prstGeom>
        </p:spPr>
        <p:txBody>
          <a:bodyPr wrap="square" lIns="0" tIns="0" rIns="0" bIns="0" rtlCol="0">
            <a:noAutofit/>
          </a:bodyPr>
          <a:lstStyle/>
          <a:p>
            <a:pPr marL="12700">
              <a:lnSpc>
                <a:spcPts val="2600"/>
              </a:lnSpc>
              <a:spcBef>
                <a:spcPts val="130"/>
              </a:spcBef>
            </a:pPr>
            <a:r>
              <a:rPr sz="3600" baseline="2275" dirty="0">
                <a:solidFill>
                  <a:srgbClr val="7F7E7E"/>
                </a:solidFill>
                <a:cs typeface="Calibri"/>
              </a:rPr>
              <a:t>Income</a:t>
            </a:r>
            <a:endParaRPr sz="2400" dirty="0">
              <a:cs typeface="Calibri"/>
            </a:endParaRPr>
          </a:p>
        </p:txBody>
      </p:sp>
      <p:grpSp>
        <p:nvGrpSpPr>
          <p:cNvPr id="119" name="Group 118"/>
          <p:cNvGrpSpPr/>
          <p:nvPr/>
        </p:nvGrpSpPr>
        <p:grpSpPr>
          <a:xfrm>
            <a:off x="3907438" y="1888930"/>
            <a:ext cx="6303362" cy="4054670"/>
            <a:chOff x="2343901" y="1923700"/>
            <a:chExt cx="6303362" cy="4054670"/>
          </a:xfrm>
        </p:grpSpPr>
        <p:sp>
          <p:nvSpPr>
            <p:cNvPr id="120" name="object 67"/>
            <p:cNvSpPr/>
            <p:nvPr/>
          </p:nvSpPr>
          <p:spPr>
            <a:xfrm>
              <a:off x="2343901" y="1923700"/>
              <a:ext cx="0" cy="4054670"/>
            </a:xfrm>
            <a:custGeom>
              <a:avLst/>
              <a:gdLst/>
              <a:ahLst/>
              <a:cxnLst/>
              <a:rect l="l" t="t" r="r" b="b"/>
              <a:pathLst>
                <a:path h="4054670">
                  <a:moveTo>
                    <a:pt x="0" y="4054670"/>
                  </a:moveTo>
                  <a:lnTo>
                    <a:pt x="0" y="0"/>
                  </a:lnTo>
                </a:path>
              </a:pathLst>
            </a:custGeom>
            <a:ln w="25399">
              <a:solidFill>
                <a:srgbClr val="6094C9"/>
              </a:solidFill>
              <a:headEnd type="none"/>
              <a:tailEnd type="arrow"/>
            </a:ln>
            <a:effectLst>
              <a:outerShdw blurRad="50800" dist="38100" dir="5400000" algn="t" rotWithShape="0">
                <a:prstClr val="black">
                  <a:alpha val="40000"/>
                </a:prstClr>
              </a:outerShdw>
            </a:effectLst>
          </p:spPr>
          <p:txBody>
            <a:bodyPr wrap="square" lIns="0" tIns="0" rIns="0" bIns="0" rtlCol="0">
              <a:noAutofit/>
            </a:bodyPr>
            <a:lstStyle/>
            <a:p>
              <a:endParaRPr/>
            </a:p>
          </p:txBody>
        </p:sp>
        <p:sp>
          <p:nvSpPr>
            <p:cNvPr id="121" name="object 70"/>
            <p:cNvSpPr/>
            <p:nvPr/>
          </p:nvSpPr>
          <p:spPr>
            <a:xfrm>
              <a:off x="2343901" y="5978370"/>
              <a:ext cx="6303362" cy="0"/>
            </a:xfrm>
            <a:custGeom>
              <a:avLst/>
              <a:gdLst/>
              <a:ahLst/>
              <a:cxnLst/>
              <a:rect l="l" t="t" r="r" b="b"/>
              <a:pathLst>
                <a:path w="6303362">
                  <a:moveTo>
                    <a:pt x="0" y="0"/>
                  </a:moveTo>
                  <a:lnTo>
                    <a:pt x="6303362" y="0"/>
                  </a:lnTo>
                </a:path>
              </a:pathLst>
            </a:custGeom>
            <a:ln w="25399">
              <a:solidFill>
                <a:srgbClr val="6094C9"/>
              </a:solidFill>
              <a:headEnd type="none"/>
              <a:tailEnd type="arrow"/>
            </a:ln>
            <a:effectLst>
              <a:outerShdw blurRad="50800" dist="38100" algn="l" rotWithShape="0">
                <a:prstClr val="black">
                  <a:alpha val="40000"/>
                </a:prstClr>
              </a:outerShdw>
            </a:effectLst>
          </p:spPr>
          <p:txBody>
            <a:bodyPr wrap="square" lIns="0" tIns="0" rIns="0" bIns="0" rtlCol="0">
              <a:noAutofit/>
            </a:bodyPr>
            <a:lstStyle/>
            <a:p>
              <a:endParaRPr/>
            </a:p>
          </p:txBody>
        </p:sp>
      </p:grpSp>
      <p:sp>
        <p:nvSpPr>
          <p:cNvPr id="122" name="object 69"/>
          <p:cNvSpPr/>
          <p:nvPr/>
        </p:nvSpPr>
        <p:spPr>
          <a:xfrm>
            <a:off x="7006208" y="2493252"/>
            <a:ext cx="565019" cy="625840"/>
          </a:xfrm>
          <a:custGeom>
            <a:avLst/>
            <a:gdLst/>
            <a:ahLst/>
            <a:cxnLst/>
            <a:rect l="l" t="t" r="r" b="b"/>
            <a:pathLst>
              <a:path w="565019" h="625840">
                <a:moveTo>
                  <a:pt x="0" y="0"/>
                </a:moveTo>
                <a:lnTo>
                  <a:pt x="0" y="625840"/>
                </a:lnTo>
                <a:lnTo>
                  <a:pt x="565019" y="625840"/>
                </a:lnTo>
                <a:lnTo>
                  <a:pt x="565019" y="0"/>
                </a:lnTo>
                <a:lnTo>
                  <a:pt x="0" y="0"/>
                </a:lnTo>
                <a:close/>
              </a:path>
            </a:pathLst>
          </a:custGeom>
          <a:solidFill>
            <a:srgbClr val="59B9D0">
              <a:alpha val="71000"/>
            </a:srgbClr>
          </a:solidFill>
          <a:effectLst>
            <a:outerShdw blurRad="50800" dist="38100" dir="5400000" algn="t" rotWithShape="0">
              <a:prstClr val="black">
                <a:alpha val="40000"/>
              </a:prstClr>
            </a:outerShdw>
          </a:effectLst>
        </p:spPr>
        <p:txBody>
          <a:bodyPr wrap="square" lIns="0" tIns="0" rIns="0" bIns="0" rtlCol="0">
            <a:noAutofit/>
          </a:bodyPr>
          <a:lstStyle/>
          <a:p>
            <a:endParaRPr/>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p:nvPr/>
        </p:nvSpPr>
        <p:spPr>
          <a:xfrm>
            <a:off x="6950816" y="6116930"/>
            <a:ext cx="542241" cy="330200"/>
          </a:xfrm>
          <a:prstGeom prst="rect">
            <a:avLst/>
          </a:prstGeom>
        </p:spPr>
        <p:txBody>
          <a:bodyPr wrap="square" lIns="0" tIns="0" rIns="0" bIns="0" rtlCol="0">
            <a:noAutofit/>
          </a:bodyPr>
          <a:lstStyle/>
          <a:p>
            <a:pPr marL="12700">
              <a:lnSpc>
                <a:spcPts val="2600"/>
              </a:lnSpc>
              <a:spcBef>
                <a:spcPts val="130"/>
              </a:spcBef>
            </a:pPr>
            <a:r>
              <a:rPr sz="3600" baseline="2275" dirty="0">
                <a:solidFill>
                  <a:srgbClr val="7F7E7E"/>
                </a:solidFill>
                <a:latin typeface="Calibri"/>
                <a:cs typeface="Calibri"/>
              </a:rPr>
              <a:t>Age</a:t>
            </a:r>
            <a:endParaRPr sz="2400">
              <a:latin typeface="Calibri"/>
              <a:cs typeface="Calibri"/>
            </a:endParaRPr>
          </a:p>
        </p:txBody>
      </p:sp>
      <p:sp>
        <p:nvSpPr>
          <p:cNvPr id="88" name="object 5"/>
          <p:cNvSpPr txBox="1"/>
          <p:nvPr/>
        </p:nvSpPr>
        <p:spPr>
          <a:xfrm>
            <a:off x="3625916" y="369651"/>
            <a:ext cx="6889684" cy="807913"/>
          </a:xfrm>
          <a:prstGeom prst="rect">
            <a:avLst/>
          </a:prstGeom>
        </p:spPr>
        <p:txBody>
          <a:bodyPr wrap="square" lIns="0" tIns="0" rIns="0" bIns="0" rtlCol="0">
            <a:spAutoFit/>
          </a:bodyPr>
          <a:lstStyle/>
          <a:p>
            <a:pPr marL="12700" marR="41909">
              <a:lnSpc>
                <a:spcPts val="3454"/>
              </a:lnSpc>
              <a:spcBef>
                <a:spcPts val="172"/>
              </a:spcBef>
            </a:pPr>
            <a:r>
              <a:rPr lang="en-US" sz="4800" baseline="2560" dirty="0">
                <a:solidFill>
                  <a:srgbClr val="4E81BC"/>
                </a:solidFill>
                <a:latin typeface="+mj-lt"/>
                <a:cs typeface="Calibri"/>
              </a:rPr>
              <a:t>Mean Shift</a:t>
            </a:r>
            <a:endParaRPr sz="3200" dirty="0">
              <a:latin typeface="+mj-lt"/>
              <a:cs typeface="Calibri"/>
            </a:endParaRPr>
          </a:p>
          <a:p>
            <a:pPr marL="12700">
              <a:lnSpc>
                <a:spcPts val="2770"/>
              </a:lnSpc>
            </a:pPr>
            <a:r>
              <a:rPr lang="en-US" sz="3200" baseline="1137" dirty="0">
                <a:solidFill>
                  <a:srgbClr val="7F7E7E"/>
                </a:solidFill>
                <a:latin typeface="+mj-lt"/>
                <a:cs typeface="Calibri"/>
              </a:rPr>
              <a:t>Start at another point.</a:t>
            </a:r>
          </a:p>
        </p:txBody>
      </p:sp>
      <p:sp>
        <p:nvSpPr>
          <p:cNvPr id="89" name="object 82"/>
          <p:cNvSpPr/>
          <p:nvPr/>
        </p:nvSpPr>
        <p:spPr>
          <a:xfrm>
            <a:off x="5938372" y="5487188"/>
            <a:ext cx="347472" cy="347472"/>
          </a:xfrm>
          <a:custGeom>
            <a:avLst/>
            <a:gdLst/>
            <a:ahLst/>
            <a:cxnLst/>
            <a:rect l="l" t="t" r="r" b="b"/>
            <a:pathLst>
              <a:path w="320729"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90" name="object 84"/>
          <p:cNvSpPr/>
          <p:nvPr/>
        </p:nvSpPr>
        <p:spPr>
          <a:xfrm>
            <a:off x="6923747" y="5521291"/>
            <a:ext cx="347472" cy="347472"/>
          </a:xfrm>
          <a:custGeom>
            <a:avLst/>
            <a:gdLst/>
            <a:ahLst/>
            <a:cxnLst/>
            <a:rect l="l" t="t" r="r" b="b"/>
            <a:pathLst>
              <a:path w="320729"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6"/>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91" name="object 86"/>
          <p:cNvSpPr/>
          <p:nvPr/>
        </p:nvSpPr>
        <p:spPr>
          <a:xfrm>
            <a:off x="7775551" y="5502337"/>
            <a:ext cx="347472" cy="347472"/>
          </a:xfrm>
          <a:custGeom>
            <a:avLst/>
            <a:gdLst/>
            <a:ahLst/>
            <a:cxnLst/>
            <a:rect l="l" t="t" r="r" b="b"/>
            <a:pathLst>
              <a:path w="320729"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9"/>
                </a:lnTo>
                <a:lnTo>
                  <a:pt x="288458" y="69169"/>
                </a:lnTo>
                <a:lnTo>
                  <a:pt x="296005" y="80986"/>
                </a:lnTo>
                <a:lnTo>
                  <a:pt x="302647" y="93485"/>
                </a:lnTo>
                <a:lnTo>
                  <a:pt x="308334" y="106609"/>
                </a:lnTo>
                <a:lnTo>
                  <a:pt x="313014" y="120303"/>
                </a:lnTo>
                <a:lnTo>
                  <a:pt x="316635" y="134513"/>
                </a:lnTo>
                <a:lnTo>
                  <a:pt x="319146" y="149182"/>
                </a:lnTo>
                <a:lnTo>
                  <a:pt x="320497" y="164255"/>
                </a:lnTo>
                <a:lnTo>
                  <a:pt x="320729" y="173680"/>
                </a:lnTo>
                <a:lnTo>
                  <a:pt x="320116" y="188974"/>
                </a:lnTo>
                <a:lnTo>
                  <a:pt x="318311" y="203897"/>
                </a:lnTo>
                <a:lnTo>
                  <a:pt x="315364" y="218395"/>
                </a:lnTo>
                <a:lnTo>
                  <a:pt x="311328" y="232412"/>
                </a:lnTo>
                <a:lnTo>
                  <a:pt x="306254" y="245893"/>
                </a:lnTo>
                <a:lnTo>
                  <a:pt x="300192" y="258782"/>
                </a:lnTo>
                <a:lnTo>
                  <a:pt x="293194" y="271024"/>
                </a:lnTo>
                <a:lnTo>
                  <a:pt x="285310" y="282563"/>
                </a:lnTo>
                <a:lnTo>
                  <a:pt x="276593" y="293344"/>
                </a:lnTo>
                <a:lnTo>
                  <a:pt x="267094" y="303312"/>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6"/>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92" name="object 74"/>
          <p:cNvSpPr/>
          <p:nvPr/>
        </p:nvSpPr>
        <p:spPr>
          <a:xfrm>
            <a:off x="4192469" y="5195209"/>
            <a:ext cx="347472" cy="347472"/>
          </a:xfrm>
          <a:custGeom>
            <a:avLst/>
            <a:gdLst/>
            <a:ahLst/>
            <a:cxnLst/>
            <a:rect l="l" t="t" r="r" b="b"/>
            <a:pathLst>
              <a:path w="320730"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93" name="object 72"/>
          <p:cNvSpPr/>
          <p:nvPr/>
        </p:nvSpPr>
        <p:spPr>
          <a:xfrm>
            <a:off x="7483366" y="2517371"/>
            <a:ext cx="347472" cy="347472"/>
          </a:xfrm>
          <a:custGeom>
            <a:avLst/>
            <a:gdLst/>
            <a:ahLst/>
            <a:cxnLst/>
            <a:rect l="l" t="t" r="r" b="b"/>
            <a:pathLst>
              <a:path w="320730"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30" y="342927"/>
                </a:lnTo>
                <a:lnTo>
                  <a:pt x="182985" y="345647"/>
                </a:lnTo>
                <a:lnTo>
                  <a:pt x="169068" y="347110"/>
                </a:lnTo>
                <a:lnTo>
                  <a:pt x="160364" y="347362"/>
                </a:lnTo>
                <a:lnTo>
                  <a:pt x="146244" y="346698"/>
                </a:lnTo>
                <a:lnTo>
                  <a:pt x="132465" y="344742"/>
                </a:lnTo>
                <a:lnTo>
                  <a:pt x="119078" y="341551"/>
                </a:lnTo>
                <a:lnTo>
                  <a:pt x="106136" y="337180"/>
                </a:lnTo>
                <a:lnTo>
                  <a:pt x="93689" y="331684"/>
                </a:lnTo>
                <a:lnTo>
                  <a:pt x="81788" y="325119"/>
                </a:lnTo>
                <a:lnTo>
                  <a:pt x="70485" y="317540"/>
                </a:lnTo>
                <a:lnTo>
                  <a:pt x="59830" y="309002"/>
                </a:lnTo>
                <a:lnTo>
                  <a:pt x="49876" y="299561"/>
                </a:lnTo>
                <a:lnTo>
                  <a:pt x="40672" y="289273"/>
                </a:lnTo>
                <a:lnTo>
                  <a:pt x="32271" y="278192"/>
                </a:lnTo>
                <a:lnTo>
                  <a:pt x="24724" y="266375"/>
                </a:lnTo>
                <a:lnTo>
                  <a:pt x="18081" y="253876"/>
                </a:lnTo>
                <a:lnTo>
                  <a:pt x="12395" y="240752"/>
                </a:lnTo>
                <a:lnTo>
                  <a:pt x="7715" y="227058"/>
                </a:lnTo>
                <a:lnTo>
                  <a:pt x="4094" y="212848"/>
                </a:lnTo>
                <a:lnTo>
                  <a:pt x="1583" y="198180"/>
                </a:lnTo>
                <a:lnTo>
                  <a:pt x="232" y="183107"/>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94" name="object 70"/>
          <p:cNvSpPr/>
          <p:nvPr/>
        </p:nvSpPr>
        <p:spPr>
          <a:xfrm>
            <a:off x="7084113" y="2135643"/>
            <a:ext cx="347472" cy="347472"/>
          </a:xfrm>
          <a:custGeom>
            <a:avLst/>
            <a:gdLst/>
            <a:ahLst/>
            <a:cxnLst/>
            <a:rect l="l" t="t" r="r" b="b"/>
            <a:pathLst>
              <a:path w="320730"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2"/>
                </a:lnTo>
                <a:lnTo>
                  <a:pt x="146244" y="346698"/>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3" y="198179"/>
                </a:lnTo>
                <a:lnTo>
                  <a:pt x="232" y="183107"/>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95" name="object 68"/>
          <p:cNvSpPr/>
          <p:nvPr/>
        </p:nvSpPr>
        <p:spPr>
          <a:xfrm>
            <a:off x="6672028" y="1723114"/>
            <a:ext cx="347472" cy="347472"/>
          </a:xfrm>
          <a:custGeom>
            <a:avLst/>
            <a:gdLst/>
            <a:ahLst/>
            <a:cxnLst/>
            <a:rect l="l" t="t" r="r" b="b"/>
            <a:pathLst>
              <a:path w="320729"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2"/>
                </a:lnTo>
                <a:lnTo>
                  <a:pt x="146244" y="346698"/>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3"/>
                </a:lnTo>
                <a:lnTo>
                  <a:pt x="32271" y="278192"/>
                </a:lnTo>
                <a:lnTo>
                  <a:pt x="24724" y="266375"/>
                </a:lnTo>
                <a:lnTo>
                  <a:pt x="18081" y="253876"/>
                </a:lnTo>
                <a:lnTo>
                  <a:pt x="12395" y="240752"/>
                </a:lnTo>
                <a:lnTo>
                  <a:pt x="7715" y="227058"/>
                </a:lnTo>
                <a:lnTo>
                  <a:pt x="4094" y="212848"/>
                </a:lnTo>
                <a:lnTo>
                  <a:pt x="1583" y="198179"/>
                </a:lnTo>
                <a:lnTo>
                  <a:pt x="232" y="183107"/>
                </a:lnTo>
                <a:lnTo>
                  <a:pt x="0" y="173680"/>
                </a:lnTo>
                <a:close/>
              </a:path>
            </a:pathLst>
          </a:custGeom>
          <a:solidFill>
            <a:srgbClr val="59BAD1"/>
          </a:solidFill>
          <a:ln w="28575">
            <a:solidFill>
              <a:srgbClr val="418FA2"/>
            </a:solidFill>
          </a:ln>
        </p:spPr>
        <p:txBody>
          <a:bodyPr wrap="square" lIns="0" tIns="0" rIns="0" bIns="0" rtlCol="0">
            <a:noAutofit/>
          </a:bodyPr>
          <a:lstStyle/>
          <a:p>
            <a:endParaRPr/>
          </a:p>
        </p:txBody>
      </p:sp>
      <p:sp>
        <p:nvSpPr>
          <p:cNvPr id="96" name="object 66"/>
          <p:cNvSpPr/>
          <p:nvPr/>
        </p:nvSpPr>
        <p:spPr>
          <a:xfrm>
            <a:off x="8396003" y="3412181"/>
            <a:ext cx="347472" cy="347472"/>
          </a:xfrm>
          <a:custGeom>
            <a:avLst/>
            <a:gdLst/>
            <a:ahLst/>
            <a:cxnLst/>
            <a:rect l="l" t="t" r="r" b="b"/>
            <a:pathLst>
              <a:path w="320730"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4"/>
                </a:lnTo>
                <a:lnTo>
                  <a:pt x="308334" y="106609"/>
                </a:lnTo>
                <a:lnTo>
                  <a:pt x="313014" y="120303"/>
                </a:lnTo>
                <a:lnTo>
                  <a:pt x="316635" y="134512"/>
                </a:lnTo>
                <a:lnTo>
                  <a:pt x="319147" y="149181"/>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3" y="346697"/>
                </a:lnTo>
                <a:lnTo>
                  <a:pt x="132464" y="344742"/>
                </a:lnTo>
                <a:lnTo>
                  <a:pt x="119078" y="341551"/>
                </a:lnTo>
                <a:lnTo>
                  <a:pt x="106136" y="337180"/>
                </a:lnTo>
                <a:lnTo>
                  <a:pt x="93688" y="331684"/>
                </a:lnTo>
                <a:lnTo>
                  <a:pt x="81788" y="325119"/>
                </a:lnTo>
                <a:lnTo>
                  <a:pt x="70484" y="317539"/>
                </a:lnTo>
                <a:lnTo>
                  <a:pt x="59830" y="309001"/>
                </a:lnTo>
                <a:lnTo>
                  <a:pt x="49875" y="299561"/>
                </a:lnTo>
                <a:lnTo>
                  <a:pt x="40672" y="289272"/>
                </a:lnTo>
                <a:lnTo>
                  <a:pt x="32271" y="278192"/>
                </a:lnTo>
                <a:lnTo>
                  <a:pt x="24724" y="266375"/>
                </a:lnTo>
                <a:lnTo>
                  <a:pt x="18081" y="253876"/>
                </a:lnTo>
                <a:lnTo>
                  <a:pt x="12395" y="240752"/>
                </a:lnTo>
                <a:lnTo>
                  <a:pt x="7715" y="227057"/>
                </a:lnTo>
                <a:lnTo>
                  <a:pt x="4094" y="212848"/>
                </a:lnTo>
                <a:lnTo>
                  <a:pt x="1582" y="198179"/>
                </a:lnTo>
                <a:lnTo>
                  <a:pt x="232" y="183106"/>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97" name="object 63"/>
          <p:cNvSpPr/>
          <p:nvPr/>
        </p:nvSpPr>
        <p:spPr>
          <a:xfrm>
            <a:off x="7404842" y="5021529"/>
            <a:ext cx="347472" cy="347472"/>
          </a:xfrm>
          <a:custGeom>
            <a:avLst/>
            <a:gdLst/>
            <a:ahLst/>
            <a:cxnLst/>
            <a:rect l="l" t="t" r="r" b="b"/>
            <a:pathLst>
              <a:path w="320730" h="347361">
                <a:moveTo>
                  <a:pt x="0" y="173680"/>
                </a:moveTo>
                <a:lnTo>
                  <a:pt x="232" y="183106"/>
                </a:lnTo>
                <a:lnTo>
                  <a:pt x="1583" y="198179"/>
                </a:lnTo>
                <a:lnTo>
                  <a:pt x="4094" y="212848"/>
                </a:lnTo>
                <a:lnTo>
                  <a:pt x="7715" y="227058"/>
                </a:lnTo>
                <a:lnTo>
                  <a:pt x="12395" y="240752"/>
                </a:lnTo>
                <a:lnTo>
                  <a:pt x="18082" y="253876"/>
                </a:lnTo>
                <a:lnTo>
                  <a:pt x="24724" y="266375"/>
                </a:lnTo>
                <a:lnTo>
                  <a:pt x="32272" y="278192"/>
                </a:lnTo>
                <a:lnTo>
                  <a:pt x="40673" y="289272"/>
                </a:lnTo>
                <a:lnTo>
                  <a:pt x="49876" y="299561"/>
                </a:lnTo>
                <a:lnTo>
                  <a:pt x="59830" y="309001"/>
                </a:lnTo>
                <a:lnTo>
                  <a:pt x="70485" y="317539"/>
                </a:lnTo>
                <a:lnTo>
                  <a:pt x="81788" y="325118"/>
                </a:lnTo>
                <a:lnTo>
                  <a:pt x="93689" y="331684"/>
                </a:lnTo>
                <a:lnTo>
                  <a:pt x="106136" y="337180"/>
                </a:lnTo>
                <a:lnTo>
                  <a:pt x="119079" y="341551"/>
                </a:lnTo>
                <a:lnTo>
                  <a:pt x="132465" y="344742"/>
                </a:lnTo>
                <a:lnTo>
                  <a:pt x="146244" y="346697"/>
                </a:lnTo>
                <a:lnTo>
                  <a:pt x="160365" y="347361"/>
                </a:lnTo>
                <a:lnTo>
                  <a:pt x="169069" y="347110"/>
                </a:lnTo>
                <a:lnTo>
                  <a:pt x="182986" y="345646"/>
                </a:lnTo>
                <a:lnTo>
                  <a:pt x="196530" y="342926"/>
                </a:lnTo>
                <a:lnTo>
                  <a:pt x="209650" y="339004"/>
                </a:lnTo>
                <a:lnTo>
                  <a:pt x="222295" y="333936"/>
                </a:lnTo>
                <a:lnTo>
                  <a:pt x="234413" y="327778"/>
                </a:lnTo>
                <a:lnTo>
                  <a:pt x="245953" y="320583"/>
                </a:lnTo>
                <a:lnTo>
                  <a:pt x="256864" y="312409"/>
                </a:lnTo>
                <a:lnTo>
                  <a:pt x="267095" y="303311"/>
                </a:lnTo>
                <a:lnTo>
                  <a:pt x="276595" y="293343"/>
                </a:lnTo>
                <a:lnTo>
                  <a:pt x="285312" y="282562"/>
                </a:lnTo>
                <a:lnTo>
                  <a:pt x="293195" y="271023"/>
                </a:lnTo>
                <a:lnTo>
                  <a:pt x="300193" y="258781"/>
                </a:lnTo>
                <a:lnTo>
                  <a:pt x="306255" y="245892"/>
                </a:lnTo>
                <a:lnTo>
                  <a:pt x="311330" y="232411"/>
                </a:lnTo>
                <a:lnTo>
                  <a:pt x="315366" y="218394"/>
                </a:lnTo>
                <a:lnTo>
                  <a:pt x="318312" y="203896"/>
                </a:lnTo>
                <a:lnTo>
                  <a:pt x="320117" y="188973"/>
                </a:lnTo>
                <a:lnTo>
                  <a:pt x="320730" y="173680"/>
                </a:lnTo>
                <a:lnTo>
                  <a:pt x="320498" y="164254"/>
                </a:lnTo>
                <a:lnTo>
                  <a:pt x="319147" y="149181"/>
                </a:lnTo>
                <a:lnTo>
                  <a:pt x="316636" y="134512"/>
                </a:lnTo>
                <a:lnTo>
                  <a:pt x="313015" y="120303"/>
                </a:lnTo>
                <a:lnTo>
                  <a:pt x="308335" y="106609"/>
                </a:lnTo>
                <a:lnTo>
                  <a:pt x="302649" y="93485"/>
                </a:lnTo>
                <a:lnTo>
                  <a:pt x="296006" y="80986"/>
                </a:lnTo>
                <a:lnTo>
                  <a:pt x="288459" y="69169"/>
                </a:lnTo>
                <a:lnTo>
                  <a:pt x="280058" y="58089"/>
                </a:lnTo>
                <a:lnTo>
                  <a:pt x="270854" y="47800"/>
                </a:lnTo>
                <a:lnTo>
                  <a:pt x="260900" y="38359"/>
                </a:lnTo>
                <a:lnTo>
                  <a:pt x="250245" y="29822"/>
                </a:lnTo>
                <a:lnTo>
                  <a:pt x="238942" y="22242"/>
                </a:lnTo>
                <a:lnTo>
                  <a:pt x="227041" y="15677"/>
                </a:lnTo>
                <a:lnTo>
                  <a:pt x="214594" y="10181"/>
                </a:lnTo>
                <a:lnTo>
                  <a:pt x="201651" y="5810"/>
                </a:lnTo>
                <a:lnTo>
                  <a:pt x="188265" y="2619"/>
                </a:lnTo>
                <a:lnTo>
                  <a:pt x="174486" y="664"/>
                </a:lnTo>
                <a:lnTo>
                  <a:pt x="160365" y="0"/>
                </a:lnTo>
                <a:lnTo>
                  <a:pt x="151662" y="251"/>
                </a:lnTo>
                <a:lnTo>
                  <a:pt x="137745" y="1714"/>
                </a:lnTo>
                <a:lnTo>
                  <a:pt x="124200" y="4434"/>
                </a:lnTo>
                <a:lnTo>
                  <a:pt x="111080" y="8356"/>
                </a:lnTo>
                <a:lnTo>
                  <a:pt x="98436" y="13424"/>
                </a:lnTo>
                <a:lnTo>
                  <a:pt x="86318" y="19583"/>
                </a:lnTo>
                <a:lnTo>
                  <a:pt x="74777" y="26777"/>
                </a:lnTo>
                <a:lnTo>
                  <a:pt x="63866" y="34951"/>
                </a:lnTo>
                <a:lnTo>
                  <a:pt x="53635" y="44049"/>
                </a:lnTo>
                <a:lnTo>
                  <a:pt x="44136" y="54017"/>
                </a:lnTo>
                <a:lnTo>
                  <a:pt x="35419" y="64798"/>
                </a:lnTo>
                <a:lnTo>
                  <a:pt x="27535" y="76337"/>
                </a:lnTo>
                <a:lnTo>
                  <a:pt x="20537" y="88579"/>
                </a:lnTo>
                <a:lnTo>
                  <a:pt x="14475" y="101468"/>
                </a:lnTo>
                <a:lnTo>
                  <a:pt x="9400" y="114948"/>
                </a:lnTo>
                <a:lnTo>
                  <a:pt x="5364" y="128965"/>
                </a:lnTo>
                <a:lnTo>
                  <a:pt x="2418" y="143463"/>
                </a:lnTo>
                <a:lnTo>
                  <a:pt x="613" y="158386"/>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98" name="object 62"/>
          <p:cNvSpPr/>
          <p:nvPr/>
        </p:nvSpPr>
        <p:spPr>
          <a:xfrm>
            <a:off x="5850962" y="3493881"/>
            <a:ext cx="347472" cy="347472"/>
          </a:xfrm>
          <a:custGeom>
            <a:avLst/>
            <a:gdLst/>
            <a:ahLst/>
            <a:cxnLst/>
            <a:rect l="l" t="t" r="r" b="b"/>
            <a:pathLst>
              <a:path w="320729"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6" y="149182"/>
                </a:lnTo>
                <a:lnTo>
                  <a:pt x="320497" y="164254"/>
                </a:lnTo>
                <a:lnTo>
                  <a:pt x="320729"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6"/>
                </a:lnTo>
                <a:lnTo>
                  <a:pt x="0" y="173681"/>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99" name="object 60"/>
          <p:cNvSpPr/>
          <p:nvPr/>
        </p:nvSpPr>
        <p:spPr>
          <a:xfrm>
            <a:off x="4975263" y="4571028"/>
            <a:ext cx="347472" cy="347472"/>
          </a:xfrm>
          <a:custGeom>
            <a:avLst/>
            <a:gdLst/>
            <a:ahLst/>
            <a:cxnLst/>
            <a:rect l="l" t="t" r="r" b="b"/>
            <a:pathLst>
              <a:path w="320729"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8"/>
                </a:lnTo>
                <a:lnTo>
                  <a:pt x="288458" y="69169"/>
                </a:lnTo>
                <a:lnTo>
                  <a:pt x="296005" y="80986"/>
                </a:lnTo>
                <a:lnTo>
                  <a:pt x="302648" y="93485"/>
                </a:lnTo>
                <a:lnTo>
                  <a:pt x="308334" y="106609"/>
                </a:lnTo>
                <a:lnTo>
                  <a:pt x="313014" y="120303"/>
                </a:lnTo>
                <a:lnTo>
                  <a:pt x="316635" y="134513"/>
                </a:lnTo>
                <a:lnTo>
                  <a:pt x="319146" y="149182"/>
                </a:lnTo>
                <a:lnTo>
                  <a:pt x="320497" y="164254"/>
                </a:lnTo>
                <a:lnTo>
                  <a:pt x="320729"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1"/>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00" name="object 58"/>
          <p:cNvSpPr/>
          <p:nvPr/>
        </p:nvSpPr>
        <p:spPr>
          <a:xfrm>
            <a:off x="9037462" y="2045434"/>
            <a:ext cx="347472" cy="347472"/>
          </a:xfrm>
          <a:custGeom>
            <a:avLst/>
            <a:gdLst/>
            <a:ahLst/>
            <a:cxnLst/>
            <a:rect l="l" t="t" r="r" b="b"/>
            <a:pathLst>
              <a:path w="320729"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4"/>
                </a:lnTo>
                <a:lnTo>
                  <a:pt x="308334" y="106609"/>
                </a:lnTo>
                <a:lnTo>
                  <a:pt x="313014" y="120303"/>
                </a:lnTo>
                <a:lnTo>
                  <a:pt x="316635" y="134512"/>
                </a:lnTo>
                <a:lnTo>
                  <a:pt x="319146" y="149181"/>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2"/>
                </a:lnTo>
                <a:lnTo>
                  <a:pt x="146243" y="346698"/>
                </a:lnTo>
                <a:lnTo>
                  <a:pt x="132464" y="344742"/>
                </a:lnTo>
                <a:lnTo>
                  <a:pt x="119078" y="341551"/>
                </a:lnTo>
                <a:lnTo>
                  <a:pt x="106136" y="337180"/>
                </a:lnTo>
                <a:lnTo>
                  <a:pt x="93688" y="331684"/>
                </a:lnTo>
                <a:lnTo>
                  <a:pt x="81788" y="325119"/>
                </a:lnTo>
                <a:lnTo>
                  <a:pt x="70484" y="317539"/>
                </a:lnTo>
                <a:lnTo>
                  <a:pt x="59830" y="309002"/>
                </a:lnTo>
                <a:lnTo>
                  <a:pt x="49875" y="299561"/>
                </a:lnTo>
                <a:lnTo>
                  <a:pt x="40672" y="289272"/>
                </a:lnTo>
                <a:lnTo>
                  <a:pt x="32271" y="278192"/>
                </a:lnTo>
                <a:lnTo>
                  <a:pt x="24724" y="266375"/>
                </a:lnTo>
                <a:lnTo>
                  <a:pt x="18081" y="253876"/>
                </a:lnTo>
                <a:lnTo>
                  <a:pt x="12395" y="240752"/>
                </a:lnTo>
                <a:lnTo>
                  <a:pt x="7715" y="227057"/>
                </a:lnTo>
                <a:lnTo>
                  <a:pt x="4094" y="212848"/>
                </a:lnTo>
                <a:lnTo>
                  <a:pt x="1582" y="198179"/>
                </a:lnTo>
                <a:lnTo>
                  <a:pt x="232" y="183106"/>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01" name="object 56"/>
          <p:cNvSpPr/>
          <p:nvPr/>
        </p:nvSpPr>
        <p:spPr>
          <a:xfrm>
            <a:off x="8077321" y="1961962"/>
            <a:ext cx="347472" cy="347472"/>
          </a:xfrm>
          <a:custGeom>
            <a:avLst/>
            <a:gdLst/>
            <a:ahLst/>
            <a:cxnLst/>
            <a:rect l="l" t="t" r="r" b="b"/>
            <a:pathLst>
              <a:path w="320729"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4"/>
                </a:lnTo>
                <a:lnTo>
                  <a:pt x="308334" y="106609"/>
                </a:lnTo>
                <a:lnTo>
                  <a:pt x="313014" y="120303"/>
                </a:lnTo>
                <a:lnTo>
                  <a:pt x="316635" y="134512"/>
                </a:lnTo>
                <a:lnTo>
                  <a:pt x="319146" y="149181"/>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2"/>
                </a:lnTo>
                <a:lnTo>
                  <a:pt x="146243" y="346697"/>
                </a:lnTo>
                <a:lnTo>
                  <a:pt x="132464" y="344742"/>
                </a:lnTo>
                <a:lnTo>
                  <a:pt x="119078" y="341551"/>
                </a:lnTo>
                <a:lnTo>
                  <a:pt x="106136" y="337180"/>
                </a:lnTo>
                <a:lnTo>
                  <a:pt x="93688" y="331684"/>
                </a:lnTo>
                <a:lnTo>
                  <a:pt x="81788" y="325119"/>
                </a:lnTo>
                <a:lnTo>
                  <a:pt x="70484" y="317539"/>
                </a:lnTo>
                <a:lnTo>
                  <a:pt x="59830" y="309002"/>
                </a:lnTo>
                <a:lnTo>
                  <a:pt x="49875" y="299561"/>
                </a:lnTo>
                <a:lnTo>
                  <a:pt x="40672" y="289272"/>
                </a:lnTo>
                <a:lnTo>
                  <a:pt x="32271" y="278192"/>
                </a:lnTo>
                <a:lnTo>
                  <a:pt x="24724" y="266375"/>
                </a:lnTo>
                <a:lnTo>
                  <a:pt x="18081" y="253876"/>
                </a:lnTo>
                <a:lnTo>
                  <a:pt x="12395" y="240752"/>
                </a:lnTo>
                <a:lnTo>
                  <a:pt x="7715" y="227057"/>
                </a:lnTo>
                <a:lnTo>
                  <a:pt x="4094" y="212848"/>
                </a:lnTo>
                <a:lnTo>
                  <a:pt x="1582" y="198179"/>
                </a:lnTo>
                <a:lnTo>
                  <a:pt x="232" y="183106"/>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02" name="object 54"/>
          <p:cNvSpPr/>
          <p:nvPr/>
        </p:nvSpPr>
        <p:spPr>
          <a:xfrm>
            <a:off x="8877097" y="2753913"/>
            <a:ext cx="347472" cy="347472"/>
          </a:xfrm>
          <a:custGeom>
            <a:avLst/>
            <a:gdLst/>
            <a:ahLst/>
            <a:cxnLst/>
            <a:rect l="l" t="t" r="r" b="b"/>
            <a:pathLst>
              <a:path w="320730"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4"/>
                </a:lnTo>
                <a:lnTo>
                  <a:pt x="308334" y="106609"/>
                </a:lnTo>
                <a:lnTo>
                  <a:pt x="313014" y="120303"/>
                </a:lnTo>
                <a:lnTo>
                  <a:pt x="316635" y="134512"/>
                </a:lnTo>
                <a:lnTo>
                  <a:pt x="319146" y="149181"/>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2"/>
                </a:lnTo>
                <a:lnTo>
                  <a:pt x="146243" y="346698"/>
                </a:lnTo>
                <a:lnTo>
                  <a:pt x="132464" y="344742"/>
                </a:lnTo>
                <a:lnTo>
                  <a:pt x="119078" y="341551"/>
                </a:lnTo>
                <a:lnTo>
                  <a:pt x="106136" y="337180"/>
                </a:lnTo>
                <a:lnTo>
                  <a:pt x="93688" y="331684"/>
                </a:lnTo>
                <a:lnTo>
                  <a:pt x="81788" y="325119"/>
                </a:lnTo>
                <a:lnTo>
                  <a:pt x="70484" y="317539"/>
                </a:lnTo>
                <a:lnTo>
                  <a:pt x="59830" y="309002"/>
                </a:lnTo>
                <a:lnTo>
                  <a:pt x="49875" y="299561"/>
                </a:lnTo>
                <a:lnTo>
                  <a:pt x="40672" y="289272"/>
                </a:lnTo>
                <a:lnTo>
                  <a:pt x="32271" y="278192"/>
                </a:lnTo>
                <a:lnTo>
                  <a:pt x="24724" y="266375"/>
                </a:lnTo>
                <a:lnTo>
                  <a:pt x="18081" y="253876"/>
                </a:lnTo>
                <a:lnTo>
                  <a:pt x="12395" y="240752"/>
                </a:lnTo>
                <a:lnTo>
                  <a:pt x="7715" y="227057"/>
                </a:lnTo>
                <a:lnTo>
                  <a:pt x="4094" y="212848"/>
                </a:lnTo>
                <a:lnTo>
                  <a:pt x="1582" y="198179"/>
                </a:lnTo>
                <a:lnTo>
                  <a:pt x="232" y="183106"/>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03" name="object 52"/>
          <p:cNvSpPr/>
          <p:nvPr/>
        </p:nvSpPr>
        <p:spPr>
          <a:xfrm>
            <a:off x="6220124" y="4120868"/>
            <a:ext cx="347472" cy="347472"/>
          </a:xfrm>
          <a:custGeom>
            <a:avLst/>
            <a:gdLst/>
            <a:ahLst/>
            <a:cxnLst/>
            <a:rect l="l" t="t" r="r" b="b"/>
            <a:pathLst>
              <a:path w="320730"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5"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1"/>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04" name="object 50"/>
          <p:cNvSpPr/>
          <p:nvPr/>
        </p:nvSpPr>
        <p:spPr>
          <a:xfrm>
            <a:off x="5965297" y="4612355"/>
            <a:ext cx="347472" cy="347472"/>
          </a:xfrm>
          <a:custGeom>
            <a:avLst/>
            <a:gdLst/>
            <a:ahLst/>
            <a:cxnLst/>
            <a:rect l="l" t="t" r="r" b="b"/>
            <a:pathLst>
              <a:path w="320730"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6"/>
                </a:lnTo>
                <a:lnTo>
                  <a:pt x="0" y="173681"/>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05" name="object 48"/>
          <p:cNvSpPr/>
          <p:nvPr/>
        </p:nvSpPr>
        <p:spPr>
          <a:xfrm>
            <a:off x="4654532" y="4049985"/>
            <a:ext cx="347472" cy="347472"/>
          </a:xfrm>
          <a:custGeom>
            <a:avLst/>
            <a:gdLst/>
            <a:ahLst/>
            <a:cxnLst/>
            <a:rect l="l" t="t" r="r" b="b"/>
            <a:pathLst>
              <a:path w="320729"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6" y="149182"/>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06" name="object 42"/>
          <p:cNvSpPr/>
          <p:nvPr/>
        </p:nvSpPr>
        <p:spPr>
          <a:xfrm>
            <a:off x="7272103" y="3311841"/>
            <a:ext cx="347472" cy="347472"/>
          </a:xfrm>
          <a:custGeom>
            <a:avLst/>
            <a:gdLst/>
            <a:ahLst/>
            <a:cxnLst/>
            <a:rect l="l" t="t" r="r" b="b"/>
            <a:pathLst>
              <a:path w="320730"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4" y="346697"/>
                </a:lnTo>
                <a:lnTo>
                  <a:pt x="132465" y="344742"/>
                </a:lnTo>
                <a:lnTo>
                  <a:pt x="119078" y="341551"/>
                </a:lnTo>
                <a:lnTo>
                  <a:pt x="106136" y="337180"/>
                </a:lnTo>
                <a:lnTo>
                  <a:pt x="93689" y="331684"/>
                </a:lnTo>
                <a:lnTo>
                  <a:pt x="81788" y="325119"/>
                </a:lnTo>
                <a:lnTo>
                  <a:pt x="70485" y="317539"/>
                </a:lnTo>
                <a:lnTo>
                  <a:pt x="59830" y="309001"/>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6"/>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07" name="object 44"/>
          <p:cNvSpPr/>
          <p:nvPr/>
        </p:nvSpPr>
        <p:spPr>
          <a:xfrm>
            <a:off x="7084113" y="2580232"/>
            <a:ext cx="347472" cy="347472"/>
          </a:xfrm>
          <a:custGeom>
            <a:avLst/>
            <a:gdLst/>
            <a:ahLst/>
            <a:cxnLst/>
            <a:rect l="l" t="t" r="r" b="b"/>
            <a:pathLst>
              <a:path w="320730"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2"/>
                </a:lnTo>
                <a:lnTo>
                  <a:pt x="146244" y="346698"/>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3"/>
                </a:lnTo>
                <a:lnTo>
                  <a:pt x="32271" y="278192"/>
                </a:lnTo>
                <a:lnTo>
                  <a:pt x="24724" y="266375"/>
                </a:lnTo>
                <a:lnTo>
                  <a:pt x="18081" y="253876"/>
                </a:lnTo>
                <a:lnTo>
                  <a:pt x="12395" y="240752"/>
                </a:lnTo>
                <a:lnTo>
                  <a:pt x="7715" y="227058"/>
                </a:lnTo>
                <a:lnTo>
                  <a:pt x="4094" y="212848"/>
                </a:lnTo>
                <a:lnTo>
                  <a:pt x="1583" y="198179"/>
                </a:lnTo>
                <a:lnTo>
                  <a:pt x="232" y="183107"/>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08" name="object 46"/>
          <p:cNvSpPr/>
          <p:nvPr/>
        </p:nvSpPr>
        <p:spPr>
          <a:xfrm>
            <a:off x="6945508" y="2964479"/>
            <a:ext cx="347472" cy="347472"/>
          </a:xfrm>
          <a:custGeom>
            <a:avLst/>
            <a:gdLst/>
            <a:ahLst/>
            <a:cxnLst/>
            <a:rect l="l" t="t" r="r" b="b"/>
            <a:pathLst>
              <a:path w="320730"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4"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30" y="342927"/>
                </a:lnTo>
                <a:lnTo>
                  <a:pt x="182985" y="345647"/>
                </a:lnTo>
                <a:lnTo>
                  <a:pt x="169068" y="347110"/>
                </a:lnTo>
                <a:lnTo>
                  <a:pt x="160365" y="347362"/>
                </a:lnTo>
                <a:lnTo>
                  <a:pt x="146244" y="346698"/>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3" y="198179"/>
                </a:lnTo>
                <a:lnTo>
                  <a:pt x="232" y="183107"/>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09" name="object 40"/>
          <p:cNvSpPr/>
          <p:nvPr/>
        </p:nvSpPr>
        <p:spPr>
          <a:xfrm>
            <a:off x="6737120" y="4921685"/>
            <a:ext cx="347472" cy="347472"/>
          </a:xfrm>
          <a:custGeom>
            <a:avLst/>
            <a:gdLst/>
            <a:ahLst/>
            <a:cxnLst/>
            <a:rect l="l" t="t" r="r" b="b"/>
            <a:pathLst>
              <a:path w="320729"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29"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1"/>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10" name="object 38"/>
          <p:cNvSpPr/>
          <p:nvPr/>
        </p:nvSpPr>
        <p:spPr>
          <a:xfrm>
            <a:off x="8556365" y="2219115"/>
            <a:ext cx="347472" cy="347472"/>
          </a:xfrm>
          <a:custGeom>
            <a:avLst/>
            <a:gdLst/>
            <a:ahLst/>
            <a:cxnLst/>
            <a:rect l="l" t="t" r="r" b="b"/>
            <a:pathLst>
              <a:path w="320729"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4"/>
                </a:lnTo>
                <a:lnTo>
                  <a:pt x="308334" y="106609"/>
                </a:lnTo>
                <a:lnTo>
                  <a:pt x="313014" y="120303"/>
                </a:lnTo>
                <a:lnTo>
                  <a:pt x="316635" y="134512"/>
                </a:lnTo>
                <a:lnTo>
                  <a:pt x="319146" y="149181"/>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2"/>
                </a:lnTo>
                <a:lnTo>
                  <a:pt x="146243" y="346698"/>
                </a:lnTo>
                <a:lnTo>
                  <a:pt x="132464" y="344742"/>
                </a:lnTo>
                <a:lnTo>
                  <a:pt x="119078" y="341551"/>
                </a:lnTo>
                <a:lnTo>
                  <a:pt x="106136" y="337180"/>
                </a:lnTo>
                <a:lnTo>
                  <a:pt x="93688" y="331684"/>
                </a:lnTo>
                <a:lnTo>
                  <a:pt x="81788" y="325119"/>
                </a:lnTo>
                <a:lnTo>
                  <a:pt x="70484" y="317539"/>
                </a:lnTo>
                <a:lnTo>
                  <a:pt x="59830" y="309002"/>
                </a:lnTo>
                <a:lnTo>
                  <a:pt x="49875" y="299561"/>
                </a:lnTo>
                <a:lnTo>
                  <a:pt x="40672" y="289272"/>
                </a:lnTo>
                <a:lnTo>
                  <a:pt x="32271" y="278192"/>
                </a:lnTo>
                <a:lnTo>
                  <a:pt x="24724" y="266375"/>
                </a:lnTo>
                <a:lnTo>
                  <a:pt x="18081" y="253876"/>
                </a:lnTo>
                <a:lnTo>
                  <a:pt x="12395" y="240752"/>
                </a:lnTo>
                <a:lnTo>
                  <a:pt x="7715" y="227057"/>
                </a:lnTo>
                <a:lnTo>
                  <a:pt x="4094" y="212848"/>
                </a:lnTo>
                <a:lnTo>
                  <a:pt x="1582" y="198179"/>
                </a:lnTo>
                <a:lnTo>
                  <a:pt x="232" y="183106"/>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11" name="object 36"/>
          <p:cNvSpPr/>
          <p:nvPr/>
        </p:nvSpPr>
        <p:spPr>
          <a:xfrm>
            <a:off x="8909165" y="3402186"/>
            <a:ext cx="347472" cy="347472"/>
          </a:xfrm>
          <a:custGeom>
            <a:avLst/>
            <a:gdLst/>
            <a:ahLst/>
            <a:cxnLst/>
            <a:rect l="l" t="t" r="r" b="b"/>
            <a:pathLst>
              <a:path w="338701" h="347361">
                <a:moveTo>
                  <a:pt x="338701" y="173680"/>
                </a:moveTo>
                <a:lnTo>
                  <a:pt x="338086" y="158773"/>
                </a:lnTo>
                <a:lnTo>
                  <a:pt x="336274" y="144215"/>
                </a:lnTo>
                <a:lnTo>
                  <a:pt x="333315" y="130059"/>
                </a:lnTo>
                <a:lnTo>
                  <a:pt x="329260" y="116355"/>
                </a:lnTo>
                <a:lnTo>
                  <a:pt x="324157" y="103155"/>
                </a:lnTo>
                <a:lnTo>
                  <a:pt x="318058" y="90510"/>
                </a:lnTo>
                <a:lnTo>
                  <a:pt x="311012" y="78472"/>
                </a:lnTo>
                <a:lnTo>
                  <a:pt x="303069" y="67092"/>
                </a:lnTo>
                <a:lnTo>
                  <a:pt x="294280" y="56421"/>
                </a:lnTo>
                <a:lnTo>
                  <a:pt x="284694" y="46511"/>
                </a:lnTo>
                <a:lnTo>
                  <a:pt x="274362" y="37412"/>
                </a:lnTo>
                <a:lnTo>
                  <a:pt x="263333" y="29177"/>
                </a:lnTo>
                <a:lnTo>
                  <a:pt x="251657" y="21856"/>
                </a:lnTo>
                <a:lnTo>
                  <a:pt x="239385" y="15500"/>
                </a:lnTo>
                <a:lnTo>
                  <a:pt x="226566" y="10162"/>
                </a:lnTo>
                <a:lnTo>
                  <a:pt x="213252" y="5892"/>
                </a:lnTo>
                <a:lnTo>
                  <a:pt x="199490" y="2742"/>
                </a:lnTo>
                <a:lnTo>
                  <a:pt x="185333" y="763"/>
                </a:lnTo>
                <a:lnTo>
                  <a:pt x="170829" y="6"/>
                </a:lnTo>
                <a:lnTo>
                  <a:pt x="169350" y="0"/>
                </a:lnTo>
                <a:lnTo>
                  <a:pt x="154814" y="630"/>
                </a:lnTo>
                <a:lnTo>
                  <a:pt x="140620" y="2489"/>
                </a:lnTo>
                <a:lnTo>
                  <a:pt x="126816" y="5523"/>
                </a:lnTo>
                <a:lnTo>
                  <a:pt x="113454" y="9683"/>
                </a:lnTo>
                <a:lnTo>
                  <a:pt x="100583" y="14916"/>
                </a:lnTo>
                <a:lnTo>
                  <a:pt x="88254" y="21171"/>
                </a:lnTo>
                <a:lnTo>
                  <a:pt x="76516" y="28397"/>
                </a:lnTo>
                <a:lnTo>
                  <a:pt x="65420" y="36543"/>
                </a:lnTo>
                <a:lnTo>
                  <a:pt x="55015" y="45557"/>
                </a:lnTo>
                <a:lnTo>
                  <a:pt x="45351" y="55388"/>
                </a:lnTo>
                <a:lnTo>
                  <a:pt x="36479" y="65984"/>
                </a:lnTo>
                <a:lnTo>
                  <a:pt x="28449" y="77295"/>
                </a:lnTo>
                <a:lnTo>
                  <a:pt x="21311" y="89269"/>
                </a:lnTo>
                <a:lnTo>
                  <a:pt x="15114" y="101855"/>
                </a:lnTo>
                <a:lnTo>
                  <a:pt x="9909" y="115001"/>
                </a:lnTo>
                <a:lnTo>
                  <a:pt x="5745" y="128657"/>
                </a:lnTo>
                <a:lnTo>
                  <a:pt x="2674" y="142770"/>
                </a:lnTo>
                <a:lnTo>
                  <a:pt x="744" y="157289"/>
                </a:lnTo>
                <a:lnTo>
                  <a:pt x="6" y="172164"/>
                </a:lnTo>
                <a:lnTo>
                  <a:pt x="0" y="173680"/>
                </a:lnTo>
                <a:lnTo>
                  <a:pt x="615" y="188588"/>
                </a:lnTo>
                <a:lnTo>
                  <a:pt x="2427" y="203146"/>
                </a:lnTo>
                <a:lnTo>
                  <a:pt x="5386" y="217302"/>
                </a:lnTo>
                <a:lnTo>
                  <a:pt x="9441" y="231006"/>
                </a:lnTo>
                <a:lnTo>
                  <a:pt x="14544" y="244206"/>
                </a:lnTo>
                <a:lnTo>
                  <a:pt x="20643" y="256850"/>
                </a:lnTo>
                <a:lnTo>
                  <a:pt x="27689" y="268888"/>
                </a:lnTo>
                <a:lnTo>
                  <a:pt x="35631" y="280269"/>
                </a:lnTo>
                <a:lnTo>
                  <a:pt x="44421" y="290940"/>
                </a:lnTo>
                <a:lnTo>
                  <a:pt x="54007" y="300850"/>
                </a:lnTo>
                <a:lnTo>
                  <a:pt x="64339" y="309949"/>
                </a:lnTo>
                <a:lnTo>
                  <a:pt x="75368" y="318184"/>
                </a:lnTo>
                <a:lnTo>
                  <a:pt x="87044" y="325505"/>
                </a:lnTo>
                <a:lnTo>
                  <a:pt x="99316" y="331861"/>
                </a:lnTo>
                <a:lnTo>
                  <a:pt x="112134" y="337199"/>
                </a:lnTo>
                <a:lnTo>
                  <a:pt x="125449" y="341469"/>
                </a:lnTo>
                <a:lnTo>
                  <a:pt x="139210" y="344619"/>
                </a:lnTo>
                <a:lnTo>
                  <a:pt x="153368" y="346598"/>
                </a:lnTo>
                <a:lnTo>
                  <a:pt x="167872" y="347355"/>
                </a:lnTo>
                <a:lnTo>
                  <a:pt x="169350" y="347361"/>
                </a:lnTo>
                <a:lnTo>
                  <a:pt x="183886" y="346731"/>
                </a:lnTo>
                <a:lnTo>
                  <a:pt x="198081" y="344872"/>
                </a:lnTo>
                <a:lnTo>
                  <a:pt x="211885" y="341838"/>
                </a:lnTo>
                <a:lnTo>
                  <a:pt x="225247" y="337678"/>
                </a:lnTo>
                <a:lnTo>
                  <a:pt x="238117" y="332445"/>
                </a:lnTo>
                <a:lnTo>
                  <a:pt x="250447" y="326190"/>
                </a:lnTo>
                <a:lnTo>
                  <a:pt x="262185" y="318964"/>
                </a:lnTo>
                <a:lnTo>
                  <a:pt x="273281" y="310818"/>
                </a:lnTo>
                <a:lnTo>
                  <a:pt x="283686" y="301804"/>
                </a:lnTo>
                <a:lnTo>
                  <a:pt x="293349" y="291973"/>
                </a:lnTo>
                <a:lnTo>
                  <a:pt x="302221" y="281377"/>
                </a:lnTo>
                <a:lnTo>
                  <a:pt x="310251" y="270066"/>
                </a:lnTo>
                <a:lnTo>
                  <a:pt x="317390" y="258092"/>
                </a:lnTo>
                <a:lnTo>
                  <a:pt x="323587" y="245506"/>
                </a:lnTo>
                <a:lnTo>
                  <a:pt x="328792" y="232360"/>
                </a:lnTo>
                <a:lnTo>
                  <a:pt x="332956" y="218704"/>
                </a:lnTo>
                <a:lnTo>
                  <a:pt x="336027" y="204591"/>
                </a:lnTo>
                <a:lnTo>
                  <a:pt x="337957" y="190071"/>
                </a:lnTo>
                <a:lnTo>
                  <a:pt x="338695" y="175197"/>
                </a:lnTo>
                <a:lnTo>
                  <a:pt x="338701"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12" name="object 34"/>
          <p:cNvSpPr/>
          <p:nvPr/>
        </p:nvSpPr>
        <p:spPr>
          <a:xfrm>
            <a:off x="6562354" y="2483005"/>
            <a:ext cx="347472" cy="347472"/>
          </a:xfrm>
          <a:custGeom>
            <a:avLst/>
            <a:gdLst/>
            <a:ahLst/>
            <a:cxnLst/>
            <a:rect l="l" t="t" r="r" b="b"/>
            <a:pathLst>
              <a:path w="320729"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5" y="2619"/>
                </a:lnTo>
                <a:lnTo>
                  <a:pt x="201651" y="5810"/>
                </a:lnTo>
                <a:lnTo>
                  <a:pt x="214593" y="10181"/>
                </a:lnTo>
                <a:lnTo>
                  <a:pt x="227041" y="15677"/>
                </a:lnTo>
                <a:lnTo>
                  <a:pt x="238941" y="22242"/>
                </a:lnTo>
                <a:lnTo>
                  <a:pt x="250245" y="29822"/>
                </a:lnTo>
                <a:lnTo>
                  <a:pt x="260899" y="38359"/>
                </a:lnTo>
                <a:lnTo>
                  <a:pt x="270854"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2"/>
                </a:lnTo>
                <a:lnTo>
                  <a:pt x="146244" y="346698"/>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3" y="198179"/>
                </a:lnTo>
                <a:lnTo>
                  <a:pt x="232" y="183107"/>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13" name="object 32"/>
          <p:cNvSpPr/>
          <p:nvPr/>
        </p:nvSpPr>
        <p:spPr>
          <a:xfrm>
            <a:off x="8716732" y="1593274"/>
            <a:ext cx="347472" cy="347472"/>
          </a:xfrm>
          <a:custGeom>
            <a:avLst/>
            <a:gdLst/>
            <a:ahLst/>
            <a:cxnLst/>
            <a:rect l="l" t="t" r="r" b="b"/>
            <a:pathLst>
              <a:path w="320730"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4"/>
                </a:lnTo>
                <a:lnTo>
                  <a:pt x="308334" y="106609"/>
                </a:lnTo>
                <a:lnTo>
                  <a:pt x="313014" y="120303"/>
                </a:lnTo>
                <a:lnTo>
                  <a:pt x="316635" y="134512"/>
                </a:lnTo>
                <a:lnTo>
                  <a:pt x="319147" y="149181"/>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3"/>
                </a:lnTo>
                <a:lnTo>
                  <a:pt x="285311" y="282563"/>
                </a:lnTo>
                <a:lnTo>
                  <a:pt x="276594" y="293344"/>
                </a:lnTo>
                <a:lnTo>
                  <a:pt x="267094" y="303311"/>
                </a:lnTo>
                <a:lnTo>
                  <a:pt x="256863" y="312410"/>
                </a:lnTo>
                <a:lnTo>
                  <a:pt x="245952" y="320584"/>
                </a:lnTo>
                <a:lnTo>
                  <a:pt x="234412" y="327778"/>
                </a:lnTo>
                <a:lnTo>
                  <a:pt x="222294" y="333937"/>
                </a:lnTo>
                <a:lnTo>
                  <a:pt x="209649" y="339005"/>
                </a:lnTo>
                <a:lnTo>
                  <a:pt x="196530" y="342927"/>
                </a:lnTo>
                <a:lnTo>
                  <a:pt x="182985" y="345647"/>
                </a:lnTo>
                <a:lnTo>
                  <a:pt x="169068" y="347110"/>
                </a:lnTo>
                <a:lnTo>
                  <a:pt x="160364" y="347362"/>
                </a:lnTo>
                <a:lnTo>
                  <a:pt x="146243" y="346698"/>
                </a:lnTo>
                <a:lnTo>
                  <a:pt x="132464" y="344742"/>
                </a:lnTo>
                <a:lnTo>
                  <a:pt x="119078" y="341551"/>
                </a:lnTo>
                <a:lnTo>
                  <a:pt x="106136" y="337180"/>
                </a:lnTo>
                <a:lnTo>
                  <a:pt x="93688" y="331684"/>
                </a:lnTo>
                <a:lnTo>
                  <a:pt x="81788" y="325119"/>
                </a:lnTo>
                <a:lnTo>
                  <a:pt x="70484" y="317539"/>
                </a:lnTo>
                <a:lnTo>
                  <a:pt x="59830" y="309002"/>
                </a:lnTo>
                <a:lnTo>
                  <a:pt x="49875" y="299561"/>
                </a:lnTo>
                <a:lnTo>
                  <a:pt x="40672" y="289272"/>
                </a:lnTo>
                <a:lnTo>
                  <a:pt x="32271" y="278192"/>
                </a:lnTo>
                <a:lnTo>
                  <a:pt x="24724" y="266375"/>
                </a:lnTo>
                <a:lnTo>
                  <a:pt x="18081" y="253876"/>
                </a:lnTo>
                <a:lnTo>
                  <a:pt x="12395" y="240752"/>
                </a:lnTo>
                <a:lnTo>
                  <a:pt x="7715" y="227057"/>
                </a:lnTo>
                <a:lnTo>
                  <a:pt x="4094" y="212848"/>
                </a:lnTo>
                <a:lnTo>
                  <a:pt x="1582" y="198179"/>
                </a:lnTo>
                <a:lnTo>
                  <a:pt x="232" y="183106"/>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14" name="object 30"/>
          <p:cNvSpPr/>
          <p:nvPr/>
        </p:nvSpPr>
        <p:spPr>
          <a:xfrm>
            <a:off x="7725572" y="3169970"/>
            <a:ext cx="347472" cy="347472"/>
          </a:xfrm>
          <a:custGeom>
            <a:avLst/>
            <a:gdLst/>
            <a:ahLst/>
            <a:cxnLst/>
            <a:rect l="l" t="t" r="r" b="b"/>
            <a:pathLst>
              <a:path w="320729"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2"/>
                </a:lnTo>
                <a:lnTo>
                  <a:pt x="146244" y="346698"/>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3" y="198179"/>
                </a:lnTo>
                <a:lnTo>
                  <a:pt x="232" y="183107"/>
                </a:lnTo>
                <a:lnTo>
                  <a:pt x="0" y="173680"/>
                </a:lnTo>
                <a:close/>
              </a:path>
            </a:pathLst>
          </a:custGeom>
          <a:solidFill>
            <a:srgbClr val="FAA757"/>
          </a:solidFill>
          <a:ln w="28575">
            <a:solidFill>
              <a:srgbClr val="C1803F"/>
            </a:solidFill>
          </a:ln>
        </p:spPr>
        <p:txBody>
          <a:bodyPr wrap="square" lIns="0" tIns="0" rIns="0" bIns="0" rtlCol="0">
            <a:noAutofit/>
          </a:bodyPr>
          <a:lstStyle/>
          <a:p>
            <a:endParaRPr/>
          </a:p>
        </p:txBody>
      </p:sp>
      <p:sp>
        <p:nvSpPr>
          <p:cNvPr id="115" name="object 28"/>
          <p:cNvSpPr/>
          <p:nvPr/>
        </p:nvSpPr>
        <p:spPr>
          <a:xfrm>
            <a:off x="6401989" y="5328656"/>
            <a:ext cx="347472" cy="347472"/>
          </a:xfrm>
          <a:custGeom>
            <a:avLst/>
            <a:gdLst/>
            <a:ahLst/>
            <a:cxnLst/>
            <a:rect l="l" t="t" r="r" b="b"/>
            <a:pathLst>
              <a:path w="320730"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6"/>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16" name="object 26"/>
          <p:cNvSpPr/>
          <p:nvPr/>
        </p:nvSpPr>
        <p:spPr>
          <a:xfrm>
            <a:off x="7105873" y="4521611"/>
            <a:ext cx="347472" cy="347472"/>
          </a:xfrm>
          <a:custGeom>
            <a:avLst/>
            <a:gdLst/>
            <a:ahLst/>
            <a:cxnLst/>
            <a:rect l="l" t="t" r="r" b="b"/>
            <a:pathLst>
              <a:path w="320730"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6"/>
                </a:lnTo>
                <a:lnTo>
                  <a:pt x="0" y="173681"/>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17" name="object 24"/>
          <p:cNvSpPr/>
          <p:nvPr/>
        </p:nvSpPr>
        <p:spPr>
          <a:xfrm>
            <a:off x="5052670" y="3517331"/>
            <a:ext cx="347472" cy="347472"/>
          </a:xfrm>
          <a:custGeom>
            <a:avLst/>
            <a:gdLst/>
            <a:ahLst/>
            <a:cxnLst/>
            <a:rect l="l" t="t" r="r" b="b"/>
            <a:pathLst>
              <a:path w="320730"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1"/>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18" name="object 22"/>
          <p:cNvSpPr/>
          <p:nvPr/>
        </p:nvSpPr>
        <p:spPr>
          <a:xfrm>
            <a:off x="4776845" y="5206506"/>
            <a:ext cx="347472" cy="347472"/>
          </a:xfrm>
          <a:custGeom>
            <a:avLst/>
            <a:gdLst/>
            <a:ahLst/>
            <a:cxnLst/>
            <a:rect l="l" t="t" r="r" b="b"/>
            <a:pathLst>
              <a:path w="320730"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19" name="object 20"/>
          <p:cNvSpPr/>
          <p:nvPr/>
        </p:nvSpPr>
        <p:spPr>
          <a:xfrm>
            <a:off x="5373401" y="4051297"/>
            <a:ext cx="347472" cy="347472"/>
          </a:xfrm>
          <a:custGeom>
            <a:avLst/>
            <a:gdLst/>
            <a:ahLst/>
            <a:cxnLst/>
            <a:rect l="l" t="t" r="r" b="b"/>
            <a:pathLst>
              <a:path w="320730"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2"/>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1"/>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20" name="object 18"/>
          <p:cNvSpPr/>
          <p:nvPr/>
        </p:nvSpPr>
        <p:spPr>
          <a:xfrm>
            <a:off x="8237687" y="2691052"/>
            <a:ext cx="347472" cy="347472"/>
          </a:xfrm>
          <a:custGeom>
            <a:avLst/>
            <a:gdLst/>
            <a:ahLst/>
            <a:cxnLst/>
            <a:rect l="l" t="t" r="r" b="b"/>
            <a:pathLst>
              <a:path w="320730"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4"/>
                </a:lnTo>
                <a:lnTo>
                  <a:pt x="308334" y="106609"/>
                </a:lnTo>
                <a:lnTo>
                  <a:pt x="313014" y="120303"/>
                </a:lnTo>
                <a:lnTo>
                  <a:pt x="316635" y="134512"/>
                </a:lnTo>
                <a:lnTo>
                  <a:pt x="319147" y="149181"/>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2"/>
                </a:lnTo>
                <a:lnTo>
                  <a:pt x="146243" y="346698"/>
                </a:lnTo>
                <a:lnTo>
                  <a:pt x="132464" y="344742"/>
                </a:lnTo>
                <a:lnTo>
                  <a:pt x="119078" y="341551"/>
                </a:lnTo>
                <a:lnTo>
                  <a:pt x="106136" y="337180"/>
                </a:lnTo>
                <a:lnTo>
                  <a:pt x="93688"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7"/>
                </a:lnTo>
                <a:lnTo>
                  <a:pt x="4094" y="212848"/>
                </a:lnTo>
                <a:lnTo>
                  <a:pt x="1582" y="198179"/>
                </a:lnTo>
                <a:lnTo>
                  <a:pt x="232" y="183106"/>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21" name="object 6"/>
          <p:cNvSpPr txBox="1"/>
          <p:nvPr/>
        </p:nvSpPr>
        <p:spPr>
          <a:xfrm>
            <a:off x="2856125" y="3759280"/>
            <a:ext cx="992822" cy="330200"/>
          </a:xfrm>
          <a:prstGeom prst="rect">
            <a:avLst/>
          </a:prstGeom>
        </p:spPr>
        <p:txBody>
          <a:bodyPr wrap="square" lIns="0" tIns="0" rIns="0" bIns="0" rtlCol="0">
            <a:noAutofit/>
          </a:bodyPr>
          <a:lstStyle/>
          <a:p>
            <a:pPr marL="12700">
              <a:lnSpc>
                <a:spcPts val="2600"/>
              </a:lnSpc>
              <a:spcBef>
                <a:spcPts val="130"/>
              </a:spcBef>
            </a:pPr>
            <a:r>
              <a:rPr sz="3600" baseline="2275" dirty="0">
                <a:solidFill>
                  <a:srgbClr val="7F7E7E"/>
                </a:solidFill>
                <a:cs typeface="Calibri"/>
              </a:rPr>
              <a:t>Income</a:t>
            </a:r>
            <a:endParaRPr sz="2400" dirty="0">
              <a:cs typeface="Calibri"/>
            </a:endParaRPr>
          </a:p>
        </p:txBody>
      </p:sp>
      <p:grpSp>
        <p:nvGrpSpPr>
          <p:cNvPr id="122" name="Group 121"/>
          <p:cNvGrpSpPr/>
          <p:nvPr/>
        </p:nvGrpSpPr>
        <p:grpSpPr>
          <a:xfrm>
            <a:off x="3907438" y="1888930"/>
            <a:ext cx="6303362" cy="4054670"/>
            <a:chOff x="2343901" y="1923700"/>
            <a:chExt cx="6303362" cy="4054670"/>
          </a:xfrm>
        </p:grpSpPr>
        <p:sp>
          <p:nvSpPr>
            <p:cNvPr id="123" name="object 67"/>
            <p:cNvSpPr/>
            <p:nvPr/>
          </p:nvSpPr>
          <p:spPr>
            <a:xfrm>
              <a:off x="2343901" y="1923700"/>
              <a:ext cx="0" cy="4054670"/>
            </a:xfrm>
            <a:custGeom>
              <a:avLst/>
              <a:gdLst/>
              <a:ahLst/>
              <a:cxnLst/>
              <a:rect l="l" t="t" r="r" b="b"/>
              <a:pathLst>
                <a:path h="4054670">
                  <a:moveTo>
                    <a:pt x="0" y="4054670"/>
                  </a:moveTo>
                  <a:lnTo>
                    <a:pt x="0" y="0"/>
                  </a:lnTo>
                </a:path>
              </a:pathLst>
            </a:custGeom>
            <a:ln w="25399">
              <a:solidFill>
                <a:srgbClr val="6094C9"/>
              </a:solidFill>
              <a:headEnd type="none"/>
              <a:tailEnd type="arrow"/>
            </a:ln>
            <a:effectLst>
              <a:outerShdw blurRad="50800" dist="38100" dir="5400000" algn="t" rotWithShape="0">
                <a:prstClr val="black">
                  <a:alpha val="40000"/>
                </a:prstClr>
              </a:outerShdw>
            </a:effectLst>
          </p:spPr>
          <p:txBody>
            <a:bodyPr wrap="square" lIns="0" tIns="0" rIns="0" bIns="0" rtlCol="0">
              <a:noAutofit/>
            </a:bodyPr>
            <a:lstStyle/>
            <a:p>
              <a:endParaRPr/>
            </a:p>
          </p:txBody>
        </p:sp>
        <p:sp>
          <p:nvSpPr>
            <p:cNvPr id="124" name="object 70"/>
            <p:cNvSpPr/>
            <p:nvPr/>
          </p:nvSpPr>
          <p:spPr>
            <a:xfrm>
              <a:off x="2343901" y="5978370"/>
              <a:ext cx="6303362" cy="0"/>
            </a:xfrm>
            <a:custGeom>
              <a:avLst/>
              <a:gdLst/>
              <a:ahLst/>
              <a:cxnLst/>
              <a:rect l="l" t="t" r="r" b="b"/>
              <a:pathLst>
                <a:path w="6303362">
                  <a:moveTo>
                    <a:pt x="0" y="0"/>
                  </a:moveTo>
                  <a:lnTo>
                    <a:pt x="6303362" y="0"/>
                  </a:lnTo>
                </a:path>
              </a:pathLst>
            </a:custGeom>
            <a:ln w="25399">
              <a:solidFill>
                <a:srgbClr val="6094C9"/>
              </a:solidFill>
              <a:headEnd type="none"/>
              <a:tailEnd type="arrow"/>
            </a:ln>
            <a:effectLst>
              <a:outerShdw blurRad="50800" dist="38100" algn="l" rotWithShape="0">
                <a:prstClr val="black">
                  <a:alpha val="40000"/>
                </a:prstClr>
              </a:outerShdw>
            </a:effectLst>
          </p:spPr>
          <p:txBody>
            <a:bodyPr wrap="square" lIns="0" tIns="0" rIns="0" bIns="0" rtlCol="0">
              <a:noAutofit/>
            </a:bodyPr>
            <a:lstStyle/>
            <a:p>
              <a:endParaRPr/>
            </a:p>
          </p:txBody>
        </p:sp>
      </p:grpSp>
      <p:sp>
        <p:nvSpPr>
          <p:cNvPr id="125" name="object 69"/>
          <p:cNvSpPr/>
          <p:nvPr/>
        </p:nvSpPr>
        <p:spPr>
          <a:xfrm>
            <a:off x="7006208" y="2493252"/>
            <a:ext cx="565019" cy="625840"/>
          </a:xfrm>
          <a:custGeom>
            <a:avLst/>
            <a:gdLst/>
            <a:ahLst/>
            <a:cxnLst/>
            <a:rect l="l" t="t" r="r" b="b"/>
            <a:pathLst>
              <a:path w="565019" h="625840">
                <a:moveTo>
                  <a:pt x="0" y="0"/>
                </a:moveTo>
                <a:lnTo>
                  <a:pt x="0" y="625840"/>
                </a:lnTo>
                <a:lnTo>
                  <a:pt x="565019" y="625840"/>
                </a:lnTo>
                <a:lnTo>
                  <a:pt x="565019" y="0"/>
                </a:lnTo>
                <a:lnTo>
                  <a:pt x="0" y="0"/>
                </a:lnTo>
                <a:close/>
              </a:path>
            </a:pathLst>
          </a:custGeom>
          <a:solidFill>
            <a:srgbClr val="59B9D0">
              <a:alpha val="71000"/>
            </a:srgbClr>
          </a:solidFill>
          <a:effectLst>
            <a:outerShdw blurRad="50800" dist="38100" dir="5400000" algn="t" rotWithShape="0">
              <a:prstClr val="black">
                <a:alpha val="40000"/>
              </a:prstClr>
            </a:outerShdw>
          </a:effectLst>
        </p:spPr>
        <p:txBody>
          <a:bodyPr wrap="square" lIns="0" tIns="0" rIns="0" bIns="0" rtlCol="0">
            <a:noAutofit/>
          </a:bodyPr>
          <a:lstStyle/>
          <a:p>
            <a:endParaRPr/>
          </a:p>
        </p:txBody>
      </p:sp>
      <p:sp>
        <p:nvSpPr>
          <p:cNvPr id="126" name="object 69"/>
          <p:cNvSpPr/>
          <p:nvPr/>
        </p:nvSpPr>
        <p:spPr>
          <a:xfrm>
            <a:off x="7643577" y="3029903"/>
            <a:ext cx="565019" cy="625840"/>
          </a:xfrm>
          <a:custGeom>
            <a:avLst/>
            <a:gdLst/>
            <a:ahLst/>
            <a:cxnLst/>
            <a:rect l="l" t="t" r="r" b="b"/>
            <a:pathLst>
              <a:path w="565019" h="625840">
                <a:moveTo>
                  <a:pt x="0" y="0"/>
                </a:moveTo>
                <a:lnTo>
                  <a:pt x="0" y="625840"/>
                </a:lnTo>
                <a:lnTo>
                  <a:pt x="565019" y="625840"/>
                </a:lnTo>
                <a:lnTo>
                  <a:pt x="565019" y="0"/>
                </a:lnTo>
                <a:lnTo>
                  <a:pt x="0" y="0"/>
                </a:lnTo>
                <a:close/>
              </a:path>
            </a:pathLst>
          </a:custGeom>
          <a:solidFill>
            <a:srgbClr val="FAA757">
              <a:alpha val="71000"/>
            </a:srgbClr>
          </a:solidFill>
          <a:effectLst>
            <a:outerShdw blurRad="50800" dist="38100" dir="5400000" algn="t" rotWithShape="0">
              <a:prstClr val="black">
                <a:alpha val="40000"/>
              </a:prstClr>
            </a:outerShdw>
          </a:effectLst>
        </p:spPr>
        <p:txBody>
          <a:bodyPr wrap="square" lIns="0" tIns="0" rIns="0" bIns="0" rtlCol="0">
            <a:noAutofit/>
          </a:bodyPr>
          <a:lstStyle/>
          <a:p>
            <a:endParaRPr/>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object 5"/>
          <p:cNvSpPr txBox="1"/>
          <p:nvPr/>
        </p:nvSpPr>
        <p:spPr>
          <a:xfrm>
            <a:off x="6950816" y="6116930"/>
            <a:ext cx="542241" cy="330200"/>
          </a:xfrm>
          <a:prstGeom prst="rect">
            <a:avLst/>
          </a:prstGeom>
        </p:spPr>
        <p:txBody>
          <a:bodyPr wrap="square" lIns="0" tIns="0" rIns="0" bIns="0" rtlCol="0">
            <a:noAutofit/>
          </a:bodyPr>
          <a:lstStyle/>
          <a:p>
            <a:pPr marL="12700">
              <a:lnSpc>
                <a:spcPts val="2600"/>
              </a:lnSpc>
              <a:spcBef>
                <a:spcPts val="130"/>
              </a:spcBef>
            </a:pPr>
            <a:r>
              <a:rPr sz="3600" baseline="2275" dirty="0">
                <a:solidFill>
                  <a:srgbClr val="7F7E7E"/>
                </a:solidFill>
                <a:latin typeface="Calibri"/>
                <a:cs typeface="Calibri"/>
              </a:rPr>
              <a:t>Age</a:t>
            </a:r>
            <a:endParaRPr sz="2400">
              <a:latin typeface="Calibri"/>
              <a:cs typeface="Calibri"/>
            </a:endParaRPr>
          </a:p>
        </p:txBody>
      </p:sp>
      <p:sp>
        <p:nvSpPr>
          <p:cNvPr id="95" name="object 5"/>
          <p:cNvSpPr txBox="1"/>
          <p:nvPr/>
        </p:nvSpPr>
        <p:spPr>
          <a:xfrm>
            <a:off x="3625916" y="369651"/>
            <a:ext cx="6889684" cy="807913"/>
          </a:xfrm>
          <a:prstGeom prst="rect">
            <a:avLst/>
          </a:prstGeom>
        </p:spPr>
        <p:txBody>
          <a:bodyPr wrap="square" lIns="0" tIns="0" rIns="0" bIns="0" rtlCol="0">
            <a:spAutoFit/>
          </a:bodyPr>
          <a:lstStyle/>
          <a:p>
            <a:pPr marL="12700" marR="41909">
              <a:lnSpc>
                <a:spcPts val="3454"/>
              </a:lnSpc>
              <a:spcBef>
                <a:spcPts val="172"/>
              </a:spcBef>
            </a:pPr>
            <a:r>
              <a:rPr lang="en-US" sz="4800" baseline="2560" dirty="0">
                <a:solidFill>
                  <a:srgbClr val="4E81BC"/>
                </a:solidFill>
                <a:latin typeface="+mj-lt"/>
                <a:cs typeface="Calibri"/>
              </a:rPr>
              <a:t>Mean Shift</a:t>
            </a:r>
            <a:endParaRPr sz="3200" dirty="0">
              <a:latin typeface="+mj-lt"/>
              <a:cs typeface="Calibri"/>
            </a:endParaRPr>
          </a:p>
          <a:p>
            <a:pPr marL="12700">
              <a:lnSpc>
                <a:spcPts val="2770"/>
              </a:lnSpc>
            </a:pPr>
            <a:r>
              <a:rPr lang="en-US" sz="3200" baseline="1137" dirty="0">
                <a:solidFill>
                  <a:srgbClr val="7F7E7E"/>
                </a:solidFill>
                <a:cs typeface="Calibri"/>
              </a:rPr>
              <a:t>Sample local density, follow gradient towards denser direction</a:t>
            </a:r>
          </a:p>
        </p:txBody>
      </p:sp>
      <p:sp>
        <p:nvSpPr>
          <p:cNvPr id="96" name="object 82"/>
          <p:cNvSpPr/>
          <p:nvPr/>
        </p:nvSpPr>
        <p:spPr>
          <a:xfrm>
            <a:off x="5938372" y="5487188"/>
            <a:ext cx="347472" cy="347472"/>
          </a:xfrm>
          <a:custGeom>
            <a:avLst/>
            <a:gdLst/>
            <a:ahLst/>
            <a:cxnLst/>
            <a:rect l="l" t="t" r="r" b="b"/>
            <a:pathLst>
              <a:path w="320729"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97" name="object 84"/>
          <p:cNvSpPr/>
          <p:nvPr/>
        </p:nvSpPr>
        <p:spPr>
          <a:xfrm>
            <a:off x="6923747" y="5521291"/>
            <a:ext cx="347472" cy="347472"/>
          </a:xfrm>
          <a:custGeom>
            <a:avLst/>
            <a:gdLst/>
            <a:ahLst/>
            <a:cxnLst/>
            <a:rect l="l" t="t" r="r" b="b"/>
            <a:pathLst>
              <a:path w="320729"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6"/>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98" name="object 86"/>
          <p:cNvSpPr/>
          <p:nvPr/>
        </p:nvSpPr>
        <p:spPr>
          <a:xfrm>
            <a:off x="7775551" y="5502337"/>
            <a:ext cx="347472" cy="347472"/>
          </a:xfrm>
          <a:custGeom>
            <a:avLst/>
            <a:gdLst/>
            <a:ahLst/>
            <a:cxnLst/>
            <a:rect l="l" t="t" r="r" b="b"/>
            <a:pathLst>
              <a:path w="320729"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9"/>
                </a:lnTo>
                <a:lnTo>
                  <a:pt x="288458" y="69169"/>
                </a:lnTo>
                <a:lnTo>
                  <a:pt x="296005" y="80986"/>
                </a:lnTo>
                <a:lnTo>
                  <a:pt x="302647" y="93485"/>
                </a:lnTo>
                <a:lnTo>
                  <a:pt x="308334" y="106609"/>
                </a:lnTo>
                <a:lnTo>
                  <a:pt x="313014" y="120303"/>
                </a:lnTo>
                <a:lnTo>
                  <a:pt x="316635" y="134513"/>
                </a:lnTo>
                <a:lnTo>
                  <a:pt x="319146" y="149182"/>
                </a:lnTo>
                <a:lnTo>
                  <a:pt x="320497" y="164255"/>
                </a:lnTo>
                <a:lnTo>
                  <a:pt x="320729" y="173680"/>
                </a:lnTo>
                <a:lnTo>
                  <a:pt x="320116" y="188974"/>
                </a:lnTo>
                <a:lnTo>
                  <a:pt x="318311" y="203897"/>
                </a:lnTo>
                <a:lnTo>
                  <a:pt x="315364" y="218395"/>
                </a:lnTo>
                <a:lnTo>
                  <a:pt x="311328" y="232412"/>
                </a:lnTo>
                <a:lnTo>
                  <a:pt x="306254" y="245893"/>
                </a:lnTo>
                <a:lnTo>
                  <a:pt x="300192" y="258782"/>
                </a:lnTo>
                <a:lnTo>
                  <a:pt x="293194" y="271024"/>
                </a:lnTo>
                <a:lnTo>
                  <a:pt x="285310" y="282563"/>
                </a:lnTo>
                <a:lnTo>
                  <a:pt x="276593" y="293344"/>
                </a:lnTo>
                <a:lnTo>
                  <a:pt x="267094" y="303312"/>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6"/>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99" name="object 74"/>
          <p:cNvSpPr/>
          <p:nvPr/>
        </p:nvSpPr>
        <p:spPr>
          <a:xfrm>
            <a:off x="4192469" y="5195209"/>
            <a:ext cx="347472" cy="347472"/>
          </a:xfrm>
          <a:custGeom>
            <a:avLst/>
            <a:gdLst/>
            <a:ahLst/>
            <a:cxnLst/>
            <a:rect l="l" t="t" r="r" b="b"/>
            <a:pathLst>
              <a:path w="320730"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00" name="object 72"/>
          <p:cNvSpPr/>
          <p:nvPr/>
        </p:nvSpPr>
        <p:spPr>
          <a:xfrm>
            <a:off x="7483366" y="2517371"/>
            <a:ext cx="347472" cy="347472"/>
          </a:xfrm>
          <a:custGeom>
            <a:avLst/>
            <a:gdLst/>
            <a:ahLst/>
            <a:cxnLst/>
            <a:rect l="l" t="t" r="r" b="b"/>
            <a:pathLst>
              <a:path w="320730"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30" y="342927"/>
                </a:lnTo>
                <a:lnTo>
                  <a:pt x="182985" y="345647"/>
                </a:lnTo>
                <a:lnTo>
                  <a:pt x="169068" y="347110"/>
                </a:lnTo>
                <a:lnTo>
                  <a:pt x="160364" y="347362"/>
                </a:lnTo>
                <a:lnTo>
                  <a:pt x="146244" y="346698"/>
                </a:lnTo>
                <a:lnTo>
                  <a:pt x="132465" y="344742"/>
                </a:lnTo>
                <a:lnTo>
                  <a:pt x="119078" y="341551"/>
                </a:lnTo>
                <a:lnTo>
                  <a:pt x="106136" y="337180"/>
                </a:lnTo>
                <a:lnTo>
                  <a:pt x="93689" y="331684"/>
                </a:lnTo>
                <a:lnTo>
                  <a:pt x="81788" y="325119"/>
                </a:lnTo>
                <a:lnTo>
                  <a:pt x="70485" y="317540"/>
                </a:lnTo>
                <a:lnTo>
                  <a:pt x="59830" y="309002"/>
                </a:lnTo>
                <a:lnTo>
                  <a:pt x="49876" y="299561"/>
                </a:lnTo>
                <a:lnTo>
                  <a:pt x="40672" y="289273"/>
                </a:lnTo>
                <a:lnTo>
                  <a:pt x="32271" y="278192"/>
                </a:lnTo>
                <a:lnTo>
                  <a:pt x="24724" y="266375"/>
                </a:lnTo>
                <a:lnTo>
                  <a:pt x="18081" y="253876"/>
                </a:lnTo>
                <a:lnTo>
                  <a:pt x="12395" y="240752"/>
                </a:lnTo>
                <a:lnTo>
                  <a:pt x="7715" y="227058"/>
                </a:lnTo>
                <a:lnTo>
                  <a:pt x="4094" y="212848"/>
                </a:lnTo>
                <a:lnTo>
                  <a:pt x="1583" y="198180"/>
                </a:lnTo>
                <a:lnTo>
                  <a:pt x="232" y="183107"/>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01" name="object 70"/>
          <p:cNvSpPr/>
          <p:nvPr/>
        </p:nvSpPr>
        <p:spPr>
          <a:xfrm>
            <a:off x="7084113" y="2135643"/>
            <a:ext cx="347472" cy="347472"/>
          </a:xfrm>
          <a:custGeom>
            <a:avLst/>
            <a:gdLst/>
            <a:ahLst/>
            <a:cxnLst/>
            <a:rect l="l" t="t" r="r" b="b"/>
            <a:pathLst>
              <a:path w="320730"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2"/>
                </a:lnTo>
                <a:lnTo>
                  <a:pt x="146244" y="346698"/>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3" y="198179"/>
                </a:lnTo>
                <a:lnTo>
                  <a:pt x="232" y="183107"/>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02" name="object 68"/>
          <p:cNvSpPr/>
          <p:nvPr/>
        </p:nvSpPr>
        <p:spPr>
          <a:xfrm>
            <a:off x="6672028" y="1723114"/>
            <a:ext cx="347472" cy="347472"/>
          </a:xfrm>
          <a:custGeom>
            <a:avLst/>
            <a:gdLst/>
            <a:ahLst/>
            <a:cxnLst/>
            <a:rect l="l" t="t" r="r" b="b"/>
            <a:pathLst>
              <a:path w="320729"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2"/>
                </a:lnTo>
                <a:lnTo>
                  <a:pt x="146244" y="346698"/>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3"/>
                </a:lnTo>
                <a:lnTo>
                  <a:pt x="32271" y="278192"/>
                </a:lnTo>
                <a:lnTo>
                  <a:pt x="24724" y="266375"/>
                </a:lnTo>
                <a:lnTo>
                  <a:pt x="18081" y="253876"/>
                </a:lnTo>
                <a:lnTo>
                  <a:pt x="12395" y="240752"/>
                </a:lnTo>
                <a:lnTo>
                  <a:pt x="7715" y="227058"/>
                </a:lnTo>
                <a:lnTo>
                  <a:pt x="4094" y="212848"/>
                </a:lnTo>
                <a:lnTo>
                  <a:pt x="1583" y="198179"/>
                </a:lnTo>
                <a:lnTo>
                  <a:pt x="232" y="183107"/>
                </a:lnTo>
                <a:lnTo>
                  <a:pt x="0" y="173680"/>
                </a:lnTo>
                <a:close/>
              </a:path>
            </a:pathLst>
          </a:custGeom>
          <a:solidFill>
            <a:srgbClr val="59BAD1"/>
          </a:solidFill>
          <a:ln w="28575">
            <a:solidFill>
              <a:srgbClr val="418FA2"/>
            </a:solidFill>
          </a:ln>
        </p:spPr>
        <p:txBody>
          <a:bodyPr wrap="square" lIns="0" tIns="0" rIns="0" bIns="0" rtlCol="0">
            <a:noAutofit/>
          </a:bodyPr>
          <a:lstStyle/>
          <a:p>
            <a:endParaRPr/>
          </a:p>
        </p:txBody>
      </p:sp>
      <p:sp>
        <p:nvSpPr>
          <p:cNvPr id="103" name="object 66"/>
          <p:cNvSpPr/>
          <p:nvPr/>
        </p:nvSpPr>
        <p:spPr>
          <a:xfrm>
            <a:off x="8396003" y="3412181"/>
            <a:ext cx="347472" cy="347472"/>
          </a:xfrm>
          <a:custGeom>
            <a:avLst/>
            <a:gdLst/>
            <a:ahLst/>
            <a:cxnLst/>
            <a:rect l="l" t="t" r="r" b="b"/>
            <a:pathLst>
              <a:path w="320730"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4"/>
                </a:lnTo>
                <a:lnTo>
                  <a:pt x="308334" y="106609"/>
                </a:lnTo>
                <a:lnTo>
                  <a:pt x="313014" y="120303"/>
                </a:lnTo>
                <a:lnTo>
                  <a:pt x="316635" y="134512"/>
                </a:lnTo>
                <a:lnTo>
                  <a:pt x="319147" y="149181"/>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3" y="346697"/>
                </a:lnTo>
                <a:lnTo>
                  <a:pt x="132464" y="344742"/>
                </a:lnTo>
                <a:lnTo>
                  <a:pt x="119078" y="341551"/>
                </a:lnTo>
                <a:lnTo>
                  <a:pt x="106136" y="337180"/>
                </a:lnTo>
                <a:lnTo>
                  <a:pt x="93688" y="331684"/>
                </a:lnTo>
                <a:lnTo>
                  <a:pt x="81788" y="325119"/>
                </a:lnTo>
                <a:lnTo>
                  <a:pt x="70484" y="317539"/>
                </a:lnTo>
                <a:lnTo>
                  <a:pt x="59830" y="309001"/>
                </a:lnTo>
                <a:lnTo>
                  <a:pt x="49875" y="299561"/>
                </a:lnTo>
                <a:lnTo>
                  <a:pt x="40672" y="289272"/>
                </a:lnTo>
                <a:lnTo>
                  <a:pt x="32271" y="278192"/>
                </a:lnTo>
                <a:lnTo>
                  <a:pt x="24724" y="266375"/>
                </a:lnTo>
                <a:lnTo>
                  <a:pt x="18081" y="253876"/>
                </a:lnTo>
                <a:lnTo>
                  <a:pt x="12395" y="240752"/>
                </a:lnTo>
                <a:lnTo>
                  <a:pt x="7715" y="227057"/>
                </a:lnTo>
                <a:lnTo>
                  <a:pt x="4094" y="212848"/>
                </a:lnTo>
                <a:lnTo>
                  <a:pt x="1582" y="198179"/>
                </a:lnTo>
                <a:lnTo>
                  <a:pt x="232" y="183106"/>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04" name="object 63"/>
          <p:cNvSpPr/>
          <p:nvPr/>
        </p:nvSpPr>
        <p:spPr>
          <a:xfrm>
            <a:off x="7404842" y="5021529"/>
            <a:ext cx="347472" cy="347472"/>
          </a:xfrm>
          <a:custGeom>
            <a:avLst/>
            <a:gdLst/>
            <a:ahLst/>
            <a:cxnLst/>
            <a:rect l="l" t="t" r="r" b="b"/>
            <a:pathLst>
              <a:path w="320730" h="347361">
                <a:moveTo>
                  <a:pt x="0" y="173680"/>
                </a:moveTo>
                <a:lnTo>
                  <a:pt x="232" y="183106"/>
                </a:lnTo>
                <a:lnTo>
                  <a:pt x="1583" y="198179"/>
                </a:lnTo>
                <a:lnTo>
                  <a:pt x="4094" y="212848"/>
                </a:lnTo>
                <a:lnTo>
                  <a:pt x="7715" y="227058"/>
                </a:lnTo>
                <a:lnTo>
                  <a:pt x="12395" y="240752"/>
                </a:lnTo>
                <a:lnTo>
                  <a:pt x="18082" y="253876"/>
                </a:lnTo>
                <a:lnTo>
                  <a:pt x="24724" y="266375"/>
                </a:lnTo>
                <a:lnTo>
                  <a:pt x="32272" y="278192"/>
                </a:lnTo>
                <a:lnTo>
                  <a:pt x="40673" y="289272"/>
                </a:lnTo>
                <a:lnTo>
                  <a:pt x="49876" y="299561"/>
                </a:lnTo>
                <a:lnTo>
                  <a:pt x="59830" y="309001"/>
                </a:lnTo>
                <a:lnTo>
                  <a:pt x="70485" y="317539"/>
                </a:lnTo>
                <a:lnTo>
                  <a:pt x="81788" y="325118"/>
                </a:lnTo>
                <a:lnTo>
                  <a:pt x="93689" y="331684"/>
                </a:lnTo>
                <a:lnTo>
                  <a:pt x="106136" y="337180"/>
                </a:lnTo>
                <a:lnTo>
                  <a:pt x="119079" y="341551"/>
                </a:lnTo>
                <a:lnTo>
                  <a:pt x="132465" y="344742"/>
                </a:lnTo>
                <a:lnTo>
                  <a:pt x="146244" y="346697"/>
                </a:lnTo>
                <a:lnTo>
                  <a:pt x="160365" y="347361"/>
                </a:lnTo>
                <a:lnTo>
                  <a:pt x="169069" y="347110"/>
                </a:lnTo>
                <a:lnTo>
                  <a:pt x="182986" y="345646"/>
                </a:lnTo>
                <a:lnTo>
                  <a:pt x="196530" y="342926"/>
                </a:lnTo>
                <a:lnTo>
                  <a:pt x="209650" y="339004"/>
                </a:lnTo>
                <a:lnTo>
                  <a:pt x="222295" y="333936"/>
                </a:lnTo>
                <a:lnTo>
                  <a:pt x="234413" y="327778"/>
                </a:lnTo>
                <a:lnTo>
                  <a:pt x="245953" y="320583"/>
                </a:lnTo>
                <a:lnTo>
                  <a:pt x="256864" y="312409"/>
                </a:lnTo>
                <a:lnTo>
                  <a:pt x="267095" y="303311"/>
                </a:lnTo>
                <a:lnTo>
                  <a:pt x="276595" y="293343"/>
                </a:lnTo>
                <a:lnTo>
                  <a:pt x="285312" y="282562"/>
                </a:lnTo>
                <a:lnTo>
                  <a:pt x="293195" y="271023"/>
                </a:lnTo>
                <a:lnTo>
                  <a:pt x="300193" y="258781"/>
                </a:lnTo>
                <a:lnTo>
                  <a:pt x="306255" y="245892"/>
                </a:lnTo>
                <a:lnTo>
                  <a:pt x="311330" y="232411"/>
                </a:lnTo>
                <a:lnTo>
                  <a:pt x="315366" y="218394"/>
                </a:lnTo>
                <a:lnTo>
                  <a:pt x="318312" y="203896"/>
                </a:lnTo>
                <a:lnTo>
                  <a:pt x="320117" y="188973"/>
                </a:lnTo>
                <a:lnTo>
                  <a:pt x="320730" y="173680"/>
                </a:lnTo>
                <a:lnTo>
                  <a:pt x="320498" y="164254"/>
                </a:lnTo>
                <a:lnTo>
                  <a:pt x="319147" y="149181"/>
                </a:lnTo>
                <a:lnTo>
                  <a:pt x="316636" y="134512"/>
                </a:lnTo>
                <a:lnTo>
                  <a:pt x="313015" y="120303"/>
                </a:lnTo>
                <a:lnTo>
                  <a:pt x="308335" y="106609"/>
                </a:lnTo>
                <a:lnTo>
                  <a:pt x="302649" y="93485"/>
                </a:lnTo>
                <a:lnTo>
                  <a:pt x="296006" y="80986"/>
                </a:lnTo>
                <a:lnTo>
                  <a:pt x="288459" y="69169"/>
                </a:lnTo>
                <a:lnTo>
                  <a:pt x="280058" y="58089"/>
                </a:lnTo>
                <a:lnTo>
                  <a:pt x="270854" y="47800"/>
                </a:lnTo>
                <a:lnTo>
                  <a:pt x="260900" y="38359"/>
                </a:lnTo>
                <a:lnTo>
                  <a:pt x="250245" y="29822"/>
                </a:lnTo>
                <a:lnTo>
                  <a:pt x="238942" y="22242"/>
                </a:lnTo>
                <a:lnTo>
                  <a:pt x="227041" y="15677"/>
                </a:lnTo>
                <a:lnTo>
                  <a:pt x="214594" y="10181"/>
                </a:lnTo>
                <a:lnTo>
                  <a:pt x="201651" y="5810"/>
                </a:lnTo>
                <a:lnTo>
                  <a:pt x="188265" y="2619"/>
                </a:lnTo>
                <a:lnTo>
                  <a:pt x="174486" y="664"/>
                </a:lnTo>
                <a:lnTo>
                  <a:pt x="160365" y="0"/>
                </a:lnTo>
                <a:lnTo>
                  <a:pt x="151662" y="251"/>
                </a:lnTo>
                <a:lnTo>
                  <a:pt x="137745" y="1714"/>
                </a:lnTo>
                <a:lnTo>
                  <a:pt x="124200" y="4434"/>
                </a:lnTo>
                <a:lnTo>
                  <a:pt x="111080" y="8356"/>
                </a:lnTo>
                <a:lnTo>
                  <a:pt x="98436" y="13424"/>
                </a:lnTo>
                <a:lnTo>
                  <a:pt x="86318" y="19583"/>
                </a:lnTo>
                <a:lnTo>
                  <a:pt x="74777" y="26777"/>
                </a:lnTo>
                <a:lnTo>
                  <a:pt x="63866" y="34951"/>
                </a:lnTo>
                <a:lnTo>
                  <a:pt x="53635" y="44049"/>
                </a:lnTo>
                <a:lnTo>
                  <a:pt x="44136" y="54017"/>
                </a:lnTo>
                <a:lnTo>
                  <a:pt x="35419" y="64798"/>
                </a:lnTo>
                <a:lnTo>
                  <a:pt x="27535" y="76337"/>
                </a:lnTo>
                <a:lnTo>
                  <a:pt x="20537" y="88579"/>
                </a:lnTo>
                <a:lnTo>
                  <a:pt x="14475" y="101468"/>
                </a:lnTo>
                <a:lnTo>
                  <a:pt x="9400" y="114948"/>
                </a:lnTo>
                <a:lnTo>
                  <a:pt x="5364" y="128965"/>
                </a:lnTo>
                <a:lnTo>
                  <a:pt x="2418" y="143463"/>
                </a:lnTo>
                <a:lnTo>
                  <a:pt x="613" y="158386"/>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05" name="object 62"/>
          <p:cNvSpPr/>
          <p:nvPr/>
        </p:nvSpPr>
        <p:spPr>
          <a:xfrm>
            <a:off x="5850962" y="3493881"/>
            <a:ext cx="347472" cy="347472"/>
          </a:xfrm>
          <a:custGeom>
            <a:avLst/>
            <a:gdLst/>
            <a:ahLst/>
            <a:cxnLst/>
            <a:rect l="l" t="t" r="r" b="b"/>
            <a:pathLst>
              <a:path w="320729"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6" y="149182"/>
                </a:lnTo>
                <a:lnTo>
                  <a:pt x="320497" y="164254"/>
                </a:lnTo>
                <a:lnTo>
                  <a:pt x="320729"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6"/>
                </a:lnTo>
                <a:lnTo>
                  <a:pt x="0" y="173681"/>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06" name="object 60"/>
          <p:cNvSpPr/>
          <p:nvPr/>
        </p:nvSpPr>
        <p:spPr>
          <a:xfrm>
            <a:off x="4975263" y="4571028"/>
            <a:ext cx="347472" cy="347472"/>
          </a:xfrm>
          <a:custGeom>
            <a:avLst/>
            <a:gdLst/>
            <a:ahLst/>
            <a:cxnLst/>
            <a:rect l="l" t="t" r="r" b="b"/>
            <a:pathLst>
              <a:path w="320729"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8"/>
                </a:lnTo>
                <a:lnTo>
                  <a:pt x="288458" y="69169"/>
                </a:lnTo>
                <a:lnTo>
                  <a:pt x="296005" y="80986"/>
                </a:lnTo>
                <a:lnTo>
                  <a:pt x="302648" y="93485"/>
                </a:lnTo>
                <a:lnTo>
                  <a:pt x="308334" y="106609"/>
                </a:lnTo>
                <a:lnTo>
                  <a:pt x="313014" y="120303"/>
                </a:lnTo>
                <a:lnTo>
                  <a:pt x="316635" y="134513"/>
                </a:lnTo>
                <a:lnTo>
                  <a:pt x="319146" y="149182"/>
                </a:lnTo>
                <a:lnTo>
                  <a:pt x="320497" y="164254"/>
                </a:lnTo>
                <a:lnTo>
                  <a:pt x="320729"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1"/>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07" name="object 58"/>
          <p:cNvSpPr/>
          <p:nvPr/>
        </p:nvSpPr>
        <p:spPr>
          <a:xfrm>
            <a:off x="9037462" y="2045434"/>
            <a:ext cx="347472" cy="347472"/>
          </a:xfrm>
          <a:custGeom>
            <a:avLst/>
            <a:gdLst/>
            <a:ahLst/>
            <a:cxnLst/>
            <a:rect l="l" t="t" r="r" b="b"/>
            <a:pathLst>
              <a:path w="320729"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4"/>
                </a:lnTo>
                <a:lnTo>
                  <a:pt x="308334" y="106609"/>
                </a:lnTo>
                <a:lnTo>
                  <a:pt x="313014" y="120303"/>
                </a:lnTo>
                <a:lnTo>
                  <a:pt x="316635" y="134512"/>
                </a:lnTo>
                <a:lnTo>
                  <a:pt x="319146" y="149181"/>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2"/>
                </a:lnTo>
                <a:lnTo>
                  <a:pt x="146243" y="346698"/>
                </a:lnTo>
                <a:lnTo>
                  <a:pt x="132464" y="344742"/>
                </a:lnTo>
                <a:lnTo>
                  <a:pt x="119078" y="341551"/>
                </a:lnTo>
                <a:lnTo>
                  <a:pt x="106136" y="337180"/>
                </a:lnTo>
                <a:lnTo>
                  <a:pt x="93688" y="331684"/>
                </a:lnTo>
                <a:lnTo>
                  <a:pt x="81788" y="325119"/>
                </a:lnTo>
                <a:lnTo>
                  <a:pt x="70484" y="317539"/>
                </a:lnTo>
                <a:lnTo>
                  <a:pt x="59830" y="309002"/>
                </a:lnTo>
                <a:lnTo>
                  <a:pt x="49875" y="299561"/>
                </a:lnTo>
                <a:lnTo>
                  <a:pt x="40672" y="289272"/>
                </a:lnTo>
                <a:lnTo>
                  <a:pt x="32271" y="278192"/>
                </a:lnTo>
                <a:lnTo>
                  <a:pt x="24724" y="266375"/>
                </a:lnTo>
                <a:lnTo>
                  <a:pt x="18081" y="253876"/>
                </a:lnTo>
                <a:lnTo>
                  <a:pt x="12395" y="240752"/>
                </a:lnTo>
                <a:lnTo>
                  <a:pt x="7715" y="227057"/>
                </a:lnTo>
                <a:lnTo>
                  <a:pt x="4094" y="212848"/>
                </a:lnTo>
                <a:lnTo>
                  <a:pt x="1582" y="198179"/>
                </a:lnTo>
                <a:lnTo>
                  <a:pt x="232" y="183106"/>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08" name="object 56"/>
          <p:cNvSpPr/>
          <p:nvPr/>
        </p:nvSpPr>
        <p:spPr>
          <a:xfrm>
            <a:off x="8077321" y="1961962"/>
            <a:ext cx="347472" cy="347472"/>
          </a:xfrm>
          <a:custGeom>
            <a:avLst/>
            <a:gdLst/>
            <a:ahLst/>
            <a:cxnLst/>
            <a:rect l="l" t="t" r="r" b="b"/>
            <a:pathLst>
              <a:path w="320729"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4"/>
                </a:lnTo>
                <a:lnTo>
                  <a:pt x="308334" y="106609"/>
                </a:lnTo>
                <a:lnTo>
                  <a:pt x="313014" y="120303"/>
                </a:lnTo>
                <a:lnTo>
                  <a:pt x="316635" y="134512"/>
                </a:lnTo>
                <a:lnTo>
                  <a:pt x="319146" y="149181"/>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2"/>
                </a:lnTo>
                <a:lnTo>
                  <a:pt x="146243" y="346697"/>
                </a:lnTo>
                <a:lnTo>
                  <a:pt x="132464" y="344742"/>
                </a:lnTo>
                <a:lnTo>
                  <a:pt x="119078" y="341551"/>
                </a:lnTo>
                <a:lnTo>
                  <a:pt x="106136" y="337180"/>
                </a:lnTo>
                <a:lnTo>
                  <a:pt x="93688" y="331684"/>
                </a:lnTo>
                <a:lnTo>
                  <a:pt x="81788" y="325119"/>
                </a:lnTo>
                <a:lnTo>
                  <a:pt x="70484" y="317539"/>
                </a:lnTo>
                <a:lnTo>
                  <a:pt x="59830" y="309002"/>
                </a:lnTo>
                <a:lnTo>
                  <a:pt x="49875" y="299561"/>
                </a:lnTo>
                <a:lnTo>
                  <a:pt x="40672" y="289272"/>
                </a:lnTo>
                <a:lnTo>
                  <a:pt x="32271" y="278192"/>
                </a:lnTo>
                <a:lnTo>
                  <a:pt x="24724" y="266375"/>
                </a:lnTo>
                <a:lnTo>
                  <a:pt x="18081" y="253876"/>
                </a:lnTo>
                <a:lnTo>
                  <a:pt x="12395" y="240752"/>
                </a:lnTo>
                <a:lnTo>
                  <a:pt x="7715" y="227057"/>
                </a:lnTo>
                <a:lnTo>
                  <a:pt x="4094" y="212848"/>
                </a:lnTo>
                <a:lnTo>
                  <a:pt x="1582" y="198179"/>
                </a:lnTo>
                <a:lnTo>
                  <a:pt x="232" y="183106"/>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09" name="object 54"/>
          <p:cNvSpPr/>
          <p:nvPr/>
        </p:nvSpPr>
        <p:spPr>
          <a:xfrm>
            <a:off x="8877097" y="2753913"/>
            <a:ext cx="347472" cy="347472"/>
          </a:xfrm>
          <a:custGeom>
            <a:avLst/>
            <a:gdLst/>
            <a:ahLst/>
            <a:cxnLst/>
            <a:rect l="l" t="t" r="r" b="b"/>
            <a:pathLst>
              <a:path w="320730"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4"/>
                </a:lnTo>
                <a:lnTo>
                  <a:pt x="308334" y="106609"/>
                </a:lnTo>
                <a:lnTo>
                  <a:pt x="313014" y="120303"/>
                </a:lnTo>
                <a:lnTo>
                  <a:pt x="316635" y="134512"/>
                </a:lnTo>
                <a:lnTo>
                  <a:pt x="319146" y="149181"/>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2"/>
                </a:lnTo>
                <a:lnTo>
                  <a:pt x="146243" y="346698"/>
                </a:lnTo>
                <a:lnTo>
                  <a:pt x="132464" y="344742"/>
                </a:lnTo>
                <a:lnTo>
                  <a:pt x="119078" y="341551"/>
                </a:lnTo>
                <a:lnTo>
                  <a:pt x="106136" y="337180"/>
                </a:lnTo>
                <a:lnTo>
                  <a:pt x="93688" y="331684"/>
                </a:lnTo>
                <a:lnTo>
                  <a:pt x="81788" y="325119"/>
                </a:lnTo>
                <a:lnTo>
                  <a:pt x="70484" y="317539"/>
                </a:lnTo>
                <a:lnTo>
                  <a:pt x="59830" y="309002"/>
                </a:lnTo>
                <a:lnTo>
                  <a:pt x="49875" y="299561"/>
                </a:lnTo>
                <a:lnTo>
                  <a:pt x="40672" y="289272"/>
                </a:lnTo>
                <a:lnTo>
                  <a:pt x="32271" y="278192"/>
                </a:lnTo>
                <a:lnTo>
                  <a:pt x="24724" y="266375"/>
                </a:lnTo>
                <a:lnTo>
                  <a:pt x="18081" y="253876"/>
                </a:lnTo>
                <a:lnTo>
                  <a:pt x="12395" y="240752"/>
                </a:lnTo>
                <a:lnTo>
                  <a:pt x="7715" y="227057"/>
                </a:lnTo>
                <a:lnTo>
                  <a:pt x="4094" y="212848"/>
                </a:lnTo>
                <a:lnTo>
                  <a:pt x="1582" y="198179"/>
                </a:lnTo>
                <a:lnTo>
                  <a:pt x="232" y="183106"/>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10" name="object 52"/>
          <p:cNvSpPr/>
          <p:nvPr/>
        </p:nvSpPr>
        <p:spPr>
          <a:xfrm>
            <a:off x="6220124" y="4120868"/>
            <a:ext cx="347472" cy="347472"/>
          </a:xfrm>
          <a:custGeom>
            <a:avLst/>
            <a:gdLst/>
            <a:ahLst/>
            <a:cxnLst/>
            <a:rect l="l" t="t" r="r" b="b"/>
            <a:pathLst>
              <a:path w="320730"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5"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1"/>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11" name="object 50"/>
          <p:cNvSpPr/>
          <p:nvPr/>
        </p:nvSpPr>
        <p:spPr>
          <a:xfrm>
            <a:off x="5965297" y="4612355"/>
            <a:ext cx="347472" cy="347472"/>
          </a:xfrm>
          <a:custGeom>
            <a:avLst/>
            <a:gdLst/>
            <a:ahLst/>
            <a:cxnLst/>
            <a:rect l="l" t="t" r="r" b="b"/>
            <a:pathLst>
              <a:path w="320730"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6"/>
                </a:lnTo>
                <a:lnTo>
                  <a:pt x="0" y="173681"/>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12" name="object 48"/>
          <p:cNvSpPr/>
          <p:nvPr/>
        </p:nvSpPr>
        <p:spPr>
          <a:xfrm>
            <a:off x="4654532" y="4049985"/>
            <a:ext cx="347472" cy="347472"/>
          </a:xfrm>
          <a:custGeom>
            <a:avLst/>
            <a:gdLst/>
            <a:ahLst/>
            <a:cxnLst/>
            <a:rect l="l" t="t" r="r" b="b"/>
            <a:pathLst>
              <a:path w="320729"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6" y="149182"/>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13" name="object 42"/>
          <p:cNvSpPr/>
          <p:nvPr/>
        </p:nvSpPr>
        <p:spPr>
          <a:xfrm>
            <a:off x="7272103" y="3311841"/>
            <a:ext cx="347472" cy="347472"/>
          </a:xfrm>
          <a:custGeom>
            <a:avLst/>
            <a:gdLst/>
            <a:ahLst/>
            <a:cxnLst/>
            <a:rect l="l" t="t" r="r" b="b"/>
            <a:pathLst>
              <a:path w="320730"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4" y="346697"/>
                </a:lnTo>
                <a:lnTo>
                  <a:pt x="132465" y="344742"/>
                </a:lnTo>
                <a:lnTo>
                  <a:pt x="119078" y="341551"/>
                </a:lnTo>
                <a:lnTo>
                  <a:pt x="106136" y="337180"/>
                </a:lnTo>
                <a:lnTo>
                  <a:pt x="93689" y="331684"/>
                </a:lnTo>
                <a:lnTo>
                  <a:pt x="81788" y="325119"/>
                </a:lnTo>
                <a:lnTo>
                  <a:pt x="70485" y="317539"/>
                </a:lnTo>
                <a:lnTo>
                  <a:pt x="59830" y="309001"/>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6"/>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14" name="object 44"/>
          <p:cNvSpPr/>
          <p:nvPr/>
        </p:nvSpPr>
        <p:spPr>
          <a:xfrm>
            <a:off x="7084113" y="2580232"/>
            <a:ext cx="347472" cy="347472"/>
          </a:xfrm>
          <a:custGeom>
            <a:avLst/>
            <a:gdLst/>
            <a:ahLst/>
            <a:cxnLst/>
            <a:rect l="l" t="t" r="r" b="b"/>
            <a:pathLst>
              <a:path w="320730"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2"/>
                </a:lnTo>
                <a:lnTo>
                  <a:pt x="146244" y="346698"/>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3"/>
                </a:lnTo>
                <a:lnTo>
                  <a:pt x="32271" y="278192"/>
                </a:lnTo>
                <a:lnTo>
                  <a:pt x="24724" y="266375"/>
                </a:lnTo>
                <a:lnTo>
                  <a:pt x="18081" y="253876"/>
                </a:lnTo>
                <a:lnTo>
                  <a:pt x="12395" y="240752"/>
                </a:lnTo>
                <a:lnTo>
                  <a:pt x="7715" y="227058"/>
                </a:lnTo>
                <a:lnTo>
                  <a:pt x="4094" y="212848"/>
                </a:lnTo>
                <a:lnTo>
                  <a:pt x="1583" y="198179"/>
                </a:lnTo>
                <a:lnTo>
                  <a:pt x="232" y="183107"/>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15" name="object 46"/>
          <p:cNvSpPr/>
          <p:nvPr/>
        </p:nvSpPr>
        <p:spPr>
          <a:xfrm>
            <a:off x="6945508" y="2964479"/>
            <a:ext cx="347472" cy="347472"/>
          </a:xfrm>
          <a:custGeom>
            <a:avLst/>
            <a:gdLst/>
            <a:ahLst/>
            <a:cxnLst/>
            <a:rect l="l" t="t" r="r" b="b"/>
            <a:pathLst>
              <a:path w="320730"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4"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30" y="342927"/>
                </a:lnTo>
                <a:lnTo>
                  <a:pt x="182985" y="345647"/>
                </a:lnTo>
                <a:lnTo>
                  <a:pt x="169068" y="347110"/>
                </a:lnTo>
                <a:lnTo>
                  <a:pt x="160365" y="347362"/>
                </a:lnTo>
                <a:lnTo>
                  <a:pt x="146244" y="346698"/>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3" y="198179"/>
                </a:lnTo>
                <a:lnTo>
                  <a:pt x="232" y="183107"/>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16" name="object 40"/>
          <p:cNvSpPr/>
          <p:nvPr/>
        </p:nvSpPr>
        <p:spPr>
          <a:xfrm>
            <a:off x="6737120" y="4921685"/>
            <a:ext cx="347472" cy="347472"/>
          </a:xfrm>
          <a:custGeom>
            <a:avLst/>
            <a:gdLst/>
            <a:ahLst/>
            <a:cxnLst/>
            <a:rect l="l" t="t" r="r" b="b"/>
            <a:pathLst>
              <a:path w="320729"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29"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1"/>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17" name="object 38"/>
          <p:cNvSpPr/>
          <p:nvPr/>
        </p:nvSpPr>
        <p:spPr>
          <a:xfrm>
            <a:off x="8556365" y="2219115"/>
            <a:ext cx="347472" cy="347472"/>
          </a:xfrm>
          <a:custGeom>
            <a:avLst/>
            <a:gdLst/>
            <a:ahLst/>
            <a:cxnLst/>
            <a:rect l="l" t="t" r="r" b="b"/>
            <a:pathLst>
              <a:path w="320729"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4"/>
                </a:lnTo>
                <a:lnTo>
                  <a:pt x="308334" y="106609"/>
                </a:lnTo>
                <a:lnTo>
                  <a:pt x="313014" y="120303"/>
                </a:lnTo>
                <a:lnTo>
                  <a:pt x="316635" y="134512"/>
                </a:lnTo>
                <a:lnTo>
                  <a:pt x="319146" y="149181"/>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2"/>
                </a:lnTo>
                <a:lnTo>
                  <a:pt x="146243" y="346698"/>
                </a:lnTo>
                <a:lnTo>
                  <a:pt x="132464" y="344742"/>
                </a:lnTo>
                <a:lnTo>
                  <a:pt x="119078" y="341551"/>
                </a:lnTo>
                <a:lnTo>
                  <a:pt x="106136" y="337180"/>
                </a:lnTo>
                <a:lnTo>
                  <a:pt x="93688" y="331684"/>
                </a:lnTo>
                <a:lnTo>
                  <a:pt x="81788" y="325119"/>
                </a:lnTo>
                <a:lnTo>
                  <a:pt x="70484" y="317539"/>
                </a:lnTo>
                <a:lnTo>
                  <a:pt x="59830" y="309002"/>
                </a:lnTo>
                <a:lnTo>
                  <a:pt x="49875" y="299561"/>
                </a:lnTo>
                <a:lnTo>
                  <a:pt x="40672" y="289272"/>
                </a:lnTo>
                <a:lnTo>
                  <a:pt x="32271" y="278192"/>
                </a:lnTo>
                <a:lnTo>
                  <a:pt x="24724" y="266375"/>
                </a:lnTo>
                <a:lnTo>
                  <a:pt x="18081" y="253876"/>
                </a:lnTo>
                <a:lnTo>
                  <a:pt x="12395" y="240752"/>
                </a:lnTo>
                <a:lnTo>
                  <a:pt x="7715" y="227057"/>
                </a:lnTo>
                <a:lnTo>
                  <a:pt x="4094" y="212848"/>
                </a:lnTo>
                <a:lnTo>
                  <a:pt x="1582" y="198179"/>
                </a:lnTo>
                <a:lnTo>
                  <a:pt x="232" y="183106"/>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18" name="object 36"/>
          <p:cNvSpPr/>
          <p:nvPr/>
        </p:nvSpPr>
        <p:spPr>
          <a:xfrm>
            <a:off x="8909165" y="3402186"/>
            <a:ext cx="347472" cy="347472"/>
          </a:xfrm>
          <a:custGeom>
            <a:avLst/>
            <a:gdLst/>
            <a:ahLst/>
            <a:cxnLst/>
            <a:rect l="l" t="t" r="r" b="b"/>
            <a:pathLst>
              <a:path w="338701" h="347361">
                <a:moveTo>
                  <a:pt x="338701" y="173680"/>
                </a:moveTo>
                <a:lnTo>
                  <a:pt x="338086" y="158773"/>
                </a:lnTo>
                <a:lnTo>
                  <a:pt x="336274" y="144215"/>
                </a:lnTo>
                <a:lnTo>
                  <a:pt x="333315" y="130059"/>
                </a:lnTo>
                <a:lnTo>
                  <a:pt x="329260" y="116355"/>
                </a:lnTo>
                <a:lnTo>
                  <a:pt x="324157" y="103155"/>
                </a:lnTo>
                <a:lnTo>
                  <a:pt x="318058" y="90510"/>
                </a:lnTo>
                <a:lnTo>
                  <a:pt x="311012" y="78472"/>
                </a:lnTo>
                <a:lnTo>
                  <a:pt x="303069" y="67092"/>
                </a:lnTo>
                <a:lnTo>
                  <a:pt x="294280" y="56421"/>
                </a:lnTo>
                <a:lnTo>
                  <a:pt x="284694" y="46511"/>
                </a:lnTo>
                <a:lnTo>
                  <a:pt x="274362" y="37412"/>
                </a:lnTo>
                <a:lnTo>
                  <a:pt x="263333" y="29177"/>
                </a:lnTo>
                <a:lnTo>
                  <a:pt x="251657" y="21856"/>
                </a:lnTo>
                <a:lnTo>
                  <a:pt x="239385" y="15500"/>
                </a:lnTo>
                <a:lnTo>
                  <a:pt x="226566" y="10162"/>
                </a:lnTo>
                <a:lnTo>
                  <a:pt x="213252" y="5892"/>
                </a:lnTo>
                <a:lnTo>
                  <a:pt x="199490" y="2742"/>
                </a:lnTo>
                <a:lnTo>
                  <a:pt x="185333" y="763"/>
                </a:lnTo>
                <a:lnTo>
                  <a:pt x="170829" y="6"/>
                </a:lnTo>
                <a:lnTo>
                  <a:pt x="169350" y="0"/>
                </a:lnTo>
                <a:lnTo>
                  <a:pt x="154814" y="630"/>
                </a:lnTo>
                <a:lnTo>
                  <a:pt x="140620" y="2489"/>
                </a:lnTo>
                <a:lnTo>
                  <a:pt x="126816" y="5523"/>
                </a:lnTo>
                <a:lnTo>
                  <a:pt x="113454" y="9683"/>
                </a:lnTo>
                <a:lnTo>
                  <a:pt x="100583" y="14916"/>
                </a:lnTo>
                <a:lnTo>
                  <a:pt x="88254" y="21171"/>
                </a:lnTo>
                <a:lnTo>
                  <a:pt x="76516" y="28397"/>
                </a:lnTo>
                <a:lnTo>
                  <a:pt x="65420" y="36543"/>
                </a:lnTo>
                <a:lnTo>
                  <a:pt x="55015" y="45557"/>
                </a:lnTo>
                <a:lnTo>
                  <a:pt x="45351" y="55388"/>
                </a:lnTo>
                <a:lnTo>
                  <a:pt x="36479" y="65984"/>
                </a:lnTo>
                <a:lnTo>
                  <a:pt x="28449" y="77295"/>
                </a:lnTo>
                <a:lnTo>
                  <a:pt x="21311" y="89269"/>
                </a:lnTo>
                <a:lnTo>
                  <a:pt x="15114" y="101855"/>
                </a:lnTo>
                <a:lnTo>
                  <a:pt x="9909" y="115001"/>
                </a:lnTo>
                <a:lnTo>
                  <a:pt x="5745" y="128657"/>
                </a:lnTo>
                <a:lnTo>
                  <a:pt x="2674" y="142770"/>
                </a:lnTo>
                <a:lnTo>
                  <a:pt x="744" y="157289"/>
                </a:lnTo>
                <a:lnTo>
                  <a:pt x="6" y="172164"/>
                </a:lnTo>
                <a:lnTo>
                  <a:pt x="0" y="173680"/>
                </a:lnTo>
                <a:lnTo>
                  <a:pt x="615" y="188588"/>
                </a:lnTo>
                <a:lnTo>
                  <a:pt x="2427" y="203146"/>
                </a:lnTo>
                <a:lnTo>
                  <a:pt x="5386" y="217302"/>
                </a:lnTo>
                <a:lnTo>
                  <a:pt x="9441" y="231006"/>
                </a:lnTo>
                <a:lnTo>
                  <a:pt x="14544" y="244206"/>
                </a:lnTo>
                <a:lnTo>
                  <a:pt x="20643" y="256850"/>
                </a:lnTo>
                <a:lnTo>
                  <a:pt x="27689" y="268888"/>
                </a:lnTo>
                <a:lnTo>
                  <a:pt x="35631" y="280269"/>
                </a:lnTo>
                <a:lnTo>
                  <a:pt x="44421" y="290940"/>
                </a:lnTo>
                <a:lnTo>
                  <a:pt x="54007" y="300850"/>
                </a:lnTo>
                <a:lnTo>
                  <a:pt x="64339" y="309949"/>
                </a:lnTo>
                <a:lnTo>
                  <a:pt x="75368" y="318184"/>
                </a:lnTo>
                <a:lnTo>
                  <a:pt x="87044" y="325505"/>
                </a:lnTo>
                <a:lnTo>
                  <a:pt x="99316" y="331861"/>
                </a:lnTo>
                <a:lnTo>
                  <a:pt x="112134" y="337199"/>
                </a:lnTo>
                <a:lnTo>
                  <a:pt x="125449" y="341469"/>
                </a:lnTo>
                <a:lnTo>
                  <a:pt x="139210" y="344619"/>
                </a:lnTo>
                <a:lnTo>
                  <a:pt x="153368" y="346598"/>
                </a:lnTo>
                <a:lnTo>
                  <a:pt x="167872" y="347355"/>
                </a:lnTo>
                <a:lnTo>
                  <a:pt x="169350" y="347361"/>
                </a:lnTo>
                <a:lnTo>
                  <a:pt x="183886" y="346731"/>
                </a:lnTo>
                <a:lnTo>
                  <a:pt x="198081" y="344872"/>
                </a:lnTo>
                <a:lnTo>
                  <a:pt x="211885" y="341838"/>
                </a:lnTo>
                <a:lnTo>
                  <a:pt x="225247" y="337678"/>
                </a:lnTo>
                <a:lnTo>
                  <a:pt x="238117" y="332445"/>
                </a:lnTo>
                <a:lnTo>
                  <a:pt x="250447" y="326190"/>
                </a:lnTo>
                <a:lnTo>
                  <a:pt x="262185" y="318964"/>
                </a:lnTo>
                <a:lnTo>
                  <a:pt x="273281" y="310818"/>
                </a:lnTo>
                <a:lnTo>
                  <a:pt x="283686" y="301804"/>
                </a:lnTo>
                <a:lnTo>
                  <a:pt x="293349" y="291973"/>
                </a:lnTo>
                <a:lnTo>
                  <a:pt x="302221" y="281377"/>
                </a:lnTo>
                <a:lnTo>
                  <a:pt x="310251" y="270066"/>
                </a:lnTo>
                <a:lnTo>
                  <a:pt x="317390" y="258092"/>
                </a:lnTo>
                <a:lnTo>
                  <a:pt x="323587" y="245506"/>
                </a:lnTo>
                <a:lnTo>
                  <a:pt x="328792" y="232360"/>
                </a:lnTo>
                <a:lnTo>
                  <a:pt x="332956" y="218704"/>
                </a:lnTo>
                <a:lnTo>
                  <a:pt x="336027" y="204591"/>
                </a:lnTo>
                <a:lnTo>
                  <a:pt x="337957" y="190071"/>
                </a:lnTo>
                <a:lnTo>
                  <a:pt x="338695" y="175197"/>
                </a:lnTo>
                <a:lnTo>
                  <a:pt x="338701"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19" name="object 34"/>
          <p:cNvSpPr/>
          <p:nvPr/>
        </p:nvSpPr>
        <p:spPr>
          <a:xfrm>
            <a:off x="6562354" y="2483005"/>
            <a:ext cx="347472" cy="347472"/>
          </a:xfrm>
          <a:custGeom>
            <a:avLst/>
            <a:gdLst/>
            <a:ahLst/>
            <a:cxnLst/>
            <a:rect l="l" t="t" r="r" b="b"/>
            <a:pathLst>
              <a:path w="320729"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5" y="2619"/>
                </a:lnTo>
                <a:lnTo>
                  <a:pt x="201651" y="5810"/>
                </a:lnTo>
                <a:lnTo>
                  <a:pt x="214593" y="10181"/>
                </a:lnTo>
                <a:lnTo>
                  <a:pt x="227041" y="15677"/>
                </a:lnTo>
                <a:lnTo>
                  <a:pt x="238941" y="22242"/>
                </a:lnTo>
                <a:lnTo>
                  <a:pt x="250245" y="29822"/>
                </a:lnTo>
                <a:lnTo>
                  <a:pt x="260899" y="38359"/>
                </a:lnTo>
                <a:lnTo>
                  <a:pt x="270854"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2"/>
                </a:lnTo>
                <a:lnTo>
                  <a:pt x="146244" y="346698"/>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3" y="198179"/>
                </a:lnTo>
                <a:lnTo>
                  <a:pt x="232" y="183107"/>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20" name="object 32"/>
          <p:cNvSpPr/>
          <p:nvPr/>
        </p:nvSpPr>
        <p:spPr>
          <a:xfrm>
            <a:off x="8716732" y="1593274"/>
            <a:ext cx="347472" cy="347472"/>
          </a:xfrm>
          <a:custGeom>
            <a:avLst/>
            <a:gdLst/>
            <a:ahLst/>
            <a:cxnLst/>
            <a:rect l="l" t="t" r="r" b="b"/>
            <a:pathLst>
              <a:path w="320730"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4"/>
                </a:lnTo>
                <a:lnTo>
                  <a:pt x="308334" y="106609"/>
                </a:lnTo>
                <a:lnTo>
                  <a:pt x="313014" y="120303"/>
                </a:lnTo>
                <a:lnTo>
                  <a:pt x="316635" y="134512"/>
                </a:lnTo>
                <a:lnTo>
                  <a:pt x="319147" y="149181"/>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3"/>
                </a:lnTo>
                <a:lnTo>
                  <a:pt x="285311" y="282563"/>
                </a:lnTo>
                <a:lnTo>
                  <a:pt x="276594" y="293344"/>
                </a:lnTo>
                <a:lnTo>
                  <a:pt x="267094" y="303311"/>
                </a:lnTo>
                <a:lnTo>
                  <a:pt x="256863" y="312410"/>
                </a:lnTo>
                <a:lnTo>
                  <a:pt x="245952" y="320584"/>
                </a:lnTo>
                <a:lnTo>
                  <a:pt x="234412" y="327778"/>
                </a:lnTo>
                <a:lnTo>
                  <a:pt x="222294" y="333937"/>
                </a:lnTo>
                <a:lnTo>
                  <a:pt x="209649" y="339005"/>
                </a:lnTo>
                <a:lnTo>
                  <a:pt x="196530" y="342927"/>
                </a:lnTo>
                <a:lnTo>
                  <a:pt x="182985" y="345647"/>
                </a:lnTo>
                <a:lnTo>
                  <a:pt x="169068" y="347110"/>
                </a:lnTo>
                <a:lnTo>
                  <a:pt x="160364" y="347362"/>
                </a:lnTo>
                <a:lnTo>
                  <a:pt x="146243" y="346698"/>
                </a:lnTo>
                <a:lnTo>
                  <a:pt x="132464" y="344742"/>
                </a:lnTo>
                <a:lnTo>
                  <a:pt x="119078" y="341551"/>
                </a:lnTo>
                <a:lnTo>
                  <a:pt x="106136" y="337180"/>
                </a:lnTo>
                <a:lnTo>
                  <a:pt x="93688" y="331684"/>
                </a:lnTo>
                <a:lnTo>
                  <a:pt x="81788" y="325119"/>
                </a:lnTo>
                <a:lnTo>
                  <a:pt x="70484" y="317539"/>
                </a:lnTo>
                <a:lnTo>
                  <a:pt x="59830" y="309002"/>
                </a:lnTo>
                <a:lnTo>
                  <a:pt x="49875" y="299561"/>
                </a:lnTo>
                <a:lnTo>
                  <a:pt x="40672" y="289272"/>
                </a:lnTo>
                <a:lnTo>
                  <a:pt x="32271" y="278192"/>
                </a:lnTo>
                <a:lnTo>
                  <a:pt x="24724" y="266375"/>
                </a:lnTo>
                <a:lnTo>
                  <a:pt x="18081" y="253876"/>
                </a:lnTo>
                <a:lnTo>
                  <a:pt x="12395" y="240752"/>
                </a:lnTo>
                <a:lnTo>
                  <a:pt x="7715" y="227057"/>
                </a:lnTo>
                <a:lnTo>
                  <a:pt x="4094" y="212848"/>
                </a:lnTo>
                <a:lnTo>
                  <a:pt x="1582" y="198179"/>
                </a:lnTo>
                <a:lnTo>
                  <a:pt x="232" y="183106"/>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21" name="object 30"/>
          <p:cNvSpPr/>
          <p:nvPr/>
        </p:nvSpPr>
        <p:spPr>
          <a:xfrm>
            <a:off x="7725572" y="3169970"/>
            <a:ext cx="347472" cy="347472"/>
          </a:xfrm>
          <a:custGeom>
            <a:avLst/>
            <a:gdLst/>
            <a:ahLst/>
            <a:cxnLst/>
            <a:rect l="l" t="t" r="r" b="b"/>
            <a:pathLst>
              <a:path w="320729"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2"/>
                </a:lnTo>
                <a:lnTo>
                  <a:pt x="146244" y="346698"/>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3" y="198179"/>
                </a:lnTo>
                <a:lnTo>
                  <a:pt x="232" y="183107"/>
                </a:lnTo>
                <a:lnTo>
                  <a:pt x="0" y="173680"/>
                </a:lnTo>
                <a:close/>
              </a:path>
            </a:pathLst>
          </a:custGeom>
          <a:solidFill>
            <a:srgbClr val="FAA757"/>
          </a:solidFill>
          <a:ln w="28575">
            <a:solidFill>
              <a:srgbClr val="C1803F"/>
            </a:solidFill>
          </a:ln>
        </p:spPr>
        <p:txBody>
          <a:bodyPr wrap="square" lIns="0" tIns="0" rIns="0" bIns="0" rtlCol="0">
            <a:noAutofit/>
          </a:bodyPr>
          <a:lstStyle/>
          <a:p>
            <a:endParaRPr/>
          </a:p>
        </p:txBody>
      </p:sp>
      <p:sp>
        <p:nvSpPr>
          <p:cNvPr id="122" name="object 28"/>
          <p:cNvSpPr/>
          <p:nvPr/>
        </p:nvSpPr>
        <p:spPr>
          <a:xfrm>
            <a:off x="6401989" y="5328656"/>
            <a:ext cx="347472" cy="347472"/>
          </a:xfrm>
          <a:custGeom>
            <a:avLst/>
            <a:gdLst/>
            <a:ahLst/>
            <a:cxnLst/>
            <a:rect l="l" t="t" r="r" b="b"/>
            <a:pathLst>
              <a:path w="320730"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6"/>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23" name="object 26"/>
          <p:cNvSpPr/>
          <p:nvPr/>
        </p:nvSpPr>
        <p:spPr>
          <a:xfrm>
            <a:off x="7105873" y="4521611"/>
            <a:ext cx="347472" cy="347472"/>
          </a:xfrm>
          <a:custGeom>
            <a:avLst/>
            <a:gdLst/>
            <a:ahLst/>
            <a:cxnLst/>
            <a:rect l="l" t="t" r="r" b="b"/>
            <a:pathLst>
              <a:path w="320730"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6"/>
                </a:lnTo>
                <a:lnTo>
                  <a:pt x="0" y="173681"/>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24" name="object 24"/>
          <p:cNvSpPr/>
          <p:nvPr/>
        </p:nvSpPr>
        <p:spPr>
          <a:xfrm>
            <a:off x="5052670" y="3517331"/>
            <a:ext cx="347472" cy="347472"/>
          </a:xfrm>
          <a:custGeom>
            <a:avLst/>
            <a:gdLst/>
            <a:ahLst/>
            <a:cxnLst/>
            <a:rect l="l" t="t" r="r" b="b"/>
            <a:pathLst>
              <a:path w="320730"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1"/>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25" name="object 22"/>
          <p:cNvSpPr/>
          <p:nvPr/>
        </p:nvSpPr>
        <p:spPr>
          <a:xfrm>
            <a:off x="4776845" y="5206506"/>
            <a:ext cx="347472" cy="347472"/>
          </a:xfrm>
          <a:custGeom>
            <a:avLst/>
            <a:gdLst/>
            <a:ahLst/>
            <a:cxnLst/>
            <a:rect l="l" t="t" r="r" b="b"/>
            <a:pathLst>
              <a:path w="320730"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26" name="object 20"/>
          <p:cNvSpPr/>
          <p:nvPr/>
        </p:nvSpPr>
        <p:spPr>
          <a:xfrm>
            <a:off x="5373401" y="4051297"/>
            <a:ext cx="347472" cy="347472"/>
          </a:xfrm>
          <a:custGeom>
            <a:avLst/>
            <a:gdLst/>
            <a:ahLst/>
            <a:cxnLst/>
            <a:rect l="l" t="t" r="r" b="b"/>
            <a:pathLst>
              <a:path w="320730"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2"/>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1"/>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27" name="object 18"/>
          <p:cNvSpPr/>
          <p:nvPr/>
        </p:nvSpPr>
        <p:spPr>
          <a:xfrm>
            <a:off x="8237687" y="2691052"/>
            <a:ext cx="347472" cy="347472"/>
          </a:xfrm>
          <a:custGeom>
            <a:avLst/>
            <a:gdLst/>
            <a:ahLst/>
            <a:cxnLst/>
            <a:rect l="l" t="t" r="r" b="b"/>
            <a:pathLst>
              <a:path w="320730"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4"/>
                </a:lnTo>
                <a:lnTo>
                  <a:pt x="308334" y="106609"/>
                </a:lnTo>
                <a:lnTo>
                  <a:pt x="313014" y="120303"/>
                </a:lnTo>
                <a:lnTo>
                  <a:pt x="316635" y="134512"/>
                </a:lnTo>
                <a:lnTo>
                  <a:pt x="319147" y="149181"/>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2"/>
                </a:lnTo>
                <a:lnTo>
                  <a:pt x="146243" y="346698"/>
                </a:lnTo>
                <a:lnTo>
                  <a:pt x="132464" y="344742"/>
                </a:lnTo>
                <a:lnTo>
                  <a:pt x="119078" y="341551"/>
                </a:lnTo>
                <a:lnTo>
                  <a:pt x="106136" y="337180"/>
                </a:lnTo>
                <a:lnTo>
                  <a:pt x="93688"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7"/>
                </a:lnTo>
                <a:lnTo>
                  <a:pt x="4094" y="212848"/>
                </a:lnTo>
                <a:lnTo>
                  <a:pt x="1582" y="198179"/>
                </a:lnTo>
                <a:lnTo>
                  <a:pt x="232" y="183106"/>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28" name="object 6"/>
          <p:cNvSpPr txBox="1"/>
          <p:nvPr/>
        </p:nvSpPr>
        <p:spPr>
          <a:xfrm>
            <a:off x="2856125" y="3759280"/>
            <a:ext cx="992822" cy="330200"/>
          </a:xfrm>
          <a:prstGeom prst="rect">
            <a:avLst/>
          </a:prstGeom>
        </p:spPr>
        <p:txBody>
          <a:bodyPr wrap="square" lIns="0" tIns="0" rIns="0" bIns="0" rtlCol="0">
            <a:noAutofit/>
          </a:bodyPr>
          <a:lstStyle/>
          <a:p>
            <a:pPr marL="12700">
              <a:lnSpc>
                <a:spcPts val="2600"/>
              </a:lnSpc>
              <a:spcBef>
                <a:spcPts val="130"/>
              </a:spcBef>
            </a:pPr>
            <a:r>
              <a:rPr sz="3600" baseline="2275" dirty="0">
                <a:solidFill>
                  <a:srgbClr val="7F7E7E"/>
                </a:solidFill>
                <a:cs typeface="Calibri"/>
              </a:rPr>
              <a:t>Income</a:t>
            </a:r>
            <a:endParaRPr sz="2400" dirty="0">
              <a:cs typeface="Calibri"/>
            </a:endParaRPr>
          </a:p>
        </p:txBody>
      </p:sp>
      <p:grpSp>
        <p:nvGrpSpPr>
          <p:cNvPr id="129" name="Group 128"/>
          <p:cNvGrpSpPr/>
          <p:nvPr/>
        </p:nvGrpSpPr>
        <p:grpSpPr>
          <a:xfrm>
            <a:off x="3907438" y="1888930"/>
            <a:ext cx="6303362" cy="4054670"/>
            <a:chOff x="2343901" y="1923700"/>
            <a:chExt cx="6303362" cy="4054670"/>
          </a:xfrm>
        </p:grpSpPr>
        <p:sp>
          <p:nvSpPr>
            <p:cNvPr id="130" name="object 67"/>
            <p:cNvSpPr/>
            <p:nvPr/>
          </p:nvSpPr>
          <p:spPr>
            <a:xfrm>
              <a:off x="2343901" y="1923700"/>
              <a:ext cx="0" cy="4054670"/>
            </a:xfrm>
            <a:custGeom>
              <a:avLst/>
              <a:gdLst/>
              <a:ahLst/>
              <a:cxnLst/>
              <a:rect l="l" t="t" r="r" b="b"/>
              <a:pathLst>
                <a:path h="4054670">
                  <a:moveTo>
                    <a:pt x="0" y="4054670"/>
                  </a:moveTo>
                  <a:lnTo>
                    <a:pt x="0" y="0"/>
                  </a:lnTo>
                </a:path>
              </a:pathLst>
            </a:custGeom>
            <a:ln w="25399">
              <a:solidFill>
                <a:srgbClr val="6094C9"/>
              </a:solidFill>
              <a:headEnd type="none"/>
              <a:tailEnd type="arrow"/>
            </a:ln>
            <a:effectLst>
              <a:outerShdw blurRad="50800" dist="38100" dir="5400000" algn="t" rotWithShape="0">
                <a:prstClr val="black">
                  <a:alpha val="40000"/>
                </a:prstClr>
              </a:outerShdw>
            </a:effectLst>
          </p:spPr>
          <p:txBody>
            <a:bodyPr wrap="square" lIns="0" tIns="0" rIns="0" bIns="0" rtlCol="0">
              <a:noAutofit/>
            </a:bodyPr>
            <a:lstStyle/>
            <a:p>
              <a:endParaRPr/>
            </a:p>
          </p:txBody>
        </p:sp>
        <p:sp>
          <p:nvSpPr>
            <p:cNvPr id="131" name="object 70"/>
            <p:cNvSpPr/>
            <p:nvPr/>
          </p:nvSpPr>
          <p:spPr>
            <a:xfrm>
              <a:off x="2343901" y="5978370"/>
              <a:ext cx="6303362" cy="0"/>
            </a:xfrm>
            <a:custGeom>
              <a:avLst/>
              <a:gdLst/>
              <a:ahLst/>
              <a:cxnLst/>
              <a:rect l="l" t="t" r="r" b="b"/>
              <a:pathLst>
                <a:path w="6303362">
                  <a:moveTo>
                    <a:pt x="0" y="0"/>
                  </a:moveTo>
                  <a:lnTo>
                    <a:pt x="6303362" y="0"/>
                  </a:lnTo>
                </a:path>
              </a:pathLst>
            </a:custGeom>
            <a:ln w="25399">
              <a:solidFill>
                <a:srgbClr val="6094C9"/>
              </a:solidFill>
              <a:headEnd type="none"/>
              <a:tailEnd type="arrow"/>
            </a:ln>
            <a:effectLst>
              <a:outerShdw blurRad="50800" dist="38100" algn="l" rotWithShape="0">
                <a:prstClr val="black">
                  <a:alpha val="40000"/>
                </a:prstClr>
              </a:outerShdw>
            </a:effectLst>
          </p:spPr>
          <p:txBody>
            <a:bodyPr wrap="square" lIns="0" tIns="0" rIns="0" bIns="0" rtlCol="0">
              <a:noAutofit/>
            </a:bodyPr>
            <a:lstStyle/>
            <a:p>
              <a:endParaRPr/>
            </a:p>
          </p:txBody>
        </p:sp>
      </p:grpSp>
      <p:sp>
        <p:nvSpPr>
          <p:cNvPr id="132" name="object 69"/>
          <p:cNvSpPr/>
          <p:nvPr/>
        </p:nvSpPr>
        <p:spPr>
          <a:xfrm>
            <a:off x="7006208" y="2493252"/>
            <a:ext cx="565019" cy="625840"/>
          </a:xfrm>
          <a:custGeom>
            <a:avLst/>
            <a:gdLst/>
            <a:ahLst/>
            <a:cxnLst/>
            <a:rect l="l" t="t" r="r" b="b"/>
            <a:pathLst>
              <a:path w="565019" h="625840">
                <a:moveTo>
                  <a:pt x="0" y="0"/>
                </a:moveTo>
                <a:lnTo>
                  <a:pt x="0" y="625840"/>
                </a:lnTo>
                <a:lnTo>
                  <a:pt x="565019" y="625840"/>
                </a:lnTo>
                <a:lnTo>
                  <a:pt x="565019" y="0"/>
                </a:lnTo>
                <a:lnTo>
                  <a:pt x="0" y="0"/>
                </a:lnTo>
                <a:close/>
              </a:path>
            </a:pathLst>
          </a:custGeom>
          <a:solidFill>
            <a:srgbClr val="59B9D0">
              <a:alpha val="71000"/>
            </a:srgbClr>
          </a:solidFill>
          <a:effectLst>
            <a:outerShdw blurRad="50800" dist="38100" dir="5400000" algn="t" rotWithShape="0">
              <a:prstClr val="black">
                <a:alpha val="40000"/>
              </a:prstClr>
            </a:outerShdw>
          </a:effectLst>
        </p:spPr>
        <p:txBody>
          <a:bodyPr wrap="square" lIns="0" tIns="0" rIns="0" bIns="0" rtlCol="0">
            <a:noAutofit/>
          </a:bodyPr>
          <a:lstStyle/>
          <a:p>
            <a:endParaRPr/>
          </a:p>
        </p:txBody>
      </p:sp>
      <p:sp>
        <p:nvSpPr>
          <p:cNvPr id="133" name="object 69"/>
          <p:cNvSpPr/>
          <p:nvPr/>
        </p:nvSpPr>
        <p:spPr>
          <a:xfrm>
            <a:off x="7543801" y="2971800"/>
            <a:ext cx="565019" cy="625840"/>
          </a:xfrm>
          <a:custGeom>
            <a:avLst/>
            <a:gdLst/>
            <a:ahLst/>
            <a:cxnLst/>
            <a:rect l="l" t="t" r="r" b="b"/>
            <a:pathLst>
              <a:path w="565019" h="625840">
                <a:moveTo>
                  <a:pt x="0" y="0"/>
                </a:moveTo>
                <a:lnTo>
                  <a:pt x="0" y="625840"/>
                </a:lnTo>
                <a:lnTo>
                  <a:pt x="565019" y="625840"/>
                </a:lnTo>
                <a:lnTo>
                  <a:pt x="565019" y="0"/>
                </a:lnTo>
                <a:lnTo>
                  <a:pt x="0" y="0"/>
                </a:lnTo>
                <a:close/>
              </a:path>
            </a:pathLst>
          </a:custGeom>
          <a:solidFill>
            <a:srgbClr val="FAA757">
              <a:alpha val="71000"/>
            </a:srgbClr>
          </a:solidFill>
          <a:effectLst>
            <a:outerShdw blurRad="50800" dist="38100" dir="5400000" algn="t" rotWithShape="0">
              <a:prstClr val="black">
                <a:alpha val="40000"/>
              </a:prstClr>
            </a:outerShdw>
          </a:effectLst>
        </p:spPr>
        <p:txBody>
          <a:bodyPr wrap="square" lIns="0" tIns="0" rIns="0" bIns="0" rtlCol="0">
            <a:noAutofit/>
          </a:bodyPr>
          <a:lstStyle/>
          <a:p>
            <a:endParaRPr/>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object 5"/>
          <p:cNvSpPr txBox="1"/>
          <p:nvPr/>
        </p:nvSpPr>
        <p:spPr>
          <a:xfrm>
            <a:off x="6950816" y="6116930"/>
            <a:ext cx="542241" cy="330200"/>
          </a:xfrm>
          <a:prstGeom prst="rect">
            <a:avLst/>
          </a:prstGeom>
        </p:spPr>
        <p:txBody>
          <a:bodyPr wrap="square" lIns="0" tIns="0" rIns="0" bIns="0" rtlCol="0">
            <a:noAutofit/>
          </a:bodyPr>
          <a:lstStyle/>
          <a:p>
            <a:pPr marL="12700">
              <a:lnSpc>
                <a:spcPts val="2600"/>
              </a:lnSpc>
              <a:spcBef>
                <a:spcPts val="130"/>
              </a:spcBef>
            </a:pPr>
            <a:r>
              <a:rPr sz="3600" baseline="2275" dirty="0">
                <a:solidFill>
                  <a:srgbClr val="7F7E7E"/>
                </a:solidFill>
                <a:latin typeface="Calibri"/>
                <a:cs typeface="Calibri"/>
              </a:rPr>
              <a:t>Age</a:t>
            </a:r>
            <a:endParaRPr sz="2400">
              <a:latin typeface="Calibri"/>
              <a:cs typeface="Calibri"/>
            </a:endParaRPr>
          </a:p>
        </p:txBody>
      </p:sp>
      <p:sp>
        <p:nvSpPr>
          <p:cNvPr id="95" name="object 5"/>
          <p:cNvSpPr txBox="1"/>
          <p:nvPr/>
        </p:nvSpPr>
        <p:spPr>
          <a:xfrm>
            <a:off x="3625916" y="369651"/>
            <a:ext cx="6889684" cy="807913"/>
          </a:xfrm>
          <a:prstGeom prst="rect">
            <a:avLst/>
          </a:prstGeom>
        </p:spPr>
        <p:txBody>
          <a:bodyPr wrap="square" lIns="0" tIns="0" rIns="0" bIns="0" rtlCol="0">
            <a:spAutoFit/>
          </a:bodyPr>
          <a:lstStyle/>
          <a:p>
            <a:pPr marL="12700" marR="41909">
              <a:lnSpc>
                <a:spcPts val="3454"/>
              </a:lnSpc>
              <a:spcBef>
                <a:spcPts val="172"/>
              </a:spcBef>
            </a:pPr>
            <a:r>
              <a:rPr lang="en-US" sz="4800" baseline="2560" dirty="0">
                <a:solidFill>
                  <a:srgbClr val="4E81BC"/>
                </a:solidFill>
                <a:latin typeface="+mj-lt"/>
                <a:cs typeface="Calibri"/>
              </a:rPr>
              <a:t>Mean Shift</a:t>
            </a:r>
            <a:endParaRPr sz="3200" dirty="0">
              <a:latin typeface="+mj-lt"/>
              <a:cs typeface="Calibri"/>
            </a:endParaRPr>
          </a:p>
          <a:p>
            <a:pPr marL="12700">
              <a:lnSpc>
                <a:spcPts val="2770"/>
              </a:lnSpc>
            </a:pPr>
            <a:r>
              <a:rPr lang="en-US" sz="3200" baseline="1137" dirty="0">
                <a:solidFill>
                  <a:srgbClr val="7F7E7E"/>
                </a:solidFill>
                <a:cs typeface="Calibri"/>
              </a:rPr>
              <a:t>Sample local density, follow gradient towards denser direction</a:t>
            </a:r>
          </a:p>
        </p:txBody>
      </p:sp>
      <p:sp>
        <p:nvSpPr>
          <p:cNvPr id="96" name="object 82"/>
          <p:cNvSpPr/>
          <p:nvPr/>
        </p:nvSpPr>
        <p:spPr>
          <a:xfrm>
            <a:off x="5938372" y="5487188"/>
            <a:ext cx="347472" cy="347472"/>
          </a:xfrm>
          <a:custGeom>
            <a:avLst/>
            <a:gdLst/>
            <a:ahLst/>
            <a:cxnLst/>
            <a:rect l="l" t="t" r="r" b="b"/>
            <a:pathLst>
              <a:path w="320729"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97" name="object 84"/>
          <p:cNvSpPr/>
          <p:nvPr/>
        </p:nvSpPr>
        <p:spPr>
          <a:xfrm>
            <a:off x="6923747" y="5521291"/>
            <a:ext cx="347472" cy="347472"/>
          </a:xfrm>
          <a:custGeom>
            <a:avLst/>
            <a:gdLst/>
            <a:ahLst/>
            <a:cxnLst/>
            <a:rect l="l" t="t" r="r" b="b"/>
            <a:pathLst>
              <a:path w="320729"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6"/>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98" name="object 86"/>
          <p:cNvSpPr/>
          <p:nvPr/>
        </p:nvSpPr>
        <p:spPr>
          <a:xfrm>
            <a:off x="7775551" y="5502337"/>
            <a:ext cx="347472" cy="347472"/>
          </a:xfrm>
          <a:custGeom>
            <a:avLst/>
            <a:gdLst/>
            <a:ahLst/>
            <a:cxnLst/>
            <a:rect l="l" t="t" r="r" b="b"/>
            <a:pathLst>
              <a:path w="320729"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9"/>
                </a:lnTo>
                <a:lnTo>
                  <a:pt x="288458" y="69169"/>
                </a:lnTo>
                <a:lnTo>
                  <a:pt x="296005" y="80986"/>
                </a:lnTo>
                <a:lnTo>
                  <a:pt x="302647" y="93485"/>
                </a:lnTo>
                <a:lnTo>
                  <a:pt x="308334" y="106609"/>
                </a:lnTo>
                <a:lnTo>
                  <a:pt x="313014" y="120303"/>
                </a:lnTo>
                <a:lnTo>
                  <a:pt x="316635" y="134513"/>
                </a:lnTo>
                <a:lnTo>
                  <a:pt x="319146" y="149182"/>
                </a:lnTo>
                <a:lnTo>
                  <a:pt x="320497" y="164255"/>
                </a:lnTo>
                <a:lnTo>
                  <a:pt x="320729" y="173680"/>
                </a:lnTo>
                <a:lnTo>
                  <a:pt x="320116" y="188974"/>
                </a:lnTo>
                <a:lnTo>
                  <a:pt x="318311" y="203897"/>
                </a:lnTo>
                <a:lnTo>
                  <a:pt x="315364" y="218395"/>
                </a:lnTo>
                <a:lnTo>
                  <a:pt x="311328" y="232412"/>
                </a:lnTo>
                <a:lnTo>
                  <a:pt x="306254" y="245893"/>
                </a:lnTo>
                <a:lnTo>
                  <a:pt x="300192" y="258782"/>
                </a:lnTo>
                <a:lnTo>
                  <a:pt x="293194" y="271024"/>
                </a:lnTo>
                <a:lnTo>
                  <a:pt x="285310" y="282563"/>
                </a:lnTo>
                <a:lnTo>
                  <a:pt x="276593" y="293344"/>
                </a:lnTo>
                <a:lnTo>
                  <a:pt x="267094" y="303312"/>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6"/>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99" name="object 74"/>
          <p:cNvSpPr/>
          <p:nvPr/>
        </p:nvSpPr>
        <p:spPr>
          <a:xfrm>
            <a:off x="4192469" y="5195209"/>
            <a:ext cx="347472" cy="347472"/>
          </a:xfrm>
          <a:custGeom>
            <a:avLst/>
            <a:gdLst/>
            <a:ahLst/>
            <a:cxnLst/>
            <a:rect l="l" t="t" r="r" b="b"/>
            <a:pathLst>
              <a:path w="320730"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00" name="object 72"/>
          <p:cNvSpPr/>
          <p:nvPr/>
        </p:nvSpPr>
        <p:spPr>
          <a:xfrm>
            <a:off x="7483366" y="2517371"/>
            <a:ext cx="347472" cy="347472"/>
          </a:xfrm>
          <a:custGeom>
            <a:avLst/>
            <a:gdLst/>
            <a:ahLst/>
            <a:cxnLst/>
            <a:rect l="l" t="t" r="r" b="b"/>
            <a:pathLst>
              <a:path w="320730"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30" y="342927"/>
                </a:lnTo>
                <a:lnTo>
                  <a:pt x="182985" y="345647"/>
                </a:lnTo>
                <a:lnTo>
                  <a:pt x="169068" y="347110"/>
                </a:lnTo>
                <a:lnTo>
                  <a:pt x="160364" y="347362"/>
                </a:lnTo>
                <a:lnTo>
                  <a:pt x="146244" y="346698"/>
                </a:lnTo>
                <a:lnTo>
                  <a:pt x="132465" y="344742"/>
                </a:lnTo>
                <a:lnTo>
                  <a:pt x="119078" y="341551"/>
                </a:lnTo>
                <a:lnTo>
                  <a:pt x="106136" y="337180"/>
                </a:lnTo>
                <a:lnTo>
                  <a:pt x="93689" y="331684"/>
                </a:lnTo>
                <a:lnTo>
                  <a:pt x="81788" y="325119"/>
                </a:lnTo>
                <a:lnTo>
                  <a:pt x="70485" y="317540"/>
                </a:lnTo>
                <a:lnTo>
                  <a:pt x="59830" y="309002"/>
                </a:lnTo>
                <a:lnTo>
                  <a:pt x="49876" y="299561"/>
                </a:lnTo>
                <a:lnTo>
                  <a:pt x="40672" y="289273"/>
                </a:lnTo>
                <a:lnTo>
                  <a:pt x="32271" y="278192"/>
                </a:lnTo>
                <a:lnTo>
                  <a:pt x="24724" y="266375"/>
                </a:lnTo>
                <a:lnTo>
                  <a:pt x="18081" y="253876"/>
                </a:lnTo>
                <a:lnTo>
                  <a:pt x="12395" y="240752"/>
                </a:lnTo>
                <a:lnTo>
                  <a:pt x="7715" y="227058"/>
                </a:lnTo>
                <a:lnTo>
                  <a:pt x="4094" y="212848"/>
                </a:lnTo>
                <a:lnTo>
                  <a:pt x="1583" y="198180"/>
                </a:lnTo>
                <a:lnTo>
                  <a:pt x="232" y="183107"/>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01" name="object 70"/>
          <p:cNvSpPr/>
          <p:nvPr/>
        </p:nvSpPr>
        <p:spPr>
          <a:xfrm>
            <a:off x="7084113" y="2135643"/>
            <a:ext cx="347472" cy="347472"/>
          </a:xfrm>
          <a:custGeom>
            <a:avLst/>
            <a:gdLst/>
            <a:ahLst/>
            <a:cxnLst/>
            <a:rect l="l" t="t" r="r" b="b"/>
            <a:pathLst>
              <a:path w="320730"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2"/>
                </a:lnTo>
                <a:lnTo>
                  <a:pt x="146244" y="346698"/>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3" y="198179"/>
                </a:lnTo>
                <a:lnTo>
                  <a:pt x="232" y="183107"/>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02" name="object 68"/>
          <p:cNvSpPr/>
          <p:nvPr/>
        </p:nvSpPr>
        <p:spPr>
          <a:xfrm>
            <a:off x="6672028" y="1723114"/>
            <a:ext cx="347472" cy="347472"/>
          </a:xfrm>
          <a:custGeom>
            <a:avLst/>
            <a:gdLst/>
            <a:ahLst/>
            <a:cxnLst/>
            <a:rect l="l" t="t" r="r" b="b"/>
            <a:pathLst>
              <a:path w="320729"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2"/>
                </a:lnTo>
                <a:lnTo>
                  <a:pt x="146244" y="346698"/>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3"/>
                </a:lnTo>
                <a:lnTo>
                  <a:pt x="32271" y="278192"/>
                </a:lnTo>
                <a:lnTo>
                  <a:pt x="24724" y="266375"/>
                </a:lnTo>
                <a:lnTo>
                  <a:pt x="18081" y="253876"/>
                </a:lnTo>
                <a:lnTo>
                  <a:pt x="12395" y="240752"/>
                </a:lnTo>
                <a:lnTo>
                  <a:pt x="7715" y="227058"/>
                </a:lnTo>
                <a:lnTo>
                  <a:pt x="4094" y="212848"/>
                </a:lnTo>
                <a:lnTo>
                  <a:pt x="1583" y="198179"/>
                </a:lnTo>
                <a:lnTo>
                  <a:pt x="232" y="183107"/>
                </a:lnTo>
                <a:lnTo>
                  <a:pt x="0" y="173680"/>
                </a:lnTo>
                <a:close/>
              </a:path>
            </a:pathLst>
          </a:custGeom>
          <a:solidFill>
            <a:srgbClr val="59BAD1"/>
          </a:solidFill>
          <a:ln w="28575">
            <a:solidFill>
              <a:srgbClr val="418FA2"/>
            </a:solidFill>
          </a:ln>
        </p:spPr>
        <p:txBody>
          <a:bodyPr wrap="square" lIns="0" tIns="0" rIns="0" bIns="0" rtlCol="0">
            <a:noAutofit/>
          </a:bodyPr>
          <a:lstStyle/>
          <a:p>
            <a:endParaRPr/>
          </a:p>
        </p:txBody>
      </p:sp>
      <p:sp>
        <p:nvSpPr>
          <p:cNvPr id="103" name="object 66"/>
          <p:cNvSpPr/>
          <p:nvPr/>
        </p:nvSpPr>
        <p:spPr>
          <a:xfrm>
            <a:off x="8396003" y="3412181"/>
            <a:ext cx="347472" cy="347472"/>
          </a:xfrm>
          <a:custGeom>
            <a:avLst/>
            <a:gdLst/>
            <a:ahLst/>
            <a:cxnLst/>
            <a:rect l="l" t="t" r="r" b="b"/>
            <a:pathLst>
              <a:path w="320730"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4"/>
                </a:lnTo>
                <a:lnTo>
                  <a:pt x="308334" y="106609"/>
                </a:lnTo>
                <a:lnTo>
                  <a:pt x="313014" y="120303"/>
                </a:lnTo>
                <a:lnTo>
                  <a:pt x="316635" y="134512"/>
                </a:lnTo>
                <a:lnTo>
                  <a:pt x="319147" y="149181"/>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3" y="346697"/>
                </a:lnTo>
                <a:lnTo>
                  <a:pt x="132464" y="344742"/>
                </a:lnTo>
                <a:lnTo>
                  <a:pt x="119078" y="341551"/>
                </a:lnTo>
                <a:lnTo>
                  <a:pt x="106136" y="337180"/>
                </a:lnTo>
                <a:lnTo>
                  <a:pt x="93688" y="331684"/>
                </a:lnTo>
                <a:lnTo>
                  <a:pt x="81788" y="325119"/>
                </a:lnTo>
                <a:lnTo>
                  <a:pt x="70484" y="317539"/>
                </a:lnTo>
                <a:lnTo>
                  <a:pt x="59830" y="309001"/>
                </a:lnTo>
                <a:lnTo>
                  <a:pt x="49875" y="299561"/>
                </a:lnTo>
                <a:lnTo>
                  <a:pt x="40672" y="289272"/>
                </a:lnTo>
                <a:lnTo>
                  <a:pt x="32271" y="278192"/>
                </a:lnTo>
                <a:lnTo>
                  <a:pt x="24724" y="266375"/>
                </a:lnTo>
                <a:lnTo>
                  <a:pt x="18081" y="253876"/>
                </a:lnTo>
                <a:lnTo>
                  <a:pt x="12395" y="240752"/>
                </a:lnTo>
                <a:lnTo>
                  <a:pt x="7715" y="227057"/>
                </a:lnTo>
                <a:lnTo>
                  <a:pt x="4094" y="212848"/>
                </a:lnTo>
                <a:lnTo>
                  <a:pt x="1582" y="198179"/>
                </a:lnTo>
                <a:lnTo>
                  <a:pt x="232" y="183106"/>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04" name="object 63"/>
          <p:cNvSpPr/>
          <p:nvPr/>
        </p:nvSpPr>
        <p:spPr>
          <a:xfrm>
            <a:off x="7404842" y="5021529"/>
            <a:ext cx="347472" cy="347472"/>
          </a:xfrm>
          <a:custGeom>
            <a:avLst/>
            <a:gdLst/>
            <a:ahLst/>
            <a:cxnLst/>
            <a:rect l="l" t="t" r="r" b="b"/>
            <a:pathLst>
              <a:path w="320730" h="347361">
                <a:moveTo>
                  <a:pt x="0" y="173680"/>
                </a:moveTo>
                <a:lnTo>
                  <a:pt x="232" y="183106"/>
                </a:lnTo>
                <a:lnTo>
                  <a:pt x="1583" y="198179"/>
                </a:lnTo>
                <a:lnTo>
                  <a:pt x="4094" y="212848"/>
                </a:lnTo>
                <a:lnTo>
                  <a:pt x="7715" y="227058"/>
                </a:lnTo>
                <a:lnTo>
                  <a:pt x="12395" y="240752"/>
                </a:lnTo>
                <a:lnTo>
                  <a:pt x="18082" y="253876"/>
                </a:lnTo>
                <a:lnTo>
                  <a:pt x="24724" y="266375"/>
                </a:lnTo>
                <a:lnTo>
                  <a:pt x="32272" y="278192"/>
                </a:lnTo>
                <a:lnTo>
                  <a:pt x="40673" y="289272"/>
                </a:lnTo>
                <a:lnTo>
                  <a:pt x="49876" y="299561"/>
                </a:lnTo>
                <a:lnTo>
                  <a:pt x="59830" y="309001"/>
                </a:lnTo>
                <a:lnTo>
                  <a:pt x="70485" y="317539"/>
                </a:lnTo>
                <a:lnTo>
                  <a:pt x="81788" y="325118"/>
                </a:lnTo>
                <a:lnTo>
                  <a:pt x="93689" y="331684"/>
                </a:lnTo>
                <a:lnTo>
                  <a:pt x="106136" y="337180"/>
                </a:lnTo>
                <a:lnTo>
                  <a:pt x="119079" y="341551"/>
                </a:lnTo>
                <a:lnTo>
                  <a:pt x="132465" y="344742"/>
                </a:lnTo>
                <a:lnTo>
                  <a:pt x="146244" y="346697"/>
                </a:lnTo>
                <a:lnTo>
                  <a:pt x="160365" y="347361"/>
                </a:lnTo>
                <a:lnTo>
                  <a:pt x="169069" y="347110"/>
                </a:lnTo>
                <a:lnTo>
                  <a:pt x="182986" y="345646"/>
                </a:lnTo>
                <a:lnTo>
                  <a:pt x="196530" y="342926"/>
                </a:lnTo>
                <a:lnTo>
                  <a:pt x="209650" y="339004"/>
                </a:lnTo>
                <a:lnTo>
                  <a:pt x="222295" y="333936"/>
                </a:lnTo>
                <a:lnTo>
                  <a:pt x="234413" y="327778"/>
                </a:lnTo>
                <a:lnTo>
                  <a:pt x="245953" y="320583"/>
                </a:lnTo>
                <a:lnTo>
                  <a:pt x="256864" y="312409"/>
                </a:lnTo>
                <a:lnTo>
                  <a:pt x="267095" y="303311"/>
                </a:lnTo>
                <a:lnTo>
                  <a:pt x="276595" y="293343"/>
                </a:lnTo>
                <a:lnTo>
                  <a:pt x="285312" y="282562"/>
                </a:lnTo>
                <a:lnTo>
                  <a:pt x="293195" y="271023"/>
                </a:lnTo>
                <a:lnTo>
                  <a:pt x="300193" y="258781"/>
                </a:lnTo>
                <a:lnTo>
                  <a:pt x="306255" y="245892"/>
                </a:lnTo>
                <a:lnTo>
                  <a:pt x="311330" y="232411"/>
                </a:lnTo>
                <a:lnTo>
                  <a:pt x="315366" y="218394"/>
                </a:lnTo>
                <a:lnTo>
                  <a:pt x="318312" y="203896"/>
                </a:lnTo>
                <a:lnTo>
                  <a:pt x="320117" y="188973"/>
                </a:lnTo>
                <a:lnTo>
                  <a:pt x="320730" y="173680"/>
                </a:lnTo>
                <a:lnTo>
                  <a:pt x="320498" y="164254"/>
                </a:lnTo>
                <a:lnTo>
                  <a:pt x="319147" y="149181"/>
                </a:lnTo>
                <a:lnTo>
                  <a:pt x="316636" y="134512"/>
                </a:lnTo>
                <a:lnTo>
                  <a:pt x="313015" y="120303"/>
                </a:lnTo>
                <a:lnTo>
                  <a:pt x="308335" y="106609"/>
                </a:lnTo>
                <a:lnTo>
                  <a:pt x="302649" y="93485"/>
                </a:lnTo>
                <a:lnTo>
                  <a:pt x="296006" y="80986"/>
                </a:lnTo>
                <a:lnTo>
                  <a:pt x="288459" y="69169"/>
                </a:lnTo>
                <a:lnTo>
                  <a:pt x="280058" y="58089"/>
                </a:lnTo>
                <a:lnTo>
                  <a:pt x="270854" y="47800"/>
                </a:lnTo>
                <a:lnTo>
                  <a:pt x="260900" y="38359"/>
                </a:lnTo>
                <a:lnTo>
                  <a:pt x="250245" y="29822"/>
                </a:lnTo>
                <a:lnTo>
                  <a:pt x="238942" y="22242"/>
                </a:lnTo>
                <a:lnTo>
                  <a:pt x="227041" y="15677"/>
                </a:lnTo>
                <a:lnTo>
                  <a:pt x="214594" y="10181"/>
                </a:lnTo>
                <a:lnTo>
                  <a:pt x="201651" y="5810"/>
                </a:lnTo>
                <a:lnTo>
                  <a:pt x="188265" y="2619"/>
                </a:lnTo>
                <a:lnTo>
                  <a:pt x="174486" y="664"/>
                </a:lnTo>
                <a:lnTo>
                  <a:pt x="160365" y="0"/>
                </a:lnTo>
                <a:lnTo>
                  <a:pt x="151662" y="251"/>
                </a:lnTo>
                <a:lnTo>
                  <a:pt x="137745" y="1714"/>
                </a:lnTo>
                <a:lnTo>
                  <a:pt x="124200" y="4434"/>
                </a:lnTo>
                <a:lnTo>
                  <a:pt x="111080" y="8356"/>
                </a:lnTo>
                <a:lnTo>
                  <a:pt x="98436" y="13424"/>
                </a:lnTo>
                <a:lnTo>
                  <a:pt x="86318" y="19583"/>
                </a:lnTo>
                <a:lnTo>
                  <a:pt x="74777" y="26777"/>
                </a:lnTo>
                <a:lnTo>
                  <a:pt x="63866" y="34951"/>
                </a:lnTo>
                <a:lnTo>
                  <a:pt x="53635" y="44049"/>
                </a:lnTo>
                <a:lnTo>
                  <a:pt x="44136" y="54017"/>
                </a:lnTo>
                <a:lnTo>
                  <a:pt x="35419" y="64798"/>
                </a:lnTo>
                <a:lnTo>
                  <a:pt x="27535" y="76337"/>
                </a:lnTo>
                <a:lnTo>
                  <a:pt x="20537" y="88579"/>
                </a:lnTo>
                <a:lnTo>
                  <a:pt x="14475" y="101468"/>
                </a:lnTo>
                <a:lnTo>
                  <a:pt x="9400" y="114948"/>
                </a:lnTo>
                <a:lnTo>
                  <a:pt x="5364" y="128965"/>
                </a:lnTo>
                <a:lnTo>
                  <a:pt x="2418" y="143463"/>
                </a:lnTo>
                <a:lnTo>
                  <a:pt x="613" y="158386"/>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05" name="object 62"/>
          <p:cNvSpPr/>
          <p:nvPr/>
        </p:nvSpPr>
        <p:spPr>
          <a:xfrm>
            <a:off x="5850962" y="3493881"/>
            <a:ext cx="347472" cy="347472"/>
          </a:xfrm>
          <a:custGeom>
            <a:avLst/>
            <a:gdLst/>
            <a:ahLst/>
            <a:cxnLst/>
            <a:rect l="l" t="t" r="r" b="b"/>
            <a:pathLst>
              <a:path w="320729"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6" y="149182"/>
                </a:lnTo>
                <a:lnTo>
                  <a:pt x="320497" y="164254"/>
                </a:lnTo>
                <a:lnTo>
                  <a:pt x="320729"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6"/>
                </a:lnTo>
                <a:lnTo>
                  <a:pt x="0" y="173681"/>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06" name="object 60"/>
          <p:cNvSpPr/>
          <p:nvPr/>
        </p:nvSpPr>
        <p:spPr>
          <a:xfrm>
            <a:off x="4975263" y="4571028"/>
            <a:ext cx="347472" cy="347472"/>
          </a:xfrm>
          <a:custGeom>
            <a:avLst/>
            <a:gdLst/>
            <a:ahLst/>
            <a:cxnLst/>
            <a:rect l="l" t="t" r="r" b="b"/>
            <a:pathLst>
              <a:path w="320729"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8"/>
                </a:lnTo>
                <a:lnTo>
                  <a:pt x="288458" y="69169"/>
                </a:lnTo>
                <a:lnTo>
                  <a:pt x="296005" y="80986"/>
                </a:lnTo>
                <a:lnTo>
                  <a:pt x="302648" y="93485"/>
                </a:lnTo>
                <a:lnTo>
                  <a:pt x="308334" y="106609"/>
                </a:lnTo>
                <a:lnTo>
                  <a:pt x="313014" y="120303"/>
                </a:lnTo>
                <a:lnTo>
                  <a:pt x="316635" y="134513"/>
                </a:lnTo>
                <a:lnTo>
                  <a:pt x="319146" y="149182"/>
                </a:lnTo>
                <a:lnTo>
                  <a:pt x="320497" y="164254"/>
                </a:lnTo>
                <a:lnTo>
                  <a:pt x="320729"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1"/>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07" name="object 58"/>
          <p:cNvSpPr/>
          <p:nvPr/>
        </p:nvSpPr>
        <p:spPr>
          <a:xfrm>
            <a:off x="9037462" y="2045434"/>
            <a:ext cx="347472" cy="347472"/>
          </a:xfrm>
          <a:custGeom>
            <a:avLst/>
            <a:gdLst/>
            <a:ahLst/>
            <a:cxnLst/>
            <a:rect l="l" t="t" r="r" b="b"/>
            <a:pathLst>
              <a:path w="320729"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4"/>
                </a:lnTo>
                <a:lnTo>
                  <a:pt x="308334" y="106609"/>
                </a:lnTo>
                <a:lnTo>
                  <a:pt x="313014" y="120303"/>
                </a:lnTo>
                <a:lnTo>
                  <a:pt x="316635" y="134512"/>
                </a:lnTo>
                <a:lnTo>
                  <a:pt x="319146" y="149181"/>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2"/>
                </a:lnTo>
                <a:lnTo>
                  <a:pt x="146243" y="346698"/>
                </a:lnTo>
                <a:lnTo>
                  <a:pt x="132464" y="344742"/>
                </a:lnTo>
                <a:lnTo>
                  <a:pt x="119078" y="341551"/>
                </a:lnTo>
                <a:lnTo>
                  <a:pt x="106136" y="337180"/>
                </a:lnTo>
                <a:lnTo>
                  <a:pt x="93688" y="331684"/>
                </a:lnTo>
                <a:lnTo>
                  <a:pt x="81788" y="325119"/>
                </a:lnTo>
                <a:lnTo>
                  <a:pt x="70484" y="317539"/>
                </a:lnTo>
                <a:lnTo>
                  <a:pt x="59830" y="309002"/>
                </a:lnTo>
                <a:lnTo>
                  <a:pt x="49875" y="299561"/>
                </a:lnTo>
                <a:lnTo>
                  <a:pt x="40672" y="289272"/>
                </a:lnTo>
                <a:lnTo>
                  <a:pt x="32271" y="278192"/>
                </a:lnTo>
                <a:lnTo>
                  <a:pt x="24724" y="266375"/>
                </a:lnTo>
                <a:lnTo>
                  <a:pt x="18081" y="253876"/>
                </a:lnTo>
                <a:lnTo>
                  <a:pt x="12395" y="240752"/>
                </a:lnTo>
                <a:lnTo>
                  <a:pt x="7715" y="227057"/>
                </a:lnTo>
                <a:lnTo>
                  <a:pt x="4094" y="212848"/>
                </a:lnTo>
                <a:lnTo>
                  <a:pt x="1582" y="198179"/>
                </a:lnTo>
                <a:lnTo>
                  <a:pt x="232" y="183106"/>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08" name="object 56"/>
          <p:cNvSpPr/>
          <p:nvPr/>
        </p:nvSpPr>
        <p:spPr>
          <a:xfrm>
            <a:off x="8077321" y="1961962"/>
            <a:ext cx="347472" cy="347472"/>
          </a:xfrm>
          <a:custGeom>
            <a:avLst/>
            <a:gdLst/>
            <a:ahLst/>
            <a:cxnLst/>
            <a:rect l="l" t="t" r="r" b="b"/>
            <a:pathLst>
              <a:path w="320729"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4"/>
                </a:lnTo>
                <a:lnTo>
                  <a:pt x="308334" y="106609"/>
                </a:lnTo>
                <a:lnTo>
                  <a:pt x="313014" y="120303"/>
                </a:lnTo>
                <a:lnTo>
                  <a:pt x="316635" y="134512"/>
                </a:lnTo>
                <a:lnTo>
                  <a:pt x="319146" y="149181"/>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2"/>
                </a:lnTo>
                <a:lnTo>
                  <a:pt x="146243" y="346697"/>
                </a:lnTo>
                <a:lnTo>
                  <a:pt x="132464" y="344742"/>
                </a:lnTo>
                <a:lnTo>
                  <a:pt x="119078" y="341551"/>
                </a:lnTo>
                <a:lnTo>
                  <a:pt x="106136" y="337180"/>
                </a:lnTo>
                <a:lnTo>
                  <a:pt x="93688" y="331684"/>
                </a:lnTo>
                <a:lnTo>
                  <a:pt x="81788" y="325119"/>
                </a:lnTo>
                <a:lnTo>
                  <a:pt x="70484" y="317539"/>
                </a:lnTo>
                <a:lnTo>
                  <a:pt x="59830" y="309002"/>
                </a:lnTo>
                <a:lnTo>
                  <a:pt x="49875" y="299561"/>
                </a:lnTo>
                <a:lnTo>
                  <a:pt x="40672" y="289272"/>
                </a:lnTo>
                <a:lnTo>
                  <a:pt x="32271" y="278192"/>
                </a:lnTo>
                <a:lnTo>
                  <a:pt x="24724" y="266375"/>
                </a:lnTo>
                <a:lnTo>
                  <a:pt x="18081" y="253876"/>
                </a:lnTo>
                <a:lnTo>
                  <a:pt x="12395" y="240752"/>
                </a:lnTo>
                <a:lnTo>
                  <a:pt x="7715" y="227057"/>
                </a:lnTo>
                <a:lnTo>
                  <a:pt x="4094" y="212848"/>
                </a:lnTo>
                <a:lnTo>
                  <a:pt x="1582" y="198179"/>
                </a:lnTo>
                <a:lnTo>
                  <a:pt x="232" y="183106"/>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09" name="object 54"/>
          <p:cNvSpPr/>
          <p:nvPr/>
        </p:nvSpPr>
        <p:spPr>
          <a:xfrm>
            <a:off x="8877097" y="2753913"/>
            <a:ext cx="347472" cy="347472"/>
          </a:xfrm>
          <a:custGeom>
            <a:avLst/>
            <a:gdLst/>
            <a:ahLst/>
            <a:cxnLst/>
            <a:rect l="l" t="t" r="r" b="b"/>
            <a:pathLst>
              <a:path w="320730"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4"/>
                </a:lnTo>
                <a:lnTo>
                  <a:pt x="308334" y="106609"/>
                </a:lnTo>
                <a:lnTo>
                  <a:pt x="313014" y="120303"/>
                </a:lnTo>
                <a:lnTo>
                  <a:pt x="316635" y="134512"/>
                </a:lnTo>
                <a:lnTo>
                  <a:pt x="319146" y="149181"/>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2"/>
                </a:lnTo>
                <a:lnTo>
                  <a:pt x="146243" y="346698"/>
                </a:lnTo>
                <a:lnTo>
                  <a:pt x="132464" y="344742"/>
                </a:lnTo>
                <a:lnTo>
                  <a:pt x="119078" y="341551"/>
                </a:lnTo>
                <a:lnTo>
                  <a:pt x="106136" y="337180"/>
                </a:lnTo>
                <a:lnTo>
                  <a:pt x="93688" y="331684"/>
                </a:lnTo>
                <a:lnTo>
                  <a:pt x="81788" y="325119"/>
                </a:lnTo>
                <a:lnTo>
                  <a:pt x="70484" y="317539"/>
                </a:lnTo>
                <a:lnTo>
                  <a:pt x="59830" y="309002"/>
                </a:lnTo>
                <a:lnTo>
                  <a:pt x="49875" y="299561"/>
                </a:lnTo>
                <a:lnTo>
                  <a:pt x="40672" y="289272"/>
                </a:lnTo>
                <a:lnTo>
                  <a:pt x="32271" y="278192"/>
                </a:lnTo>
                <a:lnTo>
                  <a:pt x="24724" y="266375"/>
                </a:lnTo>
                <a:lnTo>
                  <a:pt x="18081" y="253876"/>
                </a:lnTo>
                <a:lnTo>
                  <a:pt x="12395" y="240752"/>
                </a:lnTo>
                <a:lnTo>
                  <a:pt x="7715" y="227057"/>
                </a:lnTo>
                <a:lnTo>
                  <a:pt x="4094" y="212848"/>
                </a:lnTo>
                <a:lnTo>
                  <a:pt x="1582" y="198179"/>
                </a:lnTo>
                <a:lnTo>
                  <a:pt x="232" y="183106"/>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10" name="object 52"/>
          <p:cNvSpPr/>
          <p:nvPr/>
        </p:nvSpPr>
        <p:spPr>
          <a:xfrm>
            <a:off x="6220124" y="4120868"/>
            <a:ext cx="347472" cy="347472"/>
          </a:xfrm>
          <a:custGeom>
            <a:avLst/>
            <a:gdLst/>
            <a:ahLst/>
            <a:cxnLst/>
            <a:rect l="l" t="t" r="r" b="b"/>
            <a:pathLst>
              <a:path w="320730"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5"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1"/>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11" name="object 50"/>
          <p:cNvSpPr/>
          <p:nvPr/>
        </p:nvSpPr>
        <p:spPr>
          <a:xfrm>
            <a:off x="5965297" y="4612355"/>
            <a:ext cx="347472" cy="347472"/>
          </a:xfrm>
          <a:custGeom>
            <a:avLst/>
            <a:gdLst/>
            <a:ahLst/>
            <a:cxnLst/>
            <a:rect l="l" t="t" r="r" b="b"/>
            <a:pathLst>
              <a:path w="320730"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6"/>
                </a:lnTo>
                <a:lnTo>
                  <a:pt x="0" y="173681"/>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12" name="object 48"/>
          <p:cNvSpPr/>
          <p:nvPr/>
        </p:nvSpPr>
        <p:spPr>
          <a:xfrm>
            <a:off x="4654532" y="4049985"/>
            <a:ext cx="347472" cy="347472"/>
          </a:xfrm>
          <a:custGeom>
            <a:avLst/>
            <a:gdLst/>
            <a:ahLst/>
            <a:cxnLst/>
            <a:rect l="l" t="t" r="r" b="b"/>
            <a:pathLst>
              <a:path w="320729"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6" y="149182"/>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13" name="object 42"/>
          <p:cNvSpPr/>
          <p:nvPr/>
        </p:nvSpPr>
        <p:spPr>
          <a:xfrm>
            <a:off x="7272103" y="3311841"/>
            <a:ext cx="347472" cy="347472"/>
          </a:xfrm>
          <a:custGeom>
            <a:avLst/>
            <a:gdLst/>
            <a:ahLst/>
            <a:cxnLst/>
            <a:rect l="l" t="t" r="r" b="b"/>
            <a:pathLst>
              <a:path w="320730"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4" y="346697"/>
                </a:lnTo>
                <a:lnTo>
                  <a:pt x="132465" y="344742"/>
                </a:lnTo>
                <a:lnTo>
                  <a:pt x="119078" y="341551"/>
                </a:lnTo>
                <a:lnTo>
                  <a:pt x="106136" y="337180"/>
                </a:lnTo>
                <a:lnTo>
                  <a:pt x="93689" y="331684"/>
                </a:lnTo>
                <a:lnTo>
                  <a:pt x="81788" y="325119"/>
                </a:lnTo>
                <a:lnTo>
                  <a:pt x="70485" y="317539"/>
                </a:lnTo>
                <a:lnTo>
                  <a:pt x="59830" y="309001"/>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6"/>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14" name="object 44"/>
          <p:cNvSpPr/>
          <p:nvPr/>
        </p:nvSpPr>
        <p:spPr>
          <a:xfrm>
            <a:off x="7084113" y="2580232"/>
            <a:ext cx="347472" cy="347472"/>
          </a:xfrm>
          <a:custGeom>
            <a:avLst/>
            <a:gdLst/>
            <a:ahLst/>
            <a:cxnLst/>
            <a:rect l="l" t="t" r="r" b="b"/>
            <a:pathLst>
              <a:path w="320730"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2"/>
                </a:lnTo>
                <a:lnTo>
                  <a:pt x="146244" y="346698"/>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3"/>
                </a:lnTo>
                <a:lnTo>
                  <a:pt x="32271" y="278192"/>
                </a:lnTo>
                <a:lnTo>
                  <a:pt x="24724" y="266375"/>
                </a:lnTo>
                <a:lnTo>
                  <a:pt x="18081" y="253876"/>
                </a:lnTo>
                <a:lnTo>
                  <a:pt x="12395" y="240752"/>
                </a:lnTo>
                <a:lnTo>
                  <a:pt x="7715" y="227058"/>
                </a:lnTo>
                <a:lnTo>
                  <a:pt x="4094" y="212848"/>
                </a:lnTo>
                <a:lnTo>
                  <a:pt x="1583" y="198179"/>
                </a:lnTo>
                <a:lnTo>
                  <a:pt x="232" y="183107"/>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15" name="object 46"/>
          <p:cNvSpPr/>
          <p:nvPr/>
        </p:nvSpPr>
        <p:spPr>
          <a:xfrm>
            <a:off x="6945508" y="2964479"/>
            <a:ext cx="347472" cy="347472"/>
          </a:xfrm>
          <a:custGeom>
            <a:avLst/>
            <a:gdLst/>
            <a:ahLst/>
            <a:cxnLst/>
            <a:rect l="l" t="t" r="r" b="b"/>
            <a:pathLst>
              <a:path w="320730"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4"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30" y="342927"/>
                </a:lnTo>
                <a:lnTo>
                  <a:pt x="182985" y="345647"/>
                </a:lnTo>
                <a:lnTo>
                  <a:pt x="169068" y="347110"/>
                </a:lnTo>
                <a:lnTo>
                  <a:pt x="160365" y="347362"/>
                </a:lnTo>
                <a:lnTo>
                  <a:pt x="146244" y="346698"/>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3" y="198179"/>
                </a:lnTo>
                <a:lnTo>
                  <a:pt x="232" y="183107"/>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16" name="object 40"/>
          <p:cNvSpPr/>
          <p:nvPr/>
        </p:nvSpPr>
        <p:spPr>
          <a:xfrm>
            <a:off x="6737120" y="4921685"/>
            <a:ext cx="347472" cy="347472"/>
          </a:xfrm>
          <a:custGeom>
            <a:avLst/>
            <a:gdLst/>
            <a:ahLst/>
            <a:cxnLst/>
            <a:rect l="l" t="t" r="r" b="b"/>
            <a:pathLst>
              <a:path w="320729"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29"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1"/>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17" name="object 38"/>
          <p:cNvSpPr/>
          <p:nvPr/>
        </p:nvSpPr>
        <p:spPr>
          <a:xfrm>
            <a:off x="8556365" y="2219115"/>
            <a:ext cx="347472" cy="347472"/>
          </a:xfrm>
          <a:custGeom>
            <a:avLst/>
            <a:gdLst/>
            <a:ahLst/>
            <a:cxnLst/>
            <a:rect l="l" t="t" r="r" b="b"/>
            <a:pathLst>
              <a:path w="320729"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4"/>
                </a:lnTo>
                <a:lnTo>
                  <a:pt x="308334" y="106609"/>
                </a:lnTo>
                <a:lnTo>
                  <a:pt x="313014" y="120303"/>
                </a:lnTo>
                <a:lnTo>
                  <a:pt x="316635" y="134512"/>
                </a:lnTo>
                <a:lnTo>
                  <a:pt x="319146" y="149181"/>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2"/>
                </a:lnTo>
                <a:lnTo>
                  <a:pt x="146243" y="346698"/>
                </a:lnTo>
                <a:lnTo>
                  <a:pt x="132464" y="344742"/>
                </a:lnTo>
                <a:lnTo>
                  <a:pt x="119078" y="341551"/>
                </a:lnTo>
                <a:lnTo>
                  <a:pt x="106136" y="337180"/>
                </a:lnTo>
                <a:lnTo>
                  <a:pt x="93688" y="331684"/>
                </a:lnTo>
                <a:lnTo>
                  <a:pt x="81788" y="325119"/>
                </a:lnTo>
                <a:lnTo>
                  <a:pt x="70484" y="317539"/>
                </a:lnTo>
                <a:lnTo>
                  <a:pt x="59830" y="309002"/>
                </a:lnTo>
                <a:lnTo>
                  <a:pt x="49875" y="299561"/>
                </a:lnTo>
                <a:lnTo>
                  <a:pt x="40672" y="289272"/>
                </a:lnTo>
                <a:lnTo>
                  <a:pt x="32271" y="278192"/>
                </a:lnTo>
                <a:lnTo>
                  <a:pt x="24724" y="266375"/>
                </a:lnTo>
                <a:lnTo>
                  <a:pt x="18081" y="253876"/>
                </a:lnTo>
                <a:lnTo>
                  <a:pt x="12395" y="240752"/>
                </a:lnTo>
                <a:lnTo>
                  <a:pt x="7715" y="227057"/>
                </a:lnTo>
                <a:lnTo>
                  <a:pt x="4094" y="212848"/>
                </a:lnTo>
                <a:lnTo>
                  <a:pt x="1582" y="198179"/>
                </a:lnTo>
                <a:lnTo>
                  <a:pt x="232" y="183106"/>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18" name="object 36"/>
          <p:cNvSpPr/>
          <p:nvPr/>
        </p:nvSpPr>
        <p:spPr>
          <a:xfrm>
            <a:off x="8909165" y="3402186"/>
            <a:ext cx="347472" cy="347472"/>
          </a:xfrm>
          <a:custGeom>
            <a:avLst/>
            <a:gdLst/>
            <a:ahLst/>
            <a:cxnLst/>
            <a:rect l="l" t="t" r="r" b="b"/>
            <a:pathLst>
              <a:path w="338701" h="347361">
                <a:moveTo>
                  <a:pt x="338701" y="173680"/>
                </a:moveTo>
                <a:lnTo>
                  <a:pt x="338086" y="158773"/>
                </a:lnTo>
                <a:lnTo>
                  <a:pt x="336274" y="144215"/>
                </a:lnTo>
                <a:lnTo>
                  <a:pt x="333315" y="130059"/>
                </a:lnTo>
                <a:lnTo>
                  <a:pt x="329260" y="116355"/>
                </a:lnTo>
                <a:lnTo>
                  <a:pt x="324157" y="103155"/>
                </a:lnTo>
                <a:lnTo>
                  <a:pt x="318058" y="90510"/>
                </a:lnTo>
                <a:lnTo>
                  <a:pt x="311012" y="78472"/>
                </a:lnTo>
                <a:lnTo>
                  <a:pt x="303069" y="67092"/>
                </a:lnTo>
                <a:lnTo>
                  <a:pt x="294280" y="56421"/>
                </a:lnTo>
                <a:lnTo>
                  <a:pt x="284694" y="46511"/>
                </a:lnTo>
                <a:lnTo>
                  <a:pt x="274362" y="37412"/>
                </a:lnTo>
                <a:lnTo>
                  <a:pt x="263333" y="29177"/>
                </a:lnTo>
                <a:lnTo>
                  <a:pt x="251657" y="21856"/>
                </a:lnTo>
                <a:lnTo>
                  <a:pt x="239385" y="15500"/>
                </a:lnTo>
                <a:lnTo>
                  <a:pt x="226566" y="10162"/>
                </a:lnTo>
                <a:lnTo>
                  <a:pt x="213252" y="5892"/>
                </a:lnTo>
                <a:lnTo>
                  <a:pt x="199490" y="2742"/>
                </a:lnTo>
                <a:lnTo>
                  <a:pt x="185333" y="763"/>
                </a:lnTo>
                <a:lnTo>
                  <a:pt x="170829" y="6"/>
                </a:lnTo>
                <a:lnTo>
                  <a:pt x="169350" y="0"/>
                </a:lnTo>
                <a:lnTo>
                  <a:pt x="154814" y="630"/>
                </a:lnTo>
                <a:lnTo>
                  <a:pt x="140620" y="2489"/>
                </a:lnTo>
                <a:lnTo>
                  <a:pt x="126816" y="5523"/>
                </a:lnTo>
                <a:lnTo>
                  <a:pt x="113454" y="9683"/>
                </a:lnTo>
                <a:lnTo>
                  <a:pt x="100583" y="14916"/>
                </a:lnTo>
                <a:lnTo>
                  <a:pt x="88254" y="21171"/>
                </a:lnTo>
                <a:lnTo>
                  <a:pt x="76516" y="28397"/>
                </a:lnTo>
                <a:lnTo>
                  <a:pt x="65420" y="36543"/>
                </a:lnTo>
                <a:lnTo>
                  <a:pt x="55015" y="45557"/>
                </a:lnTo>
                <a:lnTo>
                  <a:pt x="45351" y="55388"/>
                </a:lnTo>
                <a:lnTo>
                  <a:pt x="36479" y="65984"/>
                </a:lnTo>
                <a:lnTo>
                  <a:pt x="28449" y="77295"/>
                </a:lnTo>
                <a:lnTo>
                  <a:pt x="21311" y="89269"/>
                </a:lnTo>
                <a:lnTo>
                  <a:pt x="15114" y="101855"/>
                </a:lnTo>
                <a:lnTo>
                  <a:pt x="9909" y="115001"/>
                </a:lnTo>
                <a:lnTo>
                  <a:pt x="5745" y="128657"/>
                </a:lnTo>
                <a:lnTo>
                  <a:pt x="2674" y="142770"/>
                </a:lnTo>
                <a:lnTo>
                  <a:pt x="744" y="157289"/>
                </a:lnTo>
                <a:lnTo>
                  <a:pt x="6" y="172164"/>
                </a:lnTo>
                <a:lnTo>
                  <a:pt x="0" y="173680"/>
                </a:lnTo>
                <a:lnTo>
                  <a:pt x="615" y="188588"/>
                </a:lnTo>
                <a:lnTo>
                  <a:pt x="2427" y="203146"/>
                </a:lnTo>
                <a:lnTo>
                  <a:pt x="5386" y="217302"/>
                </a:lnTo>
                <a:lnTo>
                  <a:pt x="9441" y="231006"/>
                </a:lnTo>
                <a:lnTo>
                  <a:pt x="14544" y="244206"/>
                </a:lnTo>
                <a:lnTo>
                  <a:pt x="20643" y="256850"/>
                </a:lnTo>
                <a:lnTo>
                  <a:pt x="27689" y="268888"/>
                </a:lnTo>
                <a:lnTo>
                  <a:pt x="35631" y="280269"/>
                </a:lnTo>
                <a:lnTo>
                  <a:pt x="44421" y="290940"/>
                </a:lnTo>
                <a:lnTo>
                  <a:pt x="54007" y="300850"/>
                </a:lnTo>
                <a:lnTo>
                  <a:pt x="64339" y="309949"/>
                </a:lnTo>
                <a:lnTo>
                  <a:pt x="75368" y="318184"/>
                </a:lnTo>
                <a:lnTo>
                  <a:pt x="87044" y="325505"/>
                </a:lnTo>
                <a:lnTo>
                  <a:pt x="99316" y="331861"/>
                </a:lnTo>
                <a:lnTo>
                  <a:pt x="112134" y="337199"/>
                </a:lnTo>
                <a:lnTo>
                  <a:pt x="125449" y="341469"/>
                </a:lnTo>
                <a:lnTo>
                  <a:pt x="139210" y="344619"/>
                </a:lnTo>
                <a:lnTo>
                  <a:pt x="153368" y="346598"/>
                </a:lnTo>
                <a:lnTo>
                  <a:pt x="167872" y="347355"/>
                </a:lnTo>
                <a:lnTo>
                  <a:pt x="169350" y="347361"/>
                </a:lnTo>
                <a:lnTo>
                  <a:pt x="183886" y="346731"/>
                </a:lnTo>
                <a:lnTo>
                  <a:pt x="198081" y="344872"/>
                </a:lnTo>
                <a:lnTo>
                  <a:pt x="211885" y="341838"/>
                </a:lnTo>
                <a:lnTo>
                  <a:pt x="225247" y="337678"/>
                </a:lnTo>
                <a:lnTo>
                  <a:pt x="238117" y="332445"/>
                </a:lnTo>
                <a:lnTo>
                  <a:pt x="250447" y="326190"/>
                </a:lnTo>
                <a:lnTo>
                  <a:pt x="262185" y="318964"/>
                </a:lnTo>
                <a:lnTo>
                  <a:pt x="273281" y="310818"/>
                </a:lnTo>
                <a:lnTo>
                  <a:pt x="283686" y="301804"/>
                </a:lnTo>
                <a:lnTo>
                  <a:pt x="293349" y="291973"/>
                </a:lnTo>
                <a:lnTo>
                  <a:pt x="302221" y="281377"/>
                </a:lnTo>
                <a:lnTo>
                  <a:pt x="310251" y="270066"/>
                </a:lnTo>
                <a:lnTo>
                  <a:pt x="317390" y="258092"/>
                </a:lnTo>
                <a:lnTo>
                  <a:pt x="323587" y="245506"/>
                </a:lnTo>
                <a:lnTo>
                  <a:pt x="328792" y="232360"/>
                </a:lnTo>
                <a:lnTo>
                  <a:pt x="332956" y="218704"/>
                </a:lnTo>
                <a:lnTo>
                  <a:pt x="336027" y="204591"/>
                </a:lnTo>
                <a:lnTo>
                  <a:pt x="337957" y="190071"/>
                </a:lnTo>
                <a:lnTo>
                  <a:pt x="338695" y="175197"/>
                </a:lnTo>
                <a:lnTo>
                  <a:pt x="338701"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19" name="object 34"/>
          <p:cNvSpPr/>
          <p:nvPr/>
        </p:nvSpPr>
        <p:spPr>
          <a:xfrm>
            <a:off x="6562354" y="2483005"/>
            <a:ext cx="347472" cy="347472"/>
          </a:xfrm>
          <a:custGeom>
            <a:avLst/>
            <a:gdLst/>
            <a:ahLst/>
            <a:cxnLst/>
            <a:rect l="l" t="t" r="r" b="b"/>
            <a:pathLst>
              <a:path w="320729"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5" y="2619"/>
                </a:lnTo>
                <a:lnTo>
                  <a:pt x="201651" y="5810"/>
                </a:lnTo>
                <a:lnTo>
                  <a:pt x="214593" y="10181"/>
                </a:lnTo>
                <a:lnTo>
                  <a:pt x="227041" y="15677"/>
                </a:lnTo>
                <a:lnTo>
                  <a:pt x="238941" y="22242"/>
                </a:lnTo>
                <a:lnTo>
                  <a:pt x="250245" y="29822"/>
                </a:lnTo>
                <a:lnTo>
                  <a:pt x="260899" y="38359"/>
                </a:lnTo>
                <a:lnTo>
                  <a:pt x="270854"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2"/>
                </a:lnTo>
                <a:lnTo>
                  <a:pt x="146244" y="346698"/>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3" y="198179"/>
                </a:lnTo>
                <a:lnTo>
                  <a:pt x="232" y="183107"/>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20" name="object 32"/>
          <p:cNvSpPr/>
          <p:nvPr/>
        </p:nvSpPr>
        <p:spPr>
          <a:xfrm>
            <a:off x="8716732" y="1593274"/>
            <a:ext cx="347472" cy="347472"/>
          </a:xfrm>
          <a:custGeom>
            <a:avLst/>
            <a:gdLst/>
            <a:ahLst/>
            <a:cxnLst/>
            <a:rect l="l" t="t" r="r" b="b"/>
            <a:pathLst>
              <a:path w="320730"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4"/>
                </a:lnTo>
                <a:lnTo>
                  <a:pt x="308334" y="106609"/>
                </a:lnTo>
                <a:lnTo>
                  <a:pt x="313014" y="120303"/>
                </a:lnTo>
                <a:lnTo>
                  <a:pt x="316635" y="134512"/>
                </a:lnTo>
                <a:lnTo>
                  <a:pt x="319147" y="149181"/>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3"/>
                </a:lnTo>
                <a:lnTo>
                  <a:pt x="285311" y="282563"/>
                </a:lnTo>
                <a:lnTo>
                  <a:pt x="276594" y="293344"/>
                </a:lnTo>
                <a:lnTo>
                  <a:pt x="267094" y="303311"/>
                </a:lnTo>
                <a:lnTo>
                  <a:pt x="256863" y="312410"/>
                </a:lnTo>
                <a:lnTo>
                  <a:pt x="245952" y="320584"/>
                </a:lnTo>
                <a:lnTo>
                  <a:pt x="234412" y="327778"/>
                </a:lnTo>
                <a:lnTo>
                  <a:pt x="222294" y="333937"/>
                </a:lnTo>
                <a:lnTo>
                  <a:pt x="209649" y="339005"/>
                </a:lnTo>
                <a:lnTo>
                  <a:pt x="196530" y="342927"/>
                </a:lnTo>
                <a:lnTo>
                  <a:pt x="182985" y="345647"/>
                </a:lnTo>
                <a:lnTo>
                  <a:pt x="169068" y="347110"/>
                </a:lnTo>
                <a:lnTo>
                  <a:pt x="160364" y="347362"/>
                </a:lnTo>
                <a:lnTo>
                  <a:pt x="146243" y="346698"/>
                </a:lnTo>
                <a:lnTo>
                  <a:pt x="132464" y="344742"/>
                </a:lnTo>
                <a:lnTo>
                  <a:pt x="119078" y="341551"/>
                </a:lnTo>
                <a:lnTo>
                  <a:pt x="106136" y="337180"/>
                </a:lnTo>
                <a:lnTo>
                  <a:pt x="93688" y="331684"/>
                </a:lnTo>
                <a:lnTo>
                  <a:pt x="81788" y="325119"/>
                </a:lnTo>
                <a:lnTo>
                  <a:pt x="70484" y="317539"/>
                </a:lnTo>
                <a:lnTo>
                  <a:pt x="59830" y="309002"/>
                </a:lnTo>
                <a:lnTo>
                  <a:pt x="49875" y="299561"/>
                </a:lnTo>
                <a:lnTo>
                  <a:pt x="40672" y="289272"/>
                </a:lnTo>
                <a:lnTo>
                  <a:pt x="32271" y="278192"/>
                </a:lnTo>
                <a:lnTo>
                  <a:pt x="24724" y="266375"/>
                </a:lnTo>
                <a:lnTo>
                  <a:pt x="18081" y="253876"/>
                </a:lnTo>
                <a:lnTo>
                  <a:pt x="12395" y="240752"/>
                </a:lnTo>
                <a:lnTo>
                  <a:pt x="7715" y="227057"/>
                </a:lnTo>
                <a:lnTo>
                  <a:pt x="4094" y="212848"/>
                </a:lnTo>
                <a:lnTo>
                  <a:pt x="1582" y="198179"/>
                </a:lnTo>
                <a:lnTo>
                  <a:pt x="232" y="183106"/>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21" name="object 30"/>
          <p:cNvSpPr/>
          <p:nvPr/>
        </p:nvSpPr>
        <p:spPr>
          <a:xfrm>
            <a:off x="7725572" y="3169970"/>
            <a:ext cx="347472" cy="347472"/>
          </a:xfrm>
          <a:custGeom>
            <a:avLst/>
            <a:gdLst/>
            <a:ahLst/>
            <a:cxnLst/>
            <a:rect l="l" t="t" r="r" b="b"/>
            <a:pathLst>
              <a:path w="320729"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2"/>
                </a:lnTo>
                <a:lnTo>
                  <a:pt x="146244" y="346698"/>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3" y="198179"/>
                </a:lnTo>
                <a:lnTo>
                  <a:pt x="232" y="183107"/>
                </a:lnTo>
                <a:lnTo>
                  <a:pt x="0" y="173680"/>
                </a:lnTo>
                <a:close/>
              </a:path>
            </a:pathLst>
          </a:custGeom>
          <a:solidFill>
            <a:srgbClr val="FAA757"/>
          </a:solidFill>
          <a:ln w="28575">
            <a:solidFill>
              <a:srgbClr val="C1803F"/>
            </a:solidFill>
          </a:ln>
        </p:spPr>
        <p:txBody>
          <a:bodyPr wrap="square" lIns="0" tIns="0" rIns="0" bIns="0" rtlCol="0">
            <a:noAutofit/>
          </a:bodyPr>
          <a:lstStyle/>
          <a:p>
            <a:endParaRPr/>
          </a:p>
        </p:txBody>
      </p:sp>
      <p:sp>
        <p:nvSpPr>
          <p:cNvPr id="122" name="object 28"/>
          <p:cNvSpPr/>
          <p:nvPr/>
        </p:nvSpPr>
        <p:spPr>
          <a:xfrm>
            <a:off x="6401989" y="5328656"/>
            <a:ext cx="347472" cy="347472"/>
          </a:xfrm>
          <a:custGeom>
            <a:avLst/>
            <a:gdLst/>
            <a:ahLst/>
            <a:cxnLst/>
            <a:rect l="l" t="t" r="r" b="b"/>
            <a:pathLst>
              <a:path w="320730"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6"/>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23" name="object 26"/>
          <p:cNvSpPr/>
          <p:nvPr/>
        </p:nvSpPr>
        <p:spPr>
          <a:xfrm>
            <a:off x="7105873" y="4521611"/>
            <a:ext cx="347472" cy="347472"/>
          </a:xfrm>
          <a:custGeom>
            <a:avLst/>
            <a:gdLst/>
            <a:ahLst/>
            <a:cxnLst/>
            <a:rect l="l" t="t" r="r" b="b"/>
            <a:pathLst>
              <a:path w="320730"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6"/>
                </a:lnTo>
                <a:lnTo>
                  <a:pt x="0" y="173681"/>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24" name="object 24"/>
          <p:cNvSpPr/>
          <p:nvPr/>
        </p:nvSpPr>
        <p:spPr>
          <a:xfrm>
            <a:off x="5052670" y="3517331"/>
            <a:ext cx="347472" cy="347472"/>
          </a:xfrm>
          <a:custGeom>
            <a:avLst/>
            <a:gdLst/>
            <a:ahLst/>
            <a:cxnLst/>
            <a:rect l="l" t="t" r="r" b="b"/>
            <a:pathLst>
              <a:path w="320730"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1"/>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25" name="object 22"/>
          <p:cNvSpPr/>
          <p:nvPr/>
        </p:nvSpPr>
        <p:spPr>
          <a:xfrm>
            <a:off x="4776845" y="5206506"/>
            <a:ext cx="347472" cy="347472"/>
          </a:xfrm>
          <a:custGeom>
            <a:avLst/>
            <a:gdLst/>
            <a:ahLst/>
            <a:cxnLst/>
            <a:rect l="l" t="t" r="r" b="b"/>
            <a:pathLst>
              <a:path w="320730"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26" name="object 20"/>
          <p:cNvSpPr/>
          <p:nvPr/>
        </p:nvSpPr>
        <p:spPr>
          <a:xfrm>
            <a:off x="5373401" y="4051297"/>
            <a:ext cx="347472" cy="347472"/>
          </a:xfrm>
          <a:custGeom>
            <a:avLst/>
            <a:gdLst/>
            <a:ahLst/>
            <a:cxnLst/>
            <a:rect l="l" t="t" r="r" b="b"/>
            <a:pathLst>
              <a:path w="320730"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2"/>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1"/>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27" name="object 18"/>
          <p:cNvSpPr/>
          <p:nvPr/>
        </p:nvSpPr>
        <p:spPr>
          <a:xfrm>
            <a:off x="8237687" y="2691052"/>
            <a:ext cx="347472" cy="347472"/>
          </a:xfrm>
          <a:custGeom>
            <a:avLst/>
            <a:gdLst/>
            <a:ahLst/>
            <a:cxnLst/>
            <a:rect l="l" t="t" r="r" b="b"/>
            <a:pathLst>
              <a:path w="320730"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4"/>
                </a:lnTo>
                <a:lnTo>
                  <a:pt x="308334" y="106609"/>
                </a:lnTo>
                <a:lnTo>
                  <a:pt x="313014" y="120303"/>
                </a:lnTo>
                <a:lnTo>
                  <a:pt x="316635" y="134512"/>
                </a:lnTo>
                <a:lnTo>
                  <a:pt x="319147" y="149181"/>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2"/>
                </a:lnTo>
                <a:lnTo>
                  <a:pt x="146243" y="346698"/>
                </a:lnTo>
                <a:lnTo>
                  <a:pt x="132464" y="344742"/>
                </a:lnTo>
                <a:lnTo>
                  <a:pt x="119078" y="341551"/>
                </a:lnTo>
                <a:lnTo>
                  <a:pt x="106136" y="337180"/>
                </a:lnTo>
                <a:lnTo>
                  <a:pt x="93688"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7"/>
                </a:lnTo>
                <a:lnTo>
                  <a:pt x="4094" y="212848"/>
                </a:lnTo>
                <a:lnTo>
                  <a:pt x="1582" y="198179"/>
                </a:lnTo>
                <a:lnTo>
                  <a:pt x="232" y="183106"/>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28" name="object 6"/>
          <p:cNvSpPr txBox="1"/>
          <p:nvPr/>
        </p:nvSpPr>
        <p:spPr>
          <a:xfrm>
            <a:off x="2856125" y="3759280"/>
            <a:ext cx="992822" cy="330200"/>
          </a:xfrm>
          <a:prstGeom prst="rect">
            <a:avLst/>
          </a:prstGeom>
        </p:spPr>
        <p:txBody>
          <a:bodyPr wrap="square" lIns="0" tIns="0" rIns="0" bIns="0" rtlCol="0">
            <a:noAutofit/>
          </a:bodyPr>
          <a:lstStyle/>
          <a:p>
            <a:pPr marL="12700">
              <a:lnSpc>
                <a:spcPts val="2600"/>
              </a:lnSpc>
              <a:spcBef>
                <a:spcPts val="130"/>
              </a:spcBef>
            </a:pPr>
            <a:r>
              <a:rPr sz="3600" baseline="2275" dirty="0">
                <a:solidFill>
                  <a:srgbClr val="7F7E7E"/>
                </a:solidFill>
                <a:cs typeface="Calibri"/>
              </a:rPr>
              <a:t>Income</a:t>
            </a:r>
            <a:endParaRPr sz="2400" dirty="0">
              <a:cs typeface="Calibri"/>
            </a:endParaRPr>
          </a:p>
        </p:txBody>
      </p:sp>
      <p:grpSp>
        <p:nvGrpSpPr>
          <p:cNvPr id="129" name="Group 128"/>
          <p:cNvGrpSpPr/>
          <p:nvPr/>
        </p:nvGrpSpPr>
        <p:grpSpPr>
          <a:xfrm>
            <a:off x="3907438" y="1888930"/>
            <a:ext cx="6303362" cy="4054670"/>
            <a:chOff x="2343901" y="1923700"/>
            <a:chExt cx="6303362" cy="4054670"/>
          </a:xfrm>
        </p:grpSpPr>
        <p:sp>
          <p:nvSpPr>
            <p:cNvPr id="130" name="object 67"/>
            <p:cNvSpPr/>
            <p:nvPr/>
          </p:nvSpPr>
          <p:spPr>
            <a:xfrm>
              <a:off x="2343901" y="1923700"/>
              <a:ext cx="0" cy="4054670"/>
            </a:xfrm>
            <a:custGeom>
              <a:avLst/>
              <a:gdLst/>
              <a:ahLst/>
              <a:cxnLst/>
              <a:rect l="l" t="t" r="r" b="b"/>
              <a:pathLst>
                <a:path h="4054670">
                  <a:moveTo>
                    <a:pt x="0" y="4054670"/>
                  </a:moveTo>
                  <a:lnTo>
                    <a:pt x="0" y="0"/>
                  </a:lnTo>
                </a:path>
              </a:pathLst>
            </a:custGeom>
            <a:ln w="25399">
              <a:solidFill>
                <a:srgbClr val="6094C9"/>
              </a:solidFill>
              <a:headEnd type="none"/>
              <a:tailEnd type="arrow"/>
            </a:ln>
            <a:effectLst>
              <a:outerShdw blurRad="50800" dist="38100" dir="5400000" algn="t" rotWithShape="0">
                <a:prstClr val="black">
                  <a:alpha val="40000"/>
                </a:prstClr>
              </a:outerShdw>
            </a:effectLst>
          </p:spPr>
          <p:txBody>
            <a:bodyPr wrap="square" lIns="0" tIns="0" rIns="0" bIns="0" rtlCol="0">
              <a:noAutofit/>
            </a:bodyPr>
            <a:lstStyle/>
            <a:p>
              <a:endParaRPr/>
            </a:p>
          </p:txBody>
        </p:sp>
        <p:sp>
          <p:nvSpPr>
            <p:cNvPr id="131" name="object 70"/>
            <p:cNvSpPr/>
            <p:nvPr/>
          </p:nvSpPr>
          <p:spPr>
            <a:xfrm>
              <a:off x="2343901" y="5978370"/>
              <a:ext cx="6303362" cy="0"/>
            </a:xfrm>
            <a:custGeom>
              <a:avLst/>
              <a:gdLst/>
              <a:ahLst/>
              <a:cxnLst/>
              <a:rect l="l" t="t" r="r" b="b"/>
              <a:pathLst>
                <a:path w="6303362">
                  <a:moveTo>
                    <a:pt x="0" y="0"/>
                  </a:moveTo>
                  <a:lnTo>
                    <a:pt x="6303362" y="0"/>
                  </a:lnTo>
                </a:path>
              </a:pathLst>
            </a:custGeom>
            <a:ln w="25399">
              <a:solidFill>
                <a:srgbClr val="6094C9"/>
              </a:solidFill>
              <a:headEnd type="none"/>
              <a:tailEnd type="arrow"/>
            </a:ln>
            <a:effectLst>
              <a:outerShdw blurRad="50800" dist="38100" algn="l" rotWithShape="0">
                <a:prstClr val="black">
                  <a:alpha val="40000"/>
                </a:prstClr>
              </a:outerShdw>
            </a:effectLst>
          </p:spPr>
          <p:txBody>
            <a:bodyPr wrap="square" lIns="0" tIns="0" rIns="0" bIns="0" rtlCol="0">
              <a:noAutofit/>
            </a:bodyPr>
            <a:lstStyle/>
            <a:p>
              <a:endParaRPr/>
            </a:p>
          </p:txBody>
        </p:sp>
      </p:grpSp>
      <p:sp>
        <p:nvSpPr>
          <p:cNvPr id="132" name="object 69"/>
          <p:cNvSpPr/>
          <p:nvPr/>
        </p:nvSpPr>
        <p:spPr>
          <a:xfrm>
            <a:off x="7006208" y="2493252"/>
            <a:ext cx="565019" cy="625840"/>
          </a:xfrm>
          <a:custGeom>
            <a:avLst/>
            <a:gdLst/>
            <a:ahLst/>
            <a:cxnLst/>
            <a:rect l="l" t="t" r="r" b="b"/>
            <a:pathLst>
              <a:path w="565019" h="625840">
                <a:moveTo>
                  <a:pt x="0" y="0"/>
                </a:moveTo>
                <a:lnTo>
                  <a:pt x="0" y="625840"/>
                </a:lnTo>
                <a:lnTo>
                  <a:pt x="565019" y="625840"/>
                </a:lnTo>
                <a:lnTo>
                  <a:pt x="565019" y="0"/>
                </a:lnTo>
                <a:lnTo>
                  <a:pt x="0" y="0"/>
                </a:lnTo>
                <a:close/>
              </a:path>
            </a:pathLst>
          </a:custGeom>
          <a:solidFill>
            <a:srgbClr val="59B9D0">
              <a:alpha val="71000"/>
            </a:srgbClr>
          </a:solidFill>
          <a:effectLst>
            <a:outerShdw blurRad="50800" dist="38100" dir="5400000" algn="t" rotWithShape="0">
              <a:prstClr val="black">
                <a:alpha val="40000"/>
              </a:prstClr>
            </a:outerShdw>
          </a:effectLst>
        </p:spPr>
        <p:txBody>
          <a:bodyPr wrap="square" lIns="0" tIns="0" rIns="0" bIns="0" rtlCol="0">
            <a:noAutofit/>
          </a:bodyPr>
          <a:lstStyle/>
          <a:p>
            <a:endParaRPr/>
          </a:p>
        </p:txBody>
      </p:sp>
      <p:sp>
        <p:nvSpPr>
          <p:cNvPr id="133" name="object 69"/>
          <p:cNvSpPr/>
          <p:nvPr/>
        </p:nvSpPr>
        <p:spPr>
          <a:xfrm>
            <a:off x="7239639" y="2819400"/>
            <a:ext cx="565019" cy="625840"/>
          </a:xfrm>
          <a:custGeom>
            <a:avLst/>
            <a:gdLst/>
            <a:ahLst/>
            <a:cxnLst/>
            <a:rect l="l" t="t" r="r" b="b"/>
            <a:pathLst>
              <a:path w="565019" h="625840">
                <a:moveTo>
                  <a:pt x="0" y="0"/>
                </a:moveTo>
                <a:lnTo>
                  <a:pt x="0" y="625840"/>
                </a:lnTo>
                <a:lnTo>
                  <a:pt x="565019" y="625840"/>
                </a:lnTo>
                <a:lnTo>
                  <a:pt x="565019" y="0"/>
                </a:lnTo>
                <a:lnTo>
                  <a:pt x="0" y="0"/>
                </a:lnTo>
                <a:close/>
              </a:path>
            </a:pathLst>
          </a:custGeom>
          <a:solidFill>
            <a:srgbClr val="FAA757">
              <a:alpha val="71000"/>
            </a:srgbClr>
          </a:solidFill>
          <a:effectLst>
            <a:outerShdw blurRad="50800" dist="38100" dir="5400000" algn="t" rotWithShape="0">
              <a:prstClr val="black">
                <a:alpha val="40000"/>
              </a:prstClr>
            </a:outerShdw>
          </a:effectLst>
        </p:spPr>
        <p:txBody>
          <a:bodyPr wrap="square" lIns="0" tIns="0" rIns="0" bIns="0" rtlCol="0">
            <a:noAutofit/>
          </a:bodyPr>
          <a:lstStyle/>
          <a:p>
            <a:endParaRPr/>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object 5"/>
          <p:cNvSpPr txBox="1"/>
          <p:nvPr/>
        </p:nvSpPr>
        <p:spPr>
          <a:xfrm>
            <a:off x="6950816" y="6116930"/>
            <a:ext cx="542241" cy="330200"/>
          </a:xfrm>
          <a:prstGeom prst="rect">
            <a:avLst/>
          </a:prstGeom>
        </p:spPr>
        <p:txBody>
          <a:bodyPr wrap="square" lIns="0" tIns="0" rIns="0" bIns="0" rtlCol="0">
            <a:noAutofit/>
          </a:bodyPr>
          <a:lstStyle/>
          <a:p>
            <a:pPr marL="12700">
              <a:lnSpc>
                <a:spcPts val="2600"/>
              </a:lnSpc>
              <a:spcBef>
                <a:spcPts val="130"/>
              </a:spcBef>
            </a:pPr>
            <a:r>
              <a:rPr sz="3600" baseline="2275" dirty="0">
                <a:solidFill>
                  <a:srgbClr val="7F7E7E"/>
                </a:solidFill>
                <a:latin typeface="Calibri"/>
                <a:cs typeface="Calibri"/>
              </a:rPr>
              <a:t>Age</a:t>
            </a:r>
            <a:endParaRPr sz="2400">
              <a:latin typeface="Calibri"/>
              <a:cs typeface="Calibri"/>
            </a:endParaRPr>
          </a:p>
        </p:txBody>
      </p:sp>
      <p:sp>
        <p:nvSpPr>
          <p:cNvPr id="96" name="object 5"/>
          <p:cNvSpPr txBox="1"/>
          <p:nvPr/>
        </p:nvSpPr>
        <p:spPr>
          <a:xfrm>
            <a:off x="3625916" y="369651"/>
            <a:ext cx="6889684" cy="807913"/>
          </a:xfrm>
          <a:prstGeom prst="rect">
            <a:avLst/>
          </a:prstGeom>
        </p:spPr>
        <p:txBody>
          <a:bodyPr wrap="square" lIns="0" tIns="0" rIns="0" bIns="0" rtlCol="0">
            <a:spAutoFit/>
          </a:bodyPr>
          <a:lstStyle/>
          <a:p>
            <a:pPr marL="12700" marR="41909">
              <a:lnSpc>
                <a:spcPts val="3454"/>
              </a:lnSpc>
              <a:spcBef>
                <a:spcPts val="172"/>
              </a:spcBef>
            </a:pPr>
            <a:r>
              <a:rPr lang="en-US" sz="4800" baseline="2560" dirty="0">
                <a:solidFill>
                  <a:srgbClr val="4E81BC"/>
                </a:solidFill>
                <a:latin typeface="+mj-lt"/>
                <a:cs typeface="Calibri"/>
              </a:rPr>
              <a:t>Mean Shift</a:t>
            </a:r>
            <a:endParaRPr sz="3200" dirty="0">
              <a:latin typeface="+mj-lt"/>
              <a:cs typeface="Calibri"/>
            </a:endParaRPr>
          </a:p>
          <a:p>
            <a:pPr marL="12700">
              <a:lnSpc>
                <a:spcPts val="2770"/>
              </a:lnSpc>
            </a:pPr>
            <a:r>
              <a:rPr lang="en-US" sz="3200" baseline="1137" dirty="0">
                <a:solidFill>
                  <a:srgbClr val="7F7E7E"/>
                </a:solidFill>
                <a:cs typeface="Calibri"/>
              </a:rPr>
              <a:t>Sample local density, follow gradient towards denser direction</a:t>
            </a:r>
          </a:p>
        </p:txBody>
      </p:sp>
      <p:sp>
        <p:nvSpPr>
          <p:cNvPr id="97" name="object 82"/>
          <p:cNvSpPr/>
          <p:nvPr/>
        </p:nvSpPr>
        <p:spPr>
          <a:xfrm>
            <a:off x="5938372" y="5487188"/>
            <a:ext cx="347472" cy="347472"/>
          </a:xfrm>
          <a:custGeom>
            <a:avLst/>
            <a:gdLst/>
            <a:ahLst/>
            <a:cxnLst/>
            <a:rect l="l" t="t" r="r" b="b"/>
            <a:pathLst>
              <a:path w="320729"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98" name="object 84"/>
          <p:cNvSpPr/>
          <p:nvPr/>
        </p:nvSpPr>
        <p:spPr>
          <a:xfrm>
            <a:off x="6923747" y="5521291"/>
            <a:ext cx="347472" cy="347472"/>
          </a:xfrm>
          <a:custGeom>
            <a:avLst/>
            <a:gdLst/>
            <a:ahLst/>
            <a:cxnLst/>
            <a:rect l="l" t="t" r="r" b="b"/>
            <a:pathLst>
              <a:path w="320729"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6"/>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99" name="object 86"/>
          <p:cNvSpPr/>
          <p:nvPr/>
        </p:nvSpPr>
        <p:spPr>
          <a:xfrm>
            <a:off x="7775551" y="5502337"/>
            <a:ext cx="347472" cy="347472"/>
          </a:xfrm>
          <a:custGeom>
            <a:avLst/>
            <a:gdLst/>
            <a:ahLst/>
            <a:cxnLst/>
            <a:rect l="l" t="t" r="r" b="b"/>
            <a:pathLst>
              <a:path w="320729"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9"/>
                </a:lnTo>
                <a:lnTo>
                  <a:pt x="288458" y="69169"/>
                </a:lnTo>
                <a:lnTo>
                  <a:pt x="296005" y="80986"/>
                </a:lnTo>
                <a:lnTo>
                  <a:pt x="302647" y="93485"/>
                </a:lnTo>
                <a:lnTo>
                  <a:pt x="308334" y="106609"/>
                </a:lnTo>
                <a:lnTo>
                  <a:pt x="313014" y="120303"/>
                </a:lnTo>
                <a:lnTo>
                  <a:pt x="316635" y="134513"/>
                </a:lnTo>
                <a:lnTo>
                  <a:pt x="319146" y="149182"/>
                </a:lnTo>
                <a:lnTo>
                  <a:pt x="320497" y="164255"/>
                </a:lnTo>
                <a:lnTo>
                  <a:pt x="320729" y="173680"/>
                </a:lnTo>
                <a:lnTo>
                  <a:pt x="320116" y="188974"/>
                </a:lnTo>
                <a:lnTo>
                  <a:pt x="318311" y="203897"/>
                </a:lnTo>
                <a:lnTo>
                  <a:pt x="315364" y="218395"/>
                </a:lnTo>
                <a:lnTo>
                  <a:pt x="311328" y="232412"/>
                </a:lnTo>
                <a:lnTo>
                  <a:pt x="306254" y="245893"/>
                </a:lnTo>
                <a:lnTo>
                  <a:pt x="300192" y="258782"/>
                </a:lnTo>
                <a:lnTo>
                  <a:pt x="293194" y="271024"/>
                </a:lnTo>
                <a:lnTo>
                  <a:pt x="285310" y="282563"/>
                </a:lnTo>
                <a:lnTo>
                  <a:pt x="276593" y="293344"/>
                </a:lnTo>
                <a:lnTo>
                  <a:pt x="267094" y="303312"/>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6"/>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00" name="object 74"/>
          <p:cNvSpPr/>
          <p:nvPr/>
        </p:nvSpPr>
        <p:spPr>
          <a:xfrm>
            <a:off x="4192469" y="5195209"/>
            <a:ext cx="347472" cy="347472"/>
          </a:xfrm>
          <a:custGeom>
            <a:avLst/>
            <a:gdLst/>
            <a:ahLst/>
            <a:cxnLst/>
            <a:rect l="l" t="t" r="r" b="b"/>
            <a:pathLst>
              <a:path w="320730"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01" name="object 72"/>
          <p:cNvSpPr/>
          <p:nvPr/>
        </p:nvSpPr>
        <p:spPr>
          <a:xfrm>
            <a:off x="7483366" y="2517371"/>
            <a:ext cx="347472" cy="347472"/>
          </a:xfrm>
          <a:custGeom>
            <a:avLst/>
            <a:gdLst/>
            <a:ahLst/>
            <a:cxnLst/>
            <a:rect l="l" t="t" r="r" b="b"/>
            <a:pathLst>
              <a:path w="320730"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30" y="342927"/>
                </a:lnTo>
                <a:lnTo>
                  <a:pt x="182985" y="345647"/>
                </a:lnTo>
                <a:lnTo>
                  <a:pt x="169068" y="347110"/>
                </a:lnTo>
                <a:lnTo>
                  <a:pt x="160364" y="347362"/>
                </a:lnTo>
                <a:lnTo>
                  <a:pt x="146244" y="346698"/>
                </a:lnTo>
                <a:lnTo>
                  <a:pt x="132465" y="344742"/>
                </a:lnTo>
                <a:lnTo>
                  <a:pt x="119078" y="341551"/>
                </a:lnTo>
                <a:lnTo>
                  <a:pt x="106136" y="337180"/>
                </a:lnTo>
                <a:lnTo>
                  <a:pt x="93689" y="331684"/>
                </a:lnTo>
                <a:lnTo>
                  <a:pt x="81788" y="325119"/>
                </a:lnTo>
                <a:lnTo>
                  <a:pt x="70485" y="317540"/>
                </a:lnTo>
                <a:lnTo>
                  <a:pt x="59830" y="309002"/>
                </a:lnTo>
                <a:lnTo>
                  <a:pt x="49876" y="299561"/>
                </a:lnTo>
                <a:lnTo>
                  <a:pt x="40672" y="289273"/>
                </a:lnTo>
                <a:lnTo>
                  <a:pt x="32271" y="278192"/>
                </a:lnTo>
                <a:lnTo>
                  <a:pt x="24724" y="266375"/>
                </a:lnTo>
                <a:lnTo>
                  <a:pt x="18081" y="253876"/>
                </a:lnTo>
                <a:lnTo>
                  <a:pt x="12395" y="240752"/>
                </a:lnTo>
                <a:lnTo>
                  <a:pt x="7715" y="227058"/>
                </a:lnTo>
                <a:lnTo>
                  <a:pt x="4094" y="212848"/>
                </a:lnTo>
                <a:lnTo>
                  <a:pt x="1583" y="198180"/>
                </a:lnTo>
                <a:lnTo>
                  <a:pt x="232" y="183107"/>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02" name="object 70"/>
          <p:cNvSpPr/>
          <p:nvPr/>
        </p:nvSpPr>
        <p:spPr>
          <a:xfrm>
            <a:off x="7084113" y="2135643"/>
            <a:ext cx="347472" cy="347472"/>
          </a:xfrm>
          <a:custGeom>
            <a:avLst/>
            <a:gdLst/>
            <a:ahLst/>
            <a:cxnLst/>
            <a:rect l="l" t="t" r="r" b="b"/>
            <a:pathLst>
              <a:path w="320730"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2"/>
                </a:lnTo>
                <a:lnTo>
                  <a:pt x="146244" y="346698"/>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3" y="198179"/>
                </a:lnTo>
                <a:lnTo>
                  <a:pt x="232" y="183107"/>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03" name="object 68"/>
          <p:cNvSpPr/>
          <p:nvPr/>
        </p:nvSpPr>
        <p:spPr>
          <a:xfrm>
            <a:off x="6672028" y="1723114"/>
            <a:ext cx="347472" cy="347472"/>
          </a:xfrm>
          <a:custGeom>
            <a:avLst/>
            <a:gdLst/>
            <a:ahLst/>
            <a:cxnLst/>
            <a:rect l="l" t="t" r="r" b="b"/>
            <a:pathLst>
              <a:path w="320729"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2"/>
                </a:lnTo>
                <a:lnTo>
                  <a:pt x="146244" y="346698"/>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3"/>
                </a:lnTo>
                <a:lnTo>
                  <a:pt x="32271" y="278192"/>
                </a:lnTo>
                <a:lnTo>
                  <a:pt x="24724" y="266375"/>
                </a:lnTo>
                <a:lnTo>
                  <a:pt x="18081" y="253876"/>
                </a:lnTo>
                <a:lnTo>
                  <a:pt x="12395" y="240752"/>
                </a:lnTo>
                <a:lnTo>
                  <a:pt x="7715" y="227058"/>
                </a:lnTo>
                <a:lnTo>
                  <a:pt x="4094" y="212848"/>
                </a:lnTo>
                <a:lnTo>
                  <a:pt x="1583" y="198179"/>
                </a:lnTo>
                <a:lnTo>
                  <a:pt x="232" y="183107"/>
                </a:lnTo>
                <a:lnTo>
                  <a:pt x="0" y="173680"/>
                </a:lnTo>
                <a:close/>
              </a:path>
            </a:pathLst>
          </a:custGeom>
          <a:solidFill>
            <a:srgbClr val="59BAD1"/>
          </a:solidFill>
          <a:ln w="28575">
            <a:solidFill>
              <a:srgbClr val="418FA2"/>
            </a:solidFill>
          </a:ln>
        </p:spPr>
        <p:txBody>
          <a:bodyPr wrap="square" lIns="0" tIns="0" rIns="0" bIns="0" rtlCol="0">
            <a:noAutofit/>
          </a:bodyPr>
          <a:lstStyle/>
          <a:p>
            <a:endParaRPr/>
          </a:p>
        </p:txBody>
      </p:sp>
      <p:sp>
        <p:nvSpPr>
          <p:cNvPr id="104" name="object 66"/>
          <p:cNvSpPr/>
          <p:nvPr/>
        </p:nvSpPr>
        <p:spPr>
          <a:xfrm>
            <a:off x="8396003" y="3412181"/>
            <a:ext cx="347472" cy="347472"/>
          </a:xfrm>
          <a:custGeom>
            <a:avLst/>
            <a:gdLst/>
            <a:ahLst/>
            <a:cxnLst/>
            <a:rect l="l" t="t" r="r" b="b"/>
            <a:pathLst>
              <a:path w="320730"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4"/>
                </a:lnTo>
                <a:lnTo>
                  <a:pt x="308334" y="106609"/>
                </a:lnTo>
                <a:lnTo>
                  <a:pt x="313014" y="120303"/>
                </a:lnTo>
                <a:lnTo>
                  <a:pt x="316635" y="134512"/>
                </a:lnTo>
                <a:lnTo>
                  <a:pt x="319147" y="149181"/>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3" y="346697"/>
                </a:lnTo>
                <a:lnTo>
                  <a:pt x="132464" y="344742"/>
                </a:lnTo>
                <a:lnTo>
                  <a:pt x="119078" y="341551"/>
                </a:lnTo>
                <a:lnTo>
                  <a:pt x="106136" y="337180"/>
                </a:lnTo>
                <a:lnTo>
                  <a:pt x="93688" y="331684"/>
                </a:lnTo>
                <a:lnTo>
                  <a:pt x="81788" y="325119"/>
                </a:lnTo>
                <a:lnTo>
                  <a:pt x="70484" y="317539"/>
                </a:lnTo>
                <a:lnTo>
                  <a:pt x="59830" y="309001"/>
                </a:lnTo>
                <a:lnTo>
                  <a:pt x="49875" y="299561"/>
                </a:lnTo>
                <a:lnTo>
                  <a:pt x="40672" y="289272"/>
                </a:lnTo>
                <a:lnTo>
                  <a:pt x="32271" y="278192"/>
                </a:lnTo>
                <a:lnTo>
                  <a:pt x="24724" y="266375"/>
                </a:lnTo>
                <a:lnTo>
                  <a:pt x="18081" y="253876"/>
                </a:lnTo>
                <a:lnTo>
                  <a:pt x="12395" y="240752"/>
                </a:lnTo>
                <a:lnTo>
                  <a:pt x="7715" y="227057"/>
                </a:lnTo>
                <a:lnTo>
                  <a:pt x="4094" y="212848"/>
                </a:lnTo>
                <a:lnTo>
                  <a:pt x="1582" y="198179"/>
                </a:lnTo>
                <a:lnTo>
                  <a:pt x="232" y="183106"/>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05" name="object 63"/>
          <p:cNvSpPr/>
          <p:nvPr/>
        </p:nvSpPr>
        <p:spPr>
          <a:xfrm>
            <a:off x="7404842" y="5021529"/>
            <a:ext cx="347472" cy="347472"/>
          </a:xfrm>
          <a:custGeom>
            <a:avLst/>
            <a:gdLst/>
            <a:ahLst/>
            <a:cxnLst/>
            <a:rect l="l" t="t" r="r" b="b"/>
            <a:pathLst>
              <a:path w="320730" h="347361">
                <a:moveTo>
                  <a:pt x="0" y="173680"/>
                </a:moveTo>
                <a:lnTo>
                  <a:pt x="232" y="183106"/>
                </a:lnTo>
                <a:lnTo>
                  <a:pt x="1583" y="198179"/>
                </a:lnTo>
                <a:lnTo>
                  <a:pt x="4094" y="212848"/>
                </a:lnTo>
                <a:lnTo>
                  <a:pt x="7715" y="227058"/>
                </a:lnTo>
                <a:lnTo>
                  <a:pt x="12395" y="240752"/>
                </a:lnTo>
                <a:lnTo>
                  <a:pt x="18082" y="253876"/>
                </a:lnTo>
                <a:lnTo>
                  <a:pt x="24724" y="266375"/>
                </a:lnTo>
                <a:lnTo>
                  <a:pt x="32272" y="278192"/>
                </a:lnTo>
                <a:lnTo>
                  <a:pt x="40673" y="289272"/>
                </a:lnTo>
                <a:lnTo>
                  <a:pt x="49876" y="299561"/>
                </a:lnTo>
                <a:lnTo>
                  <a:pt x="59830" y="309001"/>
                </a:lnTo>
                <a:lnTo>
                  <a:pt x="70485" y="317539"/>
                </a:lnTo>
                <a:lnTo>
                  <a:pt x="81788" y="325118"/>
                </a:lnTo>
                <a:lnTo>
                  <a:pt x="93689" y="331684"/>
                </a:lnTo>
                <a:lnTo>
                  <a:pt x="106136" y="337180"/>
                </a:lnTo>
                <a:lnTo>
                  <a:pt x="119079" y="341551"/>
                </a:lnTo>
                <a:lnTo>
                  <a:pt x="132465" y="344742"/>
                </a:lnTo>
                <a:lnTo>
                  <a:pt x="146244" y="346697"/>
                </a:lnTo>
                <a:lnTo>
                  <a:pt x="160365" y="347361"/>
                </a:lnTo>
                <a:lnTo>
                  <a:pt x="169069" y="347110"/>
                </a:lnTo>
                <a:lnTo>
                  <a:pt x="182986" y="345646"/>
                </a:lnTo>
                <a:lnTo>
                  <a:pt x="196530" y="342926"/>
                </a:lnTo>
                <a:lnTo>
                  <a:pt x="209650" y="339004"/>
                </a:lnTo>
                <a:lnTo>
                  <a:pt x="222295" y="333936"/>
                </a:lnTo>
                <a:lnTo>
                  <a:pt x="234413" y="327778"/>
                </a:lnTo>
                <a:lnTo>
                  <a:pt x="245953" y="320583"/>
                </a:lnTo>
                <a:lnTo>
                  <a:pt x="256864" y="312409"/>
                </a:lnTo>
                <a:lnTo>
                  <a:pt x="267095" y="303311"/>
                </a:lnTo>
                <a:lnTo>
                  <a:pt x="276595" y="293343"/>
                </a:lnTo>
                <a:lnTo>
                  <a:pt x="285312" y="282562"/>
                </a:lnTo>
                <a:lnTo>
                  <a:pt x="293195" y="271023"/>
                </a:lnTo>
                <a:lnTo>
                  <a:pt x="300193" y="258781"/>
                </a:lnTo>
                <a:lnTo>
                  <a:pt x="306255" y="245892"/>
                </a:lnTo>
                <a:lnTo>
                  <a:pt x="311330" y="232411"/>
                </a:lnTo>
                <a:lnTo>
                  <a:pt x="315366" y="218394"/>
                </a:lnTo>
                <a:lnTo>
                  <a:pt x="318312" y="203896"/>
                </a:lnTo>
                <a:lnTo>
                  <a:pt x="320117" y="188973"/>
                </a:lnTo>
                <a:lnTo>
                  <a:pt x="320730" y="173680"/>
                </a:lnTo>
                <a:lnTo>
                  <a:pt x="320498" y="164254"/>
                </a:lnTo>
                <a:lnTo>
                  <a:pt x="319147" y="149181"/>
                </a:lnTo>
                <a:lnTo>
                  <a:pt x="316636" y="134512"/>
                </a:lnTo>
                <a:lnTo>
                  <a:pt x="313015" y="120303"/>
                </a:lnTo>
                <a:lnTo>
                  <a:pt x="308335" y="106609"/>
                </a:lnTo>
                <a:lnTo>
                  <a:pt x="302649" y="93485"/>
                </a:lnTo>
                <a:lnTo>
                  <a:pt x="296006" y="80986"/>
                </a:lnTo>
                <a:lnTo>
                  <a:pt x="288459" y="69169"/>
                </a:lnTo>
                <a:lnTo>
                  <a:pt x="280058" y="58089"/>
                </a:lnTo>
                <a:lnTo>
                  <a:pt x="270854" y="47800"/>
                </a:lnTo>
                <a:lnTo>
                  <a:pt x="260900" y="38359"/>
                </a:lnTo>
                <a:lnTo>
                  <a:pt x="250245" y="29822"/>
                </a:lnTo>
                <a:lnTo>
                  <a:pt x="238942" y="22242"/>
                </a:lnTo>
                <a:lnTo>
                  <a:pt x="227041" y="15677"/>
                </a:lnTo>
                <a:lnTo>
                  <a:pt x="214594" y="10181"/>
                </a:lnTo>
                <a:lnTo>
                  <a:pt x="201651" y="5810"/>
                </a:lnTo>
                <a:lnTo>
                  <a:pt x="188265" y="2619"/>
                </a:lnTo>
                <a:lnTo>
                  <a:pt x="174486" y="664"/>
                </a:lnTo>
                <a:lnTo>
                  <a:pt x="160365" y="0"/>
                </a:lnTo>
                <a:lnTo>
                  <a:pt x="151662" y="251"/>
                </a:lnTo>
                <a:lnTo>
                  <a:pt x="137745" y="1714"/>
                </a:lnTo>
                <a:lnTo>
                  <a:pt x="124200" y="4434"/>
                </a:lnTo>
                <a:lnTo>
                  <a:pt x="111080" y="8356"/>
                </a:lnTo>
                <a:lnTo>
                  <a:pt x="98436" y="13424"/>
                </a:lnTo>
                <a:lnTo>
                  <a:pt x="86318" y="19583"/>
                </a:lnTo>
                <a:lnTo>
                  <a:pt x="74777" y="26777"/>
                </a:lnTo>
                <a:lnTo>
                  <a:pt x="63866" y="34951"/>
                </a:lnTo>
                <a:lnTo>
                  <a:pt x="53635" y="44049"/>
                </a:lnTo>
                <a:lnTo>
                  <a:pt x="44136" y="54017"/>
                </a:lnTo>
                <a:lnTo>
                  <a:pt x="35419" y="64798"/>
                </a:lnTo>
                <a:lnTo>
                  <a:pt x="27535" y="76337"/>
                </a:lnTo>
                <a:lnTo>
                  <a:pt x="20537" y="88579"/>
                </a:lnTo>
                <a:lnTo>
                  <a:pt x="14475" y="101468"/>
                </a:lnTo>
                <a:lnTo>
                  <a:pt x="9400" y="114948"/>
                </a:lnTo>
                <a:lnTo>
                  <a:pt x="5364" y="128965"/>
                </a:lnTo>
                <a:lnTo>
                  <a:pt x="2418" y="143463"/>
                </a:lnTo>
                <a:lnTo>
                  <a:pt x="613" y="158386"/>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06" name="object 62"/>
          <p:cNvSpPr/>
          <p:nvPr/>
        </p:nvSpPr>
        <p:spPr>
          <a:xfrm>
            <a:off x="5850962" y="3493881"/>
            <a:ext cx="347472" cy="347472"/>
          </a:xfrm>
          <a:custGeom>
            <a:avLst/>
            <a:gdLst/>
            <a:ahLst/>
            <a:cxnLst/>
            <a:rect l="l" t="t" r="r" b="b"/>
            <a:pathLst>
              <a:path w="320729"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6" y="149182"/>
                </a:lnTo>
                <a:lnTo>
                  <a:pt x="320497" y="164254"/>
                </a:lnTo>
                <a:lnTo>
                  <a:pt x="320729"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6"/>
                </a:lnTo>
                <a:lnTo>
                  <a:pt x="0" y="173681"/>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07" name="object 60"/>
          <p:cNvSpPr/>
          <p:nvPr/>
        </p:nvSpPr>
        <p:spPr>
          <a:xfrm>
            <a:off x="4975263" y="4571028"/>
            <a:ext cx="347472" cy="347472"/>
          </a:xfrm>
          <a:custGeom>
            <a:avLst/>
            <a:gdLst/>
            <a:ahLst/>
            <a:cxnLst/>
            <a:rect l="l" t="t" r="r" b="b"/>
            <a:pathLst>
              <a:path w="320729"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8"/>
                </a:lnTo>
                <a:lnTo>
                  <a:pt x="288458" y="69169"/>
                </a:lnTo>
                <a:lnTo>
                  <a:pt x="296005" y="80986"/>
                </a:lnTo>
                <a:lnTo>
                  <a:pt x="302648" y="93485"/>
                </a:lnTo>
                <a:lnTo>
                  <a:pt x="308334" y="106609"/>
                </a:lnTo>
                <a:lnTo>
                  <a:pt x="313014" y="120303"/>
                </a:lnTo>
                <a:lnTo>
                  <a:pt x="316635" y="134513"/>
                </a:lnTo>
                <a:lnTo>
                  <a:pt x="319146" y="149182"/>
                </a:lnTo>
                <a:lnTo>
                  <a:pt x="320497" y="164254"/>
                </a:lnTo>
                <a:lnTo>
                  <a:pt x="320729"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1"/>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08" name="object 58"/>
          <p:cNvSpPr/>
          <p:nvPr/>
        </p:nvSpPr>
        <p:spPr>
          <a:xfrm>
            <a:off x="9037462" y="2045434"/>
            <a:ext cx="347472" cy="347472"/>
          </a:xfrm>
          <a:custGeom>
            <a:avLst/>
            <a:gdLst/>
            <a:ahLst/>
            <a:cxnLst/>
            <a:rect l="l" t="t" r="r" b="b"/>
            <a:pathLst>
              <a:path w="320729"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4"/>
                </a:lnTo>
                <a:lnTo>
                  <a:pt x="308334" y="106609"/>
                </a:lnTo>
                <a:lnTo>
                  <a:pt x="313014" y="120303"/>
                </a:lnTo>
                <a:lnTo>
                  <a:pt x="316635" y="134512"/>
                </a:lnTo>
                <a:lnTo>
                  <a:pt x="319146" y="149181"/>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2"/>
                </a:lnTo>
                <a:lnTo>
                  <a:pt x="146243" y="346698"/>
                </a:lnTo>
                <a:lnTo>
                  <a:pt x="132464" y="344742"/>
                </a:lnTo>
                <a:lnTo>
                  <a:pt x="119078" y="341551"/>
                </a:lnTo>
                <a:lnTo>
                  <a:pt x="106136" y="337180"/>
                </a:lnTo>
                <a:lnTo>
                  <a:pt x="93688" y="331684"/>
                </a:lnTo>
                <a:lnTo>
                  <a:pt x="81788" y="325119"/>
                </a:lnTo>
                <a:lnTo>
                  <a:pt x="70484" y="317539"/>
                </a:lnTo>
                <a:lnTo>
                  <a:pt x="59830" y="309002"/>
                </a:lnTo>
                <a:lnTo>
                  <a:pt x="49875" y="299561"/>
                </a:lnTo>
                <a:lnTo>
                  <a:pt x="40672" y="289272"/>
                </a:lnTo>
                <a:lnTo>
                  <a:pt x="32271" y="278192"/>
                </a:lnTo>
                <a:lnTo>
                  <a:pt x="24724" y="266375"/>
                </a:lnTo>
                <a:lnTo>
                  <a:pt x="18081" y="253876"/>
                </a:lnTo>
                <a:lnTo>
                  <a:pt x="12395" y="240752"/>
                </a:lnTo>
                <a:lnTo>
                  <a:pt x="7715" y="227057"/>
                </a:lnTo>
                <a:lnTo>
                  <a:pt x="4094" y="212848"/>
                </a:lnTo>
                <a:lnTo>
                  <a:pt x="1582" y="198179"/>
                </a:lnTo>
                <a:lnTo>
                  <a:pt x="232" y="183106"/>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09" name="object 56"/>
          <p:cNvSpPr/>
          <p:nvPr/>
        </p:nvSpPr>
        <p:spPr>
          <a:xfrm>
            <a:off x="8077321" y="1961962"/>
            <a:ext cx="347472" cy="347472"/>
          </a:xfrm>
          <a:custGeom>
            <a:avLst/>
            <a:gdLst/>
            <a:ahLst/>
            <a:cxnLst/>
            <a:rect l="l" t="t" r="r" b="b"/>
            <a:pathLst>
              <a:path w="320729"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4"/>
                </a:lnTo>
                <a:lnTo>
                  <a:pt x="308334" y="106609"/>
                </a:lnTo>
                <a:lnTo>
                  <a:pt x="313014" y="120303"/>
                </a:lnTo>
                <a:lnTo>
                  <a:pt x="316635" y="134512"/>
                </a:lnTo>
                <a:lnTo>
                  <a:pt x="319146" y="149181"/>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2"/>
                </a:lnTo>
                <a:lnTo>
                  <a:pt x="146243" y="346697"/>
                </a:lnTo>
                <a:lnTo>
                  <a:pt x="132464" y="344742"/>
                </a:lnTo>
                <a:lnTo>
                  <a:pt x="119078" y="341551"/>
                </a:lnTo>
                <a:lnTo>
                  <a:pt x="106136" y="337180"/>
                </a:lnTo>
                <a:lnTo>
                  <a:pt x="93688" y="331684"/>
                </a:lnTo>
                <a:lnTo>
                  <a:pt x="81788" y="325119"/>
                </a:lnTo>
                <a:lnTo>
                  <a:pt x="70484" y="317539"/>
                </a:lnTo>
                <a:lnTo>
                  <a:pt x="59830" y="309002"/>
                </a:lnTo>
                <a:lnTo>
                  <a:pt x="49875" y="299561"/>
                </a:lnTo>
                <a:lnTo>
                  <a:pt x="40672" y="289272"/>
                </a:lnTo>
                <a:lnTo>
                  <a:pt x="32271" y="278192"/>
                </a:lnTo>
                <a:lnTo>
                  <a:pt x="24724" y="266375"/>
                </a:lnTo>
                <a:lnTo>
                  <a:pt x="18081" y="253876"/>
                </a:lnTo>
                <a:lnTo>
                  <a:pt x="12395" y="240752"/>
                </a:lnTo>
                <a:lnTo>
                  <a:pt x="7715" y="227057"/>
                </a:lnTo>
                <a:lnTo>
                  <a:pt x="4094" y="212848"/>
                </a:lnTo>
                <a:lnTo>
                  <a:pt x="1582" y="198179"/>
                </a:lnTo>
                <a:lnTo>
                  <a:pt x="232" y="183106"/>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10" name="object 54"/>
          <p:cNvSpPr/>
          <p:nvPr/>
        </p:nvSpPr>
        <p:spPr>
          <a:xfrm>
            <a:off x="8877097" y="2753913"/>
            <a:ext cx="347472" cy="347472"/>
          </a:xfrm>
          <a:custGeom>
            <a:avLst/>
            <a:gdLst/>
            <a:ahLst/>
            <a:cxnLst/>
            <a:rect l="l" t="t" r="r" b="b"/>
            <a:pathLst>
              <a:path w="320730"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4"/>
                </a:lnTo>
                <a:lnTo>
                  <a:pt x="308334" y="106609"/>
                </a:lnTo>
                <a:lnTo>
                  <a:pt x="313014" y="120303"/>
                </a:lnTo>
                <a:lnTo>
                  <a:pt x="316635" y="134512"/>
                </a:lnTo>
                <a:lnTo>
                  <a:pt x="319146" y="149181"/>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2"/>
                </a:lnTo>
                <a:lnTo>
                  <a:pt x="146243" y="346698"/>
                </a:lnTo>
                <a:lnTo>
                  <a:pt x="132464" y="344742"/>
                </a:lnTo>
                <a:lnTo>
                  <a:pt x="119078" y="341551"/>
                </a:lnTo>
                <a:lnTo>
                  <a:pt x="106136" y="337180"/>
                </a:lnTo>
                <a:lnTo>
                  <a:pt x="93688" y="331684"/>
                </a:lnTo>
                <a:lnTo>
                  <a:pt x="81788" y="325119"/>
                </a:lnTo>
                <a:lnTo>
                  <a:pt x="70484" y="317539"/>
                </a:lnTo>
                <a:lnTo>
                  <a:pt x="59830" y="309002"/>
                </a:lnTo>
                <a:lnTo>
                  <a:pt x="49875" y="299561"/>
                </a:lnTo>
                <a:lnTo>
                  <a:pt x="40672" y="289272"/>
                </a:lnTo>
                <a:lnTo>
                  <a:pt x="32271" y="278192"/>
                </a:lnTo>
                <a:lnTo>
                  <a:pt x="24724" y="266375"/>
                </a:lnTo>
                <a:lnTo>
                  <a:pt x="18081" y="253876"/>
                </a:lnTo>
                <a:lnTo>
                  <a:pt x="12395" y="240752"/>
                </a:lnTo>
                <a:lnTo>
                  <a:pt x="7715" y="227057"/>
                </a:lnTo>
                <a:lnTo>
                  <a:pt x="4094" y="212848"/>
                </a:lnTo>
                <a:lnTo>
                  <a:pt x="1582" y="198179"/>
                </a:lnTo>
                <a:lnTo>
                  <a:pt x="232" y="183106"/>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11" name="object 52"/>
          <p:cNvSpPr/>
          <p:nvPr/>
        </p:nvSpPr>
        <p:spPr>
          <a:xfrm>
            <a:off x="6220124" y="4120868"/>
            <a:ext cx="347472" cy="347472"/>
          </a:xfrm>
          <a:custGeom>
            <a:avLst/>
            <a:gdLst/>
            <a:ahLst/>
            <a:cxnLst/>
            <a:rect l="l" t="t" r="r" b="b"/>
            <a:pathLst>
              <a:path w="320730"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5"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1"/>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12" name="object 50"/>
          <p:cNvSpPr/>
          <p:nvPr/>
        </p:nvSpPr>
        <p:spPr>
          <a:xfrm>
            <a:off x="5965297" y="4612355"/>
            <a:ext cx="347472" cy="347472"/>
          </a:xfrm>
          <a:custGeom>
            <a:avLst/>
            <a:gdLst/>
            <a:ahLst/>
            <a:cxnLst/>
            <a:rect l="l" t="t" r="r" b="b"/>
            <a:pathLst>
              <a:path w="320730"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6"/>
                </a:lnTo>
                <a:lnTo>
                  <a:pt x="0" y="173681"/>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13" name="object 48"/>
          <p:cNvSpPr/>
          <p:nvPr/>
        </p:nvSpPr>
        <p:spPr>
          <a:xfrm>
            <a:off x="4654532" y="4049985"/>
            <a:ext cx="347472" cy="347472"/>
          </a:xfrm>
          <a:custGeom>
            <a:avLst/>
            <a:gdLst/>
            <a:ahLst/>
            <a:cxnLst/>
            <a:rect l="l" t="t" r="r" b="b"/>
            <a:pathLst>
              <a:path w="320729"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6" y="149182"/>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14" name="object 42"/>
          <p:cNvSpPr/>
          <p:nvPr/>
        </p:nvSpPr>
        <p:spPr>
          <a:xfrm>
            <a:off x="7272103" y="3311841"/>
            <a:ext cx="347472" cy="347472"/>
          </a:xfrm>
          <a:custGeom>
            <a:avLst/>
            <a:gdLst/>
            <a:ahLst/>
            <a:cxnLst/>
            <a:rect l="l" t="t" r="r" b="b"/>
            <a:pathLst>
              <a:path w="320730"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4" y="346697"/>
                </a:lnTo>
                <a:lnTo>
                  <a:pt x="132465" y="344742"/>
                </a:lnTo>
                <a:lnTo>
                  <a:pt x="119078" y="341551"/>
                </a:lnTo>
                <a:lnTo>
                  <a:pt x="106136" y="337180"/>
                </a:lnTo>
                <a:lnTo>
                  <a:pt x="93689" y="331684"/>
                </a:lnTo>
                <a:lnTo>
                  <a:pt x="81788" y="325119"/>
                </a:lnTo>
                <a:lnTo>
                  <a:pt x="70485" y="317539"/>
                </a:lnTo>
                <a:lnTo>
                  <a:pt x="59830" y="309001"/>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6"/>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15" name="object 44"/>
          <p:cNvSpPr/>
          <p:nvPr/>
        </p:nvSpPr>
        <p:spPr>
          <a:xfrm>
            <a:off x="7084113" y="2580232"/>
            <a:ext cx="347472" cy="347472"/>
          </a:xfrm>
          <a:custGeom>
            <a:avLst/>
            <a:gdLst/>
            <a:ahLst/>
            <a:cxnLst/>
            <a:rect l="l" t="t" r="r" b="b"/>
            <a:pathLst>
              <a:path w="320730"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2"/>
                </a:lnTo>
                <a:lnTo>
                  <a:pt x="146244" y="346698"/>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3"/>
                </a:lnTo>
                <a:lnTo>
                  <a:pt x="32271" y="278192"/>
                </a:lnTo>
                <a:lnTo>
                  <a:pt x="24724" y="266375"/>
                </a:lnTo>
                <a:lnTo>
                  <a:pt x="18081" y="253876"/>
                </a:lnTo>
                <a:lnTo>
                  <a:pt x="12395" y="240752"/>
                </a:lnTo>
                <a:lnTo>
                  <a:pt x="7715" y="227058"/>
                </a:lnTo>
                <a:lnTo>
                  <a:pt x="4094" y="212848"/>
                </a:lnTo>
                <a:lnTo>
                  <a:pt x="1583" y="198179"/>
                </a:lnTo>
                <a:lnTo>
                  <a:pt x="232" y="183107"/>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16" name="object 46"/>
          <p:cNvSpPr/>
          <p:nvPr/>
        </p:nvSpPr>
        <p:spPr>
          <a:xfrm>
            <a:off x="6945508" y="2964479"/>
            <a:ext cx="347472" cy="347472"/>
          </a:xfrm>
          <a:custGeom>
            <a:avLst/>
            <a:gdLst/>
            <a:ahLst/>
            <a:cxnLst/>
            <a:rect l="l" t="t" r="r" b="b"/>
            <a:pathLst>
              <a:path w="320730"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4"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30" y="342927"/>
                </a:lnTo>
                <a:lnTo>
                  <a:pt x="182985" y="345647"/>
                </a:lnTo>
                <a:lnTo>
                  <a:pt x="169068" y="347110"/>
                </a:lnTo>
                <a:lnTo>
                  <a:pt x="160365" y="347362"/>
                </a:lnTo>
                <a:lnTo>
                  <a:pt x="146244" y="346698"/>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3" y="198179"/>
                </a:lnTo>
                <a:lnTo>
                  <a:pt x="232" y="183107"/>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17" name="object 40"/>
          <p:cNvSpPr/>
          <p:nvPr/>
        </p:nvSpPr>
        <p:spPr>
          <a:xfrm>
            <a:off x="6737120" y="4921685"/>
            <a:ext cx="347472" cy="347472"/>
          </a:xfrm>
          <a:custGeom>
            <a:avLst/>
            <a:gdLst/>
            <a:ahLst/>
            <a:cxnLst/>
            <a:rect l="l" t="t" r="r" b="b"/>
            <a:pathLst>
              <a:path w="320729"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29"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1"/>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18" name="object 38"/>
          <p:cNvSpPr/>
          <p:nvPr/>
        </p:nvSpPr>
        <p:spPr>
          <a:xfrm>
            <a:off x="8556365" y="2219115"/>
            <a:ext cx="347472" cy="347472"/>
          </a:xfrm>
          <a:custGeom>
            <a:avLst/>
            <a:gdLst/>
            <a:ahLst/>
            <a:cxnLst/>
            <a:rect l="l" t="t" r="r" b="b"/>
            <a:pathLst>
              <a:path w="320729"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4"/>
                </a:lnTo>
                <a:lnTo>
                  <a:pt x="308334" y="106609"/>
                </a:lnTo>
                <a:lnTo>
                  <a:pt x="313014" y="120303"/>
                </a:lnTo>
                <a:lnTo>
                  <a:pt x="316635" y="134512"/>
                </a:lnTo>
                <a:lnTo>
                  <a:pt x="319146" y="149181"/>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2"/>
                </a:lnTo>
                <a:lnTo>
                  <a:pt x="146243" y="346698"/>
                </a:lnTo>
                <a:lnTo>
                  <a:pt x="132464" y="344742"/>
                </a:lnTo>
                <a:lnTo>
                  <a:pt x="119078" y="341551"/>
                </a:lnTo>
                <a:lnTo>
                  <a:pt x="106136" y="337180"/>
                </a:lnTo>
                <a:lnTo>
                  <a:pt x="93688" y="331684"/>
                </a:lnTo>
                <a:lnTo>
                  <a:pt x="81788" y="325119"/>
                </a:lnTo>
                <a:lnTo>
                  <a:pt x="70484" y="317539"/>
                </a:lnTo>
                <a:lnTo>
                  <a:pt x="59830" y="309002"/>
                </a:lnTo>
                <a:lnTo>
                  <a:pt x="49875" y="299561"/>
                </a:lnTo>
                <a:lnTo>
                  <a:pt x="40672" y="289272"/>
                </a:lnTo>
                <a:lnTo>
                  <a:pt x="32271" y="278192"/>
                </a:lnTo>
                <a:lnTo>
                  <a:pt x="24724" y="266375"/>
                </a:lnTo>
                <a:lnTo>
                  <a:pt x="18081" y="253876"/>
                </a:lnTo>
                <a:lnTo>
                  <a:pt x="12395" y="240752"/>
                </a:lnTo>
                <a:lnTo>
                  <a:pt x="7715" y="227057"/>
                </a:lnTo>
                <a:lnTo>
                  <a:pt x="4094" y="212848"/>
                </a:lnTo>
                <a:lnTo>
                  <a:pt x="1582" y="198179"/>
                </a:lnTo>
                <a:lnTo>
                  <a:pt x="232" y="183106"/>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19" name="object 36"/>
          <p:cNvSpPr/>
          <p:nvPr/>
        </p:nvSpPr>
        <p:spPr>
          <a:xfrm>
            <a:off x="8909165" y="3402186"/>
            <a:ext cx="347472" cy="347472"/>
          </a:xfrm>
          <a:custGeom>
            <a:avLst/>
            <a:gdLst/>
            <a:ahLst/>
            <a:cxnLst/>
            <a:rect l="l" t="t" r="r" b="b"/>
            <a:pathLst>
              <a:path w="338701" h="347361">
                <a:moveTo>
                  <a:pt x="338701" y="173680"/>
                </a:moveTo>
                <a:lnTo>
                  <a:pt x="338086" y="158773"/>
                </a:lnTo>
                <a:lnTo>
                  <a:pt x="336274" y="144215"/>
                </a:lnTo>
                <a:lnTo>
                  <a:pt x="333315" y="130059"/>
                </a:lnTo>
                <a:lnTo>
                  <a:pt x="329260" y="116355"/>
                </a:lnTo>
                <a:lnTo>
                  <a:pt x="324157" y="103155"/>
                </a:lnTo>
                <a:lnTo>
                  <a:pt x="318058" y="90510"/>
                </a:lnTo>
                <a:lnTo>
                  <a:pt x="311012" y="78472"/>
                </a:lnTo>
                <a:lnTo>
                  <a:pt x="303069" y="67092"/>
                </a:lnTo>
                <a:lnTo>
                  <a:pt x="294280" y="56421"/>
                </a:lnTo>
                <a:lnTo>
                  <a:pt x="284694" y="46511"/>
                </a:lnTo>
                <a:lnTo>
                  <a:pt x="274362" y="37412"/>
                </a:lnTo>
                <a:lnTo>
                  <a:pt x="263333" y="29177"/>
                </a:lnTo>
                <a:lnTo>
                  <a:pt x="251657" y="21856"/>
                </a:lnTo>
                <a:lnTo>
                  <a:pt x="239385" y="15500"/>
                </a:lnTo>
                <a:lnTo>
                  <a:pt x="226566" y="10162"/>
                </a:lnTo>
                <a:lnTo>
                  <a:pt x="213252" y="5892"/>
                </a:lnTo>
                <a:lnTo>
                  <a:pt x="199490" y="2742"/>
                </a:lnTo>
                <a:lnTo>
                  <a:pt x="185333" y="763"/>
                </a:lnTo>
                <a:lnTo>
                  <a:pt x="170829" y="6"/>
                </a:lnTo>
                <a:lnTo>
                  <a:pt x="169350" y="0"/>
                </a:lnTo>
                <a:lnTo>
                  <a:pt x="154814" y="630"/>
                </a:lnTo>
                <a:lnTo>
                  <a:pt x="140620" y="2489"/>
                </a:lnTo>
                <a:lnTo>
                  <a:pt x="126816" y="5523"/>
                </a:lnTo>
                <a:lnTo>
                  <a:pt x="113454" y="9683"/>
                </a:lnTo>
                <a:lnTo>
                  <a:pt x="100583" y="14916"/>
                </a:lnTo>
                <a:lnTo>
                  <a:pt x="88254" y="21171"/>
                </a:lnTo>
                <a:lnTo>
                  <a:pt x="76516" y="28397"/>
                </a:lnTo>
                <a:lnTo>
                  <a:pt x="65420" y="36543"/>
                </a:lnTo>
                <a:lnTo>
                  <a:pt x="55015" y="45557"/>
                </a:lnTo>
                <a:lnTo>
                  <a:pt x="45351" y="55388"/>
                </a:lnTo>
                <a:lnTo>
                  <a:pt x="36479" y="65984"/>
                </a:lnTo>
                <a:lnTo>
                  <a:pt x="28449" y="77295"/>
                </a:lnTo>
                <a:lnTo>
                  <a:pt x="21311" y="89269"/>
                </a:lnTo>
                <a:lnTo>
                  <a:pt x="15114" y="101855"/>
                </a:lnTo>
                <a:lnTo>
                  <a:pt x="9909" y="115001"/>
                </a:lnTo>
                <a:lnTo>
                  <a:pt x="5745" y="128657"/>
                </a:lnTo>
                <a:lnTo>
                  <a:pt x="2674" y="142770"/>
                </a:lnTo>
                <a:lnTo>
                  <a:pt x="744" y="157289"/>
                </a:lnTo>
                <a:lnTo>
                  <a:pt x="6" y="172164"/>
                </a:lnTo>
                <a:lnTo>
                  <a:pt x="0" y="173680"/>
                </a:lnTo>
                <a:lnTo>
                  <a:pt x="615" y="188588"/>
                </a:lnTo>
                <a:lnTo>
                  <a:pt x="2427" y="203146"/>
                </a:lnTo>
                <a:lnTo>
                  <a:pt x="5386" y="217302"/>
                </a:lnTo>
                <a:lnTo>
                  <a:pt x="9441" y="231006"/>
                </a:lnTo>
                <a:lnTo>
                  <a:pt x="14544" y="244206"/>
                </a:lnTo>
                <a:lnTo>
                  <a:pt x="20643" y="256850"/>
                </a:lnTo>
                <a:lnTo>
                  <a:pt x="27689" y="268888"/>
                </a:lnTo>
                <a:lnTo>
                  <a:pt x="35631" y="280269"/>
                </a:lnTo>
                <a:lnTo>
                  <a:pt x="44421" y="290940"/>
                </a:lnTo>
                <a:lnTo>
                  <a:pt x="54007" y="300850"/>
                </a:lnTo>
                <a:lnTo>
                  <a:pt x="64339" y="309949"/>
                </a:lnTo>
                <a:lnTo>
                  <a:pt x="75368" y="318184"/>
                </a:lnTo>
                <a:lnTo>
                  <a:pt x="87044" y="325505"/>
                </a:lnTo>
                <a:lnTo>
                  <a:pt x="99316" y="331861"/>
                </a:lnTo>
                <a:lnTo>
                  <a:pt x="112134" y="337199"/>
                </a:lnTo>
                <a:lnTo>
                  <a:pt x="125449" y="341469"/>
                </a:lnTo>
                <a:lnTo>
                  <a:pt x="139210" y="344619"/>
                </a:lnTo>
                <a:lnTo>
                  <a:pt x="153368" y="346598"/>
                </a:lnTo>
                <a:lnTo>
                  <a:pt x="167872" y="347355"/>
                </a:lnTo>
                <a:lnTo>
                  <a:pt x="169350" y="347361"/>
                </a:lnTo>
                <a:lnTo>
                  <a:pt x="183886" y="346731"/>
                </a:lnTo>
                <a:lnTo>
                  <a:pt x="198081" y="344872"/>
                </a:lnTo>
                <a:lnTo>
                  <a:pt x="211885" y="341838"/>
                </a:lnTo>
                <a:lnTo>
                  <a:pt x="225247" y="337678"/>
                </a:lnTo>
                <a:lnTo>
                  <a:pt x="238117" y="332445"/>
                </a:lnTo>
                <a:lnTo>
                  <a:pt x="250447" y="326190"/>
                </a:lnTo>
                <a:lnTo>
                  <a:pt x="262185" y="318964"/>
                </a:lnTo>
                <a:lnTo>
                  <a:pt x="273281" y="310818"/>
                </a:lnTo>
                <a:lnTo>
                  <a:pt x="283686" y="301804"/>
                </a:lnTo>
                <a:lnTo>
                  <a:pt x="293349" y="291973"/>
                </a:lnTo>
                <a:lnTo>
                  <a:pt x="302221" y="281377"/>
                </a:lnTo>
                <a:lnTo>
                  <a:pt x="310251" y="270066"/>
                </a:lnTo>
                <a:lnTo>
                  <a:pt x="317390" y="258092"/>
                </a:lnTo>
                <a:lnTo>
                  <a:pt x="323587" y="245506"/>
                </a:lnTo>
                <a:lnTo>
                  <a:pt x="328792" y="232360"/>
                </a:lnTo>
                <a:lnTo>
                  <a:pt x="332956" y="218704"/>
                </a:lnTo>
                <a:lnTo>
                  <a:pt x="336027" y="204591"/>
                </a:lnTo>
                <a:lnTo>
                  <a:pt x="337957" y="190071"/>
                </a:lnTo>
                <a:lnTo>
                  <a:pt x="338695" y="175197"/>
                </a:lnTo>
                <a:lnTo>
                  <a:pt x="338701"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20" name="object 34"/>
          <p:cNvSpPr/>
          <p:nvPr/>
        </p:nvSpPr>
        <p:spPr>
          <a:xfrm>
            <a:off x="6562354" y="2483005"/>
            <a:ext cx="347472" cy="347472"/>
          </a:xfrm>
          <a:custGeom>
            <a:avLst/>
            <a:gdLst/>
            <a:ahLst/>
            <a:cxnLst/>
            <a:rect l="l" t="t" r="r" b="b"/>
            <a:pathLst>
              <a:path w="320729"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5" y="2619"/>
                </a:lnTo>
                <a:lnTo>
                  <a:pt x="201651" y="5810"/>
                </a:lnTo>
                <a:lnTo>
                  <a:pt x="214593" y="10181"/>
                </a:lnTo>
                <a:lnTo>
                  <a:pt x="227041" y="15677"/>
                </a:lnTo>
                <a:lnTo>
                  <a:pt x="238941" y="22242"/>
                </a:lnTo>
                <a:lnTo>
                  <a:pt x="250245" y="29822"/>
                </a:lnTo>
                <a:lnTo>
                  <a:pt x="260899" y="38359"/>
                </a:lnTo>
                <a:lnTo>
                  <a:pt x="270854"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2"/>
                </a:lnTo>
                <a:lnTo>
                  <a:pt x="146244" y="346698"/>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3" y="198179"/>
                </a:lnTo>
                <a:lnTo>
                  <a:pt x="232" y="183107"/>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21" name="object 32"/>
          <p:cNvSpPr/>
          <p:nvPr/>
        </p:nvSpPr>
        <p:spPr>
          <a:xfrm>
            <a:off x="8716732" y="1593274"/>
            <a:ext cx="347472" cy="347472"/>
          </a:xfrm>
          <a:custGeom>
            <a:avLst/>
            <a:gdLst/>
            <a:ahLst/>
            <a:cxnLst/>
            <a:rect l="l" t="t" r="r" b="b"/>
            <a:pathLst>
              <a:path w="320730"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4"/>
                </a:lnTo>
                <a:lnTo>
                  <a:pt x="308334" y="106609"/>
                </a:lnTo>
                <a:lnTo>
                  <a:pt x="313014" y="120303"/>
                </a:lnTo>
                <a:lnTo>
                  <a:pt x="316635" y="134512"/>
                </a:lnTo>
                <a:lnTo>
                  <a:pt x="319147" y="149181"/>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3"/>
                </a:lnTo>
                <a:lnTo>
                  <a:pt x="285311" y="282563"/>
                </a:lnTo>
                <a:lnTo>
                  <a:pt x="276594" y="293344"/>
                </a:lnTo>
                <a:lnTo>
                  <a:pt x="267094" y="303311"/>
                </a:lnTo>
                <a:lnTo>
                  <a:pt x="256863" y="312410"/>
                </a:lnTo>
                <a:lnTo>
                  <a:pt x="245952" y="320584"/>
                </a:lnTo>
                <a:lnTo>
                  <a:pt x="234412" y="327778"/>
                </a:lnTo>
                <a:lnTo>
                  <a:pt x="222294" y="333937"/>
                </a:lnTo>
                <a:lnTo>
                  <a:pt x="209649" y="339005"/>
                </a:lnTo>
                <a:lnTo>
                  <a:pt x="196530" y="342927"/>
                </a:lnTo>
                <a:lnTo>
                  <a:pt x="182985" y="345647"/>
                </a:lnTo>
                <a:lnTo>
                  <a:pt x="169068" y="347110"/>
                </a:lnTo>
                <a:lnTo>
                  <a:pt x="160364" y="347362"/>
                </a:lnTo>
                <a:lnTo>
                  <a:pt x="146243" y="346698"/>
                </a:lnTo>
                <a:lnTo>
                  <a:pt x="132464" y="344742"/>
                </a:lnTo>
                <a:lnTo>
                  <a:pt x="119078" y="341551"/>
                </a:lnTo>
                <a:lnTo>
                  <a:pt x="106136" y="337180"/>
                </a:lnTo>
                <a:lnTo>
                  <a:pt x="93688" y="331684"/>
                </a:lnTo>
                <a:lnTo>
                  <a:pt x="81788" y="325119"/>
                </a:lnTo>
                <a:lnTo>
                  <a:pt x="70484" y="317539"/>
                </a:lnTo>
                <a:lnTo>
                  <a:pt x="59830" y="309002"/>
                </a:lnTo>
                <a:lnTo>
                  <a:pt x="49875" y="299561"/>
                </a:lnTo>
                <a:lnTo>
                  <a:pt x="40672" y="289272"/>
                </a:lnTo>
                <a:lnTo>
                  <a:pt x="32271" y="278192"/>
                </a:lnTo>
                <a:lnTo>
                  <a:pt x="24724" y="266375"/>
                </a:lnTo>
                <a:lnTo>
                  <a:pt x="18081" y="253876"/>
                </a:lnTo>
                <a:lnTo>
                  <a:pt x="12395" y="240752"/>
                </a:lnTo>
                <a:lnTo>
                  <a:pt x="7715" y="227057"/>
                </a:lnTo>
                <a:lnTo>
                  <a:pt x="4094" y="212848"/>
                </a:lnTo>
                <a:lnTo>
                  <a:pt x="1582" y="198179"/>
                </a:lnTo>
                <a:lnTo>
                  <a:pt x="232" y="183106"/>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22" name="object 30"/>
          <p:cNvSpPr/>
          <p:nvPr/>
        </p:nvSpPr>
        <p:spPr>
          <a:xfrm>
            <a:off x="7725572" y="3169970"/>
            <a:ext cx="347472" cy="347472"/>
          </a:xfrm>
          <a:custGeom>
            <a:avLst/>
            <a:gdLst/>
            <a:ahLst/>
            <a:cxnLst/>
            <a:rect l="l" t="t" r="r" b="b"/>
            <a:pathLst>
              <a:path w="320729"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2"/>
                </a:lnTo>
                <a:lnTo>
                  <a:pt x="146244" y="346698"/>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3" y="198179"/>
                </a:lnTo>
                <a:lnTo>
                  <a:pt x="232" y="183107"/>
                </a:lnTo>
                <a:lnTo>
                  <a:pt x="0" y="173680"/>
                </a:lnTo>
                <a:close/>
              </a:path>
            </a:pathLst>
          </a:custGeom>
          <a:solidFill>
            <a:srgbClr val="FAA757"/>
          </a:solidFill>
          <a:ln w="28575">
            <a:solidFill>
              <a:srgbClr val="C1803F"/>
            </a:solidFill>
          </a:ln>
        </p:spPr>
        <p:txBody>
          <a:bodyPr wrap="square" lIns="0" tIns="0" rIns="0" bIns="0" rtlCol="0">
            <a:noAutofit/>
          </a:bodyPr>
          <a:lstStyle/>
          <a:p>
            <a:endParaRPr/>
          </a:p>
        </p:txBody>
      </p:sp>
      <p:sp>
        <p:nvSpPr>
          <p:cNvPr id="123" name="object 28"/>
          <p:cNvSpPr/>
          <p:nvPr/>
        </p:nvSpPr>
        <p:spPr>
          <a:xfrm>
            <a:off x="6401989" y="5328656"/>
            <a:ext cx="347472" cy="347472"/>
          </a:xfrm>
          <a:custGeom>
            <a:avLst/>
            <a:gdLst/>
            <a:ahLst/>
            <a:cxnLst/>
            <a:rect l="l" t="t" r="r" b="b"/>
            <a:pathLst>
              <a:path w="320730"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6"/>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24" name="object 26"/>
          <p:cNvSpPr/>
          <p:nvPr/>
        </p:nvSpPr>
        <p:spPr>
          <a:xfrm>
            <a:off x="7105873" y="4521611"/>
            <a:ext cx="347472" cy="347472"/>
          </a:xfrm>
          <a:custGeom>
            <a:avLst/>
            <a:gdLst/>
            <a:ahLst/>
            <a:cxnLst/>
            <a:rect l="l" t="t" r="r" b="b"/>
            <a:pathLst>
              <a:path w="320730"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6"/>
                </a:lnTo>
                <a:lnTo>
                  <a:pt x="0" y="173681"/>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25" name="object 24"/>
          <p:cNvSpPr/>
          <p:nvPr/>
        </p:nvSpPr>
        <p:spPr>
          <a:xfrm>
            <a:off x="5052670" y="3517331"/>
            <a:ext cx="347472" cy="347472"/>
          </a:xfrm>
          <a:custGeom>
            <a:avLst/>
            <a:gdLst/>
            <a:ahLst/>
            <a:cxnLst/>
            <a:rect l="l" t="t" r="r" b="b"/>
            <a:pathLst>
              <a:path w="320730"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1"/>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26" name="object 22"/>
          <p:cNvSpPr/>
          <p:nvPr/>
        </p:nvSpPr>
        <p:spPr>
          <a:xfrm>
            <a:off x="4776845" y="5206506"/>
            <a:ext cx="347472" cy="347472"/>
          </a:xfrm>
          <a:custGeom>
            <a:avLst/>
            <a:gdLst/>
            <a:ahLst/>
            <a:cxnLst/>
            <a:rect l="l" t="t" r="r" b="b"/>
            <a:pathLst>
              <a:path w="320730"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27" name="object 20"/>
          <p:cNvSpPr/>
          <p:nvPr/>
        </p:nvSpPr>
        <p:spPr>
          <a:xfrm>
            <a:off x="5373401" y="4051297"/>
            <a:ext cx="347472" cy="347472"/>
          </a:xfrm>
          <a:custGeom>
            <a:avLst/>
            <a:gdLst/>
            <a:ahLst/>
            <a:cxnLst/>
            <a:rect l="l" t="t" r="r" b="b"/>
            <a:pathLst>
              <a:path w="320730"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2"/>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1"/>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28" name="object 18"/>
          <p:cNvSpPr/>
          <p:nvPr/>
        </p:nvSpPr>
        <p:spPr>
          <a:xfrm>
            <a:off x="8237687" y="2691052"/>
            <a:ext cx="347472" cy="347472"/>
          </a:xfrm>
          <a:custGeom>
            <a:avLst/>
            <a:gdLst/>
            <a:ahLst/>
            <a:cxnLst/>
            <a:rect l="l" t="t" r="r" b="b"/>
            <a:pathLst>
              <a:path w="320730"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4"/>
                </a:lnTo>
                <a:lnTo>
                  <a:pt x="308334" y="106609"/>
                </a:lnTo>
                <a:lnTo>
                  <a:pt x="313014" y="120303"/>
                </a:lnTo>
                <a:lnTo>
                  <a:pt x="316635" y="134512"/>
                </a:lnTo>
                <a:lnTo>
                  <a:pt x="319147" y="149181"/>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2"/>
                </a:lnTo>
                <a:lnTo>
                  <a:pt x="146243" y="346698"/>
                </a:lnTo>
                <a:lnTo>
                  <a:pt x="132464" y="344742"/>
                </a:lnTo>
                <a:lnTo>
                  <a:pt x="119078" y="341551"/>
                </a:lnTo>
                <a:lnTo>
                  <a:pt x="106136" y="337180"/>
                </a:lnTo>
                <a:lnTo>
                  <a:pt x="93688"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7"/>
                </a:lnTo>
                <a:lnTo>
                  <a:pt x="4094" y="212848"/>
                </a:lnTo>
                <a:lnTo>
                  <a:pt x="1582" y="198179"/>
                </a:lnTo>
                <a:lnTo>
                  <a:pt x="232" y="183106"/>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29" name="object 6"/>
          <p:cNvSpPr txBox="1"/>
          <p:nvPr/>
        </p:nvSpPr>
        <p:spPr>
          <a:xfrm>
            <a:off x="2856125" y="3759280"/>
            <a:ext cx="992822" cy="330200"/>
          </a:xfrm>
          <a:prstGeom prst="rect">
            <a:avLst/>
          </a:prstGeom>
        </p:spPr>
        <p:txBody>
          <a:bodyPr wrap="square" lIns="0" tIns="0" rIns="0" bIns="0" rtlCol="0">
            <a:noAutofit/>
          </a:bodyPr>
          <a:lstStyle/>
          <a:p>
            <a:pPr marL="12700">
              <a:lnSpc>
                <a:spcPts val="2600"/>
              </a:lnSpc>
              <a:spcBef>
                <a:spcPts val="130"/>
              </a:spcBef>
            </a:pPr>
            <a:r>
              <a:rPr sz="3600" baseline="2275" dirty="0">
                <a:solidFill>
                  <a:srgbClr val="7F7E7E"/>
                </a:solidFill>
                <a:cs typeface="Calibri"/>
              </a:rPr>
              <a:t>Income</a:t>
            </a:r>
            <a:endParaRPr sz="2400" dirty="0">
              <a:cs typeface="Calibri"/>
            </a:endParaRPr>
          </a:p>
        </p:txBody>
      </p:sp>
      <p:grpSp>
        <p:nvGrpSpPr>
          <p:cNvPr id="130" name="Group 129"/>
          <p:cNvGrpSpPr/>
          <p:nvPr/>
        </p:nvGrpSpPr>
        <p:grpSpPr>
          <a:xfrm>
            <a:off x="3907438" y="1888930"/>
            <a:ext cx="6303362" cy="4054670"/>
            <a:chOff x="2343901" y="1923700"/>
            <a:chExt cx="6303362" cy="4054670"/>
          </a:xfrm>
        </p:grpSpPr>
        <p:sp>
          <p:nvSpPr>
            <p:cNvPr id="131" name="object 67"/>
            <p:cNvSpPr/>
            <p:nvPr/>
          </p:nvSpPr>
          <p:spPr>
            <a:xfrm>
              <a:off x="2343901" y="1923700"/>
              <a:ext cx="0" cy="4054670"/>
            </a:xfrm>
            <a:custGeom>
              <a:avLst/>
              <a:gdLst/>
              <a:ahLst/>
              <a:cxnLst/>
              <a:rect l="l" t="t" r="r" b="b"/>
              <a:pathLst>
                <a:path h="4054670">
                  <a:moveTo>
                    <a:pt x="0" y="4054670"/>
                  </a:moveTo>
                  <a:lnTo>
                    <a:pt x="0" y="0"/>
                  </a:lnTo>
                </a:path>
              </a:pathLst>
            </a:custGeom>
            <a:ln w="25399">
              <a:solidFill>
                <a:srgbClr val="6094C9"/>
              </a:solidFill>
              <a:headEnd type="none"/>
              <a:tailEnd type="arrow"/>
            </a:ln>
            <a:effectLst>
              <a:outerShdw blurRad="50800" dist="38100" dir="5400000" algn="t" rotWithShape="0">
                <a:prstClr val="black">
                  <a:alpha val="40000"/>
                </a:prstClr>
              </a:outerShdw>
            </a:effectLst>
          </p:spPr>
          <p:txBody>
            <a:bodyPr wrap="square" lIns="0" tIns="0" rIns="0" bIns="0" rtlCol="0">
              <a:noAutofit/>
            </a:bodyPr>
            <a:lstStyle/>
            <a:p>
              <a:endParaRPr/>
            </a:p>
          </p:txBody>
        </p:sp>
        <p:sp>
          <p:nvSpPr>
            <p:cNvPr id="132" name="object 70"/>
            <p:cNvSpPr/>
            <p:nvPr/>
          </p:nvSpPr>
          <p:spPr>
            <a:xfrm>
              <a:off x="2343901" y="5978370"/>
              <a:ext cx="6303362" cy="0"/>
            </a:xfrm>
            <a:custGeom>
              <a:avLst/>
              <a:gdLst/>
              <a:ahLst/>
              <a:cxnLst/>
              <a:rect l="l" t="t" r="r" b="b"/>
              <a:pathLst>
                <a:path w="6303362">
                  <a:moveTo>
                    <a:pt x="0" y="0"/>
                  </a:moveTo>
                  <a:lnTo>
                    <a:pt x="6303362" y="0"/>
                  </a:lnTo>
                </a:path>
              </a:pathLst>
            </a:custGeom>
            <a:ln w="25399">
              <a:solidFill>
                <a:srgbClr val="6094C9"/>
              </a:solidFill>
              <a:headEnd type="none"/>
              <a:tailEnd type="arrow"/>
            </a:ln>
            <a:effectLst>
              <a:outerShdw blurRad="50800" dist="38100" algn="l" rotWithShape="0">
                <a:prstClr val="black">
                  <a:alpha val="40000"/>
                </a:prstClr>
              </a:outerShdw>
            </a:effectLst>
          </p:spPr>
          <p:txBody>
            <a:bodyPr wrap="square" lIns="0" tIns="0" rIns="0" bIns="0" rtlCol="0">
              <a:noAutofit/>
            </a:bodyPr>
            <a:lstStyle/>
            <a:p>
              <a:endParaRPr/>
            </a:p>
          </p:txBody>
        </p:sp>
      </p:grpSp>
      <p:sp>
        <p:nvSpPr>
          <p:cNvPr id="133" name="object 69"/>
          <p:cNvSpPr/>
          <p:nvPr/>
        </p:nvSpPr>
        <p:spPr>
          <a:xfrm>
            <a:off x="7006208" y="2493252"/>
            <a:ext cx="565019" cy="625840"/>
          </a:xfrm>
          <a:custGeom>
            <a:avLst/>
            <a:gdLst/>
            <a:ahLst/>
            <a:cxnLst/>
            <a:rect l="l" t="t" r="r" b="b"/>
            <a:pathLst>
              <a:path w="565019" h="625840">
                <a:moveTo>
                  <a:pt x="0" y="0"/>
                </a:moveTo>
                <a:lnTo>
                  <a:pt x="0" y="625840"/>
                </a:lnTo>
                <a:lnTo>
                  <a:pt x="565019" y="625840"/>
                </a:lnTo>
                <a:lnTo>
                  <a:pt x="565019" y="0"/>
                </a:lnTo>
                <a:lnTo>
                  <a:pt x="0" y="0"/>
                </a:lnTo>
                <a:close/>
              </a:path>
            </a:pathLst>
          </a:custGeom>
          <a:solidFill>
            <a:srgbClr val="59B9D0">
              <a:alpha val="71000"/>
            </a:srgbClr>
          </a:solidFill>
          <a:effectLst>
            <a:outerShdw blurRad="50800" dist="38100" dir="5400000" algn="t" rotWithShape="0">
              <a:prstClr val="black">
                <a:alpha val="40000"/>
              </a:prstClr>
            </a:outerShdw>
          </a:effectLst>
        </p:spPr>
        <p:txBody>
          <a:bodyPr wrap="square" lIns="0" tIns="0" rIns="0" bIns="0" rtlCol="0">
            <a:noAutofit/>
          </a:bodyPr>
          <a:lstStyle/>
          <a:p>
            <a:endParaRPr/>
          </a:p>
        </p:txBody>
      </p:sp>
      <p:sp>
        <p:nvSpPr>
          <p:cNvPr id="134" name="object 69"/>
          <p:cNvSpPr/>
          <p:nvPr/>
        </p:nvSpPr>
        <p:spPr>
          <a:xfrm>
            <a:off x="7059909" y="2639922"/>
            <a:ext cx="565019" cy="625840"/>
          </a:xfrm>
          <a:custGeom>
            <a:avLst/>
            <a:gdLst/>
            <a:ahLst/>
            <a:cxnLst/>
            <a:rect l="l" t="t" r="r" b="b"/>
            <a:pathLst>
              <a:path w="565019" h="625840">
                <a:moveTo>
                  <a:pt x="0" y="0"/>
                </a:moveTo>
                <a:lnTo>
                  <a:pt x="0" y="625840"/>
                </a:lnTo>
                <a:lnTo>
                  <a:pt x="565019" y="625840"/>
                </a:lnTo>
                <a:lnTo>
                  <a:pt x="565019" y="0"/>
                </a:lnTo>
                <a:lnTo>
                  <a:pt x="0" y="0"/>
                </a:lnTo>
                <a:close/>
              </a:path>
            </a:pathLst>
          </a:custGeom>
          <a:solidFill>
            <a:srgbClr val="FAA757">
              <a:alpha val="71000"/>
            </a:srgbClr>
          </a:solidFill>
          <a:effectLst>
            <a:outerShdw blurRad="50800" dist="38100" dir="5400000" algn="t" rotWithShape="0">
              <a:prstClr val="black">
                <a:alpha val="40000"/>
              </a:prstClr>
            </a:outerShdw>
          </a:effectLst>
        </p:spPr>
        <p:txBody>
          <a:bodyPr wrap="square" lIns="0" tIns="0" rIns="0" bIns="0" rtlCol="0">
            <a:noAutofit/>
          </a:bodyPr>
          <a:lstStyle/>
          <a:p>
            <a:endParaRPr/>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object 5"/>
          <p:cNvSpPr txBox="1"/>
          <p:nvPr/>
        </p:nvSpPr>
        <p:spPr>
          <a:xfrm>
            <a:off x="6950816" y="6116930"/>
            <a:ext cx="542241" cy="330200"/>
          </a:xfrm>
          <a:prstGeom prst="rect">
            <a:avLst/>
          </a:prstGeom>
        </p:spPr>
        <p:txBody>
          <a:bodyPr wrap="square" lIns="0" tIns="0" rIns="0" bIns="0" rtlCol="0">
            <a:noAutofit/>
          </a:bodyPr>
          <a:lstStyle/>
          <a:p>
            <a:pPr marL="12700">
              <a:lnSpc>
                <a:spcPts val="2600"/>
              </a:lnSpc>
              <a:spcBef>
                <a:spcPts val="130"/>
              </a:spcBef>
            </a:pPr>
            <a:r>
              <a:rPr sz="3600" baseline="2275" dirty="0">
                <a:solidFill>
                  <a:srgbClr val="7F7E7E"/>
                </a:solidFill>
                <a:latin typeface="Calibri"/>
                <a:cs typeface="Calibri"/>
              </a:rPr>
              <a:t>Age</a:t>
            </a:r>
            <a:endParaRPr sz="2400">
              <a:latin typeface="Calibri"/>
              <a:cs typeface="Calibri"/>
            </a:endParaRPr>
          </a:p>
        </p:txBody>
      </p:sp>
      <p:sp>
        <p:nvSpPr>
          <p:cNvPr id="96" name="object 5"/>
          <p:cNvSpPr txBox="1"/>
          <p:nvPr/>
        </p:nvSpPr>
        <p:spPr>
          <a:xfrm>
            <a:off x="3625916" y="369651"/>
            <a:ext cx="6889684" cy="807913"/>
          </a:xfrm>
          <a:prstGeom prst="rect">
            <a:avLst/>
          </a:prstGeom>
        </p:spPr>
        <p:txBody>
          <a:bodyPr wrap="square" lIns="0" tIns="0" rIns="0" bIns="0" rtlCol="0">
            <a:spAutoFit/>
          </a:bodyPr>
          <a:lstStyle/>
          <a:p>
            <a:pPr marL="12700" marR="41909">
              <a:lnSpc>
                <a:spcPts val="3454"/>
              </a:lnSpc>
              <a:spcBef>
                <a:spcPts val="172"/>
              </a:spcBef>
            </a:pPr>
            <a:r>
              <a:rPr lang="en-US" sz="4800" baseline="2560" dirty="0">
                <a:solidFill>
                  <a:srgbClr val="4E81BC"/>
                </a:solidFill>
                <a:latin typeface="+mj-lt"/>
                <a:cs typeface="Calibri"/>
              </a:rPr>
              <a:t>Mean Shift</a:t>
            </a:r>
            <a:endParaRPr sz="3200" dirty="0">
              <a:latin typeface="+mj-lt"/>
              <a:cs typeface="Calibri"/>
            </a:endParaRPr>
          </a:p>
          <a:p>
            <a:pPr marL="12700">
              <a:lnSpc>
                <a:spcPts val="2770"/>
              </a:lnSpc>
            </a:pPr>
            <a:r>
              <a:rPr lang="en-US" sz="3200" baseline="1137" dirty="0">
                <a:solidFill>
                  <a:srgbClr val="7F7E7E"/>
                </a:solidFill>
                <a:cs typeface="Calibri"/>
              </a:rPr>
              <a:t>Sample local density, follow gradient towards denser direction</a:t>
            </a:r>
          </a:p>
        </p:txBody>
      </p:sp>
      <p:sp>
        <p:nvSpPr>
          <p:cNvPr id="97" name="object 82"/>
          <p:cNvSpPr/>
          <p:nvPr/>
        </p:nvSpPr>
        <p:spPr>
          <a:xfrm>
            <a:off x="5938372" y="5487188"/>
            <a:ext cx="347472" cy="347472"/>
          </a:xfrm>
          <a:custGeom>
            <a:avLst/>
            <a:gdLst/>
            <a:ahLst/>
            <a:cxnLst/>
            <a:rect l="l" t="t" r="r" b="b"/>
            <a:pathLst>
              <a:path w="320729"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98" name="object 84"/>
          <p:cNvSpPr/>
          <p:nvPr/>
        </p:nvSpPr>
        <p:spPr>
          <a:xfrm>
            <a:off x="6923747" y="5521291"/>
            <a:ext cx="347472" cy="347472"/>
          </a:xfrm>
          <a:custGeom>
            <a:avLst/>
            <a:gdLst/>
            <a:ahLst/>
            <a:cxnLst/>
            <a:rect l="l" t="t" r="r" b="b"/>
            <a:pathLst>
              <a:path w="320729"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6"/>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99" name="object 86"/>
          <p:cNvSpPr/>
          <p:nvPr/>
        </p:nvSpPr>
        <p:spPr>
          <a:xfrm>
            <a:off x="7775551" y="5502337"/>
            <a:ext cx="347472" cy="347472"/>
          </a:xfrm>
          <a:custGeom>
            <a:avLst/>
            <a:gdLst/>
            <a:ahLst/>
            <a:cxnLst/>
            <a:rect l="l" t="t" r="r" b="b"/>
            <a:pathLst>
              <a:path w="320729"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9"/>
                </a:lnTo>
                <a:lnTo>
                  <a:pt x="288458" y="69169"/>
                </a:lnTo>
                <a:lnTo>
                  <a:pt x="296005" y="80986"/>
                </a:lnTo>
                <a:lnTo>
                  <a:pt x="302647" y="93485"/>
                </a:lnTo>
                <a:lnTo>
                  <a:pt x="308334" y="106609"/>
                </a:lnTo>
                <a:lnTo>
                  <a:pt x="313014" y="120303"/>
                </a:lnTo>
                <a:lnTo>
                  <a:pt x="316635" y="134513"/>
                </a:lnTo>
                <a:lnTo>
                  <a:pt x="319146" y="149182"/>
                </a:lnTo>
                <a:lnTo>
                  <a:pt x="320497" y="164255"/>
                </a:lnTo>
                <a:lnTo>
                  <a:pt x="320729" y="173680"/>
                </a:lnTo>
                <a:lnTo>
                  <a:pt x="320116" y="188974"/>
                </a:lnTo>
                <a:lnTo>
                  <a:pt x="318311" y="203897"/>
                </a:lnTo>
                <a:lnTo>
                  <a:pt x="315364" y="218395"/>
                </a:lnTo>
                <a:lnTo>
                  <a:pt x="311328" y="232412"/>
                </a:lnTo>
                <a:lnTo>
                  <a:pt x="306254" y="245893"/>
                </a:lnTo>
                <a:lnTo>
                  <a:pt x="300192" y="258782"/>
                </a:lnTo>
                <a:lnTo>
                  <a:pt x="293194" y="271024"/>
                </a:lnTo>
                <a:lnTo>
                  <a:pt x="285310" y="282563"/>
                </a:lnTo>
                <a:lnTo>
                  <a:pt x="276593" y="293344"/>
                </a:lnTo>
                <a:lnTo>
                  <a:pt x="267094" y="303312"/>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6"/>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00" name="object 74"/>
          <p:cNvSpPr/>
          <p:nvPr/>
        </p:nvSpPr>
        <p:spPr>
          <a:xfrm>
            <a:off x="4192469" y="5195209"/>
            <a:ext cx="347472" cy="347472"/>
          </a:xfrm>
          <a:custGeom>
            <a:avLst/>
            <a:gdLst/>
            <a:ahLst/>
            <a:cxnLst/>
            <a:rect l="l" t="t" r="r" b="b"/>
            <a:pathLst>
              <a:path w="320730"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01" name="object 72"/>
          <p:cNvSpPr/>
          <p:nvPr/>
        </p:nvSpPr>
        <p:spPr>
          <a:xfrm>
            <a:off x="7483366" y="2517371"/>
            <a:ext cx="347472" cy="347472"/>
          </a:xfrm>
          <a:custGeom>
            <a:avLst/>
            <a:gdLst/>
            <a:ahLst/>
            <a:cxnLst/>
            <a:rect l="l" t="t" r="r" b="b"/>
            <a:pathLst>
              <a:path w="320730"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30" y="342927"/>
                </a:lnTo>
                <a:lnTo>
                  <a:pt x="182985" y="345647"/>
                </a:lnTo>
                <a:lnTo>
                  <a:pt x="169068" y="347110"/>
                </a:lnTo>
                <a:lnTo>
                  <a:pt x="160364" y="347362"/>
                </a:lnTo>
                <a:lnTo>
                  <a:pt x="146244" y="346698"/>
                </a:lnTo>
                <a:lnTo>
                  <a:pt x="132465" y="344742"/>
                </a:lnTo>
                <a:lnTo>
                  <a:pt x="119078" y="341551"/>
                </a:lnTo>
                <a:lnTo>
                  <a:pt x="106136" y="337180"/>
                </a:lnTo>
                <a:lnTo>
                  <a:pt x="93689" y="331684"/>
                </a:lnTo>
                <a:lnTo>
                  <a:pt x="81788" y="325119"/>
                </a:lnTo>
                <a:lnTo>
                  <a:pt x="70485" y="317540"/>
                </a:lnTo>
                <a:lnTo>
                  <a:pt x="59830" y="309002"/>
                </a:lnTo>
                <a:lnTo>
                  <a:pt x="49876" y="299561"/>
                </a:lnTo>
                <a:lnTo>
                  <a:pt x="40672" y="289273"/>
                </a:lnTo>
                <a:lnTo>
                  <a:pt x="32271" y="278192"/>
                </a:lnTo>
                <a:lnTo>
                  <a:pt x="24724" y="266375"/>
                </a:lnTo>
                <a:lnTo>
                  <a:pt x="18081" y="253876"/>
                </a:lnTo>
                <a:lnTo>
                  <a:pt x="12395" y="240752"/>
                </a:lnTo>
                <a:lnTo>
                  <a:pt x="7715" y="227058"/>
                </a:lnTo>
                <a:lnTo>
                  <a:pt x="4094" y="212848"/>
                </a:lnTo>
                <a:lnTo>
                  <a:pt x="1583" y="198180"/>
                </a:lnTo>
                <a:lnTo>
                  <a:pt x="232" y="183107"/>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02" name="object 70"/>
          <p:cNvSpPr/>
          <p:nvPr/>
        </p:nvSpPr>
        <p:spPr>
          <a:xfrm>
            <a:off x="7084113" y="2135643"/>
            <a:ext cx="347472" cy="347472"/>
          </a:xfrm>
          <a:custGeom>
            <a:avLst/>
            <a:gdLst/>
            <a:ahLst/>
            <a:cxnLst/>
            <a:rect l="l" t="t" r="r" b="b"/>
            <a:pathLst>
              <a:path w="320730"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2"/>
                </a:lnTo>
                <a:lnTo>
                  <a:pt x="146244" y="346698"/>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3" y="198179"/>
                </a:lnTo>
                <a:lnTo>
                  <a:pt x="232" y="183107"/>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03" name="object 68"/>
          <p:cNvSpPr/>
          <p:nvPr/>
        </p:nvSpPr>
        <p:spPr>
          <a:xfrm>
            <a:off x="6672028" y="1723114"/>
            <a:ext cx="347472" cy="347472"/>
          </a:xfrm>
          <a:custGeom>
            <a:avLst/>
            <a:gdLst/>
            <a:ahLst/>
            <a:cxnLst/>
            <a:rect l="l" t="t" r="r" b="b"/>
            <a:pathLst>
              <a:path w="320729"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2"/>
                </a:lnTo>
                <a:lnTo>
                  <a:pt x="146244" y="346698"/>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3"/>
                </a:lnTo>
                <a:lnTo>
                  <a:pt x="32271" y="278192"/>
                </a:lnTo>
                <a:lnTo>
                  <a:pt x="24724" y="266375"/>
                </a:lnTo>
                <a:lnTo>
                  <a:pt x="18081" y="253876"/>
                </a:lnTo>
                <a:lnTo>
                  <a:pt x="12395" y="240752"/>
                </a:lnTo>
                <a:lnTo>
                  <a:pt x="7715" y="227058"/>
                </a:lnTo>
                <a:lnTo>
                  <a:pt x="4094" y="212848"/>
                </a:lnTo>
                <a:lnTo>
                  <a:pt x="1583" y="198179"/>
                </a:lnTo>
                <a:lnTo>
                  <a:pt x="232" y="183107"/>
                </a:lnTo>
                <a:lnTo>
                  <a:pt x="0" y="173680"/>
                </a:lnTo>
                <a:close/>
              </a:path>
            </a:pathLst>
          </a:custGeom>
          <a:solidFill>
            <a:srgbClr val="59BAD1"/>
          </a:solidFill>
          <a:ln w="28575">
            <a:solidFill>
              <a:srgbClr val="418FA2"/>
            </a:solidFill>
          </a:ln>
        </p:spPr>
        <p:txBody>
          <a:bodyPr wrap="square" lIns="0" tIns="0" rIns="0" bIns="0" rtlCol="0">
            <a:noAutofit/>
          </a:bodyPr>
          <a:lstStyle/>
          <a:p>
            <a:endParaRPr/>
          </a:p>
        </p:txBody>
      </p:sp>
      <p:sp>
        <p:nvSpPr>
          <p:cNvPr id="104" name="object 66"/>
          <p:cNvSpPr/>
          <p:nvPr/>
        </p:nvSpPr>
        <p:spPr>
          <a:xfrm>
            <a:off x="8396003" y="3412181"/>
            <a:ext cx="347472" cy="347472"/>
          </a:xfrm>
          <a:custGeom>
            <a:avLst/>
            <a:gdLst/>
            <a:ahLst/>
            <a:cxnLst/>
            <a:rect l="l" t="t" r="r" b="b"/>
            <a:pathLst>
              <a:path w="320730"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4"/>
                </a:lnTo>
                <a:lnTo>
                  <a:pt x="308334" y="106609"/>
                </a:lnTo>
                <a:lnTo>
                  <a:pt x="313014" y="120303"/>
                </a:lnTo>
                <a:lnTo>
                  <a:pt x="316635" y="134512"/>
                </a:lnTo>
                <a:lnTo>
                  <a:pt x="319147" y="149181"/>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3" y="346697"/>
                </a:lnTo>
                <a:lnTo>
                  <a:pt x="132464" y="344742"/>
                </a:lnTo>
                <a:lnTo>
                  <a:pt x="119078" y="341551"/>
                </a:lnTo>
                <a:lnTo>
                  <a:pt x="106136" y="337180"/>
                </a:lnTo>
                <a:lnTo>
                  <a:pt x="93688" y="331684"/>
                </a:lnTo>
                <a:lnTo>
                  <a:pt x="81788" y="325119"/>
                </a:lnTo>
                <a:lnTo>
                  <a:pt x="70484" y="317539"/>
                </a:lnTo>
                <a:lnTo>
                  <a:pt x="59830" y="309001"/>
                </a:lnTo>
                <a:lnTo>
                  <a:pt x="49875" y="299561"/>
                </a:lnTo>
                <a:lnTo>
                  <a:pt x="40672" y="289272"/>
                </a:lnTo>
                <a:lnTo>
                  <a:pt x="32271" y="278192"/>
                </a:lnTo>
                <a:lnTo>
                  <a:pt x="24724" y="266375"/>
                </a:lnTo>
                <a:lnTo>
                  <a:pt x="18081" y="253876"/>
                </a:lnTo>
                <a:lnTo>
                  <a:pt x="12395" y="240752"/>
                </a:lnTo>
                <a:lnTo>
                  <a:pt x="7715" y="227057"/>
                </a:lnTo>
                <a:lnTo>
                  <a:pt x="4094" y="212848"/>
                </a:lnTo>
                <a:lnTo>
                  <a:pt x="1582" y="198179"/>
                </a:lnTo>
                <a:lnTo>
                  <a:pt x="232" y="183106"/>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05" name="object 63"/>
          <p:cNvSpPr/>
          <p:nvPr/>
        </p:nvSpPr>
        <p:spPr>
          <a:xfrm>
            <a:off x="7404842" y="5021529"/>
            <a:ext cx="347472" cy="347472"/>
          </a:xfrm>
          <a:custGeom>
            <a:avLst/>
            <a:gdLst/>
            <a:ahLst/>
            <a:cxnLst/>
            <a:rect l="l" t="t" r="r" b="b"/>
            <a:pathLst>
              <a:path w="320730" h="347361">
                <a:moveTo>
                  <a:pt x="0" y="173680"/>
                </a:moveTo>
                <a:lnTo>
                  <a:pt x="232" y="183106"/>
                </a:lnTo>
                <a:lnTo>
                  <a:pt x="1583" y="198179"/>
                </a:lnTo>
                <a:lnTo>
                  <a:pt x="4094" y="212848"/>
                </a:lnTo>
                <a:lnTo>
                  <a:pt x="7715" y="227058"/>
                </a:lnTo>
                <a:lnTo>
                  <a:pt x="12395" y="240752"/>
                </a:lnTo>
                <a:lnTo>
                  <a:pt x="18082" y="253876"/>
                </a:lnTo>
                <a:lnTo>
                  <a:pt x="24724" y="266375"/>
                </a:lnTo>
                <a:lnTo>
                  <a:pt x="32272" y="278192"/>
                </a:lnTo>
                <a:lnTo>
                  <a:pt x="40673" y="289272"/>
                </a:lnTo>
                <a:lnTo>
                  <a:pt x="49876" y="299561"/>
                </a:lnTo>
                <a:lnTo>
                  <a:pt x="59830" y="309001"/>
                </a:lnTo>
                <a:lnTo>
                  <a:pt x="70485" y="317539"/>
                </a:lnTo>
                <a:lnTo>
                  <a:pt x="81788" y="325118"/>
                </a:lnTo>
                <a:lnTo>
                  <a:pt x="93689" y="331684"/>
                </a:lnTo>
                <a:lnTo>
                  <a:pt x="106136" y="337180"/>
                </a:lnTo>
                <a:lnTo>
                  <a:pt x="119079" y="341551"/>
                </a:lnTo>
                <a:lnTo>
                  <a:pt x="132465" y="344742"/>
                </a:lnTo>
                <a:lnTo>
                  <a:pt x="146244" y="346697"/>
                </a:lnTo>
                <a:lnTo>
                  <a:pt x="160365" y="347361"/>
                </a:lnTo>
                <a:lnTo>
                  <a:pt x="169069" y="347110"/>
                </a:lnTo>
                <a:lnTo>
                  <a:pt x="182986" y="345646"/>
                </a:lnTo>
                <a:lnTo>
                  <a:pt x="196530" y="342926"/>
                </a:lnTo>
                <a:lnTo>
                  <a:pt x="209650" y="339004"/>
                </a:lnTo>
                <a:lnTo>
                  <a:pt x="222295" y="333936"/>
                </a:lnTo>
                <a:lnTo>
                  <a:pt x="234413" y="327778"/>
                </a:lnTo>
                <a:lnTo>
                  <a:pt x="245953" y="320583"/>
                </a:lnTo>
                <a:lnTo>
                  <a:pt x="256864" y="312409"/>
                </a:lnTo>
                <a:lnTo>
                  <a:pt x="267095" y="303311"/>
                </a:lnTo>
                <a:lnTo>
                  <a:pt x="276595" y="293343"/>
                </a:lnTo>
                <a:lnTo>
                  <a:pt x="285312" y="282562"/>
                </a:lnTo>
                <a:lnTo>
                  <a:pt x="293195" y="271023"/>
                </a:lnTo>
                <a:lnTo>
                  <a:pt x="300193" y="258781"/>
                </a:lnTo>
                <a:lnTo>
                  <a:pt x="306255" y="245892"/>
                </a:lnTo>
                <a:lnTo>
                  <a:pt x="311330" y="232411"/>
                </a:lnTo>
                <a:lnTo>
                  <a:pt x="315366" y="218394"/>
                </a:lnTo>
                <a:lnTo>
                  <a:pt x="318312" y="203896"/>
                </a:lnTo>
                <a:lnTo>
                  <a:pt x="320117" y="188973"/>
                </a:lnTo>
                <a:lnTo>
                  <a:pt x="320730" y="173680"/>
                </a:lnTo>
                <a:lnTo>
                  <a:pt x="320498" y="164254"/>
                </a:lnTo>
                <a:lnTo>
                  <a:pt x="319147" y="149181"/>
                </a:lnTo>
                <a:lnTo>
                  <a:pt x="316636" y="134512"/>
                </a:lnTo>
                <a:lnTo>
                  <a:pt x="313015" y="120303"/>
                </a:lnTo>
                <a:lnTo>
                  <a:pt x="308335" y="106609"/>
                </a:lnTo>
                <a:lnTo>
                  <a:pt x="302649" y="93485"/>
                </a:lnTo>
                <a:lnTo>
                  <a:pt x="296006" y="80986"/>
                </a:lnTo>
                <a:lnTo>
                  <a:pt x="288459" y="69169"/>
                </a:lnTo>
                <a:lnTo>
                  <a:pt x="280058" y="58089"/>
                </a:lnTo>
                <a:lnTo>
                  <a:pt x="270854" y="47800"/>
                </a:lnTo>
                <a:lnTo>
                  <a:pt x="260900" y="38359"/>
                </a:lnTo>
                <a:lnTo>
                  <a:pt x="250245" y="29822"/>
                </a:lnTo>
                <a:lnTo>
                  <a:pt x="238942" y="22242"/>
                </a:lnTo>
                <a:lnTo>
                  <a:pt x="227041" y="15677"/>
                </a:lnTo>
                <a:lnTo>
                  <a:pt x="214594" y="10181"/>
                </a:lnTo>
                <a:lnTo>
                  <a:pt x="201651" y="5810"/>
                </a:lnTo>
                <a:lnTo>
                  <a:pt x="188265" y="2619"/>
                </a:lnTo>
                <a:lnTo>
                  <a:pt x="174486" y="664"/>
                </a:lnTo>
                <a:lnTo>
                  <a:pt x="160365" y="0"/>
                </a:lnTo>
                <a:lnTo>
                  <a:pt x="151662" y="251"/>
                </a:lnTo>
                <a:lnTo>
                  <a:pt x="137745" y="1714"/>
                </a:lnTo>
                <a:lnTo>
                  <a:pt x="124200" y="4434"/>
                </a:lnTo>
                <a:lnTo>
                  <a:pt x="111080" y="8356"/>
                </a:lnTo>
                <a:lnTo>
                  <a:pt x="98436" y="13424"/>
                </a:lnTo>
                <a:lnTo>
                  <a:pt x="86318" y="19583"/>
                </a:lnTo>
                <a:lnTo>
                  <a:pt x="74777" y="26777"/>
                </a:lnTo>
                <a:lnTo>
                  <a:pt x="63866" y="34951"/>
                </a:lnTo>
                <a:lnTo>
                  <a:pt x="53635" y="44049"/>
                </a:lnTo>
                <a:lnTo>
                  <a:pt x="44136" y="54017"/>
                </a:lnTo>
                <a:lnTo>
                  <a:pt x="35419" y="64798"/>
                </a:lnTo>
                <a:lnTo>
                  <a:pt x="27535" y="76337"/>
                </a:lnTo>
                <a:lnTo>
                  <a:pt x="20537" y="88579"/>
                </a:lnTo>
                <a:lnTo>
                  <a:pt x="14475" y="101468"/>
                </a:lnTo>
                <a:lnTo>
                  <a:pt x="9400" y="114948"/>
                </a:lnTo>
                <a:lnTo>
                  <a:pt x="5364" y="128965"/>
                </a:lnTo>
                <a:lnTo>
                  <a:pt x="2418" y="143463"/>
                </a:lnTo>
                <a:lnTo>
                  <a:pt x="613" y="158386"/>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06" name="object 62"/>
          <p:cNvSpPr/>
          <p:nvPr/>
        </p:nvSpPr>
        <p:spPr>
          <a:xfrm>
            <a:off x="5850962" y="3493881"/>
            <a:ext cx="347472" cy="347472"/>
          </a:xfrm>
          <a:custGeom>
            <a:avLst/>
            <a:gdLst/>
            <a:ahLst/>
            <a:cxnLst/>
            <a:rect l="l" t="t" r="r" b="b"/>
            <a:pathLst>
              <a:path w="320729"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6" y="149182"/>
                </a:lnTo>
                <a:lnTo>
                  <a:pt x="320497" y="164254"/>
                </a:lnTo>
                <a:lnTo>
                  <a:pt x="320729"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6"/>
                </a:lnTo>
                <a:lnTo>
                  <a:pt x="0" y="173681"/>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07" name="object 60"/>
          <p:cNvSpPr/>
          <p:nvPr/>
        </p:nvSpPr>
        <p:spPr>
          <a:xfrm>
            <a:off x="4975263" y="4571028"/>
            <a:ext cx="347472" cy="347472"/>
          </a:xfrm>
          <a:custGeom>
            <a:avLst/>
            <a:gdLst/>
            <a:ahLst/>
            <a:cxnLst/>
            <a:rect l="l" t="t" r="r" b="b"/>
            <a:pathLst>
              <a:path w="320729"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8"/>
                </a:lnTo>
                <a:lnTo>
                  <a:pt x="288458" y="69169"/>
                </a:lnTo>
                <a:lnTo>
                  <a:pt x="296005" y="80986"/>
                </a:lnTo>
                <a:lnTo>
                  <a:pt x="302648" y="93485"/>
                </a:lnTo>
                <a:lnTo>
                  <a:pt x="308334" y="106609"/>
                </a:lnTo>
                <a:lnTo>
                  <a:pt x="313014" y="120303"/>
                </a:lnTo>
                <a:lnTo>
                  <a:pt x="316635" y="134513"/>
                </a:lnTo>
                <a:lnTo>
                  <a:pt x="319146" y="149182"/>
                </a:lnTo>
                <a:lnTo>
                  <a:pt x="320497" y="164254"/>
                </a:lnTo>
                <a:lnTo>
                  <a:pt x="320729"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1"/>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08" name="object 58"/>
          <p:cNvSpPr/>
          <p:nvPr/>
        </p:nvSpPr>
        <p:spPr>
          <a:xfrm>
            <a:off x="9037462" y="2045434"/>
            <a:ext cx="347472" cy="347472"/>
          </a:xfrm>
          <a:custGeom>
            <a:avLst/>
            <a:gdLst/>
            <a:ahLst/>
            <a:cxnLst/>
            <a:rect l="l" t="t" r="r" b="b"/>
            <a:pathLst>
              <a:path w="320729"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4"/>
                </a:lnTo>
                <a:lnTo>
                  <a:pt x="308334" y="106609"/>
                </a:lnTo>
                <a:lnTo>
                  <a:pt x="313014" y="120303"/>
                </a:lnTo>
                <a:lnTo>
                  <a:pt x="316635" y="134512"/>
                </a:lnTo>
                <a:lnTo>
                  <a:pt x="319146" y="149181"/>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2"/>
                </a:lnTo>
                <a:lnTo>
                  <a:pt x="146243" y="346698"/>
                </a:lnTo>
                <a:lnTo>
                  <a:pt x="132464" y="344742"/>
                </a:lnTo>
                <a:lnTo>
                  <a:pt x="119078" y="341551"/>
                </a:lnTo>
                <a:lnTo>
                  <a:pt x="106136" y="337180"/>
                </a:lnTo>
                <a:lnTo>
                  <a:pt x="93688" y="331684"/>
                </a:lnTo>
                <a:lnTo>
                  <a:pt x="81788" y="325119"/>
                </a:lnTo>
                <a:lnTo>
                  <a:pt x="70484" y="317539"/>
                </a:lnTo>
                <a:lnTo>
                  <a:pt x="59830" y="309002"/>
                </a:lnTo>
                <a:lnTo>
                  <a:pt x="49875" y="299561"/>
                </a:lnTo>
                <a:lnTo>
                  <a:pt x="40672" y="289272"/>
                </a:lnTo>
                <a:lnTo>
                  <a:pt x="32271" y="278192"/>
                </a:lnTo>
                <a:lnTo>
                  <a:pt x="24724" y="266375"/>
                </a:lnTo>
                <a:lnTo>
                  <a:pt x="18081" y="253876"/>
                </a:lnTo>
                <a:lnTo>
                  <a:pt x="12395" y="240752"/>
                </a:lnTo>
                <a:lnTo>
                  <a:pt x="7715" y="227057"/>
                </a:lnTo>
                <a:lnTo>
                  <a:pt x="4094" y="212848"/>
                </a:lnTo>
                <a:lnTo>
                  <a:pt x="1582" y="198179"/>
                </a:lnTo>
                <a:lnTo>
                  <a:pt x="232" y="183106"/>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09" name="object 56"/>
          <p:cNvSpPr/>
          <p:nvPr/>
        </p:nvSpPr>
        <p:spPr>
          <a:xfrm>
            <a:off x="8077321" y="1961962"/>
            <a:ext cx="347472" cy="347472"/>
          </a:xfrm>
          <a:custGeom>
            <a:avLst/>
            <a:gdLst/>
            <a:ahLst/>
            <a:cxnLst/>
            <a:rect l="l" t="t" r="r" b="b"/>
            <a:pathLst>
              <a:path w="320729"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4"/>
                </a:lnTo>
                <a:lnTo>
                  <a:pt x="308334" y="106609"/>
                </a:lnTo>
                <a:lnTo>
                  <a:pt x="313014" y="120303"/>
                </a:lnTo>
                <a:lnTo>
                  <a:pt x="316635" y="134512"/>
                </a:lnTo>
                <a:lnTo>
                  <a:pt x="319146" y="149181"/>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2"/>
                </a:lnTo>
                <a:lnTo>
                  <a:pt x="146243" y="346697"/>
                </a:lnTo>
                <a:lnTo>
                  <a:pt x="132464" y="344742"/>
                </a:lnTo>
                <a:lnTo>
                  <a:pt x="119078" y="341551"/>
                </a:lnTo>
                <a:lnTo>
                  <a:pt x="106136" y="337180"/>
                </a:lnTo>
                <a:lnTo>
                  <a:pt x="93688" y="331684"/>
                </a:lnTo>
                <a:lnTo>
                  <a:pt x="81788" y="325119"/>
                </a:lnTo>
                <a:lnTo>
                  <a:pt x="70484" y="317539"/>
                </a:lnTo>
                <a:lnTo>
                  <a:pt x="59830" y="309002"/>
                </a:lnTo>
                <a:lnTo>
                  <a:pt x="49875" y="299561"/>
                </a:lnTo>
                <a:lnTo>
                  <a:pt x="40672" y="289272"/>
                </a:lnTo>
                <a:lnTo>
                  <a:pt x="32271" y="278192"/>
                </a:lnTo>
                <a:lnTo>
                  <a:pt x="24724" y="266375"/>
                </a:lnTo>
                <a:lnTo>
                  <a:pt x="18081" y="253876"/>
                </a:lnTo>
                <a:lnTo>
                  <a:pt x="12395" y="240752"/>
                </a:lnTo>
                <a:lnTo>
                  <a:pt x="7715" y="227057"/>
                </a:lnTo>
                <a:lnTo>
                  <a:pt x="4094" y="212848"/>
                </a:lnTo>
                <a:lnTo>
                  <a:pt x="1582" y="198179"/>
                </a:lnTo>
                <a:lnTo>
                  <a:pt x="232" y="183106"/>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10" name="object 54"/>
          <p:cNvSpPr/>
          <p:nvPr/>
        </p:nvSpPr>
        <p:spPr>
          <a:xfrm>
            <a:off x="8877097" y="2753913"/>
            <a:ext cx="347472" cy="347472"/>
          </a:xfrm>
          <a:custGeom>
            <a:avLst/>
            <a:gdLst/>
            <a:ahLst/>
            <a:cxnLst/>
            <a:rect l="l" t="t" r="r" b="b"/>
            <a:pathLst>
              <a:path w="320730"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4"/>
                </a:lnTo>
                <a:lnTo>
                  <a:pt x="308334" y="106609"/>
                </a:lnTo>
                <a:lnTo>
                  <a:pt x="313014" y="120303"/>
                </a:lnTo>
                <a:lnTo>
                  <a:pt x="316635" y="134512"/>
                </a:lnTo>
                <a:lnTo>
                  <a:pt x="319146" y="149181"/>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2"/>
                </a:lnTo>
                <a:lnTo>
                  <a:pt x="146243" y="346698"/>
                </a:lnTo>
                <a:lnTo>
                  <a:pt x="132464" y="344742"/>
                </a:lnTo>
                <a:lnTo>
                  <a:pt x="119078" y="341551"/>
                </a:lnTo>
                <a:lnTo>
                  <a:pt x="106136" y="337180"/>
                </a:lnTo>
                <a:lnTo>
                  <a:pt x="93688" y="331684"/>
                </a:lnTo>
                <a:lnTo>
                  <a:pt x="81788" y="325119"/>
                </a:lnTo>
                <a:lnTo>
                  <a:pt x="70484" y="317539"/>
                </a:lnTo>
                <a:lnTo>
                  <a:pt x="59830" y="309002"/>
                </a:lnTo>
                <a:lnTo>
                  <a:pt x="49875" y="299561"/>
                </a:lnTo>
                <a:lnTo>
                  <a:pt x="40672" y="289272"/>
                </a:lnTo>
                <a:lnTo>
                  <a:pt x="32271" y="278192"/>
                </a:lnTo>
                <a:lnTo>
                  <a:pt x="24724" y="266375"/>
                </a:lnTo>
                <a:lnTo>
                  <a:pt x="18081" y="253876"/>
                </a:lnTo>
                <a:lnTo>
                  <a:pt x="12395" y="240752"/>
                </a:lnTo>
                <a:lnTo>
                  <a:pt x="7715" y="227057"/>
                </a:lnTo>
                <a:lnTo>
                  <a:pt x="4094" y="212848"/>
                </a:lnTo>
                <a:lnTo>
                  <a:pt x="1582" y="198179"/>
                </a:lnTo>
                <a:lnTo>
                  <a:pt x="232" y="183106"/>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11" name="object 52"/>
          <p:cNvSpPr/>
          <p:nvPr/>
        </p:nvSpPr>
        <p:spPr>
          <a:xfrm>
            <a:off x="6220124" y="4120868"/>
            <a:ext cx="347472" cy="347472"/>
          </a:xfrm>
          <a:custGeom>
            <a:avLst/>
            <a:gdLst/>
            <a:ahLst/>
            <a:cxnLst/>
            <a:rect l="l" t="t" r="r" b="b"/>
            <a:pathLst>
              <a:path w="320730"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5"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1"/>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12" name="object 50"/>
          <p:cNvSpPr/>
          <p:nvPr/>
        </p:nvSpPr>
        <p:spPr>
          <a:xfrm>
            <a:off x="5965297" y="4612355"/>
            <a:ext cx="347472" cy="347472"/>
          </a:xfrm>
          <a:custGeom>
            <a:avLst/>
            <a:gdLst/>
            <a:ahLst/>
            <a:cxnLst/>
            <a:rect l="l" t="t" r="r" b="b"/>
            <a:pathLst>
              <a:path w="320730"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6"/>
                </a:lnTo>
                <a:lnTo>
                  <a:pt x="0" y="173681"/>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13" name="object 48"/>
          <p:cNvSpPr/>
          <p:nvPr/>
        </p:nvSpPr>
        <p:spPr>
          <a:xfrm>
            <a:off x="4654532" y="4049985"/>
            <a:ext cx="347472" cy="347472"/>
          </a:xfrm>
          <a:custGeom>
            <a:avLst/>
            <a:gdLst/>
            <a:ahLst/>
            <a:cxnLst/>
            <a:rect l="l" t="t" r="r" b="b"/>
            <a:pathLst>
              <a:path w="320729"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6" y="149182"/>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14" name="object 42"/>
          <p:cNvSpPr/>
          <p:nvPr/>
        </p:nvSpPr>
        <p:spPr>
          <a:xfrm>
            <a:off x="7272103" y="3311841"/>
            <a:ext cx="347472" cy="347472"/>
          </a:xfrm>
          <a:custGeom>
            <a:avLst/>
            <a:gdLst/>
            <a:ahLst/>
            <a:cxnLst/>
            <a:rect l="l" t="t" r="r" b="b"/>
            <a:pathLst>
              <a:path w="320730"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4" y="346697"/>
                </a:lnTo>
                <a:lnTo>
                  <a:pt x="132465" y="344742"/>
                </a:lnTo>
                <a:lnTo>
                  <a:pt x="119078" y="341551"/>
                </a:lnTo>
                <a:lnTo>
                  <a:pt x="106136" y="337180"/>
                </a:lnTo>
                <a:lnTo>
                  <a:pt x="93689" y="331684"/>
                </a:lnTo>
                <a:lnTo>
                  <a:pt x="81788" y="325119"/>
                </a:lnTo>
                <a:lnTo>
                  <a:pt x="70485" y="317539"/>
                </a:lnTo>
                <a:lnTo>
                  <a:pt x="59830" y="309001"/>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6"/>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15" name="object 44"/>
          <p:cNvSpPr/>
          <p:nvPr/>
        </p:nvSpPr>
        <p:spPr>
          <a:xfrm>
            <a:off x="7084113" y="2580232"/>
            <a:ext cx="347472" cy="347472"/>
          </a:xfrm>
          <a:custGeom>
            <a:avLst/>
            <a:gdLst/>
            <a:ahLst/>
            <a:cxnLst/>
            <a:rect l="l" t="t" r="r" b="b"/>
            <a:pathLst>
              <a:path w="320730"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2"/>
                </a:lnTo>
                <a:lnTo>
                  <a:pt x="146244" y="346698"/>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3"/>
                </a:lnTo>
                <a:lnTo>
                  <a:pt x="32271" y="278192"/>
                </a:lnTo>
                <a:lnTo>
                  <a:pt x="24724" y="266375"/>
                </a:lnTo>
                <a:lnTo>
                  <a:pt x="18081" y="253876"/>
                </a:lnTo>
                <a:lnTo>
                  <a:pt x="12395" y="240752"/>
                </a:lnTo>
                <a:lnTo>
                  <a:pt x="7715" y="227058"/>
                </a:lnTo>
                <a:lnTo>
                  <a:pt x="4094" y="212848"/>
                </a:lnTo>
                <a:lnTo>
                  <a:pt x="1583" y="198179"/>
                </a:lnTo>
                <a:lnTo>
                  <a:pt x="232" y="183107"/>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16" name="object 46"/>
          <p:cNvSpPr/>
          <p:nvPr/>
        </p:nvSpPr>
        <p:spPr>
          <a:xfrm>
            <a:off x="6945508" y="2964479"/>
            <a:ext cx="347472" cy="347472"/>
          </a:xfrm>
          <a:custGeom>
            <a:avLst/>
            <a:gdLst/>
            <a:ahLst/>
            <a:cxnLst/>
            <a:rect l="l" t="t" r="r" b="b"/>
            <a:pathLst>
              <a:path w="320730"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4"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30" y="342927"/>
                </a:lnTo>
                <a:lnTo>
                  <a:pt x="182985" y="345647"/>
                </a:lnTo>
                <a:lnTo>
                  <a:pt x="169068" y="347110"/>
                </a:lnTo>
                <a:lnTo>
                  <a:pt x="160365" y="347362"/>
                </a:lnTo>
                <a:lnTo>
                  <a:pt x="146244" y="346698"/>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3" y="198179"/>
                </a:lnTo>
                <a:lnTo>
                  <a:pt x="232" y="183107"/>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17" name="object 40"/>
          <p:cNvSpPr/>
          <p:nvPr/>
        </p:nvSpPr>
        <p:spPr>
          <a:xfrm>
            <a:off x="6737120" y="4921685"/>
            <a:ext cx="347472" cy="347472"/>
          </a:xfrm>
          <a:custGeom>
            <a:avLst/>
            <a:gdLst/>
            <a:ahLst/>
            <a:cxnLst/>
            <a:rect l="l" t="t" r="r" b="b"/>
            <a:pathLst>
              <a:path w="320729"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29"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1"/>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18" name="object 38"/>
          <p:cNvSpPr/>
          <p:nvPr/>
        </p:nvSpPr>
        <p:spPr>
          <a:xfrm>
            <a:off x="8556365" y="2219115"/>
            <a:ext cx="347472" cy="347472"/>
          </a:xfrm>
          <a:custGeom>
            <a:avLst/>
            <a:gdLst/>
            <a:ahLst/>
            <a:cxnLst/>
            <a:rect l="l" t="t" r="r" b="b"/>
            <a:pathLst>
              <a:path w="320729"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4"/>
                </a:lnTo>
                <a:lnTo>
                  <a:pt x="308334" y="106609"/>
                </a:lnTo>
                <a:lnTo>
                  <a:pt x="313014" y="120303"/>
                </a:lnTo>
                <a:lnTo>
                  <a:pt x="316635" y="134512"/>
                </a:lnTo>
                <a:lnTo>
                  <a:pt x="319146" y="149181"/>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2"/>
                </a:lnTo>
                <a:lnTo>
                  <a:pt x="146243" y="346698"/>
                </a:lnTo>
                <a:lnTo>
                  <a:pt x="132464" y="344742"/>
                </a:lnTo>
                <a:lnTo>
                  <a:pt x="119078" y="341551"/>
                </a:lnTo>
                <a:lnTo>
                  <a:pt x="106136" y="337180"/>
                </a:lnTo>
                <a:lnTo>
                  <a:pt x="93688" y="331684"/>
                </a:lnTo>
                <a:lnTo>
                  <a:pt x="81788" y="325119"/>
                </a:lnTo>
                <a:lnTo>
                  <a:pt x="70484" y="317539"/>
                </a:lnTo>
                <a:lnTo>
                  <a:pt x="59830" y="309002"/>
                </a:lnTo>
                <a:lnTo>
                  <a:pt x="49875" y="299561"/>
                </a:lnTo>
                <a:lnTo>
                  <a:pt x="40672" y="289272"/>
                </a:lnTo>
                <a:lnTo>
                  <a:pt x="32271" y="278192"/>
                </a:lnTo>
                <a:lnTo>
                  <a:pt x="24724" y="266375"/>
                </a:lnTo>
                <a:lnTo>
                  <a:pt x="18081" y="253876"/>
                </a:lnTo>
                <a:lnTo>
                  <a:pt x="12395" y="240752"/>
                </a:lnTo>
                <a:lnTo>
                  <a:pt x="7715" y="227057"/>
                </a:lnTo>
                <a:lnTo>
                  <a:pt x="4094" y="212848"/>
                </a:lnTo>
                <a:lnTo>
                  <a:pt x="1582" y="198179"/>
                </a:lnTo>
                <a:lnTo>
                  <a:pt x="232" y="183106"/>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19" name="object 36"/>
          <p:cNvSpPr/>
          <p:nvPr/>
        </p:nvSpPr>
        <p:spPr>
          <a:xfrm>
            <a:off x="8909165" y="3402186"/>
            <a:ext cx="347472" cy="347472"/>
          </a:xfrm>
          <a:custGeom>
            <a:avLst/>
            <a:gdLst/>
            <a:ahLst/>
            <a:cxnLst/>
            <a:rect l="l" t="t" r="r" b="b"/>
            <a:pathLst>
              <a:path w="338701" h="347361">
                <a:moveTo>
                  <a:pt x="338701" y="173680"/>
                </a:moveTo>
                <a:lnTo>
                  <a:pt x="338086" y="158773"/>
                </a:lnTo>
                <a:lnTo>
                  <a:pt x="336274" y="144215"/>
                </a:lnTo>
                <a:lnTo>
                  <a:pt x="333315" y="130059"/>
                </a:lnTo>
                <a:lnTo>
                  <a:pt x="329260" y="116355"/>
                </a:lnTo>
                <a:lnTo>
                  <a:pt x="324157" y="103155"/>
                </a:lnTo>
                <a:lnTo>
                  <a:pt x="318058" y="90510"/>
                </a:lnTo>
                <a:lnTo>
                  <a:pt x="311012" y="78472"/>
                </a:lnTo>
                <a:lnTo>
                  <a:pt x="303069" y="67092"/>
                </a:lnTo>
                <a:lnTo>
                  <a:pt x="294280" y="56421"/>
                </a:lnTo>
                <a:lnTo>
                  <a:pt x="284694" y="46511"/>
                </a:lnTo>
                <a:lnTo>
                  <a:pt x="274362" y="37412"/>
                </a:lnTo>
                <a:lnTo>
                  <a:pt x="263333" y="29177"/>
                </a:lnTo>
                <a:lnTo>
                  <a:pt x="251657" y="21856"/>
                </a:lnTo>
                <a:lnTo>
                  <a:pt x="239385" y="15500"/>
                </a:lnTo>
                <a:lnTo>
                  <a:pt x="226566" y="10162"/>
                </a:lnTo>
                <a:lnTo>
                  <a:pt x="213252" y="5892"/>
                </a:lnTo>
                <a:lnTo>
                  <a:pt x="199490" y="2742"/>
                </a:lnTo>
                <a:lnTo>
                  <a:pt x="185333" y="763"/>
                </a:lnTo>
                <a:lnTo>
                  <a:pt x="170829" y="6"/>
                </a:lnTo>
                <a:lnTo>
                  <a:pt x="169350" y="0"/>
                </a:lnTo>
                <a:lnTo>
                  <a:pt x="154814" y="630"/>
                </a:lnTo>
                <a:lnTo>
                  <a:pt x="140620" y="2489"/>
                </a:lnTo>
                <a:lnTo>
                  <a:pt x="126816" y="5523"/>
                </a:lnTo>
                <a:lnTo>
                  <a:pt x="113454" y="9683"/>
                </a:lnTo>
                <a:lnTo>
                  <a:pt x="100583" y="14916"/>
                </a:lnTo>
                <a:lnTo>
                  <a:pt x="88254" y="21171"/>
                </a:lnTo>
                <a:lnTo>
                  <a:pt x="76516" y="28397"/>
                </a:lnTo>
                <a:lnTo>
                  <a:pt x="65420" y="36543"/>
                </a:lnTo>
                <a:lnTo>
                  <a:pt x="55015" y="45557"/>
                </a:lnTo>
                <a:lnTo>
                  <a:pt x="45351" y="55388"/>
                </a:lnTo>
                <a:lnTo>
                  <a:pt x="36479" y="65984"/>
                </a:lnTo>
                <a:lnTo>
                  <a:pt x="28449" y="77295"/>
                </a:lnTo>
                <a:lnTo>
                  <a:pt x="21311" y="89269"/>
                </a:lnTo>
                <a:lnTo>
                  <a:pt x="15114" y="101855"/>
                </a:lnTo>
                <a:lnTo>
                  <a:pt x="9909" y="115001"/>
                </a:lnTo>
                <a:lnTo>
                  <a:pt x="5745" y="128657"/>
                </a:lnTo>
                <a:lnTo>
                  <a:pt x="2674" y="142770"/>
                </a:lnTo>
                <a:lnTo>
                  <a:pt x="744" y="157289"/>
                </a:lnTo>
                <a:lnTo>
                  <a:pt x="6" y="172164"/>
                </a:lnTo>
                <a:lnTo>
                  <a:pt x="0" y="173680"/>
                </a:lnTo>
                <a:lnTo>
                  <a:pt x="615" y="188588"/>
                </a:lnTo>
                <a:lnTo>
                  <a:pt x="2427" y="203146"/>
                </a:lnTo>
                <a:lnTo>
                  <a:pt x="5386" y="217302"/>
                </a:lnTo>
                <a:lnTo>
                  <a:pt x="9441" y="231006"/>
                </a:lnTo>
                <a:lnTo>
                  <a:pt x="14544" y="244206"/>
                </a:lnTo>
                <a:lnTo>
                  <a:pt x="20643" y="256850"/>
                </a:lnTo>
                <a:lnTo>
                  <a:pt x="27689" y="268888"/>
                </a:lnTo>
                <a:lnTo>
                  <a:pt x="35631" y="280269"/>
                </a:lnTo>
                <a:lnTo>
                  <a:pt x="44421" y="290940"/>
                </a:lnTo>
                <a:lnTo>
                  <a:pt x="54007" y="300850"/>
                </a:lnTo>
                <a:lnTo>
                  <a:pt x="64339" y="309949"/>
                </a:lnTo>
                <a:lnTo>
                  <a:pt x="75368" y="318184"/>
                </a:lnTo>
                <a:lnTo>
                  <a:pt x="87044" y="325505"/>
                </a:lnTo>
                <a:lnTo>
                  <a:pt x="99316" y="331861"/>
                </a:lnTo>
                <a:lnTo>
                  <a:pt x="112134" y="337199"/>
                </a:lnTo>
                <a:lnTo>
                  <a:pt x="125449" y="341469"/>
                </a:lnTo>
                <a:lnTo>
                  <a:pt x="139210" y="344619"/>
                </a:lnTo>
                <a:lnTo>
                  <a:pt x="153368" y="346598"/>
                </a:lnTo>
                <a:lnTo>
                  <a:pt x="167872" y="347355"/>
                </a:lnTo>
                <a:lnTo>
                  <a:pt x="169350" y="347361"/>
                </a:lnTo>
                <a:lnTo>
                  <a:pt x="183886" y="346731"/>
                </a:lnTo>
                <a:lnTo>
                  <a:pt x="198081" y="344872"/>
                </a:lnTo>
                <a:lnTo>
                  <a:pt x="211885" y="341838"/>
                </a:lnTo>
                <a:lnTo>
                  <a:pt x="225247" y="337678"/>
                </a:lnTo>
                <a:lnTo>
                  <a:pt x="238117" y="332445"/>
                </a:lnTo>
                <a:lnTo>
                  <a:pt x="250447" y="326190"/>
                </a:lnTo>
                <a:lnTo>
                  <a:pt x="262185" y="318964"/>
                </a:lnTo>
                <a:lnTo>
                  <a:pt x="273281" y="310818"/>
                </a:lnTo>
                <a:lnTo>
                  <a:pt x="283686" y="301804"/>
                </a:lnTo>
                <a:lnTo>
                  <a:pt x="293349" y="291973"/>
                </a:lnTo>
                <a:lnTo>
                  <a:pt x="302221" y="281377"/>
                </a:lnTo>
                <a:lnTo>
                  <a:pt x="310251" y="270066"/>
                </a:lnTo>
                <a:lnTo>
                  <a:pt x="317390" y="258092"/>
                </a:lnTo>
                <a:lnTo>
                  <a:pt x="323587" y="245506"/>
                </a:lnTo>
                <a:lnTo>
                  <a:pt x="328792" y="232360"/>
                </a:lnTo>
                <a:lnTo>
                  <a:pt x="332956" y="218704"/>
                </a:lnTo>
                <a:lnTo>
                  <a:pt x="336027" y="204591"/>
                </a:lnTo>
                <a:lnTo>
                  <a:pt x="337957" y="190071"/>
                </a:lnTo>
                <a:lnTo>
                  <a:pt x="338695" y="175197"/>
                </a:lnTo>
                <a:lnTo>
                  <a:pt x="338701"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20" name="object 34"/>
          <p:cNvSpPr/>
          <p:nvPr/>
        </p:nvSpPr>
        <p:spPr>
          <a:xfrm>
            <a:off x="6562354" y="2483005"/>
            <a:ext cx="347472" cy="347472"/>
          </a:xfrm>
          <a:custGeom>
            <a:avLst/>
            <a:gdLst/>
            <a:ahLst/>
            <a:cxnLst/>
            <a:rect l="l" t="t" r="r" b="b"/>
            <a:pathLst>
              <a:path w="320729"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5" y="2619"/>
                </a:lnTo>
                <a:lnTo>
                  <a:pt x="201651" y="5810"/>
                </a:lnTo>
                <a:lnTo>
                  <a:pt x="214593" y="10181"/>
                </a:lnTo>
                <a:lnTo>
                  <a:pt x="227041" y="15677"/>
                </a:lnTo>
                <a:lnTo>
                  <a:pt x="238941" y="22242"/>
                </a:lnTo>
                <a:lnTo>
                  <a:pt x="250245" y="29822"/>
                </a:lnTo>
                <a:lnTo>
                  <a:pt x="260899" y="38359"/>
                </a:lnTo>
                <a:lnTo>
                  <a:pt x="270854"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2"/>
                </a:lnTo>
                <a:lnTo>
                  <a:pt x="146244" y="346698"/>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3" y="198179"/>
                </a:lnTo>
                <a:lnTo>
                  <a:pt x="232" y="183107"/>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21" name="object 32"/>
          <p:cNvSpPr/>
          <p:nvPr/>
        </p:nvSpPr>
        <p:spPr>
          <a:xfrm>
            <a:off x="8716732" y="1593274"/>
            <a:ext cx="347472" cy="347472"/>
          </a:xfrm>
          <a:custGeom>
            <a:avLst/>
            <a:gdLst/>
            <a:ahLst/>
            <a:cxnLst/>
            <a:rect l="l" t="t" r="r" b="b"/>
            <a:pathLst>
              <a:path w="320730"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4"/>
                </a:lnTo>
                <a:lnTo>
                  <a:pt x="308334" y="106609"/>
                </a:lnTo>
                <a:lnTo>
                  <a:pt x="313014" y="120303"/>
                </a:lnTo>
                <a:lnTo>
                  <a:pt x="316635" y="134512"/>
                </a:lnTo>
                <a:lnTo>
                  <a:pt x="319147" y="149181"/>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3"/>
                </a:lnTo>
                <a:lnTo>
                  <a:pt x="285311" y="282563"/>
                </a:lnTo>
                <a:lnTo>
                  <a:pt x="276594" y="293344"/>
                </a:lnTo>
                <a:lnTo>
                  <a:pt x="267094" y="303311"/>
                </a:lnTo>
                <a:lnTo>
                  <a:pt x="256863" y="312410"/>
                </a:lnTo>
                <a:lnTo>
                  <a:pt x="245952" y="320584"/>
                </a:lnTo>
                <a:lnTo>
                  <a:pt x="234412" y="327778"/>
                </a:lnTo>
                <a:lnTo>
                  <a:pt x="222294" y="333937"/>
                </a:lnTo>
                <a:lnTo>
                  <a:pt x="209649" y="339005"/>
                </a:lnTo>
                <a:lnTo>
                  <a:pt x="196530" y="342927"/>
                </a:lnTo>
                <a:lnTo>
                  <a:pt x="182985" y="345647"/>
                </a:lnTo>
                <a:lnTo>
                  <a:pt x="169068" y="347110"/>
                </a:lnTo>
                <a:lnTo>
                  <a:pt x="160364" y="347362"/>
                </a:lnTo>
                <a:lnTo>
                  <a:pt x="146243" y="346698"/>
                </a:lnTo>
                <a:lnTo>
                  <a:pt x="132464" y="344742"/>
                </a:lnTo>
                <a:lnTo>
                  <a:pt x="119078" y="341551"/>
                </a:lnTo>
                <a:lnTo>
                  <a:pt x="106136" y="337180"/>
                </a:lnTo>
                <a:lnTo>
                  <a:pt x="93688" y="331684"/>
                </a:lnTo>
                <a:lnTo>
                  <a:pt x="81788" y="325119"/>
                </a:lnTo>
                <a:lnTo>
                  <a:pt x="70484" y="317539"/>
                </a:lnTo>
                <a:lnTo>
                  <a:pt x="59830" y="309002"/>
                </a:lnTo>
                <a:lnTo>
                  <a:pt x="49875" y="299561"/>
                </a:lnTo>
                <a:lnTo>
                  <a:pt x="40672" y="289272"/>
                </a:lnTo>
                <a:lnTo>
                  <a:pt x="32271" y="278192"/>
                </a:lnTo>
                <a:lnTo>
                  <a:pt x="24724" y="266375"/>
                </a:lnTo>
                <a:lnTo>
                  <a:pt x="18081" y="253876"/>
                </a:lnTo>
                <a:lnTo>
                  <a:pt x="12395" y="240752"/>
                </a:lnTo>
                <a:lnTo>
                  <a:pt x="7715" y="227057"/>
                </a:lnTo>
                <a:lnTo>
                  <a:pt x="4094" y="212848"/>
                </a:lnTo>
                <a:lnTo>
                  <a:pt x="1582" y="198179"/>
                </a:lnTo>
                <a:lnTo>
                  <a:pt x="232" y="183106"/>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22" name="object 30"/>
          <p:cNvSpPr/>
          <p:nvPr/>
        </p:nvSpPr>
        <p:spPr>
          <a:xfrm>
            <a:off x="7725572" y="3169970"/>
            <a:ext cx="347472" cy="347472"/>
          </a:xfrm>
          <a:custGeom>
            <a:avLst/>
            <a:gdLst/>
            <a:ahLst/>
            <a:cxnLst/>
            <a:rect l="l" t="t" r="r" b="b"/>
            <a:pathLst>
              <a:path w="320729"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2"/>
                </a:lnTo>
                <a:lnTo>
                  <a:pt x="146244" y="346698"/>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3" y="198179"/>
                </a:lnTo>
                <a:lnTo>
                  <a:pt x="232" y="183107"/>
                </a:lnTo>
                <a:lnTo>
                  <a:pt x="0" y="173680"/>
                </a:lnTo>
                <a:close/>
              </a:path>
            </a:pathLst>
          </a:custGeom>
          <a:solidFill>
            <a:srgbClr val="FAA757"/>
          </a:solidFill>
          <a:ln w="28575">
            <a:solidFill>
              <a:srgbClr val="C1803F"/>
            </a:solidFill>
          </a:ln>
        </p:spPr>
        <p:txBody>
          <a:bodyPr wrap="square" lIns="0" tIns="0" rIns="0" bIns="0" rtlCol="0">
            <a:noAutofit/>
          </a:bodyPr>
          <a:lstStyle/>
          <a:p>
            <a:endParaRPr/>
          </a:p>
        </p:txBody>
      </p:sp>
      <p:sp>
        <p:nvSpPr>
          <p:cNvPr id="123" name="object 28"/>
          <p:cNvSpPr/>
          <p:nvPr/>
        </p:nvSpPr>
        <p:spPr>
          <a:xfrm>
            <a:off x="6401989" y="5328656"/>
            <a:ext cx="347472" cy="347472"/>
          </a:xfrm>
          <a:custGeom>
            <a:avLst/>
            <a:gdLst/>
            <a:ahLst/>
            <a:cxnLst/>
            <a:rect l="l" t="t" r="r" b="b"/>
            <a:pathLst>
              <a:path w="320730"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6"/>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24" name="object 26"/>
          <p:cNvSpPr/>
          <p:nvPr/>
        </p:nvSpPr>
        <p:spPr>
          <a:xfrm>
            <a:off x="7105873" y="4521611"/>
            <a:ext cx="347472" cy="347472"/>
          </a:xfrm>
          <a:custGeom>
            <a:avLst/>
            <a:gdLst/>
            <a:ahLst/>
            <a:cxnLst/>
            <a:rect l="l" t="t" r="r" b="b"/>
            <a:pathLst>
              <a:path w="320730"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6"/>
                </a:lnTo>
                <a:lnTo>
                  <a:pt x="0" y="173681"/>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25" name="object 24"/>
          <p:cNvSpPr/>
          <p:nvPr/>
        </p:nvSpPr>
        <p:spPr>
          <a:xfrm>
            <a:off x="5052670" y="3517331"/>
            <a:ext cx="347472" cy="347472"/>
          </a:xfrm>
          <a:custGeom>
            <a:avLst/>
            <a:gdLst/>
            <a:ahLst/>
            <a:cxnLst/>
            <a:rect l="l" t="t" r="r" b="b"/>
            <a:pathLst>
              <a:path w="320730"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1"/>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26" name="object 22"/>
          <p:cNvSpPr/>
          <p:nvPr/>
        </p:nvSpPr>
        <p:spPr>
          <a:xfrm>
            <a:off x="4776845" y="5206506"/>
            <a:ext cx="347472" cy="347472"/>
          </a:xfrm>
          <a:custGeom>
            <a:avLst/>
            <a:gdLst/>
            <a:ahLst/>
            <a:cxnLst/>
            <a:rect l="l" t="t" r="r" b="b"/>
            <a:pathLst>
              <a:path w="320730"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27" name="object 20"/>
          <p:cNvSpPr/>
          <p:nvPr/>
        </p:nvSpPr>
        <p:spPr>
          <a:xfrm>
            <a:off x="5373401" y="4051297"/>
            <a:ext cx="347472" cy="347472"/>
          </a:xfrm>
          <a:custGeom>
            <a:avLst/>
            <a:gdLst/>
            <a:ahLst/>
            <a:cxnLst/>
            <a:rect l="l" t="t" r="r" b="b"/>
            <a:pathLst>
              <a:path w="320730"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2"/>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1"/>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28" name="object 18"/>
          <p:cNvSpPr/>
          <p:nvPr/>
        </p:nvSpPr>
        <p:spPr>
          <a:xfrm>
            <a:off x="8237687" y="2691052"/>
            <a:ext cx="347472" cy="347472"/>
          </a:xfrm>
          <a:custGeom>
            <a:avLst/>
            <a:gdLst/>
            <a:ahLst/>
            <a:cxnLst/>
            <a:rect l="l" t="t" r="r" b="b"/>
            <a:pathLst>
              <a:path w="320730"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4"/>
                </a:lnTo>
                <a:lnTo>
                  <a:pt x="308334" y="106609"/>
                </a:lnTo>
                <a:lnTo>
                  <a:pt x="313014" y="120303"/>
                </a:lnTo>
                <a:lnTo>
                  <a:pt x="316635" y="134512"/>
                </a:lnTo>
                <a:lnTo>
                  <a:pt x="319147" y="149181"/>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2"/>
                </a:lnTo>
                <a:lnTo>
                  <a:pt x="146243" y="346698"/>
                </a:lnTo>
                <a:lnTo>
                  <a:pt x="132464" y="344742"/>
                </a:lnTo>
                <a:lnTo>
                  <a:pt x="119078" y="341551"/>
                </a:lnTo>
                <a:lnTo>
                  <a:pt x="106136" y="337180"/>
                </a:lnTo>
                <a:lnTo>
                  <a:pt x="93688"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7"/>
                </a:lnTo>
                <a:lnTo>
                  <a:pt x="4094" y="212848"/>
                </a:lnTo>
                <a:lnTo>
                  <a:pt x="1582" y="198179"/>
                </a:lnTo>
                <a:lnTo>
                  <a:pt x="232" y="183106"/>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29" name="object 6"/>
          <p:cNvSpPr txBox="1"/>
          <p:nvPr/>
        </p:nvSpPr>
        <p:spPr>
          <a:xfrm>
            <a:off x="2856125" y="3759280"/>
            <a:ext cx="992822" cy="330200"/>
          </a:xfrm>
          <a:prstGeom prst="rect">
            <a:avLst/>
          </a:prstGeom>
        </p:spPr>
        <p:txBody>
          <a:bodyPr wrap="square" lIns="0" tIns="0" rIns="0" bIns="0" rtlCol="0">
            <a:noAutofit/>
          </a:bodyPr>
          <a:lstStyle/>
          <a:p>
            <a:pPr marL="12700">
              <a:lnSpc>
                <a:spcPts val="2600"/>
              </a:lnSpc>
              <a:spcBef>
                <a:spcPts val="130"/>
              </a:spcBef>
            </a:pPr>
            <a:r>
              <a:rPr sz="3600" baseline="2275" dirty="0">
                <a:solidFill>
                  <a:srgbClr val="7F7E7E"/>
                </a:solidFill>
                <a:cs typeface="Calibri"/>
              </a:rPr>
              <a:t>Income</a:t>
            </a:r>
            <a:endParaRPr sz="2400" dirty="0">
              <a:cs typeface="Calibri"/>
            </a:endParaRPr>
          </a:p>
        </p:txBody>
      </p:sp>
      <p:grpSp>
        <p:nvGrpSpPr>
          <p:cNvPr id="130" name="Group 129"/>
          <p:cNvGrpSpPr/>
          <p:nvPr/>
        </p:nvGrpSpPr>
        <p:grpSpPr>
          <a:xfrm>
            <a:off x="3907438" y="1888930"/>
            <a:ext cx="6303362" cy="4054670"/>
            <a:chOff x="2343901" y="1923700"/>
            <a:chExt cx="6303362" cy="4054670"/>
          </a:xfrm>
        </p:grpSpPr>
        <p:sp>
          <p:nvSpPr>
            <p:cNvPr id="131" name="object 67"/>
            <p:cNvSpPr/>
            <p:nvPr/>
          </p:nvSpPr>
          <p:spPr>
            <a:xfrm>
              <a:off x="2343901" y="1923700"/>
              <a:ext cx="0" cy="4054670"/>
            </a:xfrm>
            <a:custGeom>
              <a:avLst/>
              <a:gdLst/>
              <a:ahLst/>
              <a:cxnLst/>
              <a:rect l="l" t="t" r="r" b="b"/>
              <a:pathLst>
                <a:path h="4054670">
                  <a:moveTo>
                    <a:pt x="0" y="4054670"/>
                  </a:moveTo>
                  <a:lnTo>
                    <a:pt x="0" y="0"/>
                  </a:lnTo>
                </a:path>
              </a:pathLst>
            </a:custGeom>
            <a:ln w="25399">
              <a:solidFill>
                <a:srgbClr val="6094C9"/>
              </a:solidFill>
              <a:headEnd type="none"/>
              <a:tailEnd type="arrow"/>
            </a:ln>
            <a:effectLst>
              <a:outerShdw blurRad="50800" dist="38100" dir="5400000" algn="t" rotWithShape="0">
                <a:prstClr val="black">
                  <a:alpha val="40000"/>
                </a:prstClr>
              </a:outerShdw>
            </a:effectLst>
          </p:spPr>
          <p:txBody>
            <a:bodyPr wrap="square" lIns="0" tIns="0" rIns="0" bIns="0" rtlCol="0">
              <a:noAutofit/>
            </a:bodyPr>
            <a:lstStyle/>
            <a:p>
              <a:endParaRPr/>
            </a:p>
          </p:txBody>
        </p:sp>
        <p:sp>
          <p:nvSpPr>
            <p:cNvPr id="132" name="object 70"/>
            <p:cNvSpPr/>
            <p:nvPr/>
          </p:nvSpPr>
          <p:spPr>
            <a:xfrm>
              <a:off x="2343901" y="5978370"/>
              <a:ext cx="6303362" cy="0"/>
            </a:xfrm>
            <a:custGeom>
              <a:avLst/>
              <a:gdLst/>
              <a:ahLst/>
              <a:cxnLst/>
              <a:rect l="l" t="t" r="r" b="b"/>
              <a:pathLst>
                <a:path w="6303362">
                  <a:moveTo>
                    <a:pt x="0" y="0"/>
                  </a:moveTo>
                  <a:lnTo>
                    <a:pt x="6303362" y="0"/>
                  </a:lnTo>
                </a:path>
              </a:pathLst>
            </a:custGeom>
            <a:ln w="25399">
              <a:solidFill>
                <a:srgbClr val="6094C9"/>
              </a:solidFill>
              <a:headEnd type="none"/>
              <a:tailEnd type="arrow"/>
            </a:ln>
            <a:effectLst>
              <a:outerShdw blurRad="50800" dist="38100" algn="l" rotWithShape="0">
                <a:prstClr val="black">
                  <a:alpha val="40000"/>
                </a:prstClr>
              </a:outerShdw>
            </a:effectLst>
          </p:spPr>
          <p:txBody>
            <a:bodyPr wrap="square" lIns="0" tIns="0" rIns="0" bIns="0" rtlCol="0">
              <a:noAutofit/>
            </a:bodyPr>
            <a:lstStyle/>
            <a:p>
              <a:endParaRPr/>
            </a:p>
          </p:txBody>
        </p:sp>
      </p:grpSp>
      <p:sp>
        <p:nvSpPr>
          <p:cNvPr id="133" name="object 69"/>
          <p:cNvSpPr/>
          <p:nvPr/>
        </p:nvSpPr>
        <p:spPr>
          <a:xfrm>
            <a:off x="7006208" y="2493252"/>
            <a:ext cx="565019" cy="625840"/>
          </a:xfrm>
          <a:custGeom>
            <a:avLst/>
            <a:gdLst/>
            <a:ahLst/>
            <a:cxnLst/>
            <a:rect l="l" t="t" r="r" b="b"/>
            <a:pathLst>
              <a:path w="565019" h="625840">
                <a:moveTo>
                  <a:pt x="0" y="0"/>
                </a:moveTo>
                <a:lnTo>
                  <a:pt x="0" y="625840"/>
                </a:lnTo>
                <a:lnTo>
                  <a:pt x="565019" y="625840"/>
                </a:lnTo>
                <a:lnTo>
                  <a:pt x="565019" y="0"/>
                </a:lnTo>
                <a:lnTo>
                  <a:pt x="0" y="0"/>
                </a:lnTo>
                <a:close/>
              </a:path>
            </a:pathLst>
          </a:custGeom>
          <a:solidFill>
            <a:srgbClr val="59B9D0">
              <a:alpha val="71000"/>
            </a:srgbClr>
          </a:solidFill>
          <a:effectLst>
            <a:outerShdw blurRad="50800" dist="38100" dir="5400000" algn="t" rotWithShape="0">
              <a:prstClr val="black">
                <a:alpha val="40000"/>
              </a:prstClr>
            </a:outerShdw>
          </a:effectLst>
        </p:spPr>
        <p:txBody>
          <a:bodyPr wrap="square" lIns="0" tIns="0" rIns="0" bIns="0" rtlCol="0">
            <a:noAutofit/>
          </a:bodyPr>
          <a:lstStyle/>
          <a:p>
            <a:endParaRPr/>
          </a:p>
        </p:txBody>
      </p:sp>
      <p:sp>
        <p:nvSpPr>
          <p:cNvPr id="134" name="object 69"/>
          <p:cNvSpPr/>
          <p:nvPr/>
        </p:nvSpPr>
        <p:spPr>
          <a:xfrm>
            <a:off x="7054889" y="2530671"/>
            <a:ext cx="565019" cy="625840"/>
          </a:xfrm>
          <a:custGeom>
            <a:avLst/>
            <a:gdLst/>
            <a:ahLst/>
            <a:cxnLst/>
            <a:rect l="l" t="t" r="r" b="b"/>
            <a:pathLst>
              <a:path w="565019" h="625840">
                <a:moveTo>
                  <a:pt x="0" y="0"/>
                </a:moveTo>
                <a:lnTo>
                  <a:pt x="0" y="625840"/>
                </a:lnTo>
                <a:lnTo>
                  <a:pt x="565019" y="625840"/>
                </a:lnTo>
                <a:lnTo>
                  <a:pt x="565019" y="0"/>
                </a:lnTo>
                <a:lnTo>
                  <a:pt x="0" y="0"/>
                </a:lnTo>
                <a:close/>
              </a:path>
            </a:pathLst>
          </a:custGeom>
          <a:solidFill>
            <a:srgbClr val="FAA757">
              <a:alpha val="71000"/>
            </a:srgbClr>
          </a:solidFill>
          <a:effectLst>
            <a:outerShdw blurRad="50800" dist="38100" dir="5400000" algn="t" rotWithShape="0">
              <a:prstClr val="black">
                <a:alpha val="40000"/>
              </a:prstClr>
            </a:outerShdw>
          </a:effectLst>
        </p:spPr>
        <p:txBody>
          <a:bodyPr wrap="square" lIns="0" tIns="0" rIns="0" bIns="0" rtlCol="0">
            <a:noAutofit/>
          </a:bodyPr>
          <a:lstStyle/>
          <a:p>
            <a:endParaRPr/>
          </a:p>
        </p:txBody>
      </p:sp>
    </p:spTree>
    <p:extLst>
      <p:ext uri="{BB962C8B-B14F-4D97-AF65-F5344CB8AC3E}">
        <p14:creationId xmlns:p14="http://schemas.microsoft.com/office/powerpoint/2010/main" val="3798983784"/>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object 5"/>
          <p:cNvSpPr txBox="1"/>
          <p:nvPr/>
        </p:nvSpPr>
        <p:spPr>
          <a:xfrm>
            <a:off x="6950816" y="6116930"/>
            <a:ext cx="542241" cy="330200"/>
          </a:xfrm>
          <a:prstGeom prst="rect">
            <a:avLst/>
          </a:prstGeom>
        </p:spPr>
        <p:txBody>
          <a:bodyPr wrap="square" lIns="0" tIns="0" rIns="0" bIns="0" rtlCol="0">
            <a:noAutofit/>
          </a:bodyPr>
          <a:lstStyle/>
          <a:p>
            <a:pPr marL="12700">
              <a:lnSpc>
                <a:spcPts val="2600"/>
              </a:lnSpc>
              <a:spcBef>
                <a:spcPts val="130"/>
              </a:spcBef>
            </a:pPr>
            <a:r>
              <a:rPr sz="3600" baseline="2275" dirty="0">
                <a:solidFill>
                  <a:srgbClr val="7F7E7E"/>
                </a:solidFill>
                <a:latin typeface="Calibri"/>
                <a:cs typeface="Calibri"/>
              </a:rPr>
              <a:t>Age</a:t>
            </a:r>
            <a:endParaRPr sz="2400">
              <a:latin typeface="Calibri"/>
              <a:cs typeface="Calibri"/>
            </a:endParaRPr>
          </a:p>
        </p:txBody>
      </p:sp>
      <p:sp>
        <p:nvSpPr>
          <p:cNvPr id="96" name="object 5"/>
          <p:cNvSpPr txBox="1"/>
          <p:nvPr/>
        </p:nvSpPr>
        <p:spPr>
          <a:xfrm>
            <a:off x="3625916" y="369651"/>
            <a:ext cx="6889684" cy="807913"/>
          </a:xfrm>
          <a:prstGeom prst="rect">
            <a:avLst/>
          </a:prstGeom>
        </p:spPr>
        <p:txBody>
          <a:bodyPr wrap="square" lIns="0" tIns="0" rIns="0" bIns="0" rtlCol="0">
            <a:spAutoFit/>
          </a:bodyPr>
          <a:lstStyle/>
          <a:p>
            <a:pPr marL="12700" marR="41909">
              <a:lnSpc>
                <a:spcPts val="3454"/>
              </a:lnSpc>
              <a:spcBef>
                <a:spcPts val="172"/>
              </a:spcBef>
            </a:pPr>
            <a:r>
              <a:rPr lang="en-US" sz="4800" baseline="2560" dirty="0">
                <a:solidFill>
                  <a:srgbClr val="4E81BC"/>
                </a:solidFill>
                <a:latin typeface="+mj-lt"/>
                <a:cs typeface="Calibri"/>
              </a:rPr>
              <a:t>Mean Shift</a:t>
            </a:r>
            <a:endParaRPr sz="3200" dirty="0">
              <a:latin typeface="+mj-lt"/>
              <a:cs typeface="Calibri"/>
            </a:endParaRPr>
          </a:p>
          <a:p>
            <a:pPr marL="12700">
              <a:lnSpc>
                <a:spcPts val="2770"/>
              </a:lnSpc>
            </a:pPr>
            <a:r>
              <a:rPr lang="en-US" sz="3200" baseline="1137" dirty="0">
                <a:solidFill>
                  <a:srgbClr val="7F7E7E"/>
                </a:solidFill>
                <a:cs typeface="Calibri"/>
              </a:rPr>
              <a:t>Found the same (close) local maximum, same cluster</a:t>
            </a:r>
          </a:p>
        </p:txBody>
      </p:sp>
      <p:sp>
        <p:nvSpPr>
          <p:cNvPr id="97" name="object 82"/>
          <p:cNvSpPr/>
          <p:nvPr/>
        </p:nvSpPr>
        <p:spPr>
          <a:xfrm>
            <a:off x="5938372" y="5487188"/>
            <a:ext cx="347472" cy="347472"/>
          </a:xfrm>
          <a:custGeom>
            <a:avLst/>
            <a:gdLst/>
            <a:ahLst/>
            <a:cxnLst/>
            <a:rect l="l" t="t" r="r" b="b"/>
            <a:pathLst>
              <a:path w="320729"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98" name="object 84"/>
          <p:cNvSpPr/>
          <p:nvPr/>
        </p:nvSpPr>
        <p:spPr>
          <a:xfrm>
            <a:off x="6923747" y="5521291"/>
            <a:ext cx="347472" cy="347472"/>
          </a:xfrm>
          <a:custGeom>
            <a:avLst/>
            <a:gdLst/>
            <a:ahLst/>
            <a:cxnLst/>
            <a:rect l="l" t="t" r="r" b="b"/>
            <a:pathLst>
              <a:path w="320729"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6"/>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99" name="object 86"/>
          <p:cNvSpPr/>
          <p:nvPr/>
        </p:nvSpPr>
        <p:spPr>
          <a:xfrm>
            <a:off x="7775551" y="5502337"/>
            <a:ext cx="347472" cy="347472"/>
          </a:xfrm>
          <a:custGeom>
            <a:avLst/>
            <a:gdLst/>
            <a:ahLst/>
            <a:cxnLst/>
            <a:rect l="l" t="t" r="r" b="b"/>
            <a:pathLst>
              <a:path w="320729"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9"/>
                </a:lnTo>
                <a:lnTo>
                  <a:pt x="288458" y="69169"/>
                </a:lnTo>
                <a:lnTo>
                  <a:pt x="296005" y="80986"/>
                </a:lnTo>
                <a:lnTo>
                  <a:pt x="302647" y="93485"/>
                </a:lnTo>
                <a:lnTo>
                  <a:pt x="308334" y="106609"/>
                </a:lnTo>
                <a:lnTo>
                  <a:pt x="313014" y="120303"/>
                </a:lnTo>
                <a:lnTo>
                  <a:pt x="316635" y="134513"/>
                </a:lnTo>
                <a:lnTo>
                  <a:pt x="319146" y="149182"/>
                </a:lnTo>
                <a:lnTo>
                  <a:pt x="320497" y="164255"/>
                </a:lnTo>
                <a:lnTo>
                  <a:pt x="320729" y="173680"/>
                </a:lnTo>
                <a:lnTo>
                  <a:pt x="320116" y="188974"/>
                </a:lnTo>
                <a:lnTo>
                  <a:pt x="318311" y="203897"/>
                </a:lnTo>
                <a:lnTo>
                  <a:pt x="315364" y="218395"/>
                </a:lnTo>
                <a:lnTo>
                  <a:pt x="311328" y="232412"/>
                </a:lnTo>
                <a:lnTo>
                  <a:pt x="306254" y="245893"/>
                </a:lnTo>
                <a:lnTo>
                  <a:pt x="300192" y="258782"/>
                </a:lnTo>
                <a:lnTo>
                  <a:pt x="293194" y="271024"/>
                </a:lnTo>
                <a:lnTo>
                  <a:pt x="285310" y="282563"/>
                </a:lnTo>
                <a:lnTo>
                  <a:pt x="276593" y="293344"/>
                </a:lnTo>
                <a:lnTo>
                  <a:pt x="267094" y="303312"/>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6"/>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00" name="object 74"/>
          <p:cNvSpPr/>
          <p:nvPr/>
        </p:nvSpPr>
        <p:spPr>
          <a:xfrm>
            <a:off x="4192469" y="5195209"/>
            <a:ext cx="347472" cy="347472"/>
          </a:xfrm>
          <a:custGeom>
            <a:avLst/>
            <a:gdLst/>
            <a:ahLst/>
            <a:cxnLst/>
            <a:rect l="l" t="t" r="r" b="b"/>
            <a:pathLst>
              <a:path w="320730"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01" name="object 72"/>
          <p:cNvSpPr/>
          <p:nvPr/>
        </p:nvSpPr>
        <p:spPr>
          <a:xfrm>
            <a:off x="7483366" y="2517371"/>
            <a:ext cx="347472" cy="347472"/>
          </a:xfrm>
          <a:custGeom>
            <a:avLst/>
            <a:gdLst/>
            <a:ahLst/>
            <a:cxnLst/>
            <a:rect l="l" t="t" r="r" b="b"/>
            <a:pathLst>
              <a:path w="320730"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30" y="342927"/>
                </a:lnTo>
                <a:lnTo>
                  <a:pt x="182985" y="345647"/>
                </a:lnTo>
                <a:lnTo>
                  <a:pt x="169068" y="347110"/>
                </a:lnTo>
                <a:lnTo>
                  <a:pt x="160364" y="347362"/>
                </a:lnTo>
                <a:lnTo>
                  <a:pt x="146244" y="346698"/>
                </a:lnTo>
                <a:lnTo>
                  <a:pt x="132465" y="344742"/>
                </a:lnTo>
                <a:lnTo>
                  <a:pt x="119078" y="341551"/>
                </a:lnTo>
                <a:lnTo>
                  <a:pt x="106136" y="337180"/>
                </a:lnTo>
                <a:lnTo>
                  <a:pt x="93689" y="331684"/>
                </a:lnTo>
                <a:lnTo>
                  <a:pt x="81788" y="325119"/>
                </a:lnTo>
                <a:lnTo>
                  <a:pt x="70485" y="317540"/>
                </a:lnTo>
                <a:lnTo>
                  <a:pt x="59830" y="309002"/>
                </a:lnTo>
                <a:lnTo>
                  <a:pt x="49876" y="299561"/>
                </a:lnTo>
                <a:lnTo>
                  <a:pt x="40672" y="289273"/>
                </a:lnTo>
                <a:lnTo>
                  <a:pt x="32271" y="278192"/>
                </a:lnTo>
                <a:lnTo>
                  <a:pt x="24724" y="266375"/>
                </a:lnTo>
                <a:lnTo>
                  <a:pt x="18081" y="253876"/>
                </a:lnTo>
                <a:lnTo>
                  <a:pt x="12395" y="240752"/>
                </a:lnTo>
                <a:lnTo>
                  <a:pt x="7715" y="227058"/>
                </a:lnTo>
                <a:lnTo>
                  <a:pt x="4094" y="212848"/>
                </a:lnTo>
                <a:lnTo>
                  <a:pt x="1583" y="198180"/>
                </a:lnTo>
                <a:lnTo>
                  <a:pt x="232" y="183107"/>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02" name="object 70"/>
          <p:cNvSpPr/>
          <p:nvPr/>
        </p:nvSpPr>
        <p:spPr>
          <a:xfrm>
            <a:off x="7084113" y="2135643"/>
            <a:ext cx="347472" cy="347472"/>
          </a:xfrm>
          <a:custGeom>
            <a:avLst/>
            <a:gdLst/>
            <a:ahLst/>
            <a:cxnLst/>
            <a:rect l="l" t="t" r="r" b="b"/>
            <a:pathLst>
              <a:path w="320730"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2"/>
                </a:lnTo>
                <a:lnTo>
                  <a:pt x="146244" y="346698"/>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3" y="198179"/>
                </a:lnTo>
                <a:lnTo>
                  <a:pt x="232" y="183107"/>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03" name="object 68"/>
          <p:cNvSpPr/>
          <p:nvPr/>
        </p:nvSpPr>
        <p:spPr>
          <a:xfrm>
            <a:off x="6672028" y="1723114"/>
            <a:ext cx="347472" cy="347472"/>
          </a:xfrm>
          <a:custGeom>
            <a:avLst/>
            <a:gdLst/>
            <a:ahLst/>
            <a:cxnLst/>
            <a:rect l="l" t="t" r="r" b="b"/>
            <a:pathLst>
              <a:path w="320729"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2"/>
                </a:lnTo>
                <a:lnTo>
                  <a:pt x="146244" y="346698"/>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3"/>
                </a:lnTo>
                <a:lnTo>
                  <a:pt x="32271" y="278192"/>
                </a:lnTo>
                <a:lnTo>
                  <a:pt x="24724" y="266375"/>
                </a:lnTo>
                <a:lnTo>
                  <a:pt x="18081" y="253876"/>
                </a:lnTo>
                <a:lnTo>
                  <a:pt x="12395" y="240752"/>
                </a:lnTo>
                <a:lnTo>
                  <a:pt x="7715" y="227058"/>
                </a:lnTo>
                <a:lnTo>
                  <a:pt x="4094" y="212848"/>
                </a:lnTo>
                <a:lnTo>
                  <a:pt x="1583" y="198179"/>
                </a:lnTo>
                <a:lnTo>
                  <a:pt x="232" y="183107"/>
                </a:lnTo>
                <a:lnTo>
                  <a:pt x="0" y="173680"/>
                </a:lnTo>
                <a:close/>
              </a:path>
            </a:pathLst>
          </a:custGeom>
          <a:solidFill>
            <a:srgbClr val="59BAD1"/>
          </a:solidFill>
          <a:ln w="28575">
            <a:solidFill>
              <a:srgbClr val="418FA2"/>
            </a:solidFill>
          </a:ln>
        </p:spPr>
        <p:txBody>
          <a:bodyPr wrap="square" lIns="0" tIns="0" rIns="0" bIns="0" rtlCol="0">
            <a:noAutofit/>
          </a:bodyPr>
          <a:lstStyle/>
          <a:p>
            <a:endParaRPr/>
          </a:p>
        </p:txBody>
      </p:sp>
      <p:sp>
        <p:nvSpPr>
          <p:cNvPr id="104" name="object 66"/>
          <p:cNvSpPr/>
          <p:nvPr/>
        </p:nvSpPr>
        <p:spPr>
          <a:xfrm>
            <a:off x="8396003" y="3412181"/>
            <a:ext cx="347472" cy="347472"/>
          </a:xfrm>
          <a:custGeom>
            <a:avLst/>
            <a:gdLst/>
            <a:ahLst/>
            <a:cxnLst/>
            <a:rect l="l" t="t" r="r" b="b"/>
            <a:pathLst>
              <a:path w="320730"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4"/>
                </a:lnTo>
                <a:lnTo>
                  <a:pt x="308334" y="106609"/>
                </a:lnTo>
                <a:lnTo>
                  <a:pt x="313014" y="120303"/>
                </a:lnTo>
                <a:lnTo>
                  <a:pt x="316635" y="134512"/>
                </a:lnTo>
                <a:lnTo>
                  <a:pt x="319147" y="149181"/>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3" y="346697"/>
                </a:lnTo>
                <a:lnTo>
                  <a:pt x="132464" y="344742"/>
                </a:lnTo>
                <a:lnTo>
                  <a:pt x="119078" y="341551"/>
                </a:lnTo>
                <a:lnTo>
                  <a:pt x="106136" y="337180"/>
                </a:lnTo>
                <a:lnTo>
                  <a:pt x="93688" y="331684"/>
                </a:lnTo>
                <a:lnTo>
                  <a:pt x="81788" y="325119"/>
                </a:lnTo>
                <a:lnTo>
                  <a:pt x="70484" y="317539"/>
                </a:lnTo>
                <a:lnTo>
                  <a:pt x="59830" y="309001"/>
                </a:lnTo>
                <a:lnTo>
                  <a:pt x="49875" y="299561"/>
                </a:lnTo>
                <a:lnTo>
                  <a:pt x="40672" y="289272"/>
                </a:lnTo>
                <a:lnTo>
                  <a:pt x="32271" y="278192"/>
                </a:lnTo>
                <a:lnTo>
                  <a:pt x="24724" y="266375"/>
                </a:lnTo>
                <a:lnTo>
                  <a:pt x="18081" y="253876"/>
                </a:lnTo>
                <a:lnTo>
                  <a:pt x="12395" y="240752"/>
                </a:lnTo>
                <a:lnTo>
                  <a:pt x="7715" y="227057"/>
                </a:lnTo>
                <a:lnTo>
                  <a:pt x="4094" y="212848"/>
                </a:lnTo>
                <a:lnTo>
                  <a:pt x="1582" y="198179"/>
                </a:lnTo>
                <a:lnTo>
                  <a:pt x="232" y="183106"/>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05" name="object 63"/>
          <p:cNvSpPr/>
          <p:nvPr/>
        </p:nvSpPr>
        <p:spPr>
          <a:xfrm>
            <a:off x="7404842" y="5021529"/>
            <a:ext cx="347472" cy="347472"/>
          </a:xfrm>
          <a:custGeom>
            <a:avLst/>
            <a:gdLst/>
            <a:ahLst/>
            <a:cxnLst/>
            <a:rect l="l" t="t" r="r" b="b"/>
            <a:pathLst>
              <a:path w="320730" h="347361">
                <a:moveTo>
                  <a:pt x="0" y="173680"/>
                </a:moveTo>
                <a:lnTo>
                  <a:pt x="232" y="183106"/>
                </a:lnTo>
                <a:lnTo>
                  <a:pt x="1583" y="198179"/>
                </a:lnTo>
                <a:lnTo>
                  <a:pt x="4094" y="212848"/>
                </a:lnTo>
                <a:lnTo>
                  <a:pt x="7715" y="227058"/>
                </a:lnTo>
                <a:lnTo>
                  <a:pt x="12395" y="240752"/>
                </a:lnTo>
                <a:lnTo>
                  <a:pt x="18082" y="253876"/>
                </a:lnTo>
                <a:lnTo>
                  <a:pt x="24724" y="266375"/>
                </a:lnTo>
                <a:lnTo>
                  <a:pt x="32272" y="278192"/>
                </a:lnTo>
                <a:lnTo>
                  <a:pt x="40673" y="289272"/>
                </a:lnTo>
                <a:lnTo>
                  <a:pt x="49876" y="299561"/>
                </a:lnTo>
                <a:lnTo>
                  <a:pt x="59830" y="309001"/>
                </a:lnTo>
                <a:lnTo>
                  <a:pt x="70485" y="317539"/>
                </a:lnTo>
                <a:lnTo>
                  <a:pt x="81788" y="325118"/>
                </a:lnTo>
                <a:lnTo>
                  <a:pt x="93689" y="331684"/>
                </a:lnTo>
                <a:lnTo>
                  <a:pt x="106136" y="337180"/>
                </a:lnTo>
                <a:lnTo>
                  <a:pt x="119079" y="341551"/>
                </a:lnTo>
                <a:lnTo>
                  <a:pt x="132465" y="344742"/>
                </a:lnTo>
                <a:lnTo>
                  <a:pt x="146244" y="346697"/>
                </a:lnTo>
                <a:lnTo>
                  <a:pt x="160365" y="347361"/>
                </a:lnTo>
                <a:lnTo>
                  <a:pt x="169069" y="347110"/>
                </a:lnTo>
                <a:lnTo>
                  <a:pt x="182986" y="345646"/>
                </a:lnTo>
                <a:lnTo>
                  <a:pt x="196530" y="342926"/>
                </a:lnTo>
                <a:lnTo>
                  <a:pt x="209650" y="339004"/>
                </a:lnTo>
                <a:lnTo>
                  <a:pt x="222295" y="333936"/>
                </a:lnTo>
                <a:lnTo>
                  <a:pt x="234413" y="327778"/>
                </a:lnTo>
                <a:lnTo>
                  <a:pt x="245953" y="320583"/>
                </a:lnTo>
                <a:lnTo>
                  <a:pt x="256864" y="312409"/>
                </a:lnTo>
                <a:lnTo>
                  <a:pt x="267095" y="303311"/>
                </a:lnTo>
                <a:lnTo>
                  <a:pt x="276595" y="293343"/>
                </a:lnTo>
                <a:lnTo>
                  <a:pt x="285312" y="282562"/>
                </a:lnTo>
                <a:lnTo>
                  <a:pt x="293195" y="271023"/>
                </a:lnTo>
                <a:lnTo>
                  <a:pt x="300193" y="258781"/>
                </a:lnTo>
                <a:lnTo>
                  <a:pt x="306255" y="245892"/>
                </a:lnTo>
                <a:lnTo>
                  <a:pt x="311330" y="232411"/>
                </a:lnTo>
                <a:lnTo>
                  <a:pt x="315366" y="218394"/>
                </a:lnTo>
                <a:lnTo>
                  <a:pt x="318312" y="203896"/>
                </a:lnTo>
                <a:lnTo>
                  <a:pt x="320117" y="188973"/>
                </a:lnTo>
                <a:lnTo>
                  <a:pt x="320730" y="173680"/>
                </a:lnTo>
                <a:lnTo>
                  <a:pt x="320498" y="164254"/>
                </a:lnTo>
                <a:lnTo>
                  <a:pt x="319147" y="149181"/>
                </a:lnTo>
                <a:lnTo>
                  <a:pt x="316636" y="134512"/>
                </a:lnTo>
                <a:lnTo>
                  <a:pt x="313015" y="120303"/>
                </a:lnTo>
                <a:lnTo>
                  <a:pt x="308335" y="106609"/>
                </a:lnTo>
                <a:lnTo>
                  <a:pt x="302649" y="93485"/>
                </a:lnTo>
                <a:lnTo>
                  <a:pt x="296006" y="80986"/>
                </a:lnTo>
                <a:lnTo>
                  <a:pt x="288459" y="69169"/>
                </a:lnTo>
                <a:lnTo>
                  <a:pt x="280058" y="58089"/>
                </a:lnTo>
                <a:lnTo>
                  <a:pt x="270854" y="47800"/>
                </a:lnTo>
                <a:lnTo>
                  <a:pt x="260900" y="38359"/>
                </a:lnTo>
                <a:lnTo>
                  <a:pt x="250245" y="29822"/>
                </a:lnTo>
                <a:lnTo>
                  <a:pt x="238942" y="22242"/>
                </a:lnTo>
                <a:lnTo>
                  <a:pt x="227041" y="15677"/>
                </a:lnTo>
                <a:lnTo>
                  <a:pt x="214594" y="10181"/>
                </a:lnTo>
                <a:lnTo>
                  <a:pt x="201651" y="5810"/>
                </a:lnTo>
                <a:lnTo>
                  <a:pt x="188265" y="2619"/>
                </a:lnTo>
                <a:lnTo>
                  <a:pt x="174486" y="664"/>
                </a:lnTo>
                <a:lnTo>
                  <a:pt x="160365" y="0"/>
                </a:lnTo>
                <a:lnTo>
                  <a:pt x="151662" y="251"/>
                </a:lnTo>
                <a:lnTo>
                  <a:pt x="137745" y="1714"/>
                </a:lnTo>
                <a:lnTo>
                  <a:pt x="124200" y="4434"/>
                </a:lnTo>
                <a:lnTo>
                  <a:pt x="111080" y="8356"/>
                </a:lnTo>
                <a:lnTo>
                  <a:pt x="98436" y="13424"/>
                </a:lnTo>
                <a:lnTo>
                  <a:pt x="86318" y="19583"/>
                </a:lnTo>
                <a:lnTo>
                  <a:pt x="74777" y="26777"/>
                </a:lnTo>
                <a:lnTo>
                  <a:pt x="63866" y="34951"/>
                </a:lnTo>
                <a:lnTo>
                  <a:pt x="53635" y="44049"/>
                </a:lnTo>
                <a:lnTo>
                  <a:pt x="44136" y="54017"/>
                </a:lnTo>
                <a:lnTo>
                  <a:pt x="35419" y="64798"/>
                </a:lnTo>
                <a:lnTo>
                  <a:pt x="27535" y="76337"/>
                </a:lnTo>
                <a:lnTo>
                  <a:pt x="20537" y="88579"/>
                </a:lnTo>
                <a:lnTo>
                  <a:pt x="14475" y="101468"/>
                </a:lnTo>
                <a:lnTo>
                  <a:pt x="9400" y="114948"/>
                </a:lnTo>
                <a:lnTo>
                  <a:pt x="5364" y="128965"/>
                </a:lnTo>
                <a:lnTo>
                  <a:pt x="2418" y="143463"/>
                </a:lnTo>
                <a:lnTo>
                  <a:pt x="613" y="158386"/>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06" name="object 62"/>
          <p:cNvSpPr/>
          <p:nvPr/>
        </p:nvSpPr>
        <p:spPr>
          <a:xfrm>
            <a:off x="5850962" y="3493881"/>
            <a:ext cx="347472" cy="347472"/>
          </a:xfrm>
          <a:custGeom>
            <a:avLst/>
            <a:gdLst/>
            <a:ahLst/>
            <a:cxnLst/>
            <a:rect l="l" t="t" r="r" b="b"/>
            <a:pathLst>
              <a:path w="320729"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6" y="149182"/>
                </a:lnTo>
                <a:lnTo>
                  <a:pt x="320497" y="164254"/>
                </a:lnTo>
                <a:lnTo>
                  <a:pt x="320729"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6"/>
                </a:lnTo>
                <a:lnTo>
                  <a:pt x="0" y="173681"/>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07" name="object 60"/>
          <p:cNvSpPr/>
          <p:nvPr/>
        </p:nvSpPr>
        <p:spPr>
          <a:xfrm>
            <a:off x="4975263" y="4571028"/>
            <a:ext cx="347472" cy="347472"/>
          </a:xfrm>
          <a:custGeom>
            <a:avLst/>
            <a:gdLst/>
            <a:ahLst/>
            <a:cxnLst/>
            <a:rect l="l" t="t" r="r" b="b"/>
            <a:pathLst>
              <a:path w="320729"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8"/>
                </a:lnTo>
                <a:lnTo>
                  <a:pt x="288458" y="69169"/>
                </a:lnTo>
                <a:lnTo>
                  <a:pt x="296005" y="80986"/>
                </a:lnTo>
                <a:lnTo>
                  <a:pt x="302648" y="93485"/>
                </a:lnTo>
                <a:lnTo>
                  <a:pt x="308334" y="106609"/>
                </a:lnTo>
                <a:lnTo>
                  <a:pt x="313014" y="120303"/>
                </a:lnTo>
                <a:lnTo>
                  <a:pt x="316635" y="134513"/>
                </a:lnTo>
                <a:lnTo>
                  <a:pt x="319146" y="149182"/>
                </a:lnTo>
                <a:lnTo>
                  <a:pt x="320497" y="164254"/>
                </a:lnTo>
                <a:lnTo>
                  <a:pt x="320729"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1"/>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08" name="object 58"/>
          <p:cNvSpPr/>
          <p:nvPr/>
        </p:nvSpPr>
        <p:spPr>
          <a:xfrm>
            <a:off x="9037462" y="2045434"/>
            <a:ext cx="347472" cy="347472"/>
          </a:xfrm>
          <a:custGeom>
            <a:avLst/>
            <a:gdLst/>
            <a:ahLst/>
            <a:cxnLst/>
            <a:rect l="l" t="t" r="r" b="b"/>
            <a:pathLst>
              <a:path w="320729"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4"/>
                </a:lnTo>
                <a:lnTo>
                  <a:pt x="308334" y="106609"/>
                </a:lnTo>
                <a:lnTo>
                  <a:pt x="313014" y="120303"/>
                </a:lnTo>
                <a:lnTo>
                  <a:pt x="316635" y="134512"/>
                </a:lnTo>
                <a:lnTo>
                  <a:pt x="319146" y="149181"/>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2"/>
                </a:lnTo>
                <a:lnTo>
                  <a:pt x="146243" y="346698"/>
                </a:lnTo>
                <a:lnTo>
                  <a:pt x="132464" y="344742"/>
                </a:lnTo>
                <a:lnTo>
                  <a:pt x="119078" y="341551"/>
                </a:lnTo>
                <a:lnTo>
                  <a:pt x="106136" y="337180"/>
                </a:lnTo>
                <a:lnTo>
                  <a:pt x="93688" y="331684"/>
                </a:lnTo>
                <a:lnTo>
                  <a:pt x="81788" y="325119"/>
                </a:lnTo>
                <a:lnTo>
                  <a:pt x="70484" y="317539"/>
                </a:lnTo>
                <a:lnTo>
                  <a:pt x="59830" y="309002"/>
                </a:lnTo>
                <a:lnTo>
                  <a:pt x="49875" y="299561"/>
                </a:lnTo>
                <a:lnTo>
                  <a:pt x="40672" y="289272"/>
                </a:lnTo>
                <a:lnTo>
                  <a:pt x="32271" y="278192"/>
                </a:lnTo>
                <a:lnTo>
                  <a:pt x="24724" y="266375"/>
                </a:lnTo>
                <a:lnTo>
                  <a:pt x="18081" y="253876"/>
                </a:lnTo>
                <a:lnTo>
                  <a:pt x="12395" y="240752"/>
                </a:lnTo>
                <a:lnTo>
                  <a:pt x="7715" y="227057"/>
                </a:lnTo>
                <a:lnTo>
                  <a:pt x="4094" y="212848"/>
                </a:lnTo>
                <a:lnTo>
                  <a:pt x="1582" y="198179"/>
                </a:lnTo>
                <a:lnTo>
                  <a:pt x="232" y="183106"/>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09" name="object 56"/>
          <p:cNvSpPr/>
          <p:nvPr/>
        </p:nvSpPr>
        <p:spPr>
          <a:xfrm>
            <a:off x="8077321" y="1961962"/>
            <a:ext cx="347472" cy="347472"/>
          </a:xfrm>
          <a:custGeom>
            <a:avLst/>
            <a:gdLst/>
            <a:ahLst/>
            <a:cxnLst/>
            <a:rect l="l" t="t" r="r" b="b"/>
            <a:pathLst>
              <a:path w="320729"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4"/>
                </a:lnTo>
                <a:lnTo>
                  <a:pt x="308334" y="106609"/>
                </a:lnTo>
                <a:lnTo>
                  <a:pt x="313014" y="120303"/>
                </a:lnTo>
                <a:lnTo>
                  <a:pt x="316635" y="134512"/>
                </a:lnTo>
                <a:lnTo>
                  <a:pt x="319146" y="149181"/>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2"/>
                </a:lnTo>
                <a:lnTo>
                  <a:pt x="146243" y="346697"/>
                </a:lnTo>
                <a:lnTo>
                  <a:pt x="132464" y="344742"/>
                </a:lnTo>
                <a:lnTo>
                  <a:pt x="119078" y="341551"/>
                </a:lnTo>
                <a:lnTo>
                  <a:pt x="106136" y="337180"/>
                </a:lnTo>
                <a:lnTo>
                  <a:pt x="93688" y="331684"/>
                </a:lnTo>
                <a:lnTo>
                  <a:pt x="81788" y="325119"/>
                </a:lnTo>
                <a:lnTo>
                  <a:pt x="70484" y="317539"/>
                </a:lnTo>
                <a:lnTo>
                  <a:pt x="59830" y="309002"/>
                </a:lnTo>
                <a:lnTo>
                  <a:pt x="49875" y="299561"/>
                </a:lnTo>
                <a:lnTo>
                  <a:pt x="40672" y="289272"/>
                </a:lnTo>
                <a:lnTo>
                  <a:pt x="32271" y="278192"/>
                </a:lnTo>
                <a:lnTo>
                  <a:pt x="24724" y="266375"/>
                </a:lnTo>
                <a:lnTo>
                  <a:pt x="18081" y="253876"/>
                </a:lnTo>
                <a:lnTo>
                  <a:pt x="12395" y="240752"/>
                </a:lnTo>
                <a:lnTo>
                  <a:pt x="7715" y="227057"/>
                </a:lnTo>
                <a:lnTo>
                  <a:pt x="4094" y="212848"/>
                </a:lnTo>
                <a:lnTo>
                  <a:pt x="1582" y="198179"/>
                </a:lnTo>
                <a:lnTo>
                  <a:pt x="232" y="183106"/>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10" name="object 54"/>
          <p:cNvSpPr/>
          <p:nvPr/>
        </p:nvSpPr>
        <p:spPr>
          <a:xfrm>
            <a:off x="8877097" y="2753913"/>
            <a:ext cx="347472" cy="347472"/>
          </a:xfrm>
          <a:custGeom>
            <a:avLst/>
            <a:gdLst/>
            <a:ahLst/>
            <a:cxnLst/>
            <a:rect l="l" t="t" r="r" b="b"/>
            <a:pathLst>
              <a:path w="320730"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4"/>
                </a:lnTo>
                <a:lnTo>
                  <a:pt x="308334" y="106609"/>
                </a:lnTo>
                <a:lnTo>
                  <a:pt x="313014" y="120303"/>
                </a:lnTo>
                <a:lnTo>
                  <a:pt x="316635" y="134512"/>
                </a:lnTo>
                <a:lnTo>
                  <a:pt x="319146" y="149181"/>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2"/>
                </a:lnTo>
                <a:lnTo>
                  <a:pt x="146243" y="346698"/>
                </a:lnTo>
                <a:lnTo>
                  <a:pt x="132464" y="344742"/>
                </a:lnTo>
                <a:lnTo>
                  <a:pt x="119078" y="341551"/>
                </a:lnTo>
                <a:lnTo>
                  <a:pt x="106136" y="337180"/>
                </a:lnTo>
                <a:lnTo>
                  <a:pt x="93688" y="331684"/>
                </a:lnTo>
                <a:lnTo>
                  <a:pt x="81788" y="325119"/>
                </a:lnTo>
                <a:lnTo>
                  <a:pt x="70484" y="317539"/>
                </a:lnTo>
                <a:lnTo>
                  <a:pt x="59830" y="309002"/>
                </a:lnTo>
                <a:lnTo>
                  <a:pt x="49875" y="299561"/>
                </a:lnTo>
                <a:lnTo>
                  <a:pt x="40672" y="289272"/>
                </a:lnTo>
                <a:lnTo>
                  <a:pt x="32271" y="278192"/>
                </a:lnTo>
                <a:lnTo>
                  <a:pt x="24724" y="266375"/>
                </a:lnTo>
                <a:lnTo>
                  <a:pt x="18081" y="253876"/>
                </a:lnTo>
                <a:lnTo>
                  <a:pt x="12395" y="240752"/>
                </a:lnTo>
                <a:lnTo>
                  <a:pt x="7715" y="227057"/>
                </a:lnTo>
                <a:lnTo>
                  <a:pt x="4094" y="212848"/>
                </a:lnTo>
                <a:lnTo>
                  <a:pt x="1582" y="198179"/>
                </a:lnTo>
                <a:lnTo>
                  <a:pt x="232" y="183106"/>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11" name="object 52"/>
          <p:cNvSpPr/>
          <p:nvPr/>
        </p:nvSpPr>
        <p:spPr>
          <a:xfrm>
            <a:off x="6220124" y="4120868"/>
            <a:ext cx="347472" cy="347472"/>
          </a:xfrm>
          <a:custGeom>
            <a:avLst/>
            <a:gdLst/>
            <a:ahLst/>
            <a:cxnLst/>
            <a:rect l="l" t="t" r="r" b="b"/>
            <a:pathLst>
              <a:path w="320730"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5"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1"/>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12" name="object 50"/>
          <p:cNvSpPr/>
          <p:nvPr/>
        </p:nvSpPr>
        <p:spPr>
          <a:xfrm>
            <a:off x="5965297" y="4612355"/>
            <a:ext cx="347472" cy="347472"/>
          </a:xfrm>
          <a:custGeom>
            <a:avLst/>
            <a:gdLst/>
            <a:ahLst/>
            <a:cxnLst/>
            <a:rect l="l" t="t" r="r" b="b"/>
            <a:pathLst>
              <a:path w="320730"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6"/>
                </a:lnTo>
                <a:lnTo>
                  <a:pt x="0" y="173681"/>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13" name="object 48"/>
          <p:cNvSpPr/>
          <p:nvPr/>
        </p:nvSpPr>
        <p:spPr>
          <a:xfrm>
            <a:off x="4654532" y="4049985"/>
            <a:ext cx="347472" cy="347472"/>
          </a:xfrm>
          <a:custGeom>
            <a:avLst/>
            <a:gdLst/>
            <a:ahLst/>
            <a:cxnLst/>
            <a:rect l="l" t="t" r="r" b="b"/>
            <a:pathLst>
              <a:path w="320729"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6" y="149182"/>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14" name="object 42"/>
          <p:cNvSpPr/>
          <p:nvPr/>
        </p:nvSpPr>
        <p:spPr>
          <a:xfrm>
            <a:off x="7272103" y="3311841"/>
            <a:ext cx="347472" cy="347472"/>
          </a:xfrm>
          <a:custGeom>
            <a:avLst/>
            <a:gdLst/>
            <a:ahLst/>
            <a:cxnLst/>
            <a:rect l="l" t="t" r="r" b="b"/>
            <a:pathLst>
              <a:path w="320730"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4" y="346697"/>
                </a:lnTo>
                <a:lnTo>
                  <a:pt x="132465" y="344742"/>
                </a:lnTo>
                <a:lnTo>
                  <a:pt x="119078" y="341551"/>
                </a:lnTo>
                <a:lnTo>
                  <a:pt x="106136" y="337180"/>
                </a:lnTo>
                <a:lnTo>
                  <a:pt x="93689" y="331684"/>
                </a:lnTo>
                <a:lnTo>
                  <a:pt x="81788" y="325119"/>
                </a:lnTo>
                <a:lnTo>
                  <a:pt x="70485" y="317539"/>
                </a:lnTo>
                <a:lnTo>
                  <a:pt x="59830" y="309001"/>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6"/>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15" name="object 44"/>
          <p:cNvSpPr/>
          <p:nvPr/>
        </p:nvSpPr>
        <p:spPr>
          <a:xfrm>
            <a:off x="7084113" y="2580232"/>
            <a:ext cx="347472" cy="347472"/>
          </a:xfrm>
          <a:custGeom>
            <a:avLst/>
            <a:gdLst/>
            <a:ahLst/>
            <a:cxnLst/>
            <a:rect l="l" t="t" r="r" b="b"/>
            <a:pathLst>
              <a:path w="320730"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2"/>
                </a:lnTo>
                <a:lnTo>
                  <a:pt x="146244" y="346698"/>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3"/>
                </a:lnTo>
                <a:lnTo>
                  <a:pt x="32271" y="278192"/>
                </a:lnTo>
                <a:lnTo>
                  <a:pt x="24724" y="266375"/>
                </a:lnTo>
                <a:lnTo>
                  <a:pt x="18081" y="253876"/>
                </a:lnTo>
                <a:lnTo>
                  <a:pt x="12395" y="240752"/>
                </a:lnTo>
                <a:lnTo>
                  <a:pt x="7715" y="227058"/>
                </a:lnTo>
                <a:lnTo>
                  <a:pt x="4094" y="212848"/>
                </a:lnTo>
                <a:lnTo>
                  <a:pt x="1583" y="198179"/>
                </a:lnTo>
                <a:lnTo>
                  <a:pt x="232" y="183107"/>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16" name="object 46"/>
          <p:cNvSpPr/>
          <p:nvPr/>
        </p:nvSpPr>
        <p:spPr>
          <a:xfrm>
            <a:off x="6945508" y="2964479"/>
            <a:ext cx="347472" cy="347472"/>
          </a:xfrm>
          <a:custGeom>
            <a:avLst/>
            <a:gdLst/>
            <a:ahLst/>
            <a:cxnLst/>
            <a:rect l="l" t="t" r="r" b="b"/>
            <a:pathLst>
              <a:path w="320730"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4"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30" y="342927"/>
                </a:lnTo>
                <a:lnTo>
                  <a:pt x="182985" y="345647"/>
                </a:lnTo>
                <a:lnTo>
                  <a:pt x="169068" y="347110"/>
                </a:lnTo>
                <a:lnTo>
                  <a:pt x="160365" y="347362"/>
                </a:lnTo>
                <a:lnTo>
                  <a:pt x="146244" y="346698"/>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3" y="198179"/>
                </a:lnTo>
                <a:lnTo>
                  <a:pt x="232" y="183107"/>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17" name="object 40"/>
          <p:cNvSpPr/>
          <p:nvPr/>
        </p:nvSpPr>
        <p:spPr>
          <a:xfrm>
            <a:off x="6737120" y="4921685"/>
            <a:ext cx="347472" cy="347472"/>
          </a:xfrm>
          <a:custGeom>
            <a:avLst/>
            <a:gdLst/>
            <a:ahLst/>
            <a:cxnLst/>
            <a:rect l="l" t="t" r="r" b="b"/>
            <a:pathLst>
              <a:path w="320729"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29"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1"/>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18" name="object 38"/>
          <p:cNvSpPr/>
          <p:nvPr/>
        </p:nvSpPr>
        <p:spPr>
          <a:xfrm>
            <a:off x="8556365" y="2219115"/>
            <a:ext cx="347472" cy="347472"/>
          </a:xfrm>
          <a:custGeom>
            <a:avLst/>
            <a:gdLst/>
            <a:ahLst/>
            <a:cxnLst/>
            <a:rect l="l" t="t" r="r" b="b"/>
            <a:pathLst>
              <a:path w="320729"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4"/>
                </a:lnTo>
                <a:lnTo>
                  <a:pt x="308334" y="106609"/>
                </a:lnTo>
                <a:lnTo>
                  <a:pt x="313014" y="120303"/>
                </a:lnTo>
                <a:lnTo>
                  <a:pt x="316635" y="134512"/>
                </a:lnTo>
                <a:lnTo>
                  <a:pt x="319146" y="149181"/>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2"/>
                </a:lnTo>
                <a:lnTo>
                  <a:pt x="146243" y="346698"/>
                </a:lnTo>
                <a:lnTo>
                  <a:pt x="132464" y="344742"/>
                </a:lnTo>
                <a:lnTo>
                  <a:pt x="119078" y="341551"/>
                </a:lnTo>
                <a:lnTo>
                  <a:pt x="106136" y="337180"/>
                </a:lnTo>
                <a:lnTo>
                  <a:pt x="93688" y="331684"/>
                </a:lnTo>
                <a:lnTo>
                  <a:pt x="81788" y="325119"/>
                </a:lnTo>
                <a:lnTo>
                  <a:pt x="70484" y="317539"/>
                </a:lnTo>
                <a:lnTo>
                  <a:pt x="59830" y="309002"/>
                </a:lnTo>
                <a:lnTo>
                  <a:pt x="49875" y="299561"/>
                </a:lnTo>
                <a:lnTo>
                  <a:pt x="40672" y="289272"/>
                </a:lnTo>
                <a:lnTo>
                  <a:pt x="32271" y="278192"/>
                </a:lnTo>
                <a:lnTo>
                  <a:pt x="24724" y="266375"/>
                </a:lnTo>
                <a:lnTo>
                  <a:pt x="18081" y="253876"/>
                </a:lnTo>
                <a:lnTo>
                  <a:pt x="12395" y="240752"/>
                </a:lnTo>
                <a:lnTo>
                  <a:pt x="7715" y="227057"/>
                </a:lnTo>
                <a:lnTo>
                  <a:pt x="4094" y="212848"/>
                </a:lnTo>
                <a:lnTo>
                  <a:pt x="1582" y="198179"/>
                </a:lnTo>
                <a:lnTo>
                  <a:pt x="232" y="183106"/>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19" name="object 36"/>
          <p:cNvSpPr/>
          <p:nvPr/>
        </p:nvSpPr>
        <p:spPr>
          <a:xfrm>
            <a:off x="8909165" y="3402186"/>
            <a:ext cx="347472" cy="347472"/>
          </a:xfrm>
          <a:custGeom>
            <a:avLst/>
            <a:gdLst/>
            <a:ahLst/>
            <a:cxnLst/>
            <a:rect l="l" t="t" r="r" b="b"/>
            <a:pathLst>
              <a:path w="338701" h="347361">
                <a:moveTo>
                  <a:pt x="338701" y="173680"/>
                </a:moveTo>
                <a:lnTo>
                  <a:pt x="338086" y="158773"/>
                </a:lnTo>
                <a:lnTo>
                  <a:pt x="336274" y="144215"/>
                </a:lnTo>
                <a:lnTo>
                  <a:pt x="333315" y="130059"/>
                </a:lnTo>
                <a:lnTo>
                  <a:pt x="329260" y="116355"/>
                </a:lnTo>
                <a:lnTo>
                  <a:pt x="324157" y="103155"/>
                </a:lnTo>
                <a:lnTo>
                  <a:pt x="318058" y="90510"/>
                </a:lnTo>
                <a:lnTo>
                  <a:pt x="311012" y="78472"/>
                </a:lnTo>
                <a:lnTo>
                  <a:pt x="303069" y="67092"/>
                </a:lnTo>
                <a:lnTo>
                  <a:pt x="294280" y="56421"/>
                </a:lnTo>
                <a:lnTo>
                  <a:pt x="284694" y="46511"/>
                </a:lnTo>
                <a:lnTo>
                  <a:pt x="274362" y="37412"/>
                </a:lnTo>
                <a:lnTo>
                  <a:pt x="263333" y="29177"/>
                </a:lnTo>
                <a:lnTo>
                  <a:pt x="251657" y="21856"/>
                </a:lnTo>
                <a:lnTo>
                  <a:pt x="239385" y="15500"/>
                </a:lnTo>
                <a:lnTo>
                  <a:pt x="226566" y="10162"/>
                </a:lnTo>
                <a:lnTo>
                  <a:pt x="213252" y="5892"/>
                </a:lnTo>
                <a:lnTo>
                  <a:pt x="199490" y="2742"/>
                </a:lnTo>
                <a:lnTo>
                  <a:pt x="185333" y="763"/>
                </a:lnTo>
                <a:lnTo>
                  <a:pt x="170829" y="6"/>
                </a:lnTo>
                <a:lnTo>
                  <a:pt x="169350" y="0"/>
                </a:lnTo>
                <a:lnTo>
                  <a:pt x="154814" y="630"/>
                </a:lnTo>
                <a:lnTo>
                  <a:pt x="140620" y="2489"/>
                </a:lnTo>
                <a:lnTo>
                  <a:pt x="126816" y="5523"/>
                </a:lnTo>
                <a:lnTo>
                  <a:pt x="113454" y="9683"/>
                </a:lnTo>
                <a:lnTo>
                  <a:pt x="100583" y="14916"/>
                </a:lnTo>
                <a:lnTo>
                  <a:pt x="88254" y="21171"/>
                </a:lnTo>
                <a:lnTo>
                  <a:pt x="76516" y="28397"/>
                </a:lnTo>
                <a:lnTo>
                  <a:pt x="65420" y="36543"/>
                </a:lnTo>
                <a:lnTo>
                  <a:pt x="55015" y="45557"/>
                </a:lnTo>
                <a:lnTo>
                  <a:pt x="45351" y="55388"/>
                </a:lnTo>
                <a:lnTo>
                  <a:pt x="36479" y="65984"/>
                </a:lnTo>
                <a:lnTo>
                  <a:pt x="28449" y="77295"/>
                </a:lnTo>
                <a:lnTo>
                  <a:pt x="21311" y="89269"/>
                </a:lnTo>
                <a:lnTo>
                  <a:pt x="15114" y="101855"/>
                </a:lnTo>
                <a:lnTo>
                  <a:pt x="9909" y="115001"/>
                </a:lnTo>
                <a:lnTo>
                  <a:pt x="5745" y="128657"/>
                </a:lnTo>
                <a:lnTo>
                  <a:pt x="2674" y="142770"/>
                </a:lnTo>
                <a:lnTo>
                  <a:pt x="744" y="157289"/>
                </a:lnTo>
                <a:lnTo>
                  <a:pt x="6" y="172164"/>
                </a:lnTo>
                <a:lnTo>
                  <a:pt x="0" y="173680"/>
                </a:lnTo>
                <a:lnTo>
                  <a:pt x="615" y="188588"/>
                </a:lnTo>
                <a:lnTo>
                  <a:pt x="2427" y="203146"/>
                </a:lnTo>
                <a:lnTo>
                  <a:pt x="5386" y="217302"/>
                </a:lnTo>
                <a:lnTo>
                  <a:pt x="9441" y="231006"/>
                </a:lnTo>
                <a:lnTo>
                  <a:pt x="14544" y="244206"/>
                </a:lnTo>
                <a:lnTo>
                  <a:pt x="20643" y="256850"/>
                </a:lnTo>
                <a:lnTo>
                  <a:pt x="27689" y="268888"/>
                </a:lnTo>
                <a:lnTo>
                  <a:pt x="35631" y="280269"/>
                </a:lnTo>
                <a:lnTo>
                  <a:pt x="44421" y="290940"/>
                </a:lnTo>
                <a:lnTo>
                  <a:pt x="54007" y="300850"/>
                </a:lnTo>
                <a:lnTo>
                  <a:pt x="64339" y="309949"/>
                </a:lnTo>
                <a:lnTo>
                  <a:pt x="75368" y="318184"/>
                </a:lnTo>
                <a:lnTo>
                  <a:pt x="87044" y="325505"/>
                </a:lnTo>
                <a:lnTo>
                  <a:pt x="99316" y="331861"/>
                </a:lnTo>
                <a:lnTo>
                  <a:pt x="112134" y="337199"/>
                </a:lnTo>
                <a:lnTo>
                  <a:pt x="125449" y="341469"/>
                </a:lnTo>
                <a:lnTo>
                  <a:pt x="139210" y="344619"/>
                </a:lnTo>
                <a:lnTo>
                  <a:pt x="153368" y="346598"/>
                </a:lnTo>
                <a:lnTo>
                  <a:pt x="167872" y="347355"/>
                </a:lnTo>
                <a:lnTo>
                  <a:pt x="169350" y="347361"/>
                </a:lnTo>
                <a:lnTo>
                  <a:pt x="183886" y="346731"/>
                </a:lnTo>
                <a:lnTo>
                  <a:pt x="198081" y="344872"/>
                </a:lnTo>
                <a:lnTo>
                  <a:pt x="211885" y="341838"/>
                </a:lnTo>
                <a:lnTo>
                  <a:pt x="225247" y="337678"/>
                </a:lnTo>
                <a:lnTo>
                  <a:pt x="238117" y="332445"/>
                </a:lnTo>
                <a:lnTo>
                  <a:pt x="250447" y="326190"/>
                </a:lnTo>
                <a:lnTo>
                  <a:pt x="262185" y="318964"/>
                </a:lnTo>
                <a:lnTo>
                  <a:pt x="273281" y="310818"/>
                </a:lnTo>
                <a:lnTo>
                  <a:pt x="283686" y="301804"/>
                </a:lnTo>
                <a:lnTo>
                  <a:pt x="293349" y="291973"/>
                </a:lnTo>
                <a:lnTo>
                  <a:pt x="302221" y="281377"/>
                </a:lnTo>
                <a:lnTo>
                  <a:pt x="310251" y="270066"/>
                </a:lnTo>
                <a:lnTo>
                  <a:pt x="317390" y="258092"/>
                </a:lnTo>
                <a:lnTo>
                  <a:pt x="323587" y="245506"/>
                </a:lnTo>
                <a:lnTo>
                  <a:pt x="328792" y="232360"/>
                </a:lnTo>
                <a:lnTo>
                  <a:pt x="332956" y="218704"/>
                </a:lnTo>
                <a:lnTo>
                  <a:pt x="336027" y="204591"/>
                </a:lnTo>
                <a:lnTo>
                  <a:pt x="337957" y="190071"/>
                </a:lnTo>
                <a:lnTo>
                  <a:pt x="338695" y="175197"/>
                </a:lnTo>
                <a:lnTo>
                  <a:pt x="338701"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20" name="object 34"/>
          <p:cNvSpPr/>
          <p:nvPr/>
        </p:nvSpPr>
        <p:spPr>
          <a:xfrm>
            <a:off x="6562354" y="2483005"/>
            <a:ext cx="347472" cy="347472"/>
          </a:xfrm>
          <a:custGeom>
            <a:avLst/>
            <a:gdLst/>
            <a:ahLst/>
            <a:cxnLst/>
            <a:rect l="l" t="t" r="r" b="b"/>
            <a:pathLst>
              <a:path w="320729"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5" y="2619"/>
                </a:lnTo>
                <a:lnTo>
                  <a:pt x="201651" y="5810"/>
                </a:lnTo>
                <a:lnTo>
                  <a:pt x="214593" y="10181"/>
                </a:lnTo>
                <a:lnTo>
                  <a:pt x="227041" y="15677"/>
                </a:lnTo>
                <a:lnTo>
                  <a:pt x="238941" y="22242"/>
                </a:lnTo>
                <a:lnTo>
                  <a:pt x="250245" y="29822"/>
                </a:lnTo>
                <a:lnTo>
                  <a:pt x="260899" y="38359"/>
                </a:lnTo>
                <a:lnTo>
                  <a:pt x="270854"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2"/>
                </a:lnTo>
                <a:lnTo>
                  <a:pt x="146244" y="346698"/>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3" y="198179"/>
                </a:lnTo>
                <a:lnTo>
                  <a:pt x="232" y="183107"/>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21" name="object 32"/>
          <p:cNvSpPr/>
          <p:nvPr/>
        </p:nvSpPr>
        <p:spPr>
          <a:xfrm>
            <a:off x="8716732" y="1593274"/>
            <a:ext cx="347472" cy="347472"/>
          </a:xfrm>
          <a:custGeom>
            <a:avLst/>
            <a:gdLst/>
            <a:ahLst/>
            <a:cxnLst/>
            <a:rect l="l" t="t" r="r" b="b"/>
            <a:pathLst>
              <a:path w="320730"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4"/>
                </a:lnTo>
                <a:lnTo>
                  <a:pt x="308334" y="106609"/>
                </a:lnTo>
                <a:lnTo>
                  <a:pt x="313014" y="120303"/>
                </a:lnTo>
                <a:lnTo>
                  <a:pt x="316635" y="134512"/>
                </a:lnTo>
                <a:lnTo>
                  <a:pt x="319147" y="149181"/>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3"/>
                </a:lnTo>
                <a:lnTo>
                  <a:pt x="285311" y="282563"/>
                </a:lnTo>
                <a:lnTo>
                  <a:pt x="276594" y="293344"/>
                </a:lnTo>
                <a:lnTo>
                  <a:pt x="267094" y="303311"/>
                </a:lnTo>
                <a:lnTo>
                  <a:pt x="256863" y="312410"/>
                </a:lnTo>
                <a:lnTo>
                  <a:pt x="245952" y="320584"/>
                </a:lnTo>
                <a:lnTo>
                  <a:pt x="234412" y="327778"/>
                </a:lnTo>
                <a:lnTo>
                  <a:pt x="222294" y="333937"/>
                </a:lnTo>
                <a:lnTo>
                  <a:pt x="209649" y="339005"/>
                </a:lnTo>
                <a:lnTo>
                  <a:pt x="196530" y="342927"/>
                </a:lnTo>
                <a:lnTo>
                  <a:pt x="182985" y="345647"/>
                </a:lnTo>
                <a:lnTo>
                  <a:pt x="169068" y="347110"/>
                </a:lnTo>
                <a:lnTo>
                  <a:pt x="160364" y="347362"/>
                </a:lnTo>
                <a:lnTo>
                  <a:pt x="146243" y="346698"/>
                </a:lnTo>
                <a:lnTo>
                  <a:pt x="132464" y="344742"/>
                </a:lnTo>
                <a:lnTo>
                  <a:pt x="119078" y="341551"/>
                </a:lnTo>
                <a:lnTo>
                  <a:pt x="106136" y="337180"/>
                </a:lnTo>
                <a:lnTo>
                  <a:pt x="93688" y="331684"/>
                </a:lnTo>
                <a:lnTo>
                  <a:pt x="81788" y="325119"/>
                </a:lnTo>
                <a:lnTo>
                  <a:pt x="70484" y="317539"/>
                </a:lnTo>
                <a:lnTo>
                  <a:pt x="59830" y="309002"/>
                </a:lnTo>
                <a:lnTo>
                  <a:pt x="49875" y="299561"/>
                </a:lnTo>
                <a:lnTo>
                  <a:pt x="40672" y="289272"/>
                </a:lnTo>
                <a:lnTo>
                  <a:pt x="32271" y="278192"/>
                </a:lnTo>
                <a:lnTo>
                  <a:pt x="24724" y="266375"/>
                </a:lnTo>
                <a:lnTo>
                  <a:pt x="18081" y="253876"/>
                </a:lnTo>
                <a:lnTo>
                  <a:pt x="12395" y="240752"/>
                </a:lnTo>
                <a:lnTo>
                  <a:pt x="7715" y="227057"/>
                </a:lnTo>
                <a:lnTo>
                  <a:pt x="4094" y="212848"/>
                </a:lnTo>
                <a:lnTo>
                  <a:pt x="1582" y="198179"/>
                </a:lnTo>
                <a:lnTo>
                  <a:pt x="232" y="183106"/>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22" name="object 30"/>
          <p:cNvSpPr/>
          <p:nvPr/>
        </p:nvSpPr>
        <p:spPr>
          <a:xfrm>
            <a:off x="7725572" y="3169970"/>
            <a:ext cx="347472" cy="347472"/>
          </a:xfrm>
          <a:custGeom>
            <a:avLst/>
            <a:gdLst/>
            <a:ahLst/>
            <a:cxnLst/>
            <a:rect l="l" t="t" r="r" b="b"/>
            <a:pathLst>
              <a:path w="320729"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2"/>
                </a:lnTo>
                <a:lnTo>
                  <a:pt x="146244" y="346698"/>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3" y="198179"/>
                </a:lnTo>
                <a:lnTo>
                  <a:pt x="232" y="183107"/>
                </a:lnTo>
                <a:lnTo>
                  <a:pt x="0" y="173680"/>
                </a:lnTo>
                <a:close/>
              </a:path>
            </a:pathLst>
          </a:custGeom>
          <a:solidFill>
            <a:srgbClr val="59BAD1"/>
          </a:solidFill>
          <a:ln w="28575">
            <a:solidFill>
              <a:srgbClr val="418FA2"/>
            </a:solidFill>
          </a:ln>
        </p:spPr>
        <p:txBody>
          <a:bodyPr wrap="square" lIns="0" tIns="0" rIns="0" bIns="0" rtlCol="0">
            <a:noAutofit/>
          </a:bodyPr>
          <a:lstStyle/>
          <a:p>
            <a:endParaRPr/>
          </a:p>
        </p:txBody>
      </p:sp>
      <p:sp>
        <p:nvSpPr>
          <p:cNvPr id="123" name="object 28"/>
          <p:cNvSpPr/>
          <p:nvPr/>
        </p:nvSpPr>
        <p:spPr>
          <a:xfrm>
            <a:off x="6401989" y="5328656"/>
            <a:ext cx="347472" cy="347472"/>
          </a:xfrm>
          <a:custGeom>
            <a:avLst/>
            <a:gdLst/>
            <a:ahLst/>
            <a:cxnLst/>
            <a:rect l="l" t="t" r="r" b="b"/>
            <a:pathLst>
              <a:path w="320730"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6"/>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24" name="object 26"/>
          <p:cNvSpPr/>
          <p:nvPr/>
        </p:nvSpPr>
        <p:spPr>
          <a:xfrm>
            <a:off x="7105873" y="4521611"/>
            <a:ext cx="347472" cy="347472"/>
          </a:xfrm>
          <a:custGeom>
            <a:avLst/>
            <a:gdLst/>
            <a:ahLst/>
            <a:cxnLst/>
            <a:rect l="l" t="t" r="r" b="b"/>
            <a:pathLst>
              <a:path w="320730"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6"/>
                </a:lnTo>
                <a:lnTo>
                  <a:pt x="0" y="173681"/>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25" name="object 24"/>
          <p:cNvSpPr/>
          <p:nvPr/>
        </p:nvSpPr>
        <p:spPr>
          <a:xfrm>
            <a:off x="5052670" y="3517331"/>
            <a:ext cx="347472" cy="347472"/>
          </a:xfrm>
          <a:custGeom>
            <a:avLst/>
            <a:gdLst/>
            <a:ahLst/>
            <a:cxnLst/>
            <a:rect l="l" t="t" r="r" b="b"/>
            <a:pathLst>
              <a:path w="320730"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1"/>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26" name="object 22"/>
          <p:cNvSpPr/>
          <p:nvPr/>
        </p:nvSpPr>
        <p:spPr>
          <a:xfrm>
            <a:off x="4776845" y="5206506"/>
            <a:ext cx="347472" cy="347472"/>
          </a:xfrm>
          <a:custGeom>
            <a:avLst/>
            <a:gdLst/>
            <a:ahLst/>
            <a:cxnLst/>
            <a:rect l="l" t="t" r="r" b="b"/>
            <a:pathLst>
              <a:path w="320730"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27" name="object 20"/>
          <p:cNvSpPr/>
          <p:nvPr/>
        </p:nvSpPr>
        <p:spPr>
          <a:xfrm>
            <a:off x="5373401" y="4051297"/>
            <a:ext cx="347472" cy="347472"/>
          </a:xfrm>
          <a:custGeom>
            <a:avLst/>
            <a:gdLst/>
            <a:ahLst/>
            <a:cxnLst/>
            <a:rect l="l" t="t" r="r" b="b"/>
            <a:pathLst>
              <a:path w="320730"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2"/>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1"/>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28" name="object 18"/>
          <p:cNvSpPr/>
          <p:nvPr/>
        </p:nvSpPr>
        <p:spPr>
          <a:xfrm>
            <a:off x="8237687" y="2691052"/>
            <a:ext cx="347472" cy="347472"/>
          </a:xfrm>
          <a:custGeom>
            <a:avLst/>
            <a:gdLst/>
            <a:ahLst/>
            <a:cxnLst/>
            <a:rect l="l" t="t" r="r" b="b"/>
            <a:pathLst>
              <a:path w="320730"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4"/>
                </a:lnTo>
                <a:lnTo>
                  <a:pt x="308334" y="106609"/>
                </a:lnTo>
                <a:lnTo>
                  <a:pt x="313014" y="120303"/>
                </a:lnTo>
                <a:lnTo>
                  <a:pt x="316635" y="134512"/>
                </a:lnTo>
                <a:lnTo>
                  <a:pt x="319147" y="149181"/>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2"/>
                </a:lnTo>
                <a:lnTo>
                  <a:pt x="146243" y="346698"/>
                </a:lnTo>
                <a:lnTo>
                  <a:pt x="132464" y="344742"/>
                </a:lnTo>
                <a:lnTo>
                  <a:pt x="119078" y="341551"/>
                </a:lnTo>
                <a:lnTo>
                  <a:pt x="106136" y="337180"/>
                </a:lnTo>
                <a:lnTo>
                  <a:pt x="93688"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7"/>
                </a:lnTo>
                <a:lnTo>
                  <a:pt x="4094" y="212848"/>
                </a:lnTo>
                <a:lnTo>
                  <a:pt x="1582" y="198179"/>
                </a:lnTo>
                <a:lnTo>
                  <a:pt x="232" y="183106"/>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29" name="object 6"/>
          <p:cNvSpPr txBox="1"/>
          <p:nvPr/>
        </p:nvSpPr>
        <p:spPr>
          <a:xfrm>
            <a:off x="2856125" y="3759280"/>
            <a:ext cx="992822" cy="330200"/>
          </a:xfrm>
          <a:prstGeom prst="rect">
            <a:avLst/>
          </a:prstGeom>
        </p:spPr>
        <p:txBody>
          <a:bodyPr wrap="square" lIns="0" tIns="0" rIns="0" bIns="0" rtlCol="0">
            <a:noAutofit/>
          </a:bodyPr>
          <a:lstStyle/>
          <a:p>
            <a:pPr marL="12700">
              <a:lnSpc>
                <a:spcPts val="2600"/>
              </a:lnSpc>
              <a:spcBef>
                <a:spcPts val="130"/>
              </a:spcBef>
            </a:pPr>
            <a:r>
              <a:rPr sz="3600" baseline="2275" dirty="0">
                <a:solidFill>
                  <a:srgbClr val="7F7E7E"/>
                </a:solidFill>
                <a:cs typeface="Calibri"/>
              </a:rPr>
              <a:t>Income</a:t>
            </a:r>
            <a:endParaRPr sz="2400" dirty="0">
              <a:cs typeface="Calibri"/>
            </a:endParaRPr>
          </a:p>
        </p:txBody>
      </p:sp>
      <p:grpSp>
        <p:nvGrpSpPr>
          <p:cNvPr id="130" name="Group 129"/>
          <p:cNvGrpSpPr/>
          <p:nvPr/>
        </p:nvGrpSpPr>
        <p:grpSpPr>
          <a:xfrm>
            <a:off x="3907438" y="1888930"/>
            <a:ext cx="6303362" cy="4054670"/>
            <a:chOff x="2343901" y="1923700"/>
            <a:chExt cx="6303362" cy="4054670"/>
          </a:xfrm>
        </p:grpSpPr>
        <p:sp>
          <p:nvSpPr>
            <p:cNvPr id="131" name="object 67"/>
            <p:cNvSpPr/>
            <p:nvPr/>
          </p:nvSpPr>
          <p:spPr>
            <a:xfrm>
              <a:off x="2343901" y="1923700"/>
              <a:ext cx="0" cy="4054670"/>
            </a:xfrm>
            <a:custGeom>
              <a:avLst/>
              <a:gdLst/>
              <a:ahLst/>
              <a:cxnLst/>
              <a:rect l="l" t="t" r="r" b="b"/>
              <a:pathLst>
                <a:path h="4054670">
                  <a:moveTo>
                    <a:pt x="0" y="4054670"/>
                  </a:moveTo>
                  <a:lnTo>
                    <a:pt x="0" y="0"/>
                  </a:lnTo>
                </a:path>
              </a:pathLst>
            </a:custGeom>
            <a:ln w="25399">
              <a:solidFill>
                <a:srgbClr val="6094C9"/>
              </a:solidFill>
              <a:headEnd type="none"/>
              <a:tailEnd type="arrow"/>
            </a:ln>
            <a:effectLst>
              <a:outerShdw blurRad="50800" dist="38100" dir="5400000" algn="t" rotWithShape="0">
                <a:prstClr val="black">
                  <a:alpha val="40000"/>
                </a:prstClr>
              </a:outerShdw>
            </a:effectLst>
          </p:spPr>
          <p:txBody>
            <a:bodyPr wrap="square" lIns="0" tIns="0" rIns="0" bIns="0" rtlCol="0">
              <a:noAutofit/>
            </a:bodyPr>
            <a:lstStyle/>
            <a:p>
              <a:endParaRPr/>
            </a:p>
          </p:txBody>
        </p:sp>
        <p:sp>
          <p:nvSpPr>
            <p:cNvPr id="132" name="object 70"/>
            <p:cNvSpPr/>
            <p:nvPr/>
          </p:nvSpPr>
          <p:spPr>
            <a:xfrm>
              <a:off x="2343901" y="5978370"/>
              <a:ext cx="6303362" cy="0"/>
            </a:xfrm>
            <a:custGeom>
              <a:avLst/>
              <a:gdLst/>
              <a:ahLst/>
              <a:cxnLst/>
              <a:rect l="l" t="t" r="r" b="b"/>
              <a:pathLst>
                <a:path w="6303362">
                  <a:moveTo>
                    <a:pt x="0" y="0"/>
                  </a:moveTo>
                  <a:lnTo>
                    <a:pt x="6303362" y="0"/>
                  </a:lnTo>
                </a:path>
              </a:pathLst>
            </a:custGeom>
            <a:ln w="25399">
              <a:solidFill>
                <a:srgbClr val="6094C9"/>
              </a:solidFill>
              <a:headEnd type="none"/>
              <a:tailEnd type="arrow"/>
            </a:ln>
            <a:effectLst>
              <a:outerShdw blurRad="50800" dist="38100" algn="l" rotWithShape="0">
                <a:prstClr val="black">
                  <a:alpha val="40000"/>
                </a:prstClr>
              </a:outerShdw>
            </a:effectLst>
          </p:spPr>
          <p:txBody>
            <a:bodyPr wrap="square" lIns="0" tIns="0" rIns="0" bIns="0" rtlCol="0">
              <a:noAutofit/>
            </a:bodyPr>
            <a:lstStyle/>
            <a:p>
              <a:endParaRPr/>
            </a:p>
          </p:txBody>
        </p:sp>
      </p:grpSp>
      <p:sp>
        <p:nvSpPr>
          <p:cNvPr id="133" name="object 69"/>
          <p:cNvSpPr/>
          <p:nvPr/>
        </p:nvSpPr>
        <p:spPr>
          <a:xfrm>
            <a:off x="7006208" y="2493252"/>
            <a:ext cx="565019" cy="625840"/>
          </a:xfrm>
          <a:custGeom>
            <a:avLst/>
            <a:gdLst/>
            <a:ahLst/>
            <a:cxnLst/>
            <a:rect l="l" t="t" r="r" b="b"/>
            <a:pathLst>
              <a:path w="565019" h="625840">
                <a:moveTo>
                  <a:pt x="0" y="0"/>
                </a:moveTo>
                <a:lnTo>
                  <a:pt x="0" y="625840"/>
                </a:lnTo>
                <a:lnTo>
                  <a:pt x="565019" y="625840"/>
                </a:lnTo>
                <a:lnTo>
                  <a:pt x="565019" y="0"/>
                </a:lnTo>
                <a:lnTo>
                  <a:pt x="0" y="0"/>
                </a:lnTo>
                <a:close/>
              </a:path>
            </a:pathLst>
          </a:custGeom>
          <a:solidFill>
            <a:srgbClr val="59B9D0">
              <a:alpha val="71000"/>
            </a:srgbClr>
          </a:solidFill>
          <a:effectLst>
            <a:outerShdw blurRad="50800" dist="38100" dir="5400000" algn="t" rotWithShape="0">
              <a:prstClr val="black">
                <a:alpha val="40000"/>
              </a:prstClr>
            </a:outerShdw>
          </a:effectLst>
        </p:spPr>
        <p:txBody>
          <a:bodyPr wrap="square" lIns="0" tIns="0" rIns="0" bIns="0" rtlCol="0">
            <a:noAutofit/>
          </a:bodyPr>
          <a:lstStyle/>
          <a:p>
            <a:endParaRPr/>
          </a:p>
        </p:txBody>
      </p:sp>
    </p:spTree>
    <p:extLst>
      <p:ext uri="{BB962C8B-B14F-4D97-AF65-F5344CB8AC3E}">
        <p14:creationId xmlns:p14="http://schemas.microsoft.com/office/powerpoint/2010/main" val="2542993719"/>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object 5"/>
          <p:cNvSpPr txBox="1"/>
          <p:nvPr/>
        </p:nvSpPr>
        <p:spPr>
          <a:xfrm>
            <a:off x="6950816" y="6116930"/>
            <a:ext cx="542241" cy="330200"/>
          </a:xfrm>
          <a:prstGeom prst="rect">
            <a:avLst/>
          </a:prstGeom>
        </p:spPr>
        <p:txBody>
          <a:bodyPr wrap="square" lIns="0" tIns="0" rIns="0" bIns="0" rtlCol="0">
            <a:noAutofit/>
          </a:bodyPr>
          <a:lstStyle/>
          <a:p>
            <a:pPr marL="12700">
              <a:lnSpc>
                <a:spcPts val="2600"/>
              </a:lnSpc>
              <a:spcBef>
                <a:spcPts val="130"/>
              </a:spcBef>
            </a:pPr>
            <a:r>
              <a:rPr sz="3600" baseline="2275" dirty="0">
                <a:solidFill>
                  <a:srgbClr val="7F7E7E"/>
                </a:solidFill>
                <a:latin typeface="Calibri"/>
                <a:cs typeface="Calibri"/>
              </a:rPr>
              <a:t>Age</a:t>
            </a:r>
            <a:endParaRPr sz="2400">
              <a:latin typeface="Calibri"/>
              <a:cs typeface="Calibri"/>
            </a:endParaRPr>
          </a:p>
        </p:txBody>
      </p:sp>
      <p:sp>
        <p:nvSpPr>
          <p:cNvPr id="89" name="object 5"/>
          <p:cNvSpPr txBox="1"/>
          <p:nvPr/>
        </p:nvSpPr>
        <p:spPr>
          <a:xfrm>
            <a:off x="3625916" y="369651"/>
            <a:ext cx="6889684" cy="807913"/>
          </a:xfrm>
          <a:prstGeom prst="rect">
            <a:avLst/>
          </a:prstGeom>
        </p:spPr>
        <p:txBody>
          <a:bodyPr wrap="square" lIns="0" tIns="0" rIns="0" bIns="0" rtlCol="0">
            <a:spAutoFit/>
          </a:bodyPr>
          <a:lstStyle/>
          <a:p>
            <a:pPr marL="12700" marR="41909">
              <a:lnSpc>
                <a:spcPts val="3454"/>
              </a:lnSpc>
              <a:spcBef>
                <a:spcPts val="172"/>
              </a:spcBef>
            </a:pPr>
            <a:r>
              <a:rPr lang="en-US" sz="4800" baseline="2560" dirty="0">
                <a:solidFill>
                  <a:srgbClr val="4E81BC"/>
                </a:solidFill>
                <a:latin typeface="+mj-lt"/>
                <a:cs typeface="Calibri"/>
              </a:rPr>
              <a:t>Mean Shift</a:t>
            </a:r>
            <a:endParaRPr sz="3200" dirty="0">
              <a:latin typeface="+mj-lt"/>
              <a:cs typeface="Calibri"/>
            </a:endParaRPr>
          </a:p>
          <a:p>
            <a:pPr marL="12700">
              <a:lnSpc>
                <a:spcPts val="2770"/>
              </a:lnSpc>
            </a:pPr>
            <a:r>
              <a:rPr lang="en-US" sz="3200" baseline="1137" dirty="0">
                <a:solidFill>
                  <a:srgbClr val="7F7E7E"/>
                </a:solidFill>
                <a:cs typeface="Calibri"/>
              </a:rPr>
              <a:t>Start at another point</a:t>
            </a:r>
          </a:p>
        </p:txBody>
      </p:sp>
      <p:sp>
        <p:nvSpPr>
          <p:cNvPr id="90" name="object 82"/>
          <p:cNvSpPr/>
          <p:nvPr/>
        </p:nvSpPr>
        <p:spPr>
          <a:xfrm>
            <a:off x="5938372" y="5487188"/>
            <a:ext cx="347472" cy="347472"/>
          </a:xfrm>
          <a:custGeom>
            <a:avLst/>
            <a:gdLst/>
            <a:ahLst/>
            <a:cxnLst/>
            <a:rect l="l" t="t" r="r" b="b"/>
            <a:pathLst>
              <a:path w="320729"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91" name="object 84"/>
          <p:cNvSpPr/>
          <p:nvPr/>
        </p:nvSpPr>
        <p:spPr>
          <a:xfrm>
            <a:off x="6923747" y="5521291"/>
            <a:ext cx="347472" cy="347472"/>
          </a:xfrm>
          <a:custGeom>
            <a:avLst/>
            <a:gdLst/>
            <a:ahLst/>
            <a:cxnLst/>
            <a:rect l="l" t="t" r="r" b="b"/>
            <a:pathLst>
              <a:path w="320729"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6"/>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92" name="object 86"/>
          <p:cNvSpPr/>
          <p:nvPr/>
        </p:nvSpPr>
        <p:spPr>
          <a:xfrm>
            <a:off x="7775551" y="5502337"/>
            <a:ext cx="347472" cy="347472"/>
          </a:xfrm>
          <a:custGeom>
            <a:avLst/>
            <a:gdLst/>
            <a:ahLst/>
            <a:cxnLst/>
            <a:rect l="l" t="t" r="r" b="b"/>
            <a:pathLst>
              <a:path w="320729"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9"/>
                </a:lnTo>
                <a:lnTo>
                  <a:pt x="288458" y="69169"/>
                </a:lnTo>
                <a:lnTo>
                  <a:pt x="296005" y="80986"/>
                </a:lnTo>
                <a:lnTo>
                  <a:pt x="302647" y="93485"/>
                </a:lnTo>
                <a:lnTo>
                  <a:pt x="308334" y="106609"/>
                </a:lnTo>
                <a:lnTo>
                  <a:pt x="313014" y="120303"/>
                </a:lnTo>
                <a:lnTo>
                  <a:pt x="316635" y="134513"/>
                </a:lnTo>
                <a:lnTo>
                  <a:pt x="319146" y="149182"/>
                </a:lnTo>
                <a:lnTo>
                  <a:pt x="320497" y="164255"/>
                </a:lnTo>
                <a:lnTo>
                  <a:pt x="320729" y="173680"/>
                </a:lnTo>
                <a:lnTo>
                  <a:pt x="320116" y="188974"/>
                </a:lnTo>
                <a:lnTo>
                  <a:pt x="318311" y="203897"/>
                </a:lnTo>
                <a:lnTo>
                  <a:pt x="315364" y="218395"/>
                </a:lnTo>
                <a:lnTo>
                  <a:pt x="311328" y="232412"/>
                </a:lnTo>
                <a:lnTo>
                  <a:pt x="306254" y="245893"/>
                </a:lnTo>
                <a:lnTo>
                  <a:pt x="300192" y="258782"/>
                </a:lnTo>
                <a:lnTo>
                  <a:pt x="293194" y="271024"/>
                </a:lnTo>
                <a:lnTo>
                  <a:pt x="285310" y="282563"/>
                </a:lnTo>
                <a:lnTo>
                  <a:pt x="276593" y="293344"/>
                </a:lnTo>
                <a:lnTo>
                  <a:pt x="267094" y="303312"/>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6"/>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93" name="object 74"/>
          <p:cNvSpPr/>
          <p:nvPr/>
        </p:nvSpPr>
        <p:spPr>
          <a:xfrm>
            <a:off x="4192469" y="5195209"/>
            <a:ext cx="347472" cy="347472"/>
          </a:xfrm>
          <a:custGeom>
            <a:avLst/>
            <a:gdLst/>
            <a:ahLst/>
            <a:cxnLst/>
            <a:rect l="l" t="t" r="r" b="b"/>
            <a:pathLst>
              <a:path w="320730"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0"/>
                </a:lnTo>
                <a:close/>
              </a:path>
            </a:pathLst>
          </a:custGeom>
          <a:solidFill>
            <a:srgbClr val="CD665F"/>
          </a:solidFill>
          <a:ln w="28575">
            <a:solidFill>
              <a:srgbClr val="9F4B46"/>
            </a:solidFill>
          </a:ln>
        </p:spPr>
        <p:txBody>
          <a:bodyPr wrap="square" lIns="0" tIns="0" rIns="0" bIns="0" rtlCol="0">
            <a:noAutofit/>
          </a:bodyPr>
          <a:lstStyle/>
          <a:p>
            <a:endParaRPr/>
          </a:p>
        </p:txBody>
      </p:sp>
      <p:sp>
        <p:nvSpPr>
          <p:cNvPr id="94" name="object 72"/>
          <p:cNvSpPr/>
          <p:nvPr/>
        </p:nvSpPr>
        <p:spPr>
          <a:xfrm>
            <a:off x="7483366" y="2517371"/>
            <a:ext cx="347472" cy="347472"/>
          </a:xfrm>
          <a:custGeom>
            <a:avLst/>
            <a:gdLst/>
            <a:ahLst/>
            <a:cxnLst/>
            <a:rect l="l" t="t" r="r" b="b"/>
            <a:pathLst>
              <a:path w="320730"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30" y="342927"/>
                </a:lnTo>
                <a:lnTo>
                  <a:pt x="182985" y="345647"/>
                </a:lnTo>
                <a:lnTo>
                  <a:pt x="169068" y="347110"/>
                </a:lnTo>
                <a:lnTo>
                  <a:pt x="160364" y="347362"/>
                </a:lnTo>
                <a:lnTo>
                  <a:pt x="146244" y="346698"/>
                </a:lnTo>
                <a:lnTo>
                  <a:pt x="132465" y="344742"/>
                </a:lnTo>
                <a:lnTo>
                  <a:pt x="119078" y="341551"/>
                </a:lnTo>
                <a:lnTo>
                  <a:pt x="106136" y="337180"/>
                </a:lnTo>
                <a:lnTo>
                  <a:pt x="93689" y="331684"/>
                </a:lnTo>
                <a:lnTo>
                  <a:pt x="81788" y="325119"/>
                </a:lnTo>
                <a:lnTo>
                  <a:pt x="70485" y="317540"/>
                </a:lnTo>
                <a:lnTo>
                  <a:pt x="59830" y="309002"/>
                </a:lnTo>
                <a:lnTo>
                  <a:pt x="49876" y="299561"/>
                </a:lnTo>
                <a:lnTo>
                  <a:pt x="40672" y="289273"/>
                </a:lnTo>
                <a:lnTo>
                  <a:pt x="32271" y="278192"/>
                </a:lnTo>
                <a:lnTo>
                  <a:pt x="24724" y="266375"/>
                </a:lnTo>
                <a:lnTo>
                  <a:pt x="18081" y="253876"/>
                </a:lnTo>
                <a:lnTo>
                  <a:pt x="12395" y="240752"/>
                </a:lnTo>
                <a:lnTo>
                  <a:pt x="7715" y="227058"/>
                </a:lnTo>
                <a:lnTo>
                  <a:pt x="4094" y="212848"/>
                </a:lnTo>
                <a:lnTo>
                  <a:pt x="1583" y="198180"/>
                </a:lnTo>
                <a:lnTo>
                  <a:pt x="232" y="183107"/>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95" name="object 70"/>
          <p:cNvSpPr/>
          <p:nvPr/>
        </p:nvSpPr>
        <p:spPr>
          <a:xfrm>
            <a:off x="7084113" y="2135643"/>
            <a:ext cx="347472" cy="347472"/>
          </a:xfrm>
          <a:custGeom>
            <a:avLst/>
            <a:gdLst/>
            <a:ahLst/>
            <a:cxnLst/>
            <a:rect l="l" t="t" r="r" b="b"/>
            <a:pathLst>
              <a:path w="320730"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2"/>
                </a:lnTo>
                <a:lnTo>
                  <a:pt x="146244" y="346698"/>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3" y="198179"/>
                </a:lnTo>
                <a:lnTo>
                  <a:pt x="232" y="183107"/>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96" name="object 68"/>
          <p:cNvSpPr/>
          <p:nvPr/>
        </p:nvSpPr>
        <p:spPr>
          <a:xfrm>
            <a:off x="6672028" y="1723114"/>
            <a:ext cx="347472" cy="347472"/>
          </a:xfrm>
          <a:custGeom>
            <a:avLst/>
            <a:gdLst/>
            <a:ahLst/>
            <a:cxnLst/>
            <a:rect l="l" t="t" r="r" b="b"/>
            <a:pathLst>
              <a:path w="320729"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2"/>
                </a:lnTo>
                <a:lnTo>
                  <a:pt x="146244" y="346698"/>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3"/>
                </a:lnTo>
                <a:lnTo>
                  <a:pt x="32271" y="278192"/>
                </a:lnTo>
                <a:lnTo>
                  <a:pt x="24724" y="266375"/>
                </a:lnTo>
                <a:lnTo>
                  <a:pt x="18081" y="253876"/>
                </a:lnTo>
                <a:lnTo>
                  <a:pt x="12395" y="240752"/>
                </a:lnTo>
                <a:lnTo>
                  <a:pt x="7715" y="227058"/>
                </a:lnTo>
                <a:lnTo>
                  <a:pt x="4094" y="212848"/>
                </a:lnTo>
                <a:lnTo>
                  <a:pt x="1583" y="198179"/>
                </a:lnTo>
                <a:lnTo>
                  <a:pt x="232" y="183107"/>
                </a:lnTo>
                <a:lnTo>
                  <a:pt x="0" y="173680"/>
                </a:lnTo>
                <a:close/>
              </a:path>
            </a:pathLst>
          </a:custGeom>
          <a:solidFill>
            <a:srgbClr val="59BAD1"/>
          </a:solidFill>
          <a:ln w="28575">
            <a:solidFill>
              <a:srgbClr val="418FA2"/>
            </a:solidFill>
          </a:ln>
        </p:spPr>
        <p:txBody>
          <a:bodyPr wrap="square" lIns="0" tIns="0" rIns="0" bIns="0" rtlCol="0">
            <a:noAutofit/>
          </a:bodyPr>
          <a:lstStyle/>
          <a:p>
            <a:endParaRPr/>
          </a:p>
        </p:txBody>
      </p:sp>
      <p:sp>
        <p:nvSpPr>
          <p:cNvPr id="97" name="object 66"/>
          <p:cNvSpPr/>
          <p:nvPr/>
        </p:nvSpPr>
        <p:spPr>
          <a:xfrm>
            <a:off x="8396003" y="3412181"/>
            <a:ext cx="347472" cy="347472"/>
          </a:xfrm>
          <a:custGeom>
            <a:avLst/>
            <a:gdLst/>
            <a:ahLst/>
            <a:cxnLst/>
            <a:rect l="l" t="t" r="r" b="b"/>
            <a:pathLst>
              <a:path w="320730"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4"/>
                </a:lnTo>
                <a:lnTo>
                  <a:pt x="308334" y="106609"/>
                </a:lnTo>
                <a:lnTo>
                  <a:pt x="313014" y="120303"/>
                </a:lnTo>
                <a:lnTo>
                  <a:pt x="316635" y="134512"/>
                </a:lnTo>
                <a:lnTo>
                  <a:pt x="319147" y="149181"/>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3" y="346697"/>
                </a:lnTo>
                <a:lnTo>
                  <a:pt x="132464" y="344742"/>
                </a:lnTo>
                <a:lnTo>
                  <a:pt x="119078" y="341551"/>
                </a:lnTo>
                <a:lnTo>
                  <a:pt x="106136" y="337180"/>
                </a:lnTo>
                <a:lnTo>
                  <a:pt x="93688" y="331684"/>
                </a:lnTo>
                <a:lnTo>
                  <a:pt x="81788" y="325119"/>
                </a:lnTo>
                <a:lnTo>
                  <a:pt x="70484" y="317539"/>
                </a:lnTo>
                <a:lnTo>
                  <a:pt x="59830" y="309001"/>
                </a:lnTo>
                <a:lnTo>
                  <a:pt x="49875" y="299561"/>
                </a:lnTo>
                <a:lnTo>
                  <a:pt x="40672" y="289272"/>
                </a:lnTo>
                <a:lnTo>
                  <a:pt x="32271" y="278192"/>
                </a:lnTo>
                <a:lnTo>
                  <a:pt x="24724" y="266375"/>
                </a:lnTo>
                <a:lnTo>
                  <a:pt x="18081" y="253876"/>
                </a:lnTo>
                <a:lnTo>
                  <a:pt x="12395" y="240752"/>
                </a:lnTo>
                <a:lnTo>
                  <a:pt x="7715" y="227057"/>
                </a:lnTo>
                <a:lnTo>
                  <a:pt x="4094" y="212848"/>
                </a:lnTo>
                <a:lnTo>
                  <a:pt x="1582" y="198179"/>
                </a:lnTo>
                <a:lnTo>
                  <a:pt x="232" y="183106"/>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98" name="object 63"/>
          <p:cNvSpPr/>
          <p:nvPr/>
        </p:nvSpPr>
        <p:spPr>
          <a:xfrm>
            <a:off x="7404842" y="5021529"/>
            <a:ext cx="347472" cy="347472"/>
          </a:xfrm>
          <a:custGeom>
            <a:avLst/>
            <a:gdLst/>
            <a:ahLst/>
            <a:cxnLst/>
            <a:rect l="l" t="t" r="r" b="b"/>
            <a:pathLst>
              <a:path w="320730" h="347361">
                <a:moveTo>
                  <a:pt x="0" y="173680"/>
                </a:moveTo>
                <a:lnTo>
                  <a:pt x="232" y="183106"/>
                </a:lnTo>
                <a:lnTo>
                  <a:pt x="1583" y="198179"/>
                </a:lnTo>
                <a:lnTo>
                  <a:pt x="4094" y="212848"/>
                </a:lnTo>
                <a:lnTo>
                  <a:pt x="7715" y="227058"/>
                </a:lnTo>
                <a:lnTo>
                  <a:pt x="12395" y="240752"/>
                </a:lnTo>
                <a:lnTo>
                  <a:pt x="18082" y="253876"/>
                </a:lnTo>
                <a:lnTo>
                  <a:pt x="24724" y="266375"/>
                </a:lnTo>
                <a:lnTo>
                  <a:pt x="32272" y="278192"/>
                </a:lnTo>
                <a:lnTo>
                  <a:pt x="40673" y="289272"/>
                </a:lnTo>
                <a:lnTo>
                  <a:pt x="49876" y="299561"/>
                </a:lnTo>
                <a:lnTo>
                  <a:pt x="59830" y="309001"/>
                </a:lnTo>
                <a:lnTo>
                  <a:pt x="70485" y="317539"/>
                </a:lnTo>
                <a:lnTo>
                  <a:pt x="81788" y="325118"/>
                </a:lnTo>
                <a:lnTo>
                  <a:pt x="93689" y="331684"/>
                </a:lnTo>
                <a:lnTo>
                  <a:pt x="106136" y="337180"/>
                </a:lnTo>
                <a:lnTo>
                  <a:pt x="119079" y="341551"/>
                </a:lnTo>
                <a:lnTo>
                  <a:pt x="132465" y="344742"/>
                </a:lnTo>
                <a:lnTo>
                  <a:pt x="146244" y="346697"/>
                </a:lnTo>
                <a:lnTo>
                  <a:pt x="160365" y="347361"/>
                </a:lnTo>
                <a:lnTo>
                  <a:pt x="169069" y="347110"/>
                </a:lnTo>
                <a:lnTo>
                  <a:pt x="182986" y="345646"/>
                </a:lnTo>
                <a:lnTo>
                  <a:pt x="196530" y="342926"/>
                </a:lnTo>
                <a:lnTo>
                  <a:pt x="209650" y="339004"/>
                </a:lnTo>
                <a:lnTo>
                  <a:pt x="222295" y="333936"/>
                </a:lnTo>
                <a:lnTo>
                  <a:pt x="234413" y="327778"/>
                </a:lnTo>
                <a:lnTo>
                  <a:pt x="245953" y="320583"/>
                </a:lnTo>
                <a:lnTo>
                  <a:pt x="256864" y="312409"/>
                </a:lnTo>
                <a:lnTo>
                  <a:pt x="267095" y="303311"/>
                </a:lnTo>
                <a:lnTo>
                  <a:pt x="276595" y="293343"/>
                </a:lnTo>
                <a:lnTo>
                  <a:pt x="285312" y="282562"/>
                </a:lnTo>
                <a:lnTo>
                  <a:pt x="293195" y="271023"/>
                </a:lnTo>
                <a:lnTo>
                  <a:pt x="300193" y="258781"/>
                </a:lnTo>
                <a:lnTo>
                  <a:pt x="306255" y="245892"/>
                </a:lnTo>
                <a:lnTo>
                  <a:pt x="311330" y="232411"/>
                </a:lnTo>
                <a:lnTo>
                  <a:pt x="315366" y="218394"/>
                </a:lnTo>
                <a:lnTo>
                  <a:pt x="318312" y="203896"/>
                </a:lnTo>
                <a:lnTo>
                  <a:pt x="320117" y="188973"/>
                </a:lnTo>
                <a:lnTo>
                  <a:pt x="320730" y="173680"/>
                </a:lnTo>
                <a:lnTo>
                  <a:pt x="320498" y="164254"/>
                </a:lnTo>
                <a:lnTo>
                  <a:pt x="319147" y="149181"/>
                </a:lnTo>
                <a:lnTo>
                  <a:pt x="316636" y="134512"/>
                </a:lnTo>
                <a:lnTo>
                  <a:pt x="313015" y="120303"/>
                </a:lnTo>
                <a:lnTo>
                  <a:pt x="308335" y="106609"/>
                </a:lnTo>
                <a:lnTo>
                  <a:pt x="302649" y="93485"/>
                </a:lnTo>
                <a:lnTo>
                  <a:pt x="296006" y="80986"/>
                </a:lnTo>
                <a:lnTo>
                  <a:pt x="288459" y="69169"/>
                </a:lnTo>
                <a:lnTo>
                  <a:pt x="280058" y="58089"/>
                </a:lnTo>
                <a:lnTo>
                  <a:pt x="270854" y="47800"/>
                </a:lnTo>
                <a:lnTo>
                  <a:pt x="260900" y="38359"/>
                </a:lnTo>
                <a:lnTo>
                  <a:pt x="250245" y="29822"/>
                </a:lnTo>
                <a:lnTo>
                  <a:pt x="238942" y="22242"/>
                </a:lnTo>
                <a:lnTo>
                  <a:pt x="227041" y="15677"/>
                </a:lnTo>
                <a:lnTo>
                  <a:pt x="214594" y="10181"/>
                </a:lnTo>
                <a:lnTo>
                  <a:pt x="201651" y="5810"/>
                </a:lnTo>
                <a:lnTo>
                  <a:pt x="188265" y="2619"/>
                </a:lnTo>
                <a:lnTo>
                  <a:pt x="174486" y="664"/>
                </a:lnTo>
                <a:lnTo>
                  <a:pt x="160365" y="0"/>
                </a:lnTo>
                <a:lnTo>
                  <a:pt x="151662" y="251"/>
                </a:lnTo>
                <a:lnTo>
                  <a:pt x="137745" y="1714"/>
                </a:lnTo>
                <a:lnTo>
                  <a:pt x="124200" y="4434"/>
                </a:lnTo>
                <a:lnTo>
                  <a:pt x="111080" y="8356"/>
                </a:lnTo>
                <a:lnTo>
                  <a:pt x="98436" y="13424"/>
                </a:lnTo>
                <a:lnTo>
                  <a:pt x="86318" y="19583"/>
                </a:lnTo>
                <a:lnTo>
                  <a:pt x="74777" y="26777"/>
                </a:lnTo>
                <a:lnTo>
                  <a:pt x="63866" y="34951"/>
                </a:lnTo>
                <a:lnTo>
                  <a:pt x="53635" y="44049"/>
                </a:lnTo>
                <a:lnTo>
                  <a:pt x="44136" y="54017"/>
                </a:lnTo>
                <a:lnTo>
                  <a:pt x="35419" y="64798"/>
                </a:lnTo>
                <a:lnTo>
                  <a:pt x="27535" y="76337"/>
                </a:lnTo>
                <a:lnTo>
                  <a:pt x="20537" y="88579"/>
                </a:lnTo>
                <a:lnTo>
                  <a:pt x="14475" y="101468"/>
                </a:lnTo>
                <a:lnTo>
                  <a:pt x="9400" y="114948"/>
                </a:lnTo>
                <a:lnTo>
                  <a:pt x="5364" y="128965"/>
                </a:lnTo>
                <a:lnTo>
                  <a:pt x="2418" y="143463"/>
                </a:lnTo>
                <a:lnTo>
                  <a:pt x="613" y="158386"/>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99" name="object 62"/>
          <p:cNvSpPr/>
          <p:nvPr/>
        </p:nvSpPr>
        <p:spPr>
          <a:xfrm>
            <a:off x="5850962" y="3493881"/>
            <a:ext cx="347472" cy="347472"/>
          </a:xfrm>
          <a:custGeom>
            <a:avLst/>
            <a:gdLst/>
            <a:ahLst/>
            <a:cxnLst/>
            <a:rect l="l" t="t" r="r" b="b"/>
            <a:pathLst>
              <a:path w="320729"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6" y="149182"/>
                </a:lnTo>
                <a:lnTo>
                  <a:pt x="320497" y="164254"/>
                </a:lnTo>
                <a:lnTo>
                  <a:pt x="320729"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6"/>
                </a:lnTo>
                <a:lnTo>
                  <a:pt x="0" y="173681"/>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00" name="object 60"/>
          <p:cNvSpPr/>
          <p:nvPr/>
        </p:nvSpPr>
        <p:spPr>
          <a:xfrm>
            <a:off x="4975263" y="4571028"/>
            <a:ext cx="347472" cy="347472"/>
          </a:xfrm>
          <a:custGeom>
            <a:avLst/>
            <a:gdLst/>
            <a:ahLst/>
            <a:cxnLst/>
            <a:rect l="l" t="t" r="r" b="b"/>
            <a:pathLst>
              <a:path w="320729"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8"/>
                </a:lnTo>
                <a:lnTo>
                  <a:pt x="288458" y="69169"/>
                </a:lnTo>
                <a:lnTo>
                  <a:pt x="296005" y="80986"/>
                </a:lnTo>
                <a:lnTo>
                  <a:pt x="302648" y="93485"/>
                </a:lnTo>
                <a:lnTo>
                  <a:pt x="308334" y="106609"/>
                </a:lnTo>
                <a:lnTo>
                  <a:pt x="313014" y="120303"/>
                </a:lnTo>
                <a:lnTo>
                  <a:pt x="316635" y="134513"/>
                </a:lnTo>
                <a:lnTo>
                  <a:pt x="319146" y="149182"/>
                </a:lnTo>
                <a:lnTo>
                  <a:pt x="320497" y="164254"/>
                </a:lnTo>
                <a:lnTo>
                  <a:pt x="320729"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1"/>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01" name="object 58"/>
          <p:cNvSpPr/>
          <p:nvPr/>
        </p:nvSpPr>
        <p:spPr>
          <a:xfrm>
            <a:off x="9037462" y="2045434"/>
            <a:ext cx="347472" cy="347472"/>
          </a:xfrm>
          <a:custGeom>
            <a:avLst/>
            <a:gdLst/>
            <a:ahLst/>
            <a:cxnLst/>
            <a:rect l="l" t="t" r="r" b="b"/>
            <a:pathLst>
              <a:path w="320729"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4"/>
                </a:lnTo>
                <a:lnTo>
                  <a:pt x="308334" y="106609"/>
                </a:lnTo>
                <a:lnTo>
                  <a:pt x="313014" y="120303"/>
                </a:lnTo>
                <a:lnTo>
                  <a:pt x="316635" y="134512"/>
                </a:lnTo>
                <a:lnTo>
                  <a:pt x="319146" y="149181"/>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2"/>
                </a:lnTo>
                <a:lnTo>
                  <a:pt x="146243" y="346698"/>
                </a:lnTo>
                <a:lnTo>
                  <a:pt x="132464" y="344742"/>
                </a:lnTo>
                <a:lnTo>
                  <a:pt x="119078" y="341551"/>
                </a:lnTo>
                <a:lnTo>
                  <a:pt x="106136" y="337180"/>
                </a:lnTo>
                <a:lnTo>
                  <a:pt x="93688" y="331684"/>
                </a:lnTo>
                <a:lnTo>
                  <a:pt x="81788" y="325119"/>
                </a:lnTo>
                <a:lnTo>
                  <a:pt x="70484" y="317539"/>
                </a:lnTo>
                <a:lnTo>
                  <a:pt x="59830" y="309002"/>
                </a:lnTo>
                <a:lnTo>
                  <a:pt x="49875" y="299561"/>
                </a:lnTo>
                <a:lnTo>
                  <a:pt x="40672" y="289272"/>
                </a:lnTo>
                <a:lnTo>
                  <a:pt x="32271" y="278192"/>
                </a:lnTo>
                <a:lnTo>
                  <a:pt x="24724" y="266375"/>
                </a:lnTo>
                <a:lnTo>
                  <a:pt x="18081" y="253876"/>
                </a:lnTo>
                <a:lnTo>
                  <a:pt x="12395" y="240752"/>
                </a:lnTo>
                <a:lnTo>
                  <a:pt x="7715" y="227057"/>
                </a:lnTo>
                <a:lnTo>
                  <a:pt x="4094" y="212848"/>
                </a:lnTo>
                <a:lnTo>
                  <a:pt x="1582" y="198179"/>
                </a:lnTo>
                <a:lnTo>
                  <a:pt x="232" y="183106"/>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02" name="object 56"/>
          <p:cNvSpPr/>
          <p:nvPr/>
        </p:nvSpPr>
        <p:spPr>
          <a:xfrm>
            <a:off x="8077321" y="1961962"/>
            <a:ext cx="347472" cy="347472"/>
          </a:xfrm>
          <a:custGeom>
            <a:avLst/>
            <a:gdLst/>
            <a:ahLst/>
            <a:cxnLst/>
            <a:rect l="l" t="t" r="r" b="b"/>
            <a:pathLst>
              <a:path w="320729"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4"/>
                </a:lnTo>
                <a:lnTo>
                  <a:pt x="308334" y="106609"/>
                </a:lnTo>
                <a:lnTo>
                  <a:pt x="313014" y="120303"/>
                </a:lnTo>
                <a:lnTo>
                  <a:pt x="316635" y="134512"/>
                </a:lnTo>
                <a:lnTo>
                  <a:pt x="319146" y="149181"/>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2"/>
                </a:lnTo>
                <a:lnTo>
                  <a:pt x="146243" y="346697"/>
                </a:lnTo>
                <a:lnTo>
                  <a:pt x="132464" y="344742"/>
                </a:lnTo>
                <a:lnTo>
                  <a:pt x="119078" y="341551"/>
                </a:lnTo>
                <a:lnTo>
                  <a:pt x="106136" y="337180"/>
                </a:lnTo>
                <a:lnTo>
                  <a:pt x="93688" y="331684"/>
                </a:lnTo>
                <a:lnTo>
                  <a:pt x="81788" y="325119"/>
                </a:lnTo>
                <a:lnTo>
                  <a:pt x="70484" y="317539"/>
                </a:lnTo>
                <a:lnTo>
                  <a:pt x="59830" y="309002"/>
                </a:lnTo>
                <a:lnTo>
                  <a:pt x="49875" y="299561"/>
                </a:lnTo>
                <a:lnTo>
                  <a:pt x="40672" y="289272"/>
                </a:lnTo>
                <a:lnTo>
                  <a:pt x="32271" y="278192"/>
                </a:lnTo>
                <a:lnTo>
                  <a:pt x="24724" y="266375"/>
                </a:lnTo>
                <a:lnTo>
                  <a:pt x="18081" y="253876"/>
                </a:lnTo>
                <a:lnTo>
                  <a:pt x="12395" y="240752"/>
                </a:lnTo>
                <a:lnTo>
                  <a:pt x="7715" y="227057"/>
                </a:lnTo>
                <a:lnTo>
                  <a:pt x="4094" y="212848"/>
                </a:lnTo>
                <a:lnTo>
                  <a:pt x="1582" y="198179"/>
                </a:lnTo>
                <a:lnTo>
                  <a:pt x="232" y="183106"/>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03" name="object 54"/>
          <p:cNvSpPr/>
          <p:nvPr/>
        </p:nvSpPr>
        <p:spPr>
          <a:xfrm>
            <a:off x="8877097" y="2753913"/>
            <a:ext cx="347472" cy="347472"/>
          </a:xfrm>
          <a:custGeom>
            <a:avLst/>
            <a:gdLst/>
            <a:ahLst/>
            <a:cxnLst/>
            <a:rect l="l" t="t" r="r" b="b"/>
            <a:pathLst>
              <a:path w="320730"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4"/>
                </a:lnTo>
                <a:lnTo>
                  <a:pt x="308334" y="106609"/>
                </a:lnTo>
                <a:lnTo>
                  <a:pt x="313014" y="120303"/>
                </a:lnTo>
                <a:lnTo>
                  <a:pt x="316635" y="134512"/>
                </a:lnTo>
                <a:lnTo>
                  <a:pt x="319146" y="149181"/>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2"/>
                </a:lnTo>
                <a:lnTo>
                  <a:pt x="146243" y="346698"/>
                </a:lnTo>
                <a:lnTo>
                  <a:pt x="132464" y="344742"/>
                </a:lnTo>
                <a:lnTo>
                  <a:pt x="119078" y="341551"/>
                </a:lnTo>
                <a:lnTo>
                  <a:pt x="106136" y="337180"/>
                </a:lnTo>
                <a:lnTo>
                  <a:pt x="93688" y="331684"/>
                </a:lnTo>
                <a:lnTo>
                  <a:pt x="81788" y="325119"/>
                </a:lnTo>
                <a:lnTo>
                  <a:pt x="70484" y="317539"/>
                </a:lnTo>
                <a:lnTo>
                  <a:pt x="59830" y="309002"/>
                </a:lnTo>
                <a:lnTo>
                  <a:pt x="49875" y="299561"/>
                </a:lnTo>
                <a:lnTo>
                  <a:pt x="40672" y="289272"/>
                </a:lnTo>
                <a:lnTo>
                  <a:pt x="32271" y="278192"/>
                </a:lnTo>
                <a:lnTo>
                  <a:pt x="24724" y="266375"/>
                </a:lnTo>
                <a:lnTo>
                  <a:pt x="18081" y="253876"/>
                </a:lnTo>
                <a:lnTo>
                  <a:pt x="12395" y="240752"/>
                </a:lnTo>
                <a:lnTo>
                  <a:pt x="7715" y="227057"/>
                </a:lnTo>
                <a:lnTo>
                  <a:pt x="4094" y="212848"/>
                </a:lnTo>
                <a:lnTo>
                  <a:pt x="1582" y="198179"/>
                </a:lnTo>
                <a:lnTo>
                  <a:pt x="232" y="183106"/>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04" name="object 52"/>
          <p:cNvSpPr/>
          <p:nvPr/>
        </p:nvSpPr>
        <p:spPr>
          <a:xfrm>
            <a:off x="6220124" y="4120868"/>
            <a:ext cx="347472" cy="347472"/>
          </a:xfrm>
          <a:custGeom>
            <a:avLst/>
            <a:gdLst/>
            <a:ahLst/>
            <a:cxnLst/>
            <a:rect l="l" t="t" r="r" b="b"/>
            <a:pathLst>
              <a:path w="320730"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5"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1"/>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05" name="object 50"/>
          <p:cNvSpPr/>
          <p:nvPr/>
        </p:nvSpPr>
        <p:spPr>
          <a:xfrm>
            <a:off x="5965297" y="4612355"/>
            <a:ext cx="347472" cy="347472"/>
          </a:xfrm>
          <a:custGeom>
            <a:avLst/>
            <a:gdLst/>
            <a:ahLst/>
            <a:cxnLst/>
            <a:rect l="l" t="t" r="r" b="b"/>
            <a:pathLst>
              <a:path w="320730"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6"/>
                </a:lnTo>
                <a:lnTo>
                  <a:pt x="0" y="173681"/>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06" name="object 48"/>
          <p:cNvSpPr/>
          <p:nvPr/>
        </p:nvSpPr>
        <p:spPr>
          <a:xfrm>
            <a:off x="4654532" y="4049985"/>
            <a:ext cx="347472" cy="347472"/>
          </a:xfrm>
          <a:custGeom>
            <a:avLst/>
            <a:gdLst/>
            <a:ahLst/>
            <a:cxnLst/>
            <a:rect l="l" t="t" r="r" b="b"/>
            <a:pathLst>
              <a:path w="320729"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6" y="149182"/>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07" name="object 42"/>
          <p:cNvSpPr/>
          <p:nvPr/>
        </p:nvSpPr>
        <p:spPr>
          <a:xfrm>
            <a:off x="7272103" y="3311841"/>
            <a:ext cx="347472" cy="347472"/>
          </a:xfrm>
          <a:custGeom>
            <a:avLst/>
            <a:gdLst/>
            <a:ahLst/>
            <a:cxnLst/>
            <a:rect l="l" t="t" r="r" b="b"/>
            <a:pathLst>
              <a:path w="320730"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4" y="346697"/>
                </a:lnTo>
                <a:lnTo>
                  <a:pt x="132465" y="344742"/>
                </a:lnTo>
                <a:lnTo>
                  <a:pt x="119078" y="341551"/>
                </a:lnTo>
                <a:lnTo>
                  <a:pt x="106136" y="337180"/>
                </a:lnTo>
                <a:lnTo>
                  <a:pt x="93689" y="331684"/>
                </a:lnTo>
                <a:lnTo>
                  <a:pt x="81788" y="325119"/>
                </a:lnTo>
                <a:lnTo>
                  <a:pt x="70485" y="317539"/>
                </a:lnTo>
                <a:lnTo>
                  <a:pt x="59830" y="309001"/>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6"/>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08" name="object 44"/>
          <p:cNvSpPr/>
          <p:nvPr/>
        </p:nvSpPr>
        <p:spPr>
          <a:xfrm>
            <a:off x="7084113" y="2580232"/>
            <a:ext cx="347472" cy="347472"/>
          </a:xfrm>
          <a:custGeom>
            <a:avLst/>
            <a:gdLst/>
            <a:ahLst/>
            <a:cxnLst/>
            <a:rect l="l" t="t" r="r" b="b"/>
            <a:pathLst>
              <a:path w="320730"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2"/>
                </a:lnTo>
                <a:lnTo>
                  <a:pt x="146244" y="346698"/>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3"/>
                </a:lnTo>
                <a:lnTo>
                  <a:pt x="32271" y="278192"/>
                </a:lnTo>
                <a:lnTo>
                  <a:pt x="24724" y="266375"/>
                </a:lnTo>
                <a:lnTo>
                  <a:pt x="18081" y="253876"/>
                </a:lnTo>
                <a:lnTo>
                  <a:pt x="12395" y="240752"/>
                </a:lnTo>
                <a:lnTo>
                  <a:pt x="7715" y="227058"/>
                </a:lnTo>
                <a:lnTo>
                  <a:pt x="4094" y="212848"/>
                </a:lnTo>
                <a:lnTo>
                  <a:pt x="1583" y="198179"/>
                </a:lnTo>
                <a:lnTo>
                  <a:pt x="232" y="183107"/>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09" name="object 46"/>
          <p:cNvSpPr/>
          <p:nvPr/>
        </p:nvSpPr>
        <p:spPr>
          <a:xfrm>
            <a:off x="6945508" y="2964479"/>
            <a:ext cx="347472" cy="347472"/>
          </a:xfrm>
          <a:custGeom>
            <a:avLst/>
            <a:gdLst/>
            <a:ahLst/>
            <a:cxnLst/>
            <a:rect l="l" t="t" r="r" b="b"/>
            <a:pathLst>
              <a:path w="320730"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4"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30" y="342927"/>
                </a:lnTo>
                <a:lnTo>
                  <a:pt x="182985" y="345647"/>
                </a:lnTo>
                <a:lnTo>
                  <a:pt x="169068" y="347110"/>
                </a:lnTo>
                <a:lnTo>
                  <a:pt x="160365" y="347362"/>
                </a:lnTo>
                <a:lnTo>
                  <a:pt x="146244" y="346698"/>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3" y="198179"/>
                </a:lnTo>
                <a:lnTo>
                  <a:pt x="232" y="183107"/>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10" name="object 40"/>
          <p:cNvSpPr/>
          <p:nvPr/>
        </p:nvSpPr>
        <p:spPr>
          <a:xfrm>
            <a:off x="6737120" y="4921685"/>
            <a:ext cx="347472" cy="347472"/>
          </a:xfrm>
          <a:custGeom>
            <a:avLst/>
            <a:gdLst/>
            <a:ahLst/>
            <a:cxnLst/>
            <a:rect l="l" t="t" r="r" b="b"/>
            <a:pathLst>
              <a:path w="320729"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29"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1"/>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11" name="object 38"/>
          <p:cNvSpPr/>
          <p:nvPr/>
        </p:nvSpPr>
        <p:spPr>
          <a:xfrm>
            <a:off x="8556365" y="2219115"/>
            <a:ext cx="347472" cy="347472"/>
          </a:xfrm>
          <a:custGeom>
            <a:avLst/>
            <a:gdLst/>
            <a:ahLst/>
            <a:cxnLst/>
            <a:rect l="l" t="t" r="r" b="b"/>
            <a:pathLst>
              <a:path w="320729"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4"/>
                </a:lnTo>
                <a:lnTo>
                  <a:pt x="308334" y="106609"/>
                </a:lnTo>
                <a:lnTo>
                  <a:pt x="313014" y="120303"/>
                </a:lnTo>
                <a:lnTo>
                  <a:pt x="316635" y="134512"/>
                </a:lnTo>
                <a:lnTo>
                  <a:pt x="319146" y="149181"/>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2"/>
                </a:lnTo>
                <a:lnTo>
                  <a:pt x="146243" y="346698"/>
                </a:lnTo>
                <a:lnTo>
                  <a:pt x="132464" y="344742"/>
                </a:lnTo>
                <a:lnTo>
                  <a:pt x="119078" y="341551"/>
                </a:lnTo>
                <a:lnTo>
                  <a:pt x="106136" y="337180"/>
                </a:lnTo>
                <a:lnTo>
                  <a:pt x="93688" y="331684"/>
                </a:lnTo>
                <a:lnTo>
                  <a:pt x="81788" y="325119"/>
                </a:lnTo>
                <a:lnTo>
                  <a:pt x="70484" y="317539"/>
                </a:lnTo>
                <a:lnTo>
                  <a:pt x="59830" y="309002"/>
                </a:lnTo>
                <a:lnTo>
                  <a:pt x="49875" y="299561"/>
                </a:lnTo>
                <a:lnTo>
                  <a:pt x="40672" y="289272"/>
                </a:lnTo>
                <a:lnTo>
                  <a:pt x="32271" y="278192"/>
                </a:lnTo>
                <a:lnTo>
                  <a:pt x="24724" y="266375"/>
                </a:lnTo>
                <a:lnTo>
                  <a:pt x="18081" y="253876"/>
                </a:lnTo>
                <a:lnTo>
                  <a:pt x="12395" y="240752"/>
                </a:lnTo>
                <a:lnTo>
                  <a:pt x="7715" y="227057"/>
                </a:lnTo>
                <a:lnTo>
                  <a:pt x="4094" y="212848"/>
                </a:lnTo>
                <a:lnTo>
                  <a:pt x="1582" y="198179"/>
                </a:lnTo>
                <a:lnTo>
                  <a:pt x="232" y="183106"/>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12" name="object 36"/>
          <p:cNvSpPr/>
          <p:nvPr/>
        </p:nvSpPr>
        <p:spPr>
          <a:xfrm>
            <a:off x="8909165" y="3402186"/>
            <a:ext cx="347472" cy="347472"/>
          </a:xfrm>
          <a:custGeom>
            <a:avLst/>
            <a:gdLst/>
            <a:ahLst/>
            <a:cxnLst/>
            <a:rect l="l" t="t" r="r" b="b"/>
            <a:pathLst>
              <a:path w="338701" h="347361">
                <a:moveTo>
                  <a:pt x="338701" y="173680"/>
                </a:moveTo>
                <a:lnTo>
                  <a:pt x="338086" y="158773"/>
                </a:lnTo>
                <a:lnTo>
                  <a:pt x="336274" y="144215"/>
                </a:lnTo>
                <a:lnTo>
                  <a:pt x="333315" y="130059"/>
                </a:lnTo>
                <a:lnTo>
                  <a:pt x="329260" y="116355"/>
                </a:lnTo>
                <a:lnTo>
                  <a:pt x="324157" y="103155"/>
                </a:lnTo>
                <a:lnTo>
                  <a:pt x="318058" y="90510"/>
                </a:lnTo>
                <a:lnTo>
                  <a:pt x="311012" y="78472"/>
                </a:lnTo>
                <a:lnTo>
                  <a:pt x="303069" y="67092"/>
                </a:lnTo>
                <a:lnTo>
                  <a:pt x="294280" y="56421"/>
                </a:lnTo>
                <a:lnTo>
                  <a:pt x="284694" y="46511"/>
                </a:lnTo>
                <a:lnTo>
                  <a:pt x="274362" y="37412"/>
                </a:lnTo>
                <a:lnTo>
                  <a:pt x="263333" y="29177"/>
                </a:lnTo>
                <a:lnTo>
                  <a:pt x="251657" y="21856"/>
                </a:lnTo>
                <a:lnTo>
                  <a:pt x="239385" y="15500"/>
                </a:lnTo>
                <a:lnTo>
                  <a:pt x="226566" y="10162"/>
                </a:lnTo>
                <a:lnTo>
                  <a:pt x="213252" y="5892"/>
                </a:lnTo>
                <a:lnTo>
                  <a:pt x="199490" y="2742"/>
                </a:lnTo>
                <a:lnTo>
                  <a:pt x="185333" y="763"/>
                </a:lnTo>
                <a:lnTo>
                  <a:pt x="170829" y="6"/>
                </a:lnTo>
                <a:lnTo>
                  <a:pt x="169350" y="0"/>
                </a:lnTo>
                <a:lnTo>
                  <a:pt x="154814" y="630"/>
                </a:lnTo>
                <a:lnTo>
                  <a:pt x="140620" y="2489"/>
                </a:lnTo>
                <a:lnTo>
                  <a:pt x="126816" y="5523"/>
                </a:lnTo>
                <a:lnTo>
                  <a:pt x="113454" y="9683"/>
                </a:lnTo>
                <a:lnTo>
                  <a:pt x="100583" y="14916"/>
                </a:lnTo>
                <a:lnTo>
                  <a:pt x="88254" y="21171"/>
                </a:lnTo>
                <a:lnTo>
                  <a:pt x="76516" y="28397"/>
                </a:lnTo>
                <a:lnTo>
                  <a:pt x="65420" y="36543"/>
                </a:lnTo>
                <a:lnTo>
                  <a:pt x="55015" y="45557"/>
                </a:lnTo>
                <a:lnTo>
                  <a:pt x="45351" y="55388"/>
                </a:lnTo>
                <a:lnTo>
                  <a:pt x="36479" y="65984"/>
                </a:lnTo>
                <a:lnTo>
                  <a:pt x="28449" y="77295"/>
                </a:lnTo>
                <a:lnTo>
                  <a:pt x="21311" y="89269"/>
                </a:lnTo>
                <a:lnTo>
                  <a:pt x="15114" y="101855"/>
                </a:lnTo>
                <a:lnTo>
                  <a:pt x="9909" y="115001"/>
                </a:lnTo>
                <a:lnTo>
                  <a:pt x="5745" y="128657"/>
                </a:lnTo>
                <a:lnTo>
                  <a:pt x="2674" y="142770"/>
                </a:lnTo>
                <a:lnTo>
                  <a:pt x="744" y="157289"/>
                </a:lnTo>
                <a:lnTo>
                  <a:pt x="6" y="172164"/>
                </a:lnTo>
                <a:lnTo>
                  <a:pt x="0" y="173680"/>
                </a:lnTo>
                <a:lnTo>
                  <a:pt x="615" y="188588"/>
                </a:lnTo>
                <a:lnTo>
                  <a:pt x="2427" y="203146"/>
                </a:lnTo>
                <a:lnTo>
                  <a:pt x="5386" y="217302"/>
                </a:lnTo>
                <a:lnTo>
                  <a:pt x="9441" y="231006"/>
                </a:lnTo>
                <a:lnTo>
                  <a:pt x="14544" y="244206"/>
                </a:lnTo>
                <a:lnTo>
                  <a:pt x="20643" y="256850"/>
                </a:lnTo>
                <a:lnTo>
                  <a:pt x="27689" y="268888"/>
                </a:lnTo>
                <a:lnTo>
                  <a:pt x="35631" y="280269"/>
                </a:lnTo>
                <a:lnTo>
                  <a:pt x="44421" y="290940"/>
                </a:lnTo>
                <a:lnTo>
                  <a:pt x="54007" y="300850"/>
                </a:lnTo>
                <a:lnTo>
                  <a:pt x="64339" y="309949"/>
                </a:lnTo>
                <a:lnTo>
                  <a:pt x="75368" y="318184"/>
                </a:lnTo>
                <a:lnTo>
                  <a:pt x="87044" y="325505"/>
                </a:lnTo>
                <a:lnTo>
                  <a:pt x="99316" y="331861"/>
                </a:lnTo>
                <a:lnTo>
                  <a:pt x="112134" y="337199"/>
                </a:lnTo>
                <a:lnTo>
                  <a:pt x="125449" y="341469"/>
                </a:lnTo>
                <a:lnTo>
                  <a:pt x="139210" y="344619"/>
                </a:lnTo>
                <a:lnTo>
                  <a:pt x="153368" y="346598"/>
                </a:lnTo>
                <a:lnTo>
                  <a:pt x="167872" y="347355"/>
                </a:lnTo>
                <a:lnTo>
                  <a:pt x="169350" y="347361"/>
                </a:lnTo>
                <a:lnTo>
                  <a:pt x="183886" y="346731"/>
                </a:lnTo>
                <a:lnTo>
                  <a:pt x="198081" y="344872"/>
                </a:lnTo>
                <a:lnTo>
                  <a:pt x="211885" y="341838"/>
                </a:lnTo>
                <a:lnTo>
                  <a:pt x="225247" y="337678"/>
                </a:lnTo>
                <a:lnTo>
                  <a:pt x="238117" y="332445"/>
                </a:lnTo>
                <a:lnTo>
                  <a:pt x="250447" y="326190"/>
                </a:lnTo>
                <a:lnTo>
                  <a:pt x="262185" y="318964"/>
                </a:lnTo>
                <a:lnTo>
                  <a:pt x="273281" y="310818"/>
                </a:lnTo>
                <a:lnTo>
                  <a:pt x="283686" y="301804"/>
                </a:lnTo>
                <a:lnTo>
                  <a:pt x="293349" y="291973"/>
                </a:lnTo>
                <a:lnTo>
                  <a:pt x="302221" y="281377"/>
                </a:lnTo>
                <a:lnTo>
                  <a:pt x="310251" y="270066"/>
                </a:lnTo>
                <a:lnTo>
                  <a:pt x="317390" y="258092"/>
                </a:lnTo>
                <a:lnTo>
                  <a:pt x="323587" y="245506"/>
                </a:lnTo>
                <a:lnTo>
                  <a:pt x="328792" y="232360"/>
                </a:lnTo>
                <a:lnTo>
                  <a:pt x="332956" y="218704"/>
                </a:lnTo>
                <a:lnTo>
                  <a:pt x="336027" y="204591"/>
                </a:lnTo>
                <a:lnTo>
                  <a:pt x="337957" y="190071"/>
                </a:lnTo>
                <a:lnTo>
                  <a:pt x="338695" y="175197"/>
                </a:lnTo>
                <a:lnTo>
                  <a:pt x="338701"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13" name="object 34"/>
          <p:cNvSpPr/>
          <p:nvPr/>
        </p:nvSpPr>
        <p:spPr>
          <a:xfrm>
            <a:off x="6562354" y="2483005"/>
            <a:ext cx="347472" cy="347472"/>
          </a:xfrm>
          <a:custGeom>
            <a:avLst/>
            <a:gdLst/>
            <a:ahLst/>
            <a:cxnLst/>
            <a:rect l="l" t="t" r="r" b="b"/>
            <a:pathLst>
              <a:path w="320729"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5" y="2619"/>
                </a:lnTo>
                <a:lnTo>
                  <a:pt x="201651" y="5810"/>
                </a:lnTo>
                <a:lnTo>
                  <a:pt x="214593" y="10181"/>
                </a:lnTo>
                <a:lnTo>
                  <a:pt x="227041" y="15677"/>
                </a:lnTo>
                <a:lnTo>
                  <a:pt x="238941" y="22242"/>
                </a:lnTo>
                <a:lnTo>
                  <a:pt x="250245" y="29822"/>
                </a:lnTo>
                <a:lnTo>
                  <a:pt x="260899" y="38359"/>
                </a:lnTo>
                <a:lnTo>
                  <a:pt x="270854"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2"/>
                </a:lnTo>
                <a:lnTo>
                  <a:pt x="146244" y="346698"/>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3" y="198179"/>
                </a:lnTo>
                <a:lnTo>
                  <a:pt x="232" y="183107"/>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14" name="object 32"/>
          <p:cNvSpPr/>
          <p:nvPr/>
        </p:nvSpPr>
        <p:spPr>
          <a:xfrm>
            <a:off x="8716732" y="1593274"/>
            <a:ext cx="347472" cy="347472"/>
          </a:xfrm>
          <a:custGeom>
            <a:avLst/>
            <a:gdLst/>
            <a:ahLst/>
            <a:cxnLst/>
            <a:rect l="l" t="t" r="r" b="b"/>
            <a:pathLst>
              <a:path w="320730"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4"/>
                </a:lnTo>
                <a:lnTo>
                  <a:pt x="308334" y="106609"/>
                </a:lnTo>
                <a:lnTo>
                  <a:pt x="313014" y="120303"/>
                </a:lnTo>
                <a:lnTo>
                  <a:pt x="316635" y="134512"/>
                </a:lnTo>
                <a:lnTo>
                  <a:pt x="319147" y="149181"/>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3"/>
                </a:lnTo>
                <a:lnTo>
                  <a:pt x="285311" y="282563"/>
                </a:lnTo>
                <a:lnTo>
                  <a:pt x="276594" y="293344"/>
                </a:lnTo>
                <a:lnTo>
                  <a:pt x="267094" y="303311"/>
                </a:lnTo>
                <a:lnTo>
                  <a:pt x="256863" y="312410"/>
                </a:lnTo>
                <a:lnTo>
                  <a:pt x="245952" y="320584"/>
                </a:lnTo>
                <a:lnTo>
                  <a:pt x="234412" y="327778"/>
                </a:lnTo>
                <a:lnTo>
                  <a:pt x="222294" y="333937"/>
                </a:lnTo>
                <a:lnTo>
                  <a:pt x="209649" y="339005"/>
                </a:lnTo>
                <a:lnTo>
                  <a:pt x="196530" y="342927"/>
                </a:lnTo>
                <a:lnTo>
                  <a:pt x="182985" y="345647"/>
                </a:lnTo>
                <a:lnTo>
                  <a:pt x="169068" y="347110"/>
                </a:lnTo>
                <a:lnTo>
                  <a:pt x="160364" y="347362"/>
                </a:lnTo>
                <a:lnTo>
                  <a:pt x="146243" y="346698"/>
                </a:lnTo>
                <a:lnTo>
                  <a:pt x="132464" y="344742"/>
                </a:lnTo>
                <a:lnTo>
                  <a:pt x="119078" y="341551"/>
                </a:lnTo>
                <a:lnTo>
                  <a:pt x="106136" y="337180"/>
                </a:lnTo>
                <a:lnTo>
                  <a:pt x="93688" y="331684"/>
                </a:lnTo>
                <a:lnTo>
                  <a:pt x="81788" y="325119"/>
                </a:lnTo>
                <a:lnTo>
                  <a:pt x="70484" y="317539"/>
                </a:lnTo>
                <a:lnTo>
                  <a:pt x="59830" y="309002"/>
                </a:lnTo>
                <a:lnTo>
                  <a:pt x="49875" y="299561"/>
                </a:lnTo>
                <a:lnTo>
                  <a:pt x="40672" y="289272"/>
                </a:lnTo>
                <a:lnTo>
                  <a:pt x="32271" y="278192"/>
                </a:lnTo>
                <a:lnTo>
                  <a:pt x="24724" y="266375"/>
                </a:lnTo>
                <a:lnTo>
                  <a:pt x="18081" y="253876"/>
                </a:lnTo>
                <a:lnTo>
                  <a:pt x="12395" y="240752"/>
                </a:lnTo>
                <a:lnTo>
                  <a:pt x="7715" y="227057"/>
                </a:lnTo>
                <a:lnTo>
                  <a:pt x="4094" y="212848"/>
                </a:lnTo>
                <a:lnTo>
                  <a:pt x="1582" y="198179"/>
                </a:lnTo>
                <a:lnTo>
                  <a:pt x="232" y="183106"/>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15" name="object 30"/>
          <p:cNvSpPr/>
          <p:nvPr/>
        </p:nvSpPr>
        <p:spPr>
          <a:xfrm>
            <a:off x="7725572" y="3169970"/>
            <a:ext cx="347472" cy="347472"/>
          </a:xfrm>
          <a:custGeom>
            <a:avLst/>
            <a:gdLst/>
            <a:ahLst/>
            <a:cxnLst/>
            <a:rect l="l" t="t" r="r" b="b"/>
            <a:pathLst>
              <a:path w="320729"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2"/>
                </a:lnTo>
                <a:lnTo>
                  <a:pt x="146244" y="346698"/>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3" y="198179"/>
                </a:lnTo>
                <a:lnTo>
                  <a:pt x="232" y="183107"/>
                </a:lnTo>
                <a:lnTo>
                  <a:pt x="0" y="173680"/>
                </a:lnTo>
                <a:close/>
              </a:path>
            </a:pathLst>
          </a:custGeom>
          <a:solidFill>
            <a:srgbClr val="59BAD1"/>
          </a:solidFill>
          <a:ln w="28575">
            <a:solidFill>
              <a:srgbClr val="418FA2"/>
            </a:solidFill>
          </a:ln>
        </p:spPr>
        <p:txBody>
          <a:bodyPr wrap="square" lIns="0" tIns="0" rIns="0" bIns="0" rtlCol="0">
            <a:noAutofit/>
          </a:bodyPr>
          <a:lstStyle/>
          <a:p>
            <a:endParaRPr/>
          </a:p>
        </p:txBody>
      </p:sp>
      <p:sp>
        <p:nvSpPr>
          <p:cNvPr id="116" name="object 28"/>
          <p:cNvSpPr/>
          <p:nvPr/>
        </p:nvSpPr>
        <p:spPr>
          <a:xfrm>
            <a:off x="6401989" y="5328656"/>
            <a:ext cx="347472" cy="347472"/>
          </a:xfrm>
          <a:custGeom>
            <a:avLst/>
            <a:gdLst/>
            <a:ahLst/>
            <a:cxnLst/>
            <a:rect l="l" t="t" r="r" b="b"/>
            <a:pathLst>
              <a:path w="320730"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6"/>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17" name="object 26"/>
          <p:cNvSpPr/>
          <p:nvPr/>
        </p:nvSpPr>
        <p:spPr>
          <a:xfrm>
            <a:off x="7105873" y="4521611"/>
            <a:ext cx="347472" cy="347472"/>
          </a:xfrm>
          <a:custGeom>
            <a:avLst/>
            <a:gdLst/>
            <a:ahLst/>
            <a:cxnLst/>
            <a:rect l="l" t="t" r="r" b="b"/>
            <a:pathLst>
              <a:path w="320730"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6"/>
                </a:lnTo>
                <a:lnTo>
                  <a:pt x="0" y="173681"/>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18" name="object 24"/>
          <p:cNvSpPr/>
          <p:nvPr/>
        </p:nvSpPr>
        <p:spPr>
          <a:xfrm>
            <a:off x="5052670" y="3517331"/>
            <a:ext cx="347472" cy="347472"/>
          </a:xfrm>
          <a:custGeom>
            <a:avLst/>
            <a:gdLst/>
            <a:ahLst/>
            <a:cxnLst/>
            <a:rect l="l" t="t" r="r" b="b"/>
            <a:pathLst>
              <a:path w="320730"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1"/>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19" name="object 22"/>
          <p:cNvSpPr/>
          <p:nvPr/>
        </p:nvSpPr>
        <p:spPr>
          <a:xfrm>
            <a:off x="4776845" y="5206506"/>
            <a:ext cx="347472" cy="347472"/>
          </a:xfrm>
          <a:custGeom>
            <a:avLst/>
            <a:gdLst/>
            <a:ahLst/>
            <a:cxnLst/>
            <a:rect l="l" t="t" r="r" b="b"/>
            <a:pathLst>
              <a:path w="320730"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20" name="object 20"/>
          <p:cNvSpPr/>
          <p:nvPr/>
        </p:nvSpPr>
        <p:spPr>
          <a:xfrm>
            <a:off x="5373401" y="4051297"/>
            <a:ext cx="347472" cy="347472"/>
          </a:xfrm>
          <a:custGeom>
            <a:avLst/>
            <a:gdLst/>
            <a:ahLst/>
            <a:cxnLst/>
            <a:rect l="l" t="t" r="r" b="b"/>
            <a:pathLst>
              <a:path w="320730"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2"/>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1"/>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21" name="object 18"/>
          <p:cNvSpPr/>
          <p:nvPr/>
        </p:nvSpPr>
        <p:spPr>
          <a:xfrm>
            <a:off x="8237687" y="2691052"/>
            <a:ext cx="347472" cy="347472"/>
          </a:xfrm>
          <a:custGeom>
            <a:avLst/>
            <a:gdLst/>
            <a:ahLst/>
            <a:cxnLst/>
            <a:rect l="l" t="t" r="r" b="b"/>
            <a:pathLst>
              <a:path w="320730"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4"/>
                </a:lnTo>
                <a:lnTo>
                  <a:pt x="308334" y="106609"/>
                </a:lnTo>
                <a:lnTo>
                  <a:pt x="313014" y="120303"/>
                </a:lnTo>
                <a:lnTo>
                  <a:pt x="316635" y="134512"/>
                </a:lnTo>
                <a:lnTo>
                  <a:pt x="319147" y="149181"/>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2"/>
                </a:lnTo>
                <a:lnTo>
                  <a:pt x="146243" y="346698"/>
                </a:lnTo>
                <a:lnTo>
                  <a:pt x="132464" y="344742"/>
                </a:lnTo>
                <a:lnTo>
                  <a:pt x="119078" y="341551"/>
                </a:lnTo>
                <a:lnTo>
                  <a:pt x="106136" y="337180"/>
                </a:lnTo>
                <a:lnTo>
                  <a:pt x="93688"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7"/>
                </a:lnTo>
                <a:lnTo>
                  <a:pt x="4094" y="212848"/>
                </a:lnTo>
                <a:lnTo>
                  <a:pt x="1582" y="198179"/>
                </a:lnTo>
                <a:lnTo>
                  <a:pt x="232" y="183106"/>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22" name="object 6"/>
          <p:cNvSpPr txBox="1"/>
          <p:nvPr/>
        </p:nvSpPr>
        <p:spPr>
          <a:xfrm>
            <a:off x="2856125" y="3759280"/>
            <a:ext cx="992822" cy="330200"/>
          </a:xfrm>
          <a:prstGeom prst="rect">
            <a:avLst/>
          </a:prstGeom>
        </p:spPr>
        <p:txBody>
          <a:bodyPr wrap="square" lIns="0" tIns="0" rIns="0" bIns="0" rtlCol="0">
            <a:noAutofit/>
          </a:bodyPr>
          <a:lstStyle/>
          <a:p>
            <a:pPr marL="12700">
              <a:lnSpc>
                <a:spcPts val="2600"/>
              </a:lnSpc>
              <a:spcBef>
                <a:spcPts val="130"/>
              </a:spcBef>
            </a:pPr>
            <a:r>
              <a:rPr sz="3600" baseline="2275" dirty="0">
                <a:solidFill>
                  <a:srgbClr val="7F7E7E"/>
                </a:solidFill>
                <a:cs typeface="Calibri"/>
              </a:rPr>
              <a:t>Income</a:t>
            </a:r>
            <a:endParaRPr sz="2400" dirty="0">
              <a:cs typeface="Calibri"/>
            </a:endParaRPr>
          </a:p>
        </p:txBody>
      </p:sp>
      <p:grpSp>
        <p:nvGrpSpPr>
          <p:cNvPr id="123" name="Group 122"/>
          <p:cNvGrpSpPr/>
          <p:nvPr/>
        </p:nvGrpSpPr>
        <p:grpSpPr>
          <a:xfrm>
            <a:off x="3907438" y="1888930"/>
            <a:ext cx="6303362" cy="4054670"/>
            <a:chOff x="2343901" y="1923700"/>
            <a:chExt cx="6303362" cy="4054670"/>
          </a:xfrm>
        </p:grpSpPr>
        <p:sp>
          <p:nvSpPr>
            <p:cNvPr id="124" name="object 67"/>
            <p:cNvSpPr/>
            <p:nvPr/>
          </p:nvSpPr>
          <p:spPr>
            <a:xfrm>
              <a:off x="2343901" y="1923700"/>
              <a:ext cx="0" cy="4054670"/>
            </a:xfrm>
            <a:custGeom>
              <a:avLst/>
              <a:gdLst/>
              <a:ahLst/>
              <a:cxnLst/>
              <a:rect l="l" t="t" r="r" b="b"/>
              <a:pathLst>
                <a:path h="4054670">
                  <a:moveTo>
                    <a:pt x="0" y="4054670"/>
                  </a:moveTo>
                  <a:lnTo>
                    <a:pt x="0" y="0"/>
                  </a:lnTo>
                </a:path>
              </a:pathLst>
            </a:custGeom>
            <a:ln w="25399">
              <a:solidFill>
                <a:srgbClr val="6094C9"/>
              </a:solidFill>
              <a:headEnd type="none"/>
              <a:tailEnd type="arrow"/>
            </a:ln>
            <a:effectLst>
              <a:outerShdw blurRad="50800" dist="38100" dir="5400000" algn="t" rotWithShape="0">
                <a:prstClr val="black">
                  <a:alpha val="40000"/>
                </a:prstClr>
              </a:outerShdw>
            </a:effectLst>
          </p:spPr>
          <p:txBody>
            <a:bodyPr wrap="square" lIns="0" tIns="0" rIns="0" bIns="0" rtlCol="0">
              <a:noAutofit/>
            </a:bodyPr>
            <a:lstStyle/>
            <a:p>
              <a:endParaRPr/>
            </a:p>
          </p:txBody>
        </p:sp>
        <p:sp>
          <p:nvSpPr>
            <p:cNvPr id="125" name="object 70"/>
            <p:cNvSpPr/>
            <p:nvPr/>
          </p:nvSpPr>
          <p:spPr>
            <a:xfrm>
              <a:off x="2343901" y="5978370"/>
              <a:ext cx="6303362" cy="0"/>
            </a:xfrm>
            <a:custGeom>
              <a:avLst/>
              <a:gdLst/>
              <a:ahLst/>
              <a:cxnLst/>
              <a:rect l="l" t="t" r="r" b="b"/>
              <a:pathLst>
                <a:path w="6303362">
                  <a:moveTo>
                    <a:pt x="0" y="0"/>
                  </a:moveTo>
                  <a:lnTo>
                    <a:pt x="6303362" y="0"/>
                  </a:lnTo>
                </a:path>
              </a:pathLst>
            </a:custGeom>
            <a:ln w="25399">
              <a:solidFill>
                <a:srgbClr val="6094C9"/>
              </a:solidFill>
              <a:headEnd type="none"/>
              <a:tailEnd type="arrow"/>
            </a:ln>
            <a:effectLst>
              <a:outerShdw blurRad="50800" dist="38100" algn="l" rotWithShape="0">
                <a:prstClr val="black">
                  <a:alpha val="40000"/>
                </a:prstClr>
              </a:outerShdw>
            </a:effectLst>
          </p:spPr>
          <p:txBody>
            <a:bodyPr wrap="square" lIns="0" tIns="0" rIns="0" bIns="0" rtlCol="0">
              <a:noAutofit/>
            </a:bodyPr>
            <a:lstStyle/>
            <a:p>
              <a:endParaRPr/>
            </a:p>
          </p:txBody>
        </p:sp>
      </p:grpSp>
      <p:sp>
        <p:nvSpPr>
          <p:cNvPr id="126" name="object 69"/>
          <p:cNvSpPr/>
          <p:nvPr/>
        </p:nvSpPr>
        <p:spPr>
          <a:xfrm>
            <a:off x="7006208" y="2493252"/>
            <a:ext cx="565019" cy="625840"/>
          </a:xfrm>
          <a:custGeom>
            <a:avLst/>
            <a:gdLst/>
            <a:ahLst/>
            <a:cxnLst/>
            <a:rect l="l" t="t" r="r" b="b"/>
            <a:pathLst>
              <a:path w="565019" h="625840">
                <a:moveTo>
                  <a:pt x="0" y="0"/>
                </a:moveTo>
                <a:lnTo>
                  <a:pt x="0" y="625840"/>
                </a:lnTo>
                <a:lnTo>
                  <a:pt x="565019" y="625840"/>
                </a:lnTo>
                <a:lnTo>
                  <a:pt x="565019" y="0"/>
                </a:lnTo>
                <a:lnTo>
                  <a:pt x="0" y="0"/>
                </a:lnTo>
                <a:close/>
              </a:path>
            </a:pathLst>
          </a:custGeom>
          <a:solidFill>
            <a:srgbClr val="59B9D0">
              <a:alpha val="71000"/>
            </a:srgbClr>
          </a:solidFill>
          <a:effectLst>
            <a:outerShdw blurRad="50800" dist="38100" dir="5400000" algn="t" rotWithShape="0">
              <a:prstClr val="black">
                <a:alpha val="40000"/>
              </a:prstClr>
            </a:outerShdw>
          </a:effectLst>
        </p:spPr>
        <p:txBody>
          <a:bodyPr wrap="square" lIns="0" tIns="0" rIns="0" bIns="0" rtlCol="0">
            <a:noAutofit/>
          </a:bodyPr>
          <a:lstStyle/>
          <a:p>
            <a:endParaRPr/>
          </a:p>
        </p:txBody>
      </p:sp>
      <p:sp>
        <p:nvSpPr>
          <p:cNvPr id="127" name="object 69"/>
          <p:cNvSpPr/>
          <p:nvPr/>
        </p:nvSpPr>
        <p:spPr>
          <a:xfrm>
            <a:off x="4093375" y="5050233"/>
            <a:ext cx="565019" cy="625840"/>
          </a:xfrm>
          <a:custGeom>
            <a:avLst/>
            <a:gdLst/>
            <a:ahLst/>
            <a:cxnLst/>
            <a:rect l="l" t="t" r="r" b="b"/>
            <a:pathLst>
              <a:path w="565019" h="625840">
                <a:moveTo>
                  <a:pt x="0" y="0"/>
                </a:moveTo>
                <a:lnTo>
                  <a:pt x="0" y="625840"/>
                </a:lnTo>
                <a:lnTo>
                  <a:pt x="565019" y="625840"/>
                </a:lnTo>
                <a:lnTo>
                  <a:pt x="565019" y="0"/>
                </a:lnTo>
                <a:lnTo>
                  <a:pt x="0" y="0"/>
                </a:lnTo>
                <a:close/>
              </a:path>
            </a:pathLst>
          </a:custGeom>
          <a:solidFill>
            <a:srgbClr val="59B9D0">
              <a:alpha val="71000"/>
            </a:srgbClr>
          </a:solidFill>
          <a:effectLst>
            <a:outerShdw blurRad="50800" dist="38100" dir="5400000" algn="t" rotWithShape="0">
              <a:prstClr val="black">
                <a:alpha val="40000"/>
              </a:prstClr>
            </a:outerShdw>
          </a:effectLst>
        </p:spPr>
        <p:txBody>
          <a:bodyPr wrap="square" lIns="0" tIns="0" rIns="0" bIns="0" rtlCol="0">
            <a:noAutofit/>
          </a:bodyPr>
          <a:lstStyle/>
          <a:p>
            <a:endParaRPr/>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666FFAB-C0FA-C044-8E77-3B98B46D0F6A}"/>
              </a:ext>
            </a:extLst>
          </p:cNvPr>
          <p:cNvSpPr>
            <a:spLocks noGrp="1"/>
          </p:cNvSpPr>
          <p:nvPr>
            <p:ph type="title"/>
          </p:nvPr>
        </p:nvSpPr>
        <p:spPr>
          <a:xfrm>
            <a:off x="388936" y="338418"/>
            <a:ext cx="10735860" cy="985557"/>
          </a:xfrm>
        </p:spPr>
        <p:txBody>
          <a:bodyPr/>
          <a:lstStyle/>
          <a:p>
            <a:r>
              <a:rPr lang="en-US" dirty="0" smtClean="0"/>
              <a:t>HAC: required inputs</a:t>
            </a:r>
            <a:endParaRPr lang="en-US" dirty="0"/>
          </a:p>
        </p:txBody>
      </p:sp>
      <p:sp>
        <p:nvSpPr>
          <p:cNvPr id="5" name="TextBox 4"/>
          <p:cNvSpPr txBox="1"/>
          <p:nvPr/>
        </p:nvSpPr>
        <p:spPr>
          <a:xfrm>
            <a:off x="505215" y="1349544"/>
            <a:ext cx="11686785" cy="7048083"/>
          </a:xfrm>
          <a:prstGeom prst="rect">
            <a:avLst/>
          </a:prstGeom>
          <a:noFill/>
        </p:spPr>
        <p:txBody>
          <a:bodyPr wrap="square" rtlCol="0">
            <a:spAutoFit/>
          </a:bodyPr>
          <a:lstStyle/>
          <a:p>
            <a:r>
              <a:rPr lang="en-US" sz="3200" dirty="0" smtClean="0">
                <a:solidFill>
                  <a:srgbClr val="3366FF"/>
                </a:solidFill>
                <a:latin typeface="Gill Sans MT"/>
              </a:rPr>
              <a:t>1. Metric—function to calculate distance </a:t>
            </a:r>
          </a:p>
          <a:p>
            <a:r>
              <a:rPr lang="en-US" sz="3200" dirty="0" smtClean="0">
                <a:solidFill>
                  <a:srgbClr val="000000"/>
                </a:solidFill>
                <a:latin typeface="Gill Sans MT"/>
              </a:rPr>
              <a:t>e.g. Euclidean, Manhattan</a:t>
            </a:r>
            <a:r>
              <a:rPr lang="en-US" sz="3200" dirty="0">
                <a:solidFill>
                  <a:srgbClr val="000000"/>
                </a:solidFill>
                <a:latin typeface="Gill Sans MT"/>
              </a:rPr>
              <a:t> </a:t>
            </a:r>
            <a:r>
              <a:rPr lang="en-US" sz="3200" dirty="0" smtClean="0">
                <a:solidFill>
                  <a:srgbClr val="000000"/>
                </a:solidFill>
                <a:latin typeface="Gill Sans MT"/>
              </a:rPr>
              <a:t>or cosine</a:t>
            </a:r>
          </a:p>
          <a:p>
            <a:endParaRPr lang="en-US" sz="2000" dirty="0">
              <a:solidFill>
                <a:srgbClr val="000000"/>
              </a:solidFill>
              <a:latin typeface="Gill Sans MT"/>
            </a:endParaRPr>
          </a:p>
          <a:p>
            <a:r>
              <a:rPr lang="en-US" sz="3200" dirty="0" smtClean="0">
                <a:solidFill>
                  <a:srgbClr val="3366FF"/>
                </a:solidFill>
                <a:latin typeface="Gill Sans MT"/>
              </a:rPr>
              <a:t>2. Linkage—how to merge clusters</a:t>
            </a:r>
          </a:p>
          <a:p>
            <a:r>
              <a:rPr lang="en-US" sz="3200" dirty="0" smtClean="0">
                <a:solidFill>
                  <a:srgbClr val="000000"/>
                </a:solidFill>
                <a:latin typeface="Gill Sans MT"/>
              </a:rPr>
              <a:t>e.g. use min/</a:t>
            </a:r>
            <a:r>
              <a:rPr lang="en-US" sz="3200" dirty="0" err="1" smtClean="0">
                <a:solidFill>
                  <a:srgbClr val="000000"/>
                </a:solidFill>
                <a:latin typeface="Gill Sans MT"/>
              </a:rPr>
              <a:t>avg</a:t>
            </a:r>
            <a:r>
              <a:rPr lang="en-US" sz="3200" dirty="0" smtClean="0">
                <a:solidFill>
                  <a:srgbClr val="000000"/>
                </a:solidFill>
                <a:latin typeface="Gill Sans MT"/>
              </a:rPr>
              <a:t>/max distance between points in cluster</a:t>
            </a:r>
          </a:p>
          <a:p>
            <a:r>
              <a:rPr lang="en-US" sz="3200" dirty="0" smtClean="0">
                <a:solidFill>
                  <a:srgbClr val="000000"/>
                </a:solidFill>
                <a:latin typeface="Gill Sans MT"/>
              </a:rPr>
              <a:t>or minimize variance (“inertia”) of clusters being merged</a:t>
            </a:r>
          </a:p>
          <a:p>
            <a:endParaRPr lang="en-US" sz="2000" dirty="0" smtClean="0">
              <a:solidFill>
                <a:srgbClr val="000000"/>
              </a:solidFill>
              <a:latin typeface="Gill Sans MT"/>
            </a:endParaRPr>
          </a:p>
          <a:p>
            <a:r>
              <a:rPr lang="en-US" sz="3200" dirty="0" smtClean="0">
                <a:solidFill>
                  <a:srgbClr val="3366FF"/>
                </a:solidFill>
              </a:rPr>
              <a:t>3. End—when to terminate algorithm</a:t>
            </a:r>
            <a:endParaRPr lang="en-US" sz="3200" dirty="0">
              <a:solidFill>
                <a:srgbClr val="3366FF"/>
              </a:solidFill>
            </a:endParaRPr>
          </a:p>
          <a:p>
            <a:r>
              <a:rPr lang="en-US" sz="3200" dirty="0">
                <a:solidFill>
                  <a:srgbClr val="000000"/>
                </a:solidFill>
              </a:rPr>
              <a:t>e.g. </a:t>
            </a:r>
            <a:r>
              <a:rPr lang="en-US" sz="3200" dirty="0" smtClean="0">
                <a:solidFill>
                  <a:srgbClr val="000000"/>
                </a:solidFill>
              </a:rPr>
              <a:t>usually specify number of clusters</a:t>
            </a:r>
          </a:p>
          <a:p>
            <a:r>
              <a:rPr lang="en-US" sz="3200" dirty="0" smtClean="0">
                <a:solidFill>
                  <a:srgbClr val="000000"/>
                </a:solidFill>
              </a:rPr>
              <a:t>can also specify threshold for inter-cluster distance</a:t>
            </a:r>
            <a:endParaRPr lang="en-US" sz="3200" dirty="0">
              <a:solidFill>
                <a:srgbClr val="000000"/>
              </a:solidFill>
            </a:endParaRPr>
          </a:p>
          <a:p>
            <a:endParaRPr lang="en-US" sz="3200" dirty="0">
              <a:solidFill>
                <a:srgbClr val="000000"/>
              </a:solidFill>
              <a:latin typeface="Gill Sans MT"/>
            </a:endParaRPr>
          </a:p>
          <a:p>
            <a:endParaRPr lang="en-US" sz="3200" dirty="0" smtClean="0">
              <a:solidFill>
                <a:srgbClr val="000000"/>
              </a:solidFill>
              <a:latin typeface="Gill Sans MT"/>
            </a:endParaRPr>
          </a:p>
          <a:p>
            <a:endParaRPr lang="en-US" sz="3200" dirty="0">
              <a:solidFill>
                <a:srgbClr val="000000"/>
              </a:solidFill>
              <a:latin typeface="Gill Sans MT"/>
            </a:endParaRPr>
          </a:p>
          <a:p>
            <a:endParaRPr lang="en-US" sz="3200" dirty="0" smtClean="0">
              <a:solidFill>
                <a:srgbClr val="000000"/>
              </a:solidFill>
              <a:latin typeface="Gill Sans MT"/>
            </a:endParaRPr>
          </a:p>
          <a:p>
            <a:endParaRPr lang="en-US" sz="2800" dirty="0" smtClean="0">
              <a:solidFill>
                <a:srgbClr val="000000"/>
              </a:solidFill>
              <a:latin typeface="Gill Sans MT"/>
            </a:endParaRPr>
          </a:p>
        </p:txBody>
      </p:sp>
    </p:spTree>
    <p:extLst>
      <p:ext uri="{BB962C8B-B14F-4D97-AF65-F5344CB8AC3E}">
        <p14:creationId xmlns:p14="http://schemas.microsoft.com/office/powerpoint/2010/main" val="78135737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object 5"/>
          <p:cNvSpPr txBox="1"/>
          <p:nvPr/>
        </p:nvSpPr>
        <p:spPr>
          <a:xfrm>
            <a:off x="6950816" y="6116930"/>
            <a:ext cx="542241" cy="330200"/>
          </a:xfrm>
          <a:prstGeom prst="rect">
            <a:avLst/>
          </a:prstGeom>
        </p:spPr>
        <p:txBody>
          <a:bodyPr wrap="square" lIns="0" tIns="0" rIns="0" bIns="0" rtlCol="0">
            <a:noAutofit/>
          </a:bodyPr>
          <a:lstStyle/>
          <a:p>
            <a:pPr marL="12700">
              <a:lnSpc>
                <a:spcPts val="2600"/>
              </a:lnSpc>
              <a:spcBef>
                <a:spcPts val="130"/>
              </a:spcBef>
            </a:pPr>
            <a:r>
              <a:rPr sz="3600" baseline="2275" dirty="0">
                <a:solidFill>
                  <a:srgbClr val="7F7E7E"/>
                </a:solidFill>
                <a:latin typeface="Calibri"/>
                <a:cs typeface="Calibri"/>
              </a:rPr>
              <a:t>Age</a:t>
            </a:r>
            <a:endParaRPr sz="2400">
              <a:latin typeface="Calibri"/>
              <a:cs typeface="Calibri"/>
            </a:endParaRPr>
          </a:p>
        </p:txBody>
      </p:sp>
      <p:sp>
        <p:nvSpPr>
          <p:cNvPr id="90" name="object 5"/>
          <p:cNvSpPr txBox="1"/>
          <p:nvPr/>
        </p:nvSpPr>
        <p:spPr>
          <a:xfrm>
            <a:off x="3625916" y="369651"/>
            <a:ext cx="6889684" cy="807913"/>
          </a:xfrm>
          <a:prstGeom prst="rect">
            <a:avLst/>
          </a:prstGeom>
        </p:spPr>
        <p:txBody>
          <a:bodyPr wrap="square" lIns="0" tIns="0" rIns="0" bIns="0" rtlCol="0">
            <a:spAutoFit/>
          </a:bodyPr>
          <a:lstStyle/>
          <a:p>
            <a:pPr marL="12700" marR="41909">
              <a:lnSpc>
                <a:spcPts val="3454"/>
              </a:lnSpc>
              <a:spcBef>
                <a:spcPts val="172"/>
              </a:spcBef>
            </a:pPr>
            <a:r>
              <a:rPr lang="en-US" sz="4800" baseline="2560" dirty="0">
                <a:solidFill>
                  <a:srgbClr val="4E81BC"/>
                </a:solidFill>
                <a:latin typeface="+mj-lt"/>
                <a:cs typeface="Calibri"/>
              </a:rPr>
              <a:t>Mean Shift</a:t>
            </a:r>
            <a:endParaRPr sz="3200" dirty="0">
              <a:latin typeface="+mj-lt"/>
              <a:cs typeface="Calibri"/>
            </a:endParaRPr>
          </a:p>
          <a:p>
            <a:pPr marL="12700">
              <a:lnSpc>
                <a:spcPts val="2770"/>
              </a:lnSpc>
            </a:pPr>
            <a:r>
              <a:rPr lang="en-US" sz="3200" baseline="1137" dirty="0">
                <a:solidFill>
                  <a:srgbClr val="7F7E7E"/>
                </a:solidFill>
                <a:cs typeface="Calibri"/>
              </a:rPr>
              <a:t>Sample local density, follow gradient towards denser direction</a:t>
            </a:r>
          </a:p>
        </p:txBody>
      </p:sp>
      <p:sp>
        <p:nvSpPr>
          <p:cNvPr id="91" name="object 82"/>
          <p:cNvSpPr/>
          <p:nvPr/>
        </p:nvSpPr>
        <p:spPr>
          <a:xfrm>
            <a:off x="5938372" y="5487188"/>
            <a:ext cx="347472" cy="347472"/>
          </a:xfrm>
          <a:custGeom>
            <a:avLst/>
            <a:gdLst/>
            <a:ahLst/>
            <a:cxnLst/>
            <a:rect l="l" t="t" r="r" b="b"/>
            <a:pathLst>
              <a:path w="320729"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92" name="object 84"/>
          <p:cNvSpPr/>
          <p:nvPr/>
        </p:nvSpPr>
        <p:spPr>
          <a:xfrm>
            <a:off x="6923747" y="5521291"/>
            <a:ext cx="347472" cy="347472"/>
          </a:xfrm>
          <a:custGeom>
            <a:avLst/>
            <a:gdLst/>
            <a:ahLst/>
            <a:cxnLst/>
            <a:rect l="l" t="t" r="r" b="b"/>
            <a:pathLst>
              <a:path w="320729"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6"/>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93" name="object 86"/>
          <p:cNvSpPr/>
          <p:nvPr/>
        </p:nvSpPr>
        <p:spPr>
          <a:xfrm>
            <a:off x="7775551" y="5502337"/>
            <a:ext cx="347472" cy="347472"/>
          </a:xfrm>
          <a:custGeom>
            <a:avLst/>
            <a:gdLst/>
            <a:ahLst/>
            <a:cxnLst/>
            <a:rect l="l" t="t" r="r" b="b"/>
            <a:pathLst>
              <a:path w="320729"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9"/>
                </a:lnTo>
                <a:lnTo>
                  <a:pt x="288458" y="69169"/>
                </a:lnTo>
                <a:lnTo>
                  <a:pt x="296005" y="80986"/>
                </a:lnTo>
                <a:lnTo>
                  <a:pt x="302647" y="93485"/>
                </a:lnTo>
                <a:lnTo>
                  <a:pt x="308334" y="106609"/>
                </a:lnTo>
                <a:lnTo>
                  <a:pt x="313014" y="120303"/>
                </a:lnTo>
                <a:lnTo>
                  <a:pt x="316635" y="134513"/>
                </a:lnTo>
                <a:lnTo>
                  <a:pt x="319146" y="149182"/>
                </a:lnTo>
                <a:lnTo>
                  <a:pt x="320497" y="164255"/>
                </a:lnTo>
                <a:lnTo>
                  <a:pt x="320729" y="173680"/>
                </a:lnTo>
                <a:lnTo>
                  <a:pt x="320116" y="188974"/>
                </a:lnTo>
                <a:lnTo>
                  <a:pt x="318311" y="203897"/>
                </a:lnTo>
                <a:lnTo>
                  <a:pt x="315364" y="218395"/>
                </a:lnTo>
                <a:lnTo>
                  <a:pt x="311328" y="232412"/>
                </a:lnTo>
                <a:lnTo>
                  <a:pt x="306254" y="245893"/>
                </a:lnTo>
                <a:lnTo>
                  <a:pt x="300192" y="258782"/>
                </a:lnTo>
                <a:lnTo>
                  <a:pt x="293194" y="271024"/>
                </a:lnTo>
                <a:lnTo>
                  <a:pt x="285310" y="282563"/>
                </a:lnTo>
                <a:lnTo>
                  <a:pt x="276593" y="293344"/>
                </a:lnTo>
                <a:lnTo>
                  <a:pt x="267094" y="303312"/>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6"/>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94" name="object 74"/>
          <p:cNvSpPr/>
          <p:nvPr/>
        </p:nvSpPr>
        <p:spPr>
          <a:xfrm>
            <a:off x="4192469" y="5195209"/>
            <a:ext cx="347472" cy="347472"/>
          </a:xfrm>
          <a:custGeom>
            <a:avLst/>
            <a:gdLst/>
            <a:ahLst/>
            <a:cxnLst/>
            <a:rect l="l" t="t" r="r" b="b"/>
            <a:pathLst>
              <a:path w="320730"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0"/>
                </a:lnTo>
                <a:close/>
              </a:path>
            </a:pathLst>
          </a:custGeom>
          <a:solidFill>
            <a:srgbClr val="CD665F"/>
          </a:solidFill>
          <a:ln w="28575">
            <a:solidFill>
              <a:srgbClr val="9F4B46"/>
            </a:solidFill>
          </a:ln>
        </p:spPr>
        <p:txBody>
          <a:bodyPr wrap="square" lIns="0" tIns="0" rIns="0" bIns="0" rtlCol="0">
            <a:noAutofit/>
          </a:bodyPr>
          <a:lstStyle/>
          <a:p>
            <a:endParaRPr/>
          </a:p>
        </p:txBody>
      </p:sp>
      <p:sp>
        <p:nvSpPr>
          <p:cNvPr id="95" name="object 72"/>
          <p:cNvSpPr/>
          <p:nvPr/>
        </p:nvSpPr>
        <p:spPr>
          <a:xfrm>
            <a:off x="7483366" y="2517371"/>
            <a:ext cx="347472" cy="347472"/>
          </a:xfrm>
          <a:custGeom>
            <a:avLst/>
            <a:gdLst/>
            <a:ahLst/>
            <a:cxnLst/>
            <a:rect l="l" t="t" r="r" b="b"/>
            <a:pathLst>
              <a:path w="320730"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30" y="342927"/>
                </a:lnTo>
                <a:lnTo>
                  <a:pt x="182985" y="345647"/>
                </a:lnTo>
                <a:lnTo>
                  <a:pt x="169068" y="347110"/>
                </a:lnTo>
                <a:lnTo>
                  <a:pt x="160364" y="347362"/>
                </a:lnTo>
                <a:lnTo>
                  <a:pt x="146244" y="346698"/>
                </a:lnTo>
                <a:lnTo>
                  <a:pt x="132465" y="344742"/>
                </a:lnTo>
                <a:lnTo>
                  <a:pt x="119078" y="341551"/>
                </a:lnTo>
                <a:lnTo>
                  <a:pt x="106136" y="337180"/>
                </a:lnTo>
                <a:lnTo>
                  <a:pt x="93689" y="331684"/>
                </a:lnTo>
                <a:lnTo>
                  <a:pt x="81788" y="325119"/>
                </a:lnTo>
                <a:lnTo>
                  <a:pt x="70485" y="317540"/>
                </a:lnTo>
                <a:lnTo>
                  <a:pt x="59830" y="309002"/>
                </a:lnTo>
                <a:lnTo>
                  <a:pt x="49876" y="299561"/>
                </a:lnTo>
                <a:lnTo>
                  <a:pt x="40672" y="289273"/>
                </a:lnTo>
                <a:lnTo>
                  <a:pt x="32271" y="278192"/>
                </a:lnTo>
                <a:lnTo>
                  <a:pt x="24724" y="266375"/>
                </a:lnTo>
                <a:lnTo>
                  <a:pt x="18081" y="253876"/>
                </a:lnTo>
                <a:lnTo>
                  <a:pt x="12395" y="240752"/>
                </a:lnTo>
                <a:lnTo>
                  <a:pt x="7715" y="227058"/>
                </a:lnTo>
                <a:lnTo>
                  <a:pt x="4094" y="212848"/>
                </a:lnTo>
                <a:lnTo>
                  <a:pt x="1583" y="198180"/>
                </a:lnTo>
                <a:lnTo>
                  <a:pt x="232" y="183107"/>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96" name="object 70"/>
          <p:cNvSpPr/>
          <p:nvPr/>
        </p:nvSpPr>
        <p:spPr>
          <a:xfrm>
            <a:off x="7084113" y="2135643"/>
            <a:ext cx="347472" cy="347472"/>
          </a:xfrm>
          <a:custGeom>
            <a:avLst/>
            <a:gdLst/>
            <a:ahLst/>
            <a:cxnLst/>
            <a:rect l="l" t="t" r="r" b="b"/>
            <a:pathLst>
              <a:path w="320730"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2"/>
                </a:lnTo>
                <a:lnTo>
                  <a:pt x="146244" y="346698"/>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3" y="198179"/>
                </a:lnTo>
                <a:lnTo>
                  <a:pt x="232" y="183107"/>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97" name="object 68"/>
          <p:cNvSpPr/>
          <p:nvPr/>
        </p:nvSpPr>
        <p:spPr>
          <a:xfrm>
            <a:off x="6672028" y="1723114"/>
            <a:ext cx="347472" cy="347472"/>
          </a:xfrm>
          <a:custGeom>
            <a:avLst/>
            <a:gdLst/>
            <a:ahLst/>
            <a:cxnLst/>
            <a:rect l="l" t="t" r="r" b="b"/>
            <a:pathLst>
              <a:path w="320729"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2"/>
                </a:lnTo>
                <a:lnTo>
                  <a:pt x="146244" y="346698"/>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3"/>
                </a:lnTo>
                <a:lnTo>
                  <a:pt x="32271" y="278192"/>
                </a:lnTo>
                <a:lnTo>
                  <a:pt x="24724" y="266375"/>
                </a:lnTo>
                <a:lnTo>
                  <a:pt x="18081" y="253876"/>
                </a:lnTo>
                <a:lnTo>
                  <a:pt x="12395" y="240752"/>
                </a:lnTo>
                <a:lnTo>
                  <a:pt x="7715" y="227058"/>
                </a:lnTo>
                <a:lnTo>
                  <a:pt x="4094" y="212848"/>
                </a:lnTo>
                <a:lnTo>
                  <a:pt x="1583" y="198179"/>
                </a:lnTo>
                <a:lnTo>
                  <a:pt x="232" y="183107"/>
                </a:lnTo>
                <a:lnTo>
                  <a:pt x="0" y="173680"/>
                </a:lnTo>
                <a:close/>
              </a:path>
            </a:pathLst>
          </a:custGeom>
          <a:solidFill>
            <a:srgbClr val="59BAD1"/>
          </a:solidFill>
          <a:ln w="28575">
            <a:solidFill>
              <a:srgbClr val="418FA2"/>
            </a:solidFill>
          </a:ln>
        </p:spPr>
        <p:txBody>
          <a:bodyPr wrap="square" lIns="0" tIns="0" rIns="0" bIns="0" rtlCol="0">
            <a:noAutofit/>
          </a:bodyPr>
          <a:lstStyle/>
          <a:p>
            <a:endParaRPr/>
          </a:p>
        </p:txBody>
      </p:sp>
      <p:sp>
        <p:nvSpPr>
          <p:cNvPr id="98" name="object 66"/>
          <p:cNvSpPr/>
          <p:nvPr/>
        </p:nvSpPr>
        <p:spPr>
          <a:xfrm>
            <a:off x="8396003" y="3412181"/>
            <a:ext cx="347472" cy="347472"/>
          </a:xfrm>
          <a:custGeom>
            <a:avLst/>
            <a:gdLst/>
            <a:ahLst/>
            <a:cxnLst/>
            <a:rect l="l" t="t" r="r" b="b"/>
            <a:pathLst>
              <a:path w="320730"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4"/>
                </a:lnTo>
                <a:lnTo>
                  <a:pt x="308334" y="106609"/>
                </a:lnTo>
                <a:lnTo>
                  <a:pt x="313014" y="120303"/>
                </a:lnTo>
                <a:lnTo>
                  <a:pt x="316635" y="134512"/>
                </a:lnTo>
                <a:lnTo>
                  <a:pt x="319147" y="149181"/>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3" y="346697"/>
                </a:lnTo>
                <a:lnTo>
                  <a:pt x="132464" y="344742"/>
                </a:lnTo>
                <a:lnTo>
                  <a:pt x="119078" y="341551"/>
                </a:lnTo>
                <a:lnTo>
                  <a:pt x="106136" y="337180"/>
                </a:lnTo>
                <a:lnTo>
                  <a:pt x="93688" y="331684"/>
                </a:lnTo>
                <a:lnTo>
                  <a:pt x="81788" y="325119"/>
                </a:lnTo>
                <a:lnTo>
                  <a:pt x="70484" y="317539"/>
                </a:lnTo>
                <a:lnTo>
                  <a:pt x="59830" y="309001"/>
                </a:lnTo>
                <a:lnTo>
                  <a:pt x="49875" y="299561"/>
                </a:lnTo>
                <a:lnTo>
                  <a:pt x="40672" y="289272"/>
                </a:lnTo>
                <a:lnTo>
                  <a:pt x="32271" y="278192"/>
                </a:lnTo>
                <a:lnTo>
                  <a:pt x="24724" y="266375"/>
                </a:lnTo>
                <a:lnTo>
                  <a:pt x="18081" y="253876"/>
                </a:lnTo>
                <a:lnTo>
                  <a:pt x="12395" y="240752"/>
                </a:lnTo>
                <a:lnTo>
                  <a:pt x="7715" y="227057"/>
                </a:lnTo>
                <a:lnTo>
                  <a:pt x="4094" y="212848"/>
                </a:lnTo>
                <a:lnTo>
                  <a:pt x="1582" y="198179"/>
                </a:lnTo>
                <a:lnTo>
                  <a:pt x="232" y="183106"/>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99" name="object 63"/>
          <p:cNvSpPr/>
          <p:nvPr/>
        </p:nvSpPr>
        <p:spPr>
          <a:xfrm>
            <a:off x="7404842" y="5021529"/>
            <a:ext cx="347472" cy="347472"/>
          </a:xfrm>
          <a:custGeom>
            <a:avLst/>
            <a:gdLst/>
            <a:ahLst/>
            <a:cxnLst/>
            <a:rect l="l" t="t" r="r" b="b"/>
            <a:pathLst>
              <a:path w="320730" h="347361">
                <a:moveTo>
                  <a:pt x="0" y="173680"/>
                </a:moveTo>
                <a:lnTo>
                  <a:pt x="232" y="183106"/>
                </a:lnTo>
                <a:lnTo>
                  <a:pt x="1583" y="198179"/>
                </a:lnTo>
                <a:lnTo>
                  <a:pt x="4094" y="212848"/>
                </a:lnTo>
                <a:lnTo>
                  <a:pt x="7715" y="227058"/>
                </a:lnTo>
                <a:lnTo>
                  <a:pt x="12395" y="240752"/>
                </a:lnTo>
                <a:lnTo>
                  <a:pt x="18082" y="253876"/>
                </a:lnTo>
                <a:lnTo>
                  <a:pt x="24724" y="266375"/>
                </a:lnTo>
                <a:lnTo>
                  <a:pt x="32272" y="278192"/>
                </a:lnTo>
                <a:lnTo>
                  <a:pt x="40673" y="289272"/>
                </a:lnTo>
                <a:lnTo>
                  <a:pt x="49876" y="299561"/>
                </a:lnTo>
                <a:lnTo>
                  <a:pt x="59830" y="309001"/>
                </a:lnTo>
                <a:lnTo>
                  <a:pt x="70485" y="317539"/>
                </a:lnTo>
                <a:lnTo>
                  <a:pt x="81788" y="325118"/>
                </a:lnTo>
                <a:lnTo>
                  <a:pt x="93689" y="331684"/>
                </a:lnTo>
                <a:lnTo>
                  <a:pt x="106136" y="337180"/>
                </a:lnTo>
                <a:lnTo>
                  <a:pt x="119079" y="341551"/>
                </a:lnTo>
                <a:lnTo>
                  <a:pt x="132465" y="344742"/>
                </a:lnTo>
                <a:lnTo>
                  <a:pt x="146244" y="346697"/>
                </a:lnTo>
                <a:lnTo>
                  <a:pt x="160365" y="347361"/>
                </a:lnTo>
                <a:lnTo>
                  <a:pt x="169069" y="347110"/>
                </a:lnTo>
                <a:lnTo>
                  <a:pt x="182986" y="345646"/>
                </a:lnTo>
                <a:lnTo>
                  <a:pt x="196530" y="342926"/>
                </a:lnTo>
                <a:lnTo>
                  <a:pt x="209650" y="339004"/>
                </a:lnTo>
                <a:lnTo>
                  <a:pt x="222295" y="333936"/>
                </a:lnTo>
                <a:lnTo>
                  <a:pt x="234413" y="327778"/>
                </a:lnTo>
                <a:lnTo>
                  <a:pt x="245953" y="320583"/>
                </a:lnTo>
                <a:lnTo>
                  <a:pt x="256864" y="312409"/>
                </a:lnTo>
                <a:lnTo>
                  <a:pt x="267095" y="303311"/>
                </a:lnTo>
                <a:lnTo>
                  <a:pt x="276595" y="293343"/>
                </a:lnTo>
                <a:lnTo>
                  <a:pt x="285312" y="282562"/>
                </a:lnTo>
                <a:lnTo>
                  <a:pt x="293195" y="271023"/>
                </a:lnTo>
                <a:lnTo>
                  <a:pt x="300193" y="258781"/>
                </a:lnTo>
                <a:lnTo>
                  <a:pt x="306255" y="245892"/>
                </a:lnTo>
                <a:lnTo>
                  <a:pt x="311330" y="232411"/>
                </a:lnTo>
                <a:lnTo>
                  <a:pt x="315366" y="218394"/>
                </a:lnTo>
                <a:lnTo>
                  <a:pt x="318312" y="203896"/>
                </a:lnTo>
                <a:lnTo>
                  <a:pt x="320117" y="188973"/>
                </a:lnTo>
                <a:lnTo>
                  <a:pt x="320730" y="173680"/>
                </a:lnTo>
                <a:lnTo>
                  <a:pt x="320498" y="164254"/>
                </a:lnTo>
                <a:lnTo>
                  <a:pt x="319147" y="149181"/>
                </a:lnTo>
                <a:lnTo>
                  <a:pt x="316636" y="134512"/>
                </a:lnTo>
                <a:lnTo>
                  <a:pt x="313015" y="120303"/>
                </a:lnTo>
                <a:lnTo>
                  <a:pt x="308335" y="106609"/>
                </a:lnTo>
                <a:lnTo>
                  <a:pt x="302649" y="93485"/>
                </a:lnTo>
                <a:lnTo>
                  <a:pt x="296006" y="80986"/>
                </a:lnTo>
                <a:lnTo>
                  <a:pt x="288459" y="69169"/>
                </a:lnTo>
                <a:lnTo>
                  <a:pt x="280058" y="58089"/>
                </a:lnTo>
                <a:lnTo>
                  <a:pt x="270854" y="47800"/>
                </a:lnTo>
                <a:lnTo>
                  <a:pt x="260900" y="38359"/>
                </a:lnTo>
                <a:lnTo>
                  <a:pt x="250245" y="29822"/>
                </a:lnTo>
                <a:lnTo>
                  <a:pt x="238942" y="22242"/>
                </a:lnTo>
                <a:lnTo>
                  <a:pt x="227041" y="15677"/>
                </a:lnTo>
                <a:lnTo>
                  <a:pt x="214594" y="10181"/>
                </a:lnTo>
                <a:lnTo>
                  <a:pt x="201651" y="5810"/>
                </a:lnTo>
                <a:lnTo>
                  <a:pt x="188265" y="2619"/>
                </a:lnTo>
                <a:lnTo>
                  <a:pt x="174486" y="664"/>
                </a:lnTo>
                <a:lnTo>
                  <a:pt x="160365" y="0"/>
                </a:lnTo>
                <a:lnTo>
                  <a:pt x="151662" y="251"/>
                </a:lnTo>
                <a:lnTo>
                  <a:pt x="137745" y="1714"/>
                </a:lnTo>
                <a:lnTo>
                  <a:pt x="124200" y="4434"/>
                </a:lnTo>
                <a:lnTo>
                  <a:pt x="111080" y="8356"/>
                </a:lnTo>
                <a:lnTo>
                  <a:pt x="98436" y="13424"/>
                </a:lnTo>
                <a:lnTo>
                  <a:pt x="86318" y="19583"/>
                </a:lnTo>
                <a:lnTo>
                  <a:pt x="74777" y="26777"/>
                </a:lnTo>
                <a:lnTo>
                  <a:pt x="63866" y="34951"/>
                </a:lnTo>
                <a:lnTo>
                  <a:pt x="53635" y="44049"/>
                </a:lnTo>
                <a:lnTo>
                  <a:pt x="44136" y="54017"/>
                </a:lnTo>
                <a:lnTo>
                  <a:pt x="35419" y="64798"/>
                </a:lnTo>
                <a:lnTo>
                  <a:pt x="27535" y="76337"/>
                </a:lnTo>
                <a:lnTo>
                  <a:pt x="20537" y="88579"/>
                </a:lnTo>
                <a:lnTo>
                  <a:pt x="14475" y="101468"/>
                </a:lnTo>
                <a:lnTo>
                  <a:pt x="9400" y="114948"/>
                </a:lnTo>
                <a:lnTo>
                  <a:pt x="5364" y="128965"/>
                </a:lnTo>
                <a:lnTo>
                  <a:pt x="2418" y="143463"/>
                </a:lnTo>
                <a:lnTo>
                  <a:pt x="613" y="158386"/>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00" name="object 62"/>
          <p:cNvSpPr/>
          <p:nvPr/>
        </p:nvSpPr>
        <p:spPr>
          <a:xfrm>
            <a:off x="5850962" y="3493881"/>
            <a:ext cx="347472" cy="347472"/>
          </a:xfrm>
          <a:custGeom>
            <a:avLst/>
            <a:gdLst/>
            <a:ahLst/>
            <a:cxnLst/>
            <a:rect l="l" t="t" r="r" b="b"/>
            <a:pathLst>
              <a:path w="320729"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6" y="149182"/>
                </a:lnTo>
                <a:lnTo>
                  <a:pt x="320497" y="164254"/>
                </a:lnTo>
                <a:lnTo>
                  <a:pt x="320729"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6"/>
                </a:lnTo>
                <a:lnTo>
                  <a:pt x="0" y="173681"/>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01" name="object 60"/>
          <p:cNvSpPr/>
          <p:nvPr/>
        </p:nvSpPr>
        <p:spPr>
          <a:xfrm>
            <a:off x="4975263" y="4571028"/>
            <a:ext cx="347472" cy="347472"/>
          </a:xfrm>
          <a:custGeom>
            <a:avLst/>
            <a:gdLst/>
            <a:ahLst/>
            <a:cxnLst/>
            <a:rect l="l" t="t" r="r" b="b"/>
            <a:pathLst>
              <a:path w="320729"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8"/>
                </a:lnTo>
                <a:lnTo>
                  <a:pt x="288458" y="69169"/>
                </a:lnTo>
                <a:lnTo>
                  <a:pt x="296005" y="80986"/>
                </a:lnTo>
                <a:lnTo>
                  <a:pt x="302648" y="93485"/>
                </a:lnTo>
                <a:lnTo>
                  <a:pt x="308334" y="106609"/>
                </a:lnTo>
                <a:lnTo>
                  <a:pt x="313014" y="120303"/>
                </a:lnTo>
                <a:lnTo>
                  <a:pt x="316635" y="134513"/>
                </a:lnTo>
                <a:lnTo>
                  <a:pt x="319146" y="149182"/>
                </a:lnTo>
                <a:lnTo>
                  <a:pt x="320497" y="164254"/>
                </a:lnTo>
                <a:lnTo>
                  <a:pt x="320729"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1"/>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02" name="object 58"/>
          <p:cNvSpPr/>
          <p:nvPr/>
        </p:nvSpPr>
        <p:spPr>
          <a:xfrm>
            <a:off x="9037462" y="2045434"/>
            <a:ext cx="347472" cy="347472"/>
          </a:xfrm>
          <a:custGeom>
            <a:avLst/>
            <a:gdLst/>
            <a:ahLst/>
            <a:cxnLst/>
            <a:rect l="l" t="t" r="r" b="b"/>
            <a:pathLst>
              <a:path w="320729"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4"/>
                </a:lnTo>
                <a:lnTo>
                  <a:pt x="308334" y="106609"/>
                </a:lnTo>
                <a:lnTo>
                  <a:pt x="313014" y="120303"/>
                </a:lnTo>
                <a:lnTo>
                  <a:pt x="316635" y="134512"/>
                </a:lnTo>
                <a:lnTo>
                  <a:pt x="319146" y="149181"/>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2"/>
                </a:lnTo>
                <a:lnTo>
                  <a:pt x="146243" y="346698"/>
                </a:lnTo>
                <a:lnTo>
                  <a:pt x="132464" y="344742"/>
                </a:lnTo>
                <a:lnTo>
                  <a:pt x="119078" y="341551"/>
                </a:lnTo>
                <a:lnTo>
                  <a:pt x="106136" y="337180"/>
                </a:lnTo>
                <a:lnTo>
                  <a:pt x="93688" y="331684"/>
                </a:lnTo>
                <a:lnTo>
                  <a:pt x="81788" y="325119"/>
                </a:lnTo>
                <a:lnTo>
                  <a:pt x="70484" y="317539"/>
                </a:lnTo>
                <a:lnTo>
                  <a:pt x="59830" y="309002"/>
                </a:lnTo>
                <a:lnTo>
                  <a:pt x="49875" y="299561"/>
                </a:lnTo>
                <a:lnTo>
                  <a:pt x="40672" y="289272"/>
                </a:lnTo>
                <a:lnTo>
                  <a:pt x="32271" y="278192"/>
                </a:lnTo>
                <a:lnTo>
                  <a:pt x="24724" y="266375"/>
                </a:lnTo>
                <a:lnTo>
                  <a:pt x="18081" y="253876"/>
                </a:lnTo>
                <a:lnTo>
                  <a:pt x="12395" y="240752"/>
                </a:lnTo>
                <a:lnTo>
                  <a:pt x="7715" y="227057"/>
                </a:lnTo>
                <a:lnTo>
                  <a:pt x="4094" y="212848"/>
                </a:lnTo>
                <a:lnTo>
                  <a:pt x="1582" y="198179"/>
                </a:lnTo>
                <a:lnTo>
                  <a:pt x="232" y="183106"/>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03" name="object 56"/>
          <p:cNvSpPr/>
          <p:nvPr/>
        </p:nvSpPr>
        <p:spPr>
          <a:xfrm>
            <a:off x="8077321" y="1961962"/>
            <a:ext cx="347472" cy="347472"/>
          </a:xfrm>
          <a:custGeom>
            <a:avLst/>
            <a:gdLst/>
            <a:ahLst/>
            <a:cxnLst/>
            <a:rect l="l" t="t" r="r" b="b"/>
            <a:pathLst>
              <a:path w="320729"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4"/>
                </a:lnTo>
                <a:lnTo>
                  <a:pt x="308334" y="106609"/>
                </a:lnTo>
                <a:lnTo>
                  <a:pt x="313014" y="120303"/>
                </a:lnTo>
                <a:lnTo>
                  <a:pt x="316635" y="134512"/>
                </a:lnTo>
                <a:lnTo>
                  <a:pt x="319146" y="149181"/>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2"/>
                </a:lnTo>
                <a:lnTo>
                  <a:pt x="146243" y="346697"/>
                </a:lnTo>
                <a:lnTo>
                  <a:pt x="132464" y="344742"/>
                </a:lnTo>
                <a:lnTo>
                  <a:pt x="119078" y="341551"/>
                </a:lnTo>
                <a:lnTo>
                  <a:pt x="106136" y="337180"/>
                </a:lnTo>
                <a:lnTo>
                  <a:pt x="93688" y="331684"/>
                </a:lnTo>
                <a:lnTo>
                  <a:pt x="81788" y="325119"/>
                </a:lnTo>
                <a:lnTo>
                  <a:pt x="70484" y="317539"/>
                </a:lnTo>
                <a:lnTo>
                  <a:pt x="59830" y="309002"/>
                </a:lnTo>
                <a:lnTo>
                  <a:pt x="49875" y="299561"/>
                </a:lnTo>
                <a:lnTo>
                  <a:pt x="40672" y="289272"/>
                </a:lnTo>
                <a:lnTo>
                  <a:pt x="32271" y="278192"/>
                </a:lnTo>
                <a:lnTo>
                  <a:pt x="24724" y="266375"/>
                </a:lnTo>
                <a:lnTo>
                  <a:pt x="18081" y="253876"/>
                </a:lnTo>
                <a:lnTo>
                  <a:pt x="12395" y="240752"/>
                </a:lnTo>
                <a:lnTo>
                  <a:pt x="7715" y="227057"/>
                </a:lnTo>
                <a:lnTo>
                  <a:pt x="4094" y="212848"/>
                </a:lnTo>
                <a:lnTo>
                  <a:pt x="1582" y="198179"/>
                </a:lnTo>
                <a:lnTo>
                  <a:pt x="232" y="183106"/>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04" name="object 54"/>
          <p:cNvSpPr/>
          <p:nvPr/>
        </p:nvSpPr>
        <p:spPr>
          <a:xfrm>
            <a:off x="8877097" y="2753913"/>
            <a:ext cx="347472" cy="347472"/>
          </a:xfrm>
          <a:custGeom>
            <a:avLst/>
            <a:gdLst/>
            <a:ahLst/>
            <a:cxnLst/>
            <a:rect l="l" t="t" r="r" b="b"/>
            <a:pathLst>
              <a:path w="320730"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4"/>
                </a:lnTo>
                <a:lnTo>
                  <a:pt x="308334" y="106609"/>
                </a:lnTo>
                <a:lnTo>
                  <a:pt x="313014" y="120303"/>
                </a:lnTo>
                <a:lnTo>
                  <a:pt x="316635" y="134512"/>
                </a:lnTo>
                <a:lnTo>
                  <a:pt x="319146" y="149181"/>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2"/>
                </a:lnTo>
                <a:lnTo>
                  <a:pt x="146243" y="346698"/>
                </a:lnTo>
                <a:lnTo>
                  <a:pt x="132464" y="344742"/>
                </a:lnTo>
                <a:lnTo>
                  <a:pt x="119078" y="341551"/>
                </a:lnTo>
                <a:lnTo>
                  <a:pt x="106136" y="337180"/>
                </a:lnTo>
                <a:lnTo>
                  <a:pt x="93688" y="331684"/>
                </a:lnTo>
                <a:lnTo>
                  <a:pt x="81788" y="325119"/>
                </a:lnTo>
                <a:lnTo>
                  <a:pt x="70484" y="317539"/>
                </a:lnTo>
                <a:lnTo>
                  <a:pt x="59830" y="309002"/>
                </a:lnTo>
                <a:lnTo>
                  <a:pt x="49875" y="299561"/>
                </a:lnTo>
                <a:lnTo>
                  <a:pt x="40672" y="289272"/>
                </a:lnTo>
                <a:lnTo>
                  <a:pt x="32271" y="278192"/>
                </a:lnTo>
                <a:lnTo>
                  <a:pt x="24724" y="266375"/>
                </a:lnTo>
                <a:lnTo>
                  <a:pt x="18081" y="253876"/>
                </a:lnTo>
                <a:lnTo>
                  <a:pt x="12395" y="240752"/>
                </a:lnTo>
                <a:lnTo>
                  <a:pt x="7715" y="227057"/>
                </a:lnTo>
                <a:lnTo>
                  <a:pt x="4094" y="212848"/>
                </a:lnTo>
                <a:lnTo>
                  <a:pt x="1582" y="198179"/>
                </a:lnTo>
                <a:lnTo>
                  <a:pt x="232" y="183106"/>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05" name="object 52"/>
          <p:cNvSpPr/>
          <p:nvPr/>
        </p:nvSpPr>
        <p:spPr>
          <a:xfrm>
            <a:off x="6220124" y="4120868"/>
            <a:ext cx="347472" cy="347472"/>
          </a:xfrm>
          <a:custGeom>
            <a:avLst/>
            <a:gdLst/>
            <a:ahLst/>
            <a:cxnLst/>
            <a:rect l="l" t="t" r="r" b="b"/>
            <a:pathLst>
              <a:path w="320730"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5"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1"/>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06" name="object 50"/>
          <p:cNvSpPr/>
          <p:nvPr/>
        </p:nvSpPr>
        <p:spPr>
          <a:xfrm>
            <a:off x="5965297" y="4612355"/>
            <a:ext cx="347472" cy="347472"/>
          </a:xfrm>
          <a:custGeom>
            <a:avLst/>
            <a:gdLst/>
            <a:ahLst/>
            <a:cxnLst/>
            <a:rect l="l" t="t" r="r" b="b"/>
            <a:pathLst>
              <a:path w="320730"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6"/>
                </a:lnTo>
                <a:lnTo>
                  <a:pt x="0" y="173681"/>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07" name="object 48"/>
          <p:cNvSpPr/>
          <p:nvPr/>
        </p:nvSpPr>
        <p:spPr>
          <a:xfrm>
            <a:off x="4654532" y="4049985"/>
            <a:ext cx="347472" cy="347472"/>
          </a:xfrm>
          <a:custGeom>
            <a:avLst/>
            <a:gdLst/>
            <a:ahLst/>
            <a:cxnLst/>
            <a:rect l="l" t="t" r="r" b="b"/>
            <a:pathLst>
              <a:path w="320729"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6" y="149182"/>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08" name="object 42"/>
          <p:cNvSpPr/>
          <p:nvPr/>
        </p:nvSpPr>
        <p:spPr>
          <a:xfrm>
            <a:off x="7272103" y="3311841"/>
            <a:ext cx="347472" cy="347472"/>
          </a:xfrm>
          <a:custGeom>
            <a:avLst/>
            <a:gdLst/>
            <a:ahLst/>
            <a:cxnLst/>
            <a:rect l="l" t="t" r="r" b="b"/>
            <a:pathLst>
              <a:path w="320730"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4" y="346697"/>
                </a:lnTo>
                <a:lnTo>
                  <a:pt x="132465" y="344742"/>
                </a:lnTo>
                <a:lnTo>
                  <a:pt x="119078" y="341551"/>
                </a:lnTo>
                <a:lnTo>
                  <a:pt x="106136" y="337180"/>
                </a:lnTo>
                <a:lnTo>
                  <a:pt x="93689" y="331684"/>
                </a:lnTo>
                <a:lnTo>
                  <a:pt x="81788" y="325119"/>
                </a:lnTo>
                <a:lnTo>
                  <a:pt x="70485" y="317539"/>
                </a:lnTo>
                <a:lnTo>
                  <a:pt x="59830" y="309001"/>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6"/>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09" name="object 44"/>
          <p:cNvSpPr/>
          <p:nvPr/>
        </p:nvSpPr>
        <p:spPr>
          <a:xfrm>
            <a:off x="7084113" y="2580232"/>
            <a:ext cx="347472" cy="347472"/>
          </a:xfrm>
          <a:custGeom>
            <a:avLst/>
            <a:gdLst/>
            <a:ahLst/>
            <a:cxnLst/>
            <a:rect l="l" t="t" r="r" b="b"/>
            <a:pathLst>
              <a:path w="320730"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2"/>
                </a:lnTo>
                <a:lnTo>
                  <a:pt x="146244" y="346698"/>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3"/>
                </a:lnTo>
                <a:lnTo>
                  <a:pt x="32271" y="278192"/>
                </a:lnTo>
                <a:lnTo>
                  <a:pt x="24724" y="266375"/>
                </a:lnTo>
                <a:lnTo>
                  <a:pt x="18081" y="253876"/>
                </a:lnTo>
                <a:lnTo>
                  <a:pt x="12395" y="240752"/>
                </a:lnTo>
                <a:lnTo>
                  <a:pt x="7715" y="227058"/>
                </a:lnTo>
                <a:lnTo>
                  <a:pt x="4094" y="212848"/>
                </a:lnTo>
                <a:lnTo>
                  <a:pt x="1583" y="198179"/>
                </a:lnTo>
                <a:lnTo>
                  <a:pt x="232" y="183107"/>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10" name="object 46"/>
          <p:cNvSpPr/>
          <p:nvPr/>
        </p:nvSpPr>
        <p:spPr>
          <a:xfrm>
            <a:off x="6945508" y="2964479"/>
            <a:ext cx="347472" cy="347472"/>
          </a:xfrm>
          <a:custGeom>
            <a:avLst/>
            <a:gdLst/>
            <a:ahLst/>
            <a:cxnLst/>
            <a:rect l="l" t="t" r="r" b="b"/>
            <a:pathLst>
              <a:path w="320730"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4"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30" y="342927"/>
                </a:lnTo>
                <a:lnTo>
                  <a:pt x="182985" y="345647"/>
                </a:lnTo>
                <a:lnTo>
                  <a:pt x="169068" y="347110"/>
                </a:lnTo>
                <a:lnTo>
                  <a:pt x="160365" y="347362"/>
                </a:lnTo>
                <a:lnTo>
                  <a:pt x="146244" y="346698"/>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3" y="198179"/>
                </a:lnTo>
                <a:lnTo>
                  <a:pt x="232" y="183107"/>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11" name="object 40"/>
          <p:cNvSpPr/>
          <p:nvPr/>
        </p:nvSpPr>
        <p:spPr>
          <a:xfrm>
            <a:off x="6737120" y="4921685"/>
            <a:ext cx="347472" cy="347472"/>
          </a:xfrm>
          <a:custGeom>
            <a:avLst/>
            <a:gdLst/>
            <a:ahLst/>
            <a:cxnLst/>
            <a:rect l="l" t="t" r="r" b="b"/>
            <a:pathLst>
              <a:path w="320729"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29"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1"/>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12" name="object 38"/>
          <p:cNvSpPr/>
          <p:nvPr/>
        </p:nvSpPr>
        <p:spPr>
          <a:xfrm>
            <a:off x="8556365" y="2219115"/>
            <a:ext cx="347472" cy="347472"/>
          </a:xfrm>
          <a:custGeom>
            <a:avLst/>
            <a:gdLst/>
            <a:ahLst/>
            <a:cxnLst/>
            <a:rect l="l" t="t" r="r" b="b"/>
            <a:pathLst>
              <a:path w="320729"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4"/>
                </a:lnTo>
                <a:lnTo>
                  <a:pt x="308334" y="106609"/>
                </a:lnTo>
                <a:lnTo>
                  <a:pt x="313014" y="120303"/>
                </a:lnTo>
                <a:lnTo>
                  <a:pt x="316635" y="134512"/>
                </a:lnTo>
                <a:lnTo>
                  <a:pt x="319146" y="149181"/>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2"/>
                </a:lnTo>
                <a:lnTo>
                  <a:pt x="146243" y="346698"/>
                </a:lnTo>
                <a:lnTo>
                  <a:pt x="132464" y="344742"/>
                </a:lnTo>
                <a:lnTo>
                  <a:pt x="119078" y="341551"/>
                </a:lnTo>
                <a:lnTo>
                  <a:pt x="106136" y="337180"/>
                </a:lnTo>
                <a:lnTo>
                  <a:pt x="93688" y="331684"/>
                </a:lnTo>
                <a:lnTo>
                  <a:pt x="81788" y="325119"/>
                </a:lnTo>
                <a:lnTo>
                  <a:pt x="70484" y="317539"/>
                </a:lnTo>
                <a:lnTo>
                  <a:pt x="59830" y="309002"/>
                </a:lnTo>
                <a:lnTo>
                  <a:pt x="49875" y="299561"/>
                </a:lnTo>
                <a:lnTo>
                  <a:pt x="40672" y="289272"/>
                </a:lnTo>
                <a:lnTo>
                  <a:pt x="32271" y="278192"/>
                </a:lnTo>
                <a:lnTo>
                  <a:pt x="24724" y="266375"/>
                </a:lnTo>
                <a:lnTo>
                  <a:pt x="18081" y="253876"/>
                </a:lnTo>
                <a:lnTo>
                  <a:pt x="12395" y="240752"/>
                </a:lnTo>
                <a:lnTo>
                  <a:pt x="7715" y="227057"/>
                </a:lnTo>
                <a:lnTo>
                  <a:pt x="4094" y="212848"/>
                </a:lnTo>
                <a:lnTo>
                  <a:pt x="1582" y="198179"/>
                </a:lnTo>
                <a:lnTo>
                  <a:pt x="232" y="183106"/>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13" name="object 36"/>
          <p:cNvSpPr/>
          <p:nvPr/>
        </p:nvSpPr>
        <p:spPr>
          <a:xfrm>
            <a:off x="8909165" y="3402186"/>
            <a:ext cx="347472" cy="347472"/>
          </a:xfrm>
          <a:custGeom>
            <a:avLst/>
            <a:gdLst/>
            <a:ahLst/>
            <a:cxnLst/>
            <a:rect l="l" t="t" r="r" b="b"/>
            <a:pathLst>
              <a:path w="338701" h="347361">
                <a:moveTo>
                  <a:pt x="338701" y="173680"/>
                </a:moveTo>
                <a:lnTo>
                  <a:pt x="338086" y="158773"/>
                </a:lnTo>
                <a:lnTo>
                  <a:pt x="336274" y="144215"/>
                </a:lnTo>
                <a:lnTo>
                  <a:pt x="333315" y="130059"/>
                </a:lnTo>
                <a:lnTo>
                  <a:pt x="329260" y="116355"/>
                </a:lnTo>
                <a:lnTo>
                  <a:pt x="324157" y="103155"/>
                </a:lnTo>
                <a:lnTo>
                  <a:pt x="318058" y="90510"/>
                </a:lnTo>
                <a:lnTo>
                  <a:pt x="311012" y="78472"/>
                </a:lnTo>
                <a:lnTo>
                  <a:pt x="303069" y="67092"/>
                </a:lnTo>
                <a:lnTo>
                  <a:pt x="294280" y="56421"/>
                </a:lnTo>
                <a:lnTo>
                  <a:pt x="284694" y="46511"/>
                </a:lnTo>
                <a:lnTo>
                  <a:pt x="274362" y="37412"/>
                </a:lnTo>
                <a:lnTo>
                  <a:pt x="263333" y="29177"/>
                </a:lnTo>
                <a:lnTo>
                  <a:pt x="251657" y="21856"/>
                </a:lnTo>
                <a:lnTo>
                  <a:pt x="239385" y="15500"/>
                </a:lnTo>
                <a:lnTo>
                  <a:pt x="226566" y="10162"/>
                </a:lnTo>
                <a:lnTo>
                  <a:pt x="213252" y="5892"/>
                </a:lnTo>
                <a:lnTo>
                  <a:pt x="199490" y="2742"/>
                </a:lnTo>
                <a:lnTo>
                  <a:pt x="185333" y="763"/>
                </a:lnTo>
                <a:lnTo>
                  <a:pt x="170829" y="6"/>
                </a:lnTo>
                <a:lnTo>
                  <a:pt x="169350" y="0"/>
                </a:lnTo>
                <a:lnTo>
                  <a:pt x="154814" y="630"/>
                </a:lnTo>
                <a:lnTo>
                  <a:pt x="140620" y="2489"/>
                </a:lnTo>
                <a:lnTo>
                  <a:pt x="126816" y="5523"/>
                </a:lnTo>
                <a:lnTo>
                  <a:pt x="113454" y="9683"/>
                </a:lnTo>
                <a:lnTo>
                  <a:pt x="100583" y="14916"/>
                </a:lnTo>
                <a:lnTo>
                  <a:pt x="88254" y="21171"/>
                </a:lnTo>
                <a:lnTo>
                  <a:pt x="76516" y="28397"/>
                </a:lnTo>
                <a:lnTo>
                  <a:pt x="65420" y="36543"/>
                </a:lnTo>
                <a:lnTo>
                  <a:pt x="55015" y="45557"/>
                </a:lnTo>
                <a:lnTo>
                  <a:pt x="45351" y="55388"/>
                </a:lnTo>
                <a:lnTo>
                  <a:pt x="36479" y="65984"/>
                </a:lnTo>
                <a:lnTo>
                  <a:pt x="28449" y="77295"/>
                </a:lnTo>
                <a:lnTo>
                  <a:pt x="21311" y="89269"/>
                </a:lnTo>
                <a:lnTo>
                  <a:pt x="15114" y="101855"/>
                </a:lnTo>
                <a:lnTo>
                  <a:pt x="9909" y="115001"/>
                </a:lnTo>
                <a:lnTo>
                  <a:pt x="5745" y="128657"/>
                </a:lnTo>
                <a:lnTo>
                  <a:pt x="2674" y="142770"/>
                </a:lnTo>
                <a:lnTo>
                  <a:pt x="744" y="157289"/>
                </a:lnTo>
                <a:lnTo>
                  <a:pt x="6" y="172164"/>
                </a:lnTo>
                <a:lnTo>
                  <a:pt x="0" y="173680"/>
                </a:lnTo>
                <a:lnTo>
                  <a:pt x="615" y="188588"/>
                </a:lnTo>
                <a:lnTo>
                  <a:pt x="2427" y="203146"/>
                </a:lnTo>
                <a:lnTo>
                  <a:pt x="5386" y="217302"/>
                </a:lnTo>
                <a:lnTo>
                  <a:pt x="9441" y="231006"/>
                </a:lnTo>
                <a:lnTo>
                  <a:pt x="14544" y="244206"/>
                </a:lnTo>
                <a:lnTo>
                  <a:pt x="20643" y="256850"/>
                </a:lnTo>
                <a:lnTo>
                  <a:pt x="27689" y="268888"/>
                </a:lnTo>
                <a:lnTo>
                  <a:pt x="35631" y="280269"/>
                </a:lnTo>
                <a:lnTo>
                  <a:pt x="44421" y="290940"/>
                </a:lnTo>
                <a:lnTo>
                  <a:pt x="54007" y="300850"/>
                </a:lnTo>
                <a:lnTo>
                  <a:pt x="64339" y="309949"/>
                </a:lnTo>
                <a:lnTo>
                  <a:pt x="75368" y="318184"/>
                </a:lnTo>
                <a:lnTo>
                  <a:pt x="87044" y="325505"/>
                </a:lnTo>
                <a:lnTo>
                  <a:pt x="99316" y="331861"/>
                </a:lnTo>
                <a:lnTo>
                  <a:pt x="112134" y="337199"/>
                </a:lnTo>
                <a:lnTo>
                  <a:pt x="125449" y="341469"/>
                </a:lnTo>
                <a:lnTo>
                  <a:pt x="139210" y="344619"/>
                </a:lnTo>
                <a:lnTo>
                  <a:pt x="153368" y="346598"/>
                </a:lnTo>
                <a:lnTo>
                  <a:pt x="167872" y="347355"/>
                </a:lnTo>
                <a:lnTo>
                  <a:pt x="169350" y="347361"/>
                </a:lnTo>
                <a:lnTo>
                  <a:pt x="183886" y="346731"/>
                </a:lnTo>
                <a:lnTo>
                  <a:pt x="198081" y="344872"/>
                </a:lnTo>
                <a:lnTo>
                  <a:pt x="211885" y="341838"/>
                </a:lnTo>
                <a:lnTo>
                  <a:pt x="225247" y="337678"/>
                </a:lnTo>
                <a:lnTo>
                  <a:pt x="238117" y="332445"/>
                </a:lnTo>
                <a:lnTo>
                  <a:pt x="250447" y="326190"/>
                </a:lnTo>
                <a:lnTo>
                  <a:pt x="262185" y="318964"/>
                </a:lnTo>
                <a:lnTo>
                  <a:pt x="273281" y="310818"/>
                </a:lnTo>
                <a:lnTo>
                  <a:pt x="283686" y="301804"/>
                </a:lnTo>
                <a:lnTo>
                  <a:pt x="293349" y="291973"/>
                </a:lnTo>
                <a:lnTo>
                  <a:pt x="302221" y="281377"/>
                </a:lnTo>
                <a:lnTo>
                  <a:pt x="310251" y="270066"/>
                </a:lnTo>
                <a:lnTo>
                  <a:pt x="317390" y="258092"/>
                </a:lnTo>
                <a:lnTo>
                  <a:pt x="323587" y="245506"/>
                </a:lnTo>
                <a:lnTo>
                  <a:pt x="328792" y="232360"/>
                </a:lnTo>
                <a:lnTo>
                  <a:pt x="332956" y="218704"/>
                </a:lnTo>
                <a:lnTo>
                  <a:pt x="336027" y="204591"/>
                </a:lnTo>
                <a:lnTo>
                  <a:pt x="337957" y="190071"/>
                </a:lnTo>
                <a:lnTo>
                  <a:pt x="338695" y="175197"/>
                </a:lnTo>
                <a:lnTo>
                  <a:pt x="338701"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14" name="object 34"/>
          <p:cNvSpPr/>
          <p:nvPr/>
        </p:nvSpPr>
        <p:spPr>
          <a:xfrm>
            <a:off x="6562354" y="2483005"/>
            <a:ext cx="347472" cy="347472"/>
          </a:xfrm>
          <a:custGeom>
            <a:avLst/>
            <a:gdLst/>
            <a:ahLst/>
            <a:cxnLst/>
            <a:rect l="l" t="t" r="r" b="b"/>
            <a:pathLst>
              <a:path w="320729"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5" y="2619"/>
                </a:lnTo>
                <a:lnTo>
                  <a:pt x="201651" y="5810"/>
                </a:lnTo>
                <a:lnTo>
                  <a:pt x="214593" y="10181"/>
                </a:lnTo>
                <a:lnTo>
                  <a:pt x="227041" y="15677"/>
                </a:lnTo>
                <a:lnTo>
                  <a:pt x="238941" y="22242"/>
                </a:lnTo>
                <a:lnTo>
                  <a:pt x="250245" y="29822"/>
                </a:lnTo>
                <a:lnTo>
                  <a:pt x="260899" y="38359"/>
                </a:lnTo>
                <a:lnTo>
                  <a:pt x="270854"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2"/>
                </a:lnTo>
                <a:lnTo>
                  <a:pt x="146244" y="346698"/>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3" y="198179"/>
                </a:lnTo>
                <a:lnTo>
                  <a:pt x="232" y="183107"/>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15" name="object 32"/>
          <p:cNvSpPr/>
          <p:nvPr/>
        </p:nvSpPr>
        <p:spPr>
          <a:xfrm>
            <a:off x="8716732" y="1593274"/>
            <a:ext cx="347472" cy="347472"/>
          </a:xfrm>
          <a:custGeom>
            <a:avLst/>
            <a:gdLst/>
            <a:ahLst/>
            <a:cxnLst/>
            <a:rect l="l" t="t" r="r" b="b"/>
            <a:pathLst>
              <a:path w="320730"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4"/>
                </a:lnTo>
                <a:lnTo>
                  <a:pt x="308334" y="106609"/>
                </a:lnTo>
                <a:lnTo>
                  <a:pt x="313014" y="120303"/>
                </a:lnTo>
                <a:lnTo>
                  <a:pt x="316635" y="134512"/>
                </a:lnTo>
                <a:lnTo>
                  <a:pt x="319147" y="149181"/>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3"/>
                </a:lnTo>
                <a:lnTo>
                  <a:pt x="285311" y="282563"/>
                </a:lnTo>
                <a:lnTo>
                  <a:pt x="276594" y="293344"/>
                </a:lnTo>
                <a:lnTo>
                  <a:pt x="267094" y="303311"/>
                </a:lnTo>
                <a:lnTo>
                  <a:pt x="256863" y="312410"/>
                </a:lnTo>
                <a:lnTo>
                  <a:pt x="245952" y="320584"/>
                </a:lnTo>
                <a:lnTo>
                  <a:pt x="234412" y="327778"/>
                </a:lnTo>
                <a:lnTo>
                  <a:pt x="222294" y="333937"/>
                </a:lnTo>
                <a:lnTo>
                  <a:pt x="209649" y="339005"/>
                </a:lnTo>
                <a:lnTo>
                  <a:pt x="196530" y="342927"/>
                </a:lnTo>
                <a:lnTo>
                  <a:pt x="182985" y="345647"/>
                </a:lnTo>
                <a:lnTo>
                  <a:pt x="169068" y="347110"/>
                </a:lnTo>
                <a:lnTo>
                  <a:pt x="160364" y="347362"/>
                </a:lnTo>
                <a:lnTo>
                  <a:pt x="146243" y="346698"/>
                </a:lnTo>
                <a:lnTo>
                  <a:pt x="132464" y="344742"/>
                </a:lnTo>
                <a:lnTo>
                  <a:pt x="119078" y="341551"/>
                </a:lnTo>
                <a:lnTo>
                  <a:pt x="106136" y="337180"/>
                </a:lnTo>
                <a:lnTo>
                  <a:pt x="93688" y="331684"/>
                </a:lnTo>
                <a:lnTo>
                  <a:pt x="81788" y="325119"/>
                </a:lnTo>
                <a:lnTo>
                  <a:pt x="70484" y="317539"/>
                </a:lnTo>
                <a:lnTo>
                  <a:pt x="59830" y="309002"/>
                </a:lnTo>
                <a:lnTo>
                  <a:pt x="49875" y="299561"/>
                </a:lnTo>
                <a:lnTo>
                  <a:pt x="40672" y="289272"/>
                </a:lnTo>
                <a:lnTo>
                  <a:pt x="32271" y="278192"/>
                </a:lnTo>
                <a:lnTo>
                  <a:pt x="24724" y="266375"/>
                </a:lnTo>
                <a:lnTo>
                  <a:pt x="18081" y="253876"/>
                </a:lnTo>
                <a:lnTo>
                  <a:pt x="12395" y="240752"/>
                </a:lnTo>
                <a:lnTo>
                  <a:pt x="7715" y="227057"/>
                </a:lnTo>
                <a:lnTo>
                  <a:pt x="4094" y="212848"/>
                </a:lnTo>
                <a:lnTo>
                  <a:pt x="1582" y="198179"/>
                </a:lnTo>
                <a:lnTo>
                  <a:pt x="232" y="183106"/>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16" name="object 30"/>
          <p:cNvSpPr/>
          <p:nvPr/>
        </p:nvSpPr>
        <p:spPr>
          <a:xfrm>
            <a:off x="7725572" y="3169970"/>
            <a:ext cx="347472" cy="347472"/>
          </a:xfrm>
          <a:custGeom>
            <a:avLst/>
            <a:gdLst/>
            <a:ahLst/>
            <a:cxnLst/>
            <a:rect l="l" t="t" r="r" b="b"/>
            <a:pathLst>
              <a:path w="320729"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2"/>
                </a:lnTo>
                <a:lnTo>
                  <a:pt x="146244" y="346698"/>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3" y="198179"/>
                </a:lnTo>
                <a:lnTo>
                  <a:pt x="232" y="183107"/>
                </a:lnTo>
                <a:lnTo>
                  <a:pt x="0" y="173680"/>
                </a:lnTo>
                <a:close/>
              </a:path>
            </a:pathLst>
          </a:custGeom>
          <a:solidFill>
            <a:srgbClr val="59BAD1"/>
          </a:solidFill>
          <a:ln w="28575">
            <a:solidFill>
              <a:srgbClr val="418FA2"/>
            </a:solidFill>
          </a:ln>
        </p:spPr>
        <p:txBody>
          <a:bodyPr wrap="square" lIns="0" tIns="0" rIns="0" bIns="0" rtlCol="0">
            <a:noAutofit/>
          </a:bodyPr>
          <a:lstStyle/>
          <a:p>
            <a:endParaRPr/>
          </a:p>
        </p:txBody>
      </p:sp>
      <p:sp>
        <p:nvSpPr>
          <p:cNvPr id="117" name="object 28"/>
          <p:cNvSpPr/>
          <p:nvPr/>
        </p:nvSpPr>
        <p:spPr>
          <a:xfrm>
            <a:off x="6401989" y="5328656"/>
            <a:ext cx="347472" cy="347472"/>
          </a:xfrm>
          <a:custGeom>
            <a:avLst/>
            <a:gdLst/>
            <a:ahLst/>
            <a:cxnLst/>
            <a:rect l="l" t="t" r="r" b="b"/>
            <a:pathLst>
              <a:path w="320730"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6"/>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18" name="object 26"/>
          <p:cNvSpPr/>
          <p:nvPr/>
        </p:nvSpPr>
        <p:spPr>
          <a:xfrm>
            <a:off x="7105873" y="4521611"/>
            <a:ext cx="347472" cy="347472"/>
          </a:xfrm>
          <a:custGeom>
            <a:avLst/>
            <a:gdLst/>
            <a:ahLst/>
            <a:cxnLst/>
            <a:rect l="l" t="t" r="r" b="b"/>
            <a:pathLst>
              <a:path w="320730"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6"/>
                </a:lnTo>
                <a:lnTo>
                  <a:pt x="0" y="173681"/>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19" name="object 24"/>
          <p:cNvSpPr/>
          <p:nvPr/>
        </p:nvSpPr>
        <p:spPr>
          <a:xfrm>
            <a:off x="5052670" y="3517331"/>
            <a:ext cx="347472" cy="347472"/>
          </a:xfrm>
          <a:custGeom>
            <a:avLst/>
            <a:gdLst/>
            <a:ahLst/>
            <a:cxnLst/>
            <a:rect l="l" t="t" r="r" b="b"/>
            <a:pathLst>
              <a:path w="320730"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1"/>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20" name="object 22"/>
          <p:cNvSpPr/>
          <p:nvPr/>
        </p:nvSpPr>
        <p:spPr>
          <a:xfrm>
            <a:off x="4776845" y="5206506"/>
            <a:ext cx="347472" cy="347472"/>
          </a:xfrm>
          <a:custGeom>
            <a:avLst/>
            <a:gdLst/>
            <a:ahLst/>
            <a:cxnLst/>
            <a:rect l="l" t="t" r="r" b="b"/>
            <a:pathLst>
              <a:path w="320730"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21" name="object 20"/>
          <p:cNvSpPr/>
          <p:nvPr/>
        </p:nvSpPr>
        <p:spPr>
          <a:xfrm>
            <a:off x="5373401" y="4051297"/>
            <a:ext cx="347472" cy="347472"/>
          </a:xfrm>
          <a:custGeom>
            <a:avLst/>
            <a:gdLst/>
            <a:ahLst/>
            <a:cxnLst/>
            <a:rect l="l" t="t" r="r" b="b"/>
            <a:pathLst>
              <a:path w="320730"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2"/>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1"/>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22" name="object 18"/>
          <p:cNvSpPr/>
          <p:nvPr/>
        </p:nvSpPr>
        <p:spPr>
          <a:xfrm>
            <a:off x="8237687" y="2691052"/>
            <a:ext cx="347472" cy="347472"/>
          </a:xfrm>
          <a:custGeom>
            <a:avLst/>
            <a:gdLst/>
            <a:ahLst/>
            <a:cxnLst/>
            <a:rect l="l" t="t" r="r" b="b"/>
            <a:pathLst>
              <a:path w="320730"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4"/>
                </a:lnTo>
                <a:lnTo>
                  <a:pt x="308334" y="106609"/>
                </a:lnTo>
                <a:lnTo>
                  <a:pt x="313014" y="120303"/>
                </a:lnTo>
                <a:lnTo>
                  <a:pt x="316635" y="134512"/>
                </a:lnTo>
                <a:lnTo>
                  <a:pt x="319147" y="149181"/>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2"/>
                </a:lnTo>
                <a:lnTo>
                  <a:pt x="146243" y="346698"/>
                </a:lnTo>
                <a:lnTo>
                  <a:pt x="132464" y="344742"/>
                </a:lnTo>
                <a:lnTo>
                  <a:pt x="119078" y="341551"/>
                </a:lnTo>
                <a:lnTo>
                  <a:pt x="106136" y="337180"/>
                </a:lnTo>
                <a:lnTo>
                  <a:pt x="93688"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7"/>
                </a:lnTo>
                <a:lnTo>
                  <a:pt x="4094" y="212848"/>
                </a:lnTo>
                <a:lnTo>
                  <a:pt x="1582" y="198179"/>
                </a:lnTo>
                <a:lnTo>
                  <a:pt x="232" y="183106"/>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23" name="object 6"/>
          <p:cNvSpPr txBox="1"/>
          <p:nvPr/>
        </p:nvSpPr>
        <p:spPr>
          <a:xfrm>
            <a:off x="2856125" y="3759280"/>
            <a:ext cx="992822" cy="330200"/>
          </a:xfrm>
          <a:prstGeom prst="rect">
            <a:avLst/>
          </a:prstGeom>
        </p:spPr>
        <p:txBody>
          <a:bodyPr wrap="square" lIns="0" tIns="0" rIns="0" bIns="0" rtlCol="0">
            <a:noAutofit/>
          </a:bodyPr>
          <a:lstStyle/>
          <a:p>
            <a:pPr marL="12700">
              <a:lnSpc>
                <a:spcPts val="2600"/>
              </a:lnSpc>
              <a:spcBef>
                <a:spcPts val="130"/>
              </a:spcBef>
            </a:pPr>
            <a:r>
              <a:rPr sz="3600" baseline="2275" dirty="0">
                <a:solidFill>
                  <a:srgbClr val="7F7E7E"/>
                </a:solidFill>
                <a:cs typeface="Calibri"/>
              </a:rPr>
              <a:t>Income</a:t>
            </a:r>
            <a:endParaRPr sz="2400" dirty="0">
              <a:cs typeface="Calibri"/>
            </a:endParaRPr>
          </a:p>
        </p:txBody>
      </p:sp>
      <p:grpSp>
        <p:nvGrpSpPr>
          <p:cNvPr id="124" name="Group 123"/>
          <p:cNvGrpSpPr/>
          <p:nvPr/>
        </p:nvGrpSpPr>
        <p:grpSpPr>
          <a:xfrm>
            <a:off x="3907438" y="1888930"/>
            <a:ext cx="6303362" cy="4054670"/>
            <a:chOff x="2343901" y="1923700"/>
            <a:chExt cx="6303362" cy="4054670"/>
          </a:xfrm>
        </p:grpSpPr>
        <p:sp>
          <p:nvSpPr>
            <p:cNvPr id="125" name="object 67"/>
            <p:cNvSpPr/>
            <p:nvPr/>
          </p:nvSpPr>
          <p:spPr>
            <a:xfrm>
              <a:off x="2343901" y="1923700"/>
              <a:ext cx="0" cy="4054670"/>
            </a:xfrm>
            <a:custGeom>
              <a:avLst/>
              <a:gdLst/>
              <a:ahLst/>
              <a:cxnLst/>
              <a:rect l="l" t="t" r="r" b="b"/>
              <a:pathLst>
                <a:path h="4054670">
                  <a:moveTo>
                    <a:pt x="0" y="4054670"/>
                  </a:moveTo>
                  <a:lnTo>
                    <a:pt x="0" y="0"/>
                  </a:lnTo>
                </a:path>
              </a:pathLst>
            </a:custGeom>
            <a:ln w="25399">
              <a:solidFill>
                <a:srgbClr val="6094C9"/>
              </a:solidFill>
              <a:headEnd type="none"/>
              <a:tailEnd type="arrow"/>
            </a:ln>
            <a:effectLst>
              <a:outerShdw blurRad="50800" dist="38100" dir="5400000" algn="t" rotWithShape="0">
                <a:prstClr val="black">
                  <a:alpha val="40000"/>
                </a:prstClr>
              </a:outerShdw>
            </a:effectLst>
          </p:spPr>
          <p:txBody>
            <a:bodyPr wrap="square" lIns="0" tIns="0" rIns="0" bIns="0" rtlCol="0">
              <a:noAutofit/>
            </a:bodyPr>
            <a:lstStyle/>
            <a:p>
              <a:endParaRPr/>
            </a:p>
          </p:txBody>
        </p:sp>
        <p:sp>
          <p:nvSpPr>
            <p:cNvPr id="126" name="object 70"/>
            <p:cNvSpPr/>
            <p:nvPr/>
          </p:nvSpPr>
          <p:spPr>
            <a:xfrm>
              <a:off x="2343901" y="5978370"/>
              <a:ext cx="6303362" cy="0"/>
            </a:xfrm>
            <a:custGeom>
              <a:avLst/>
              <a:gdLst/>
              <a:ahLst/>
              <a:cxnLst/>
              <a:rect l="l" t="t" r="r" b="b"/>
              <a:pathLst>
                <a:path w="6303362">
                  <a:moveTo>
                    <a:pt x="0" y="0"/>
                  </a:moveTo>
                  <a:lnTo>
                    <a:pt x="6303362" y="0"/>
                  </a:lnTo>
                </a:path>
              </a:pathLst>
            </a:custGeom>
            <a:ln w="25399">
              <a:solidFill>
                <a:srgbClr val="6094C9"/>
              </a:solidFill>
              <a:headEnd type="none"/>
              <a:tailEnd type="arrow"/>
            </a:ln>
            <a:effectLst>
              <a:outerShdw blurRad="50800" dist="38100" algn="l" rotWithShape="0">
                <a:prstClr val="black">
                  <a:alpha val="40000"/>
                </a:prstClr>
              </a:outerShdw>
            </a:effectLst>
          </p:spPr>
          <p:txBody>
            <a:bodyPr wrap="square" lIns="0" tIns="0" rIns="0" bIns="0" rtlCol="0">
              <a:noAutofit/>
            </a:bodyPr>
            <a:lstStyle/>
            <a:p>
              <a:endParaRPr/>
            </a:p>
          </p:txBody>
        </p:sp>
      </p:grpSp>
      <p:sp>
        <p:nvSpPr>
          <p:cNvPr id="127" name="object 69"/>
          <p:cNvSpPr/>
          <p:nvPr/>
        </p:nvSpPr>
        <p:spPr>
          <a:xfrm>
            <a:off x="7006208" y="2493252"/>
            <a:ext cx="565019" cy="625840"/>
          </a:xfrm>
          <a:custGeom>
            <a:avLst/>
            <a:gdLst/>
            <a:ahLst/>
            <a:cxnLst/>
            <a:rect l="l" t="t" r="r" b="b"/>
            <a:pathLst>
              <a:path w="565019" h="625840">
                <a:moveTo>
                  <a:pt x="0" y="0"/>
                </a:moveTo>
                <a:lnTo>
                  <a:pt x="0" y="625840"/>
                </a:lnTo>
                <a:lnTo>
                  <a:pt x="565019" y="625840"/>
                </a:lnTo>
                <a:lnTo>
                  <a:pt x="565019" y="0"/>
                </a:lnTo>
                <a:lnTo>
                  <a:pt x="0" y="0"/>
                </a:lnTo>
                <a:close/>
              </a:path>
            </a:pathLst>
          </a:custGeom>
          <a:solidFill>
            <a:srgbClr val="59B9D0">
              <a:alpha val="71000"/>
            </a:srgbClr>
          </a:solidFill>
          <a:effectLst>
            <a:outerShdw blurRad="50800" dist="38100" dir="5400000" algn="t" rotWithShape="0">
              <a:prstClr val="black">
                <a:alpha val="40000"/>
              </a:prstClr>
            </a:outerShdw>
          </a:effectLst>
        </p:spPr>
        <p:txBody>
          <a:bodyPr wrap="square" lIns="0" tIns="0" rIns="0" bIns="0" rtlCol="0">
            <a:noAutofit/>
          </a:bodyPr>
          <a:lstStyle/>
          <a:p>
            <a:endParaRPr/>
          </a:p>
        </p:txBody>
      </p:sp>
      <p:sp>
        <p:nvSpPr>
          <p:cNvPr id="128" name="object 69"/>
          <p:cNvSpPr/>
          <p:nvPr/>
        </p:nvSpPr>
        <p:spPr>
          <a:xfrm>
            <a:off x="4314182" y="5050233"/>
            <a:ext cx="565019" cy="625840"/>
          </a:xfrm>
          <a:custGeom>
            <a:avLst/>
            <a:gdLst/>
            <a:ahLst/>
            <a:cxnLst/>
            <a:rect l="l" t="t" r="r" b="b"/>
            <a:pathLst>
              <a:path w="565019" h="625840">
                <a:moveTo>
                  <a:pt x="0" y="0"/>
                </a:moveTo>
                <a:lnTo>
                  <a:pt x="0" y="625840"/>
                </a:lnTo>
                <a:lnTo>
                  <a:pt x="565019" y="625840"/>
                </a:lnTo>
                <a:lnTo>
                  <a:pt x="565019" y="0"/>
                </a:lnTo>
                <a:lnTo>
                  <a:pt x="0" y="0"/>
                </a:lnTo>
                <a:close/>
              </a:path>
            </a:pathLst>
          </a:custGeom>
          <a:solidFill>
            <a:srgbClr val="CD665F">
              <a:alpha val="71000"/>
            </a:srgbClr>
          </a:solidFill>
          <a:effectLst>
            <a:outerShdw blurRad="50800" dist="38100" dir="5400000" algn="t" rotWithShape="0">
              <a:prstClr val="black">
                <a:alpha val="40000"/>
              </a:prstClr>
            </a:outerShdw>
          </a:effectLst>
        </p:spPr>
        <p:txBody>
          <a:bodyPr wrap="square" lIns="0" tIns="0" rIns="0" bIns="0" rtlCol="0">
            <a:noAutofit/>
          </a:bodyPr>
          <a:lstStyle/>
          <a:p>
            <a:endParaRPr/>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object 5"/>
          <p:cNvSpPr txBox="1"/>
          <p:nvPr/>
        </p:nvSpPr>
        <p:spPr>
          <a:xfrm>
            <a:off x="6950816" y="6116930"/>
            <a:ext cx="542241" cy="330200"/>
          </a:xfrm>
          <a:prstGeom prst="rect">
            <a:avLst/>
          </a:prstGeom>
        </p:spPr>
        <p:txBody>
          <a:bodyPr wrap="square" lIns="0" tIns="0" rIns="0" bIns="0" rtlCol="0">
            <a:noAutofit/>
          </a:bodyPr>
          <a:lstStyle/>
          <a:p>
            <a:pPr marL="12700">
              <a:lnSpc>
                <a:spcPts val="2600"/>
              </a:lnSpc>
              <a:spcBef>
                <a:spcPts val="130"/>
              </a:spcBef>
            </a:pPr>
            <a:r>
              <a:rPr sz="3600" baseline="2275" dirty="0">
                <a:solidFill>
                  <a:srgbClr val="7F7E7E"/>
                </a:solidFill>
                <a:latin typeface="Calibri"/>
                <a:cs typeface="Calibri"/>
              </a:rPr>
              <a:t>Age</a:t>
            </a:r>
            <a:endParaRPr sz="2400">
              <a:latin typeface="Calibri"/>
              <a:cs typeface="Calibri"/>
            </a:endParaRPr>
          </a:p>
        </p:txBody>
      </p:sp>
      <p:sp>
        <p:nvSpPr>
          <p:cNvPr id="90" name="object 5"/>
          <p:cNvSpPr txBox="1"/>
          <p:nvPr/>
        </p:nvSpPr>
        <p:spPr>
          <a:xfrm>
            <a:off x="3625916" y="369651"/>
            <a:ext cx="6889684" cy="807913"/>
          </a:xfrm>
          <a:prstGeom prst="rect">
            <a:avLst/>
          </a:prstGeom>
        </p:spPr>
        <p:txBody>
          <a:bodyPr wrap="square" lIns="0" tIns="0" rIns="0" bIns="0" rtlCol="0">
            <a:spAutoFit/>
          </a:bodyPr>
          <a:lstStyle/>
          <a:p>
            <a:pPr marL="12700" marR="41909">
              <a:lnSpc>
                <a:spcPts val="3454"/>
              </a:lnSpc>
              <a:spcBef>
                <a:spcPts val="172"/>
              </a:spcBef>
            </a:pPr>
            <a:r>
              <a:rPr lang="en-US" sz="4800" baseline="2560" dirty="0">
                <a:solidFill>
                  <a:srgbClr val="4E81BC"/>
                </a:solidFill>
                <a:latin typeface="+mj-lt"/>
                <a:cs typeface="Calibri"/>
              </a:rPr>
              <a:t>Mean Shift</a:t>
            </a:r>
            <a:endParaRPr sz="3200" dirty="0">
              <a:latin typeface="+mj-lt"/>
              <a:cs typeface="Calibri"/>
            </a:endParaRPr>
          </a:p>
          <a:p>
            <a:pPr marL="12700">
              <a:lnSpc>
                <a:spcPts val="2770"/>
              </a:lnSpc>
            </a:pPr>
            <a:r>
              <a:rPr lang="en-US" sz="3200" baseline="1137" dirty="0">
                <a:solidFill>
                  <a:srgbClr val="7F7E7E"/>
                </a:solidFill>
                <a:cs typeface="Calibri"/>
              </a:rPr>
              <a:t>Sample local density, follow gradient towards denser direction</a:t>
            </a:r>
          </a:p>
        </p:txBody>
      </p:sp>
      <p:sp>
        <p:nvSpPr>
          <p:cNvPr id="91" name="object 82"/>
          <p:cNvSpPr/>
          <p:nvPr/>
        </p:nvSpPr>
        <p:spPr>
          <a:xfrm>
            <a:off x="5938372" y="5487188"/>
            <a:ext cx="347472" cy="347472"/>
          </a:xfrm>
          <a:custGeom>
            <a:avLst/>
            <a:gdLst/>
            <a:ahLst/>
            <a:cxnLst/>
            <a:rect l="l" t="t" r="r" b="b"/>
            <a:pathLst>
              <a:path w="320729"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92" name="object 84"/>
          <p:cNvSpPr/>
          <p:nvPr/>
        </p:nvSpPr>
        <p:spPr>
          <a:xfrm>
            <a:off x="6923747" y="5521291"/>
            <a:ext cx="347472" cy="347472"/>
          </a:xfrm>
          <a:custGeom>
            <a:avLst/>
            <a:gdLst/>
            <a:ahLst/>
            <a:cxnLst/>
            <a:rect l="l" t="t" r="r" b="b"/>
            <a:pathLst>
              <a:path w="320729"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6"/>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93" name="object 86"/>
          <p:cNvSpPr/>
          <p:nvPr/>
        </p:nvSpPr>
        <p:spPr>
          <a:xfrm>
            <a:off x="7775551" y="5502337"/>
            <a:ext cx="347472" cy="347472"/>
          </a:xfrm>
          <a:custGeom>
            <a:avLst/>
            <a:gdLst/>
            <a:ahLst/>
            <a:cxnLst/>
            <a:rect l="l" t="t" r="r" b="b"/>
            <a:pathLst>
              <a:path w="320729"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9"/>
                </a:lnTo>
                <a:lnTo>
                  <a:pt x="288458" y="69169"/>
                </a:lnTo>
                <a:lnTo>
                  <a:pt x="296005" y="80986"/>
                </a:lnTo>
                <a:lnTo>
                  <a:pt x="302647" y="93485"/>
                </a:lnTo>
                <a:lnTo>
                  <a:pt x="308334" y="106609"/>
                </a:lnTo>
                <a:lnTo>
                  <a:pt x="313014" y="120303"/>
                </a:lnTo>
                <a:lnTo>
                  <a:pt x="316635" y="134513"/>
                </a:lnTo>
                <a:lnTo>
                  <a:pt x="319146" y="149182"/>
                </a:lnTo>
                <a:lnTo>
                  <a:pt x="320497" y="164255"/>
                </a:lnTo>
                <a:lnTo>
                  <a:pt x="320729" y="173680"/>
                </a:lnTo>
                <a:lnTo>
                  <a:pt x="320116" y="188974"/>
                </a:lnTo>
                <a:lnTo>
                  <a:pt x="318311" y="203897"/>
                </a:lnTo>
                <a:lnTo>
                  <a:pt x="315364" y="218395"/>
                </a:lnTo>
                <a:lnTo>
                  <a:pt x="311328" y="232412"/>
                </a:lnTo>
                <a:lnTo>
                  <a:pt x="306254" y="245893"/>
                </a:lnTo>
                <a:lnTo>
                  <a:pt x="300192" y="258782"/>
                </a:lnTo>
                <a:lnTo>
                  <a:pt x="293194" y="271024"/>
                </a:lnTo>
                <a:lnTo>
                  <a:pt x="285310" y="282563"/>
                </a:lnTo>
                <a:lnTo>
                  <a:pt x="276593" y="293344"/>
                </a:lnTo>
                <a:lnTo>
                  <a:pt x="267094" y="303312"/>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6"/>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94" name="object 74"/>
          <p:cNvSpPr/>
          <p:nvPr/>
        </p:nvSpPr>
        <p:spPr>
          <a:xfrm>
            <a:off x="4192469" y="5195209"/>
            <a:ext cx="347472" cy="347472"/>
          </a:xfrm>
          <a:custGeom>
            <a:avLst/>
            <a:gdLst/>
            <a:ahLst/>
            <a:cxnLst/>
            <a:rect l="l" t="t" r="r" b="b"/>
            <a:pathLst>
              <a:path w="320730"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0"/>
                </a:lnTo>
                <a:close/>
              </a:path>
            </a:pathLst>
          </a:custGeom>
          <a:solidFill>
            <a:srgbClr val="CD665F"/>
          </a:solidFill>
          <a:ln w="28575">
            <a:solidFill>
              <a:srgbClr val="9F4B46"/>
            </a:solidFill>
          </a:ln>
        </p:spPr>
        <p:txBody>
          <a:bodyPr wrap="square" lIns="0" tIns="0" rIns="0" bIns="0" rtlCol="0">
            <a:noAutofit/>
          </a:bodyPr>
          <a:lstStyle/>
          <a:p>
            <a:endParaRPr/>
          </a:p>
        </p:txBody>
      </p:sp>
      <p:sp>
        <p:nvSpPr>
          <p:cNvPr id="95" name="object 72"/>
          <p:cNvSpPr/>
          <p:nvPr/>
        </p:nvSpPr>
        <p:spPr>
          <a:xfrm>
            <a:off x="7483366" y="2517371"/>
            <a:ext cx="347472" cy="347472"/>
          </a:xfrm>
          <a:custGeom>
            <a:avLst/>
            <a:gdLst/>
            <a:ahLst/>
            <a:cxnLst/>
            <a:rect l="l" t="t" r="r" b="b"/>
            <a:pathLst>
              <a:path w="320730"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30" y="342927"/>
                </a:lnTo>
                <a:lnTo>
                  <a:pt x="182985" y="345647"/>
                </a:lnTo>
                <a:lnTo>
                  <a:pt x="169068" y="347110"/>
                </a:lnTo>
                <a:lnTo>
                  <a:pt x="160364" y="347362"/>
                </a:lnTo>
                <a:lnTo>
                  <a:pt x="146244" y="346698"/>
                </a:lnTo>
                <a:lnTo>
                  <a:pt x="132465" y="344742"/>
                </a:lnTo>
                <a:lnTo>
                  <a:pt x="119078" y="341551"/>
                </a:lnTo>
                <a:lnTo>
                  <a:pt x="106136" y="337180"/>
                </a:lnTo>
                <a:lnTo>
                  <a:pt x="93689" y="331684"/>
                </a:lnTo>
                <a:lnTo>
                  <a:pt x="81788" y="325119"/>
                </a:lnTo>
                <a:lnTo>
                  <a:pt x="70485" y="317540"/>
                </a:lnTo>
                <a:lnTo>
                  <a:pt x="59830" y="309002"/>
                </a:lnTo>
                <a:lnTo>
                  <a:pt x="49876" y="299561"/>
                </a:lnTo>
                <a:lnTo>
                  <a:pt x="40672" y="289273"/>
                </a:lnTo>
                <a:lnTo>
                  <a:pt x="32271" y="278192"/>
                </a:lnTo>
                <a:lnTo>
                  <a:pt x="24724" y="266375"/>
                </a:lnTo>
                <a:lnTo>
                  <a:pt x="18081" y="253876"/>
                </a:lnTo>
                <a:lnTo>
                  <a:pt x="12395" y="240752"/>
                </a:lnTo>
                <a:lnTo>
                  <a:pt x="7715" y="227058"/>
                </a:lnTo>
                <a:lnTo>
                  <a:pt x="4094" y="212848"/>
                </a:lnTo>
                <a:lnTo>
                  <a:pt x="1583" y="198180"/>
                </a:lnTo>
                <a:lnTo>
                  <a:pt x="232" y="183107"/>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96" name="object 70"/>
          <p:cNvSpPr/>
          <p:nvPr/>
        </p:nvSpPr>
        <p:spPr>
          <a:xfrm>
            <a:off x="7084113" y="2135643"/>
            <a:ext cx="347472" cy="347472"/>
          </a:xfrm>
          <a:custGeom>
            <a:avLst/>
            <a:gdLst/>
            <a:ahLst/>
            <a:cxnLst/>
            <a:rect l="l" t="t" r="r" b="b"/>
            <a:pathLst>
              <a:path w="320730"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2"/>
                </a:lnTo>
                <a:lnTo>
                  <a:pt x="146244" y="346698"/>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3" y="198179"/>
                </a:lnTo>
                <a:lnTo>
                  <a:pt x="232" y="183107"/>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97" name="object 68"/>
          <p:cNvSpPr/>
          <p:nvPr/>
        </p:nvSpPr>
        <p:spPr>
          <a:xfrm>
            <a:off x="6672028" y="1723114"/>
            <a:ext cx="347472" cy="347472"/>
          </a:xfrm>
          <a:custGeom>
            <a:avLst/>
            <a:gdLst/>
            <a:ahLst/>
            <a:cxnLst/>
            <a:rect l="l" t="t" r="r" b="b"/>
            <a:pathLst>
              <a:path w="320729"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2"/>
                </a:lnTo>
                <a:lnTo>
                  <a:pt x="146244" y="346698"/>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3"/>
                </a:lnTo>
                <a:lnTo>
                  <a:pt x="32271" y="278192"/>
                </a:lnTo>
                <a:lnTo>
                  <a:pt x="24724" y="266375"/>
                </a:lnTo>
                <a:lnTo>
                  <a:pt x="18081" y="253876"/>
                </a:lnTo>
                <a:lnTo>
                  <a:pt x="12395" y="240752"/>
                </a:lnTo>
                <a:lnTo>
                  <a:pt x="7715" y="227058"/>
                </a:lnTo>
                <a:lnTo>
                  <a:pt x="4094" y="212848"/>
                </a:lnTo>
                <a:lnTo>
                  <a:pt x="1583" y="198179"/>
                </a:lnTo>
                <a:lnTo>
                  <a:pt x="232" y="183107"/>
                </a:lnTo>
                <a:lnTo>
                  <a:pt x="0" y="173680"/>
                </a:lnTo>
                <a:close/>
              </a:path>
            </a:pathLst>
          </a:custGeom>
          <a:solidFill>
            <a:srgbClr val="59BAD1"/>
          </a:solidFill>
          <a:ln w="28575">
            <a:solidFill>
              <a:srgbClr val="418FA2"/>
            </a:solidFill>
          </a:ln>
        </p:spPr>
        <p:txBody>
          <a:bodyPr wrap="square" lIns="0" tIns="0" rIns="0" bIns="0" rtlCol="0">
            <a:noAutofit/>
          </a:bodyPr>
          <a:lstStyle/>
          <a:p>
            <a:endParaRPr/>
          </a:p>
        </p:txBody>
      </p:sp>
      <p:sp>
        <p:nvSpPr>
          <p:cNvPr id="98" name="object 66"/>
          <p:cNvSpPr/>
          <p:nvPr/>
        </p:nvSpPr>
        <p:spPr>
          <a:xfrm>
            <a:off x="8396003" y="3412181"/>
            <a:ext cx="347472" cy="347472"/>
          </a:xfrm>
          <a:custGeom>
            <a:avLst/>
            <a:gdLst/>
            <a:ahLst/>
            <a:cxnLst/>
            <a:rect l="l" t="t" r="r" b="b"/>
            <a:pathLst>
              <a:path w="320730"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4"/>
                </a:lnTo>
                <a:lnTo>
                  <a:pt x="308334" y="106609"/>
                </a:lnTo>
                <a:lnTo>
                  <a:pt x="313014" y="120303"/>
                </a:lnTo>
                <a:lnTo>
                  <a:pt x="316635" y="134512"/>
                </a:lnTo>
                <a:lnTo>
                  <a:pt x="319147" y="149181"/>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3" y="346697"/>
                </a:lnTo>
                <a:lnTo>
                  <a:pt x="132464" y="344742"/>
                </a:lnTo>
                <a:lnTo>
                  <a:pt x="119078" y="341551"/>
                </a:lnTo>
                <a:lnTo>
                  <a:pt x="106136" y="337180"/>
                </a:lnTo>
                <a:lnTo>
                  <a:pt x="93688" y="331684"/>
                </a:lnTo>
                <a:lnTo>
                  <a:pt x="81788" y="325119"/>
                </a:lnTo>
                <a:lnTo>
                  <a:pt x="70484" y="317539"/>
                </a:lnTo>
                <a:lnTo>
                  <a:pt x="59830" y="309001"/>
                </a:lnTo>
                <a:lnTo>
                  <a:pt x="49875" y="299561"/>
                </a:lnTo>
                <a:lnTo>
                  <a:pt x="40672" y="289272"/>
                </a:lnTo>
                <a:lnTo>
                  <a:pt x="32271" y="278192"/>
                </a:lnTo>
                <a:lnTo>
                  <a:pt x="24724" y="266375"/>
                </a:lnTo>
                <a:lnTo>
                  <a:pt x="18081" y="253876"/>
                </a:lnTo>
                <a:lnTo>
                  <a:pt x="12395" y="240752"/>
                </a:lnTo>
                <a:lnTo>
                  <a:pt x="7715" y="227057"/>
                </a:lnTo>
                <a:lnTo>
                  <a:pt x="4094" y="212848"/>
                </a:lnTo>
                <a:lnTo>
                  <a:pt x="1582" y="198179"/>
                </a:lnTo>
                <a:lnTo>
                  <a:pt x="232" y="183106"/>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99" name="object 63"/>
          <p:cNvSpPr/>
          <p:nvPr/>
        </p:nvSpPr>
        <p:spPr>
          <a:xfrm>
            <a:off x="7404842" y="5021529"/>
            <a:ext cx="347472" cy="347472"/>
          </a:xfrm>
          <a:custGeom>
            <a:avLst/>
            <a:gdLst/>
            <a:ahLst/>
            <a:cxnLst/>
            <a:rect l="l" t="t" r="r" b="b"/>
            <a:pathLst>
              <a:path w="320730" h="347361">
                <a:moveTo>
                  <a:pt x="0" y="173680"/>
                </a:moveTo>
                <a:lnTo>
                  <a:pt x="232" y="183106"/>
                </a:lnTo>
                <a:lnTo>
                  <a:pt x="1583" y="198179"/>
                </a:lnTo>
                <a:lnTo>
                  <a:pt x="4094" y="212848"/>
                </a:lnTo>
                <a:lnTo>
                  <a:pt x="7715" y="227058"/>
                </a:lnTo>
                <a:lnTo>
                  <a:pt x="12395" y="240752"/>
                </a:lnTo>
                <a:lnTo>
                  <a:pt x="18082" y="253876"/>
                </a:lnTo>
                <a:lnTo>
                  <a:pt x="24724" y="266375"/>
                </a:lnTo>
                <a:lnTo>
                  <a:pt x="32272" y="278192"/>
                </a:lnTo>
                <a:lnTo>
                  <a:pt x="40673" y="289272"/>
                </a:lnTo>
                <a:lnTo>
                  <a:pt x="49876" y="299561"/>
                </a:lnTo>
                <a:lnTo>
                  <a:pt x="59830" y="309001"/>
                </a:lnTo>
                <a:lnTo>
                  <a:pt x="70485" y="317539"/>
                </a:lnTo>
                <a:lnTo>
                  <a:pt x="81788" y="325118"/>
                </a:lnTo>
                <a:lnTo>
                  <a:pt x="93689" y="331684"/>
                </a:lnTo>
                <a:lnTo>
                  <a:pt x="106136" y="337180"/>
                </a:lnTo>
                <a:lnTo>
                  <a:pt x="119079" y="341551"/>
                </a:lnTo>
                <a:lnTo>
                  <a:pt x="132465" y="344742"/>
                </a:lnTo>
                <a:lnTo>
                  <a:pt x="146244" y="346697"/>
                </a:lnTo>
                <a:lnTo>
                  <a:pt x="160365" y="347361"/>
                </a:lnTo>
                <a:lnTo>
                  <a:pt x="169069" y="347110"/>
                </a:lnTo>
                <a:lnTo>
                  <a:pt x="182986" y="345646"/>
                </a:lnTo>
                <a:lnTo>
                  <a:pt x="196530" y="342926"/>
                </a:lnTo>
                <a:lnTo>
                  <a:pt x="209650" y="339004"/>
                </a:lnTo>
                <a:lnTo>
                  <a:pt x="222295" y="333936"/>
                </a:lnTo>
                <a:lnTo>
                  <a:pt x="234413" y="327778"/>
                </a:lnTo>
                <a:lnTo>
                  <a:pt x="245953" y="320583"/>
                </a:lnTo>
                <a:lnTo>
                  <a:pt x="256864" y="312409"/>
                </a:lnTo>
                <a:lnTo>
                  <a:pt x="267095" y="303311"/>
                </a:lnTo>
                <a:lnTo>
                  <a:pt x="276595" y="293343"/>
                </a:lnTo>
                <a:lnTo>
                  <a:pt x="285312" y="282562"/>
                </a:lnTo>
                <a:lnTo>
                  <a:pt x="293195" y="271023"/>
                </a:lnTo>
                <a:lnTo>
                  <a:pt x="300193" y="258781"/>
                </a:lnTo>
                <a:lnTo>
                  <a:pt x="306255" y="245892"/>
                </a:lnTo>
                <a:lnTo>
                  <a:pt x="311330" y="232411"/>
                </a:lnTo>
                <a:lnTo>
                  <a:pt x="315366" y="218394"/>
                </a:lnTo>
                <a:lnTo>
                  <a:pt x="318312" y="203896"/>
                </a:lnTo>
                <a:lnTo>
                  <a:pt x="320117" y="188973"/>
                </a:lnTo>
                <a:lnTo>
                  <a:pt x="320730" y="173680"/>
                </a:lnTo>
                <a:lnTo>
                  <a:pt x="320498" y="164254"/>
                </a:lnTo>
                <a:lnTo>
                  <a:pt x="319147" y="149181"/>
                </a:lnTo>
                <a:lnTo>
                  <a:pt x="316636" y="134512"/>
                </a:lnTo>
                <a:lnTo>
                  <a:pt x="313015" y="120303"/>
                </a:lnTo>
                <a:lnTo>
                  <a:pt x="308335" y="106609"/>
                </a:lnTo>
                <a:lnTo>
                  <a:pt x="302649" y="93485"/>
                </a:lnTo>
                <a:lnTo>
                  <a:pt x="296006" y="80986"/>
                </a:lnTo>
                <a:lnTo>
                  <a:pt x="288459" y="69169"/>
                </a:lnTo>
                <a:lnTo>
                  <a:pt x="280058" y="58089"/>
                </a:lnTo>
                <a:lnTo>
                  <a:pt x="270854" y="47800"/>
                </a:lnTo>
                <a:lnTo>
                  <a:pt x="260900" y="38359"/>
                </a:lnTo>
                <a:lnTo>
                  <a:pt x="250245" y="29822"/>
                </a:lnTo>
                <a:lnTo>
                  <a:pt x="238942" y="22242"/>
                </a:lnTo>
                <a:lnTo>
                  <a:pt x="227041" y="15677"/>
                </a:lnTo>
                <a:lnTo>
                  <a:pt x="214594" y="10181"/>
                </a:lnTo>
                <a:lnTo>
                  <a:pt x="201651" y="5810"/>
                </a:lnTo>
                <a:lnTo>
                  <a:pt x="188265" y="2619"/>
                </a:lnTo>
                <a:lnTo>
                  <a:pt x="174486" y="664"/>
                </a:lnTo>
                <a:lnTo>
                  <a:pt x="160365" y="0"/>
                </a:lnTo>
                <a:lnTo>
                  <a:pt x="151662" y="251"/>
                </a:lnTo>
                <a:lnTo>
                  <a:pt x="137745" y="1714"/>
                </a:lnTo>
                <a:lnTo>
                  <a:pt x="124200" y="4434"/>
                </a:lnTo>
                <a:lnTo>
                  <a:pt x="111080" y="8356"/>
                </a:lnTo>
                <a:lnTo>
                  <a:pt x="98436" y="13424"/>
                </a:lnTo>
                <a:lnTo>
                  <a:pt x="86318" y="19583"/>
                </a:lnTo>
                <a:lnTo>
                  <a:pt x="74777" y="26777"/>
                </a:lnTo>
                <a:lnTo>
                  <a:pt x="63866" y="34951"/>
                </a:lnTo>
                <a:lnTo>
                  <a:pt x="53635" y="44049"/>
                </a:lnTo>
                <a:lnTo>
                  <a:pt x="44136" y="54017"/>
                </a:lnTo>
                <a:lnTo>
                  <a:pt x="35419" y="64798"/>
                </a:lnTo>
                <a:lnTo>
                  <a:pt x="27535" y="76337"/>
                </a:lnTo>
                <a:lnTo>
                  <a:pt x="20537" y="88579"/>
                </a:lnTo>
                <a:lnTo>
                  <a:pt x="14475" y="101468"/>
                </a:lnTo>
                <a:lnTo>
                  <a:pt x="9400" y="114948"/>
                </a:lnTo>
                <a:lnTo>
                  <a:pt x="5364" y="128965"/>
                </a:lnTo>
                <a:lnTo>
                  <a:pt x="2418" y="143463"/>
                </a:lnTo>
                <a:lnTo>
                  <a:pt x="613" y="158386"/>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00" name="object 62"/>
          <p:cNvSpPr/>
          <p:nvPr/>
        </p:nvSpPr>
        <p:spPr>
          <a:xfrm>
            <a:off x="5850962" y="3493881"/>
            <a:ext cx="347472" cy="347472"/>
          </a:xfrm>
          <a:custGeom>
            <a:avLst/>
            <a:gdLst/>
            <a:ahLst/>
            <a:cxnLst/>
            <a:rect l="l" t="t" r="r" b="b"/>
            <a:pathLst>
              <a:path w="320729"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6" y="149182"/>
                </a:lnTo>
                <a:lnTo>
                  <a:pt x="320497" y="164254"/>
                </a:lnTo>
                <a:lnTo>
                  <a:pt x="320729"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6"/>
                </a:lnTo>
                <a:lnTo>
                  <a:pt x="0" y="173681"/>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01" name="object 60"/>
          <p:cNvSpPr/>
          <p:nvPr/>
        </p:nvSpPr>
        <p:spPr>
          <a:xfrm>
            <a:off x="4975263" y="4571028"/>
            <a:ext cx="347472" cy="347472"/>
          </a:xfrm>
          <a:custGeom>
            <a:avLst/>
            <a:gdLst/>
            <a:ahLst/>
            <a:cxnLst/>
            <a:rect l="l" t="t" r="r" b="b"/>
            <a:pathLst>
              <a:path w="320729"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8"/>
                </a:lnTo>
                <a:lnTo>
                  <a:pt x="288458" y="69169"/>
                </a:lnTo>
                <a:lnTo>
                  <a:pt x="296005" y="80986"/>
                </a:lnTo>
                <a:lnTo>
                  <a:pt x="302648" y="93485"/>
                </a:lnTo>
                <a:lnTo>
                  <a:pt x="308334" y="106609"/>
                </a:lnTo>
                <a:lnTo>
                  <a:pt x="313014" y="120303"/>
                </a:lnTo>
                <a:lnTo>
                  <a:pt x="316635" y="134513"/>
                </a:lnTo>
                <a:lnTo>
                  <a:pt x="319146" y="149182"/>
                </a:lnTo>
                <a:lnTo>
                  <a:pt x="320497" y="164254"/>
                </a:lnTo>
                <a:lnTo>
                  <a:pt x="320729"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1"/>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02" name="object 58"/>
          <p:cNvSpPr/>
          <p:nvPr/>
        </p:nvSpPr>
        <p:spPr>
          <a:xfrm>
            <a:off x="9037462" y="2045434"/>
            <a:ext cx="347472" cy="347472"/>
          </a:xfrm>
          <a:custGeom>
            <a:avLst/>
            <a:gdLst/>
            <a:ahLst/>
            <a:cxnLst/>
            <a:rect l="l" t="t" r="r" b="b"/>
            <a:pathLst>
              <a:path w="320729"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4"/>
                </a:lnTo>
                <a:lnTo>
                  <a:pt x="308334" y="106609"/>
                </a:lnTo>
                <a:lnTo>
                  <a:pt x="313014" y="120303"/>
                </a:lnTo>
                <a:lnTo>
                  <a:pt x="316635" y="134512"/>
                </a:lnTo>
                <a:lnTo>
                  <a:pt x="319146" y="149181"/>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2"/>
                </a:lnTo>
                <a:lnTo>
                  <a:pt x="146243" y="346698"/>
                </a:lnTo>
                <a:lnTo>
                  <a:pt x="132464" y="344742"/>
                </a:lnTo>
                <a:lnTo>
                  <a:pt x="119078" y="341551"/>
                </a:lnTo>
                <a:lnTo>
                  <a:pt x="106136" y="337180"/>
                </a:lnTo>
                <a:lnTo>
                  <a:pt x="93688" y="331684"/>
                </a:lnTo>
                <a:lnTo>
                  <a:pt x="81788" y="325119"/>
                </a:lnTo>
                <a:lnTo>
                  <a:pt x="70484" y="317539"/>
                </a:lnTo>
                <a:lnTo>
                  <a:pt x="59830" y="309002"/>
                </a:lnTo>
                <a:lnTo>
                  <a:pt x="49875" y="299561"/>
                </a:lnTo>
                <a:lnTo>
                  <a:pt x="40672" y="289272"/>
                </a:lnTo>
                <a:lnTo>
                  <a:pt x="32271" y="278192"/>
                </a:lnTo>
                <a:lnTo>
                  <a:pt x="24724" y="266375"/>
                </a:lnTo>
                <a:lnTo>
                  <a:pt x="18081" y="253876"/>
                </a:lnTo>
                <a:lnTo>
                  <a:pt x="12395" y="240752"/>
                </a:lnTo>
                <a:lnTo>
                  <a:pt x="7715" y="227057"/>
                </a:lnTo>
                <a:lnTo>
                  <a:pt x="4094" y="212848"/>
                </a:lnTo>
                <a:lnTo>
                  <a:pt x="1582" y="198179"/>
                </a:lnTo>
                <a:lnTo>
                  <a:pt x="232" y="183106"/>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03" name="object 56"/>
          <p:cNvSpPr/>
          <p:nvPr/>
        </p:nvSpPr>
        <p:spPr>
          <a:xfrm>
            <a:off x="8077321" y="1961962"/>
            <a:ext cx="347472" cy="347472"/>
          </a:xfrm>
          <a:custGeom>
            <a:avLst/>
            <a:gdLst/>
            <a:ahLst/>
            <a:cxnLst/>
            <a:rect l="l" t="t" r="r" b="b"/>
            <a:pathLst>
              <a:path w="320729"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4"/>
                </a:lnTo>
                <a:lnTo>
                  <a:pt x="308334" y="106609"/>
                </a:lnTo>
                <a:lnTo>
                  <a:pt x="313014" y="120303"/>
                </a:lnTo>
                <a:lnTo>
                  <a:pt x="316635" y="134512"/>
                </a:lnTo>
                <a:lnTo>
                  <a:pt x="319146" y="149181"/>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2"/>
                </a:lnTo>
                <a:lnTo>
                  <a:pt x="146243" y="346697"/>
                </a:lnTo>
                <a:lnTo>
                  <a:pt x="132464" y="344742"/>
                </a:lnTo>
                <a:lnTo>
                  <a:pt x="119078" y="341551"/>
                </a:lnTo>
                <a:lnTo>
                  <a:pt x="106136" y="337180"/>
                </a:lnTo>
                <a:lnTo>
                  <a:pt x="93688" y="331684"/>
                </a:lnTo>
                <a:lnTo>
                  <a:pt x="81788" y="325119"/>
                </a:lnTo>
                <a:lnTo>
                  <a:pt x="70484" y="317539"/>
                </a:lnTo>
                <a:lnTo>
                  <a:pt x="59830" y="309002"/>
                </a:lnTo>
                <a:lnTo>
                  <a:pt x="49875" y="299561"/>
                </a:lnTo>
                <a:lnTo>
                  <a:pt x="40672" y="289272"/>
                </a:lnTo>
                <a:lnTo>
                  <a:pt x="32271" y="278192"/>
                </a:lnTo>
                <a:lnTo>
                  <a:pt x="24724" y="266375"/>
                </a:lnTo>
                <a:lnTo>
                  <a:pt x="18081" y="253876"/>
                </a:lnTo>
                <a:lnTo>
                  <a:pt x="12395" y="240752"/>
                </a:lnTo>
                <a:lnTo>
                  <a:pt x="7715" y="227057"/>
                </a:lnTo>
                <a:lnTo>
                  <a:pt x="4094" y="212848"/>
                </a:lnTo>
                <a:lnTo>
                  <a:pt x="1582" y="198179"/>
                </a:lnTo>
                <a:lnTo>
                  <a:pt x="232" y="183106"/>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04" name="object 54"/>
          <p:cNvSpPr/>
          <p:nvPr/>
        </p:nvSpPr>
        <p:spPr>
          <a:xfrm>
            <a:off x="8877097" y="2753913"/>
            <a:ext cx="347472" cy="347472"/>
          </a:xfrm>
          <a:custGeom>
            <a:avLst/>
            <a:gdLst/>
            <a:ahLst/>
            <a:cxnLst/>
            <a:rect l="l" t="t" r="r" b="b"/>
            <a:pathLst>
              <a:path w="320730"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4"/>
                </a:lnTo>
                <a:lnTo>
                  <a:pt x="308334" y="106609"/>
                </a:lnTo>
                <a:lnTo>
                  <a:pt x="313014" y="120303"/>
                </a:lnTo>
                <a:lnTo>
                  <a:pt x="316635" y="134512"/>
                </a:lnTo>
                <a:lnTo>
                  <a:pt x="319146" y="149181"/>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2"/>
                </a:lnTo>
                <a:lnTo>
                  <a:pt x="146243" y="346698"/>
                </a:lnTo>
                <a:lnTo>
                  <a:pt x="132464" y="344742"/>
                </a:lnTo>
                <a:lnTo>
                  <a:pt x="119078" y="341551"/>
                </a:lnTo>
                <a:lnTo>
                  <a:pt x="106136" y="337180"/>
                </a:lnTo>
                <a:lnTo>
                  <a:pt x="93688" y="331684"/>
                </a:lnTo>
                <a:lnTo>
                  <a:pt x="81788" y="325119"/>
                </a:lnTo>
                <a:lnTo>
                  <a:pt x="70484" y="317539"/>
                </a:lnTo>
                <a:lnTo>
                  <a:pt x="59830" y="309002"/>
                </a:lnTo>
                <a:lnTo>
                  <a:pt x="49875" y="299561"/>
                </a:lnTo>
                <a:lnTo>
                  <a:pt x="40672" y="289272"/>
                </a:lnTo>
                <a:lnTo>
                  <a:pt x="32271" y="278192"/>
                </a:lnTo>
                <a:lnTo>
                  <a:pt x="24724" y="266375"/>
                </a:lnTo>
                <a:lnTo>
                  <a:pt x="18081" y="253876"/>
                </a:lnTo>
                <a:lnTo>
                  <a:pt x="12395" y="240752"/>
                </a:lnTo>
                <a:lnTo>
                  <a:pt x="7715" y="227057"/>
                </a:lnTo>
                <a:lnTo>
                  <a:pt x="4094" y="212848"/>
                </a:lnTo>
                <a:lnTo>
                  <a:pt x="1582" y="198179"/>
                </a:lnTo>
                <a:lnTo>
                  <a:pt x="232" y="183106"/>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05" name="object 52"/>
          <p:cNvSpPr/>
          <p:nvPr/>
        </p:nvSpPr>
        <p:spPr>
          <a:xfrm>
            <a:off x="6220124" y="4120868"/>
            <a:ext cx="347472" cy="347472"/>
          </a:xfrm>
          <a:custGeom>
            <a:avLst/>
            <a:gdLst/>
            <a:ahLst/>
            <a:cxnLst/>
            <a:rect l="l" t="t" r="r" b="b"/>
            <a:pathLst>
              <a:path w="320730"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5"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1"/>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06" name="object 50"/>
          <p:cNvSpPr/>
          <p:nvPr/>
        </p:nvSpPr>
        <p:spPr>
          <a:xfrm>
            <a:off x="5965297" y="4612355"/>
            <a:ext cx="347472" cy="347472"/>
          </a:xfrm>
          <a:custGeom>
            <a:avLst/>
            <a:gdLst/>
            <a:ahLst/>
            <a:cxnLst/>
            <a:rect l="l" t="t" r="r" b="b"/>
            <a:pathLst>
              <a:path w="320730"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6"/>
                </a:lnTo>
                <a:lnTo>
                  <a:pt x="0" y="173681"/>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07" name="object 48"/>
          <p:cNvSpPr/>
          <p:nvPr/>
        </p:nvSpPr>
        <p:spPr>
          <a:xfrm>
            <a:off x="4654532" y="4049985"/>
            <a:ext cx="347472" cy="347472"/>
          </a:xfrm>
          <a:custGeom>
            <a:avLst/>
            <a:gdLst/>
            <a:ahLst/>
            <a:cxnLst/>
            <a:rect l="l" t="t" r="r" b="b"/>
            <a:pathLst>
              <a:path w="320729"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6" y="149182"/>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08" name="object 42"/>
          <p:cNvSpPr/>
          <p:nvPr/>
        </p:nvSpPr>
        <p:spPr>
          <a:xfrm>
            <a:off x="7272103" y="3311841"/>
            <a:ext cx="347472" cy="347472"/>
          </a:xfrm>
          <a:custGeom>
            <a:avLst/>
            <a:gdLst/>
            <a:ahLst/>
            <a:cxnLst/>
            <a:rect l="l" t="t" r="r" b="b"/>
            <a:pathLst>
              <a:path w="320730"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4" y="346697"/>
                </a:lnTo>
                <a:lnTo>
                  <a:pt x="132465" y="344742"/>
                </a:lnTo>
                <a:lnTo>
                  <a:pt x="119078" y="341551"/>
                </a:lnTo>
                <a:lnTo>
                  <a:pt x="106136" y="337180"/>
                </a:lnTo>
                <a:lnTo>
                  <a:pt x="93689" y="331684"/>
                </a:lnTo>
                <a:lnTo>
                  <a:pt x="81788" y="325119"/>
                </a:lnTo>
                <a:lnTo>
                  <a:pt x="70485" y="317539"/>
                </a:lnTo>
                <a:lnTo>
                  <a:pt x="59830" y="309001"/>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6"/>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09" name="object 44"/>
          <p:cNvSpPr/>
          <p:nvPr/>
        </p:nvSpPr>
        <p:spPr>
          <a:xfrm>
            <a:off x="7084113" y="2580232"/>
            <a:ext cx="347472" cy="347472"/>
          </a:xfrm>
          <a:custGeom>
            <a:avLst/>
            <a:gdLst/>
            <a:ahLst/>
            <a:cxnLst/>
            <a:rect l="l" t="t" r="r" b="b"/>
            <a:pathLst>
              <a:path w="320730"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2"/>
                </a:lnTo>
                <a:lnTo>
                  <a:pt x="146244" y="346698"/>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3"/>
                </a:lnTo>
                <a:lnTo>
                  <a:pt x="32271" y="278192"/>
                </a:lnTo>
                <a:lnTo>
                  <a:pt x="24724" y="266375"/>
                </a:lnTo>
                <a:lnTo>
                  <a:pt x="18081" y="253876"/>
                </a:lnTo>
                <a:lnTo>
                  <a:pt x="12395" y="240752"/>
                </a:lnTo>
                <a:lnTo>
                  <a:pt x="7715" y="227058"/>
                </a:lnTo>
                <a:lnTo>
                  <a:pt x="4094" y="212848"/>
                </a:lnTo>
                <a:lnTo>
                  <a:pt x="1583" y="198179"/>
                </a:lnTo>
                <a:lnTo>
                  <a:pt x="232" y="183107"/>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10" name="object 46"/>
          <p:cNvSpPr/>
          <p:nvPr/>
        </p:nvSpPr>
        <p:spPr>
          <a:xfrm>
            <a:off x="6945508" y="2964479"/>
            <a:ext cx="347472" cy="347472"/>
          </a:xfrm>
          <a:custGeom>
            <a:avLst/>
            <a:gdLst/>
            <a:ahLst/>
            <a:cxnLst/>
            <a:rect l="l" t="t" r="r" b="b"/>
            <a:pathLst>
              <a:path w="320730"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4"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30" y="342927"/>
                </a:lnTo>
                <a:lnTo>
                  <a:pt x="182985" y="345647"/>
                </a:lnTo>
                <a:lnTo>
                  <a:pt x="169068" y="347110"/>
                </a:lnTo>
                <a:lnTo>
                  <a:pt x="160365" y="347362"/>
                </a:lnTo>
                <a:lnTo>
                  <a:pt x="146244" y="346698"/>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3" y="198179"/>
                </a:lnTo>
                <a:lnTo>
                  <a:pt x="232" y="183107"/>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11" name="object 40"/>
          <p:cNvSpPr/>
          <p:nvPr/>
        </p:nvSpPr>
        <p:spPr>
          <a:xfrm>
            <a:off x="6737120" y="4921685"/>
            <a:ext cx="347472" cy="347472"/>
          </a:xfrm>
          <a:custGeom>
            <a:avLst/>
            <a:gdLst/>
            <a:ahLst/>
            <a:cxnLst/>
            <a:rect l="l" t="t" r="r" b="b"/>
            <a:pathLst>
              <a:path w="320729"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29"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1"/>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12" name="object 38"/>
          <p:cNvSpPr/>
          <p:nvPr/>
        </p:nvSpPr>
        <p:spPr>
          <a:xfrm>
            <a:off x="8556365" y="2219115"/>
            <a:ext cx="347472" cy="347472"/>
          </a:xfrm>
          <a:custGeom>
            <a:avLst/>
            <a:gdLst/>
            <a:ahLst/>
            <a:cxnLst/>
            <a:rect l="l" t="t" r="r" b="b"/>
            <a:pathLst>
              <a:path w="320729"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4"/>
                </a:lnTo>
                <a:lnTo>
                  <a:pt x="308334" y="106609"/>
                </a:lnTo>
                <a:lnTo>
                  <a:pt x="313014" y="120303"/>
                </a:lnTo>
                <a:lnTo>
                  <a:pt x="316635" y="134512"/>
                </a:lnTo>
                <a:lnTo>
                  <a:pt x="319146" y="149181"/>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2"/>
                </a:lnTo>
                <a:lnTo>
                  <a:pt x="146243" y="346698"/>
                </a:lnTo>
                <a:lnTo>
                  <a:pt x="132464" y="344742"/>
                </a:lnTo>
                <a:lnTo>
                  <a:pt x="119078" y="341551"/>
                </a:lnTo>
                <a:lnTo>
                  <a:pt x="106136" y="337180"/>
                </a:lnTo>
                <a:lnTo>
                  <a:pt x="93688" y="331684"/>
                </a:lnTo>
                <a:lnTo>
                  <a:pt x="81788" y="325119"/>
                </a:lnTo>
                <a:lnTo>
                  <a:pt x="70484" y="317539"/>
                </a:lnTo>
                <a:lnTo>
                  <a:pt x="59830" y="309002"/>
                </a:lnTo>
                <a:lnTo>
                  <a:pt x="49875" y="299561"/>
                </a:lnTo>
                <a:lnTo>
                  <a:pt x="40672" y="289272"/>
                </a:lnTo>
                <a:lnTo>
                  <a:pt x="32271" y="278192"/>
                </a:lnTo>
                <a:lnTo>
                  <a:pt x="24724" y="266375"/>
                </a:lnTo>
                <a:lnTo>
                  <a:pt x="18081" y="253876"/>
                </a:lnTo>
                <a:lnTo>
                  <a:pt x="12395" y="240752"/>
                </a:lnTo>
                <a:lnTo>
                  <a:pt x="7715" y="227057"/>
                </a:lnTo>
                <a:lnTo>
                  <a:pt x="4094" y="212848"/>
                </a:lnTo>
                <a:lnTo>
                  <a:pt x="1582" y="198179"/>
                </a:lnTo>
                <a:lnTo>
                  <a:pt x="232" y="183106"/>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13" name="object 36"/>
          <p:cNvSpPr/>
          <p:nvPr/>
        </p:nvSpPr>
        <p:spPr>
          <a:xfrm>
            <a:off x="8909165" y="3402186"/>
            <a:ext cx="347472" cy="347472"/>
          </a:xfrm>
          <a:custGeom>
            <a:avLst/>
            <a:gdLst/>
            <a:ahLst/>
            <a:cxnLst/>
            <a:rect l="l" t="t" r="r" b="b"/>
            <a:pathLst>
              <a:path w="338701" h="347361">
                <a:moveTo>
                  <a:pt x="338701" y="173680"/>
                </a:moveTo>
                <a:lnTo>
                  <a:pt x="338086" y="158773"/>
                </a:lnTo>
                <a:lnTo>
                  <a:pt x="336274" y="144215"/>
                </a:lnTo>
                <a:lnTo>
                  <a:pt x="333315" y="130059"/>
                </a:lnTo>
                <a:lnTo>
                  <a:pt x="329260" y="116355"/>
                </a:lnTo>
                <a:lnTo>
                  <a:pt x="324157" y="103155"/>
                </a:lnTo>
                <a:lnTo>
                  <a:pt x="318058" y="90510"/>
                </a:lnTo>
                <a:lnTo>
                  <a:pt x="311012" y="78472"/>
                </a:lnTo>
                <a:lnTo>
                  <a:pt x="303069" y="67092"/>
                </a:lnTo>
                <a:lnTo>
                  <a:pt x="294280" y="56421"/>
                </a:lnTo>
                <a:lnTo>
                  <a:pt x="284694" y="46511"/>
                </a:lnTo>
                <a:lnTo>
                  <a:pt x="274362" y="37412"/>
                </a:lnTo>
                <a:lnTo>
                  <a:pt x="263333" y="29177"/>
                </a:lnTo>
                <a:lnTo>
                  <a:pt x="251657" y="21856"/>
                </a:lnTo>
                <a:lnTo>
                  <a:pt x="239385" y="15500"/>
                </a:lnTo>
                <a:lnTo>
                  <a:pt x="226566" y="10162"/>
                </a:lnTo>
                <a:lnTo>
                  <a:pt x="213252" y="5892"/>
                </a:lnTo>
                <a:lnTo>
                  <a:pt x="199490" y="2742"/>
                </a:lnTo>
                <a:lnTo>
                  <a:pt x="185333" y="763"/>
                </a:lnTo>
                <a:lnTo>
                  <a:pt x="170829" y="6"/>
                </a:lnTo>
                <a:lnTo>
                  <a:pt x="169350" y="0"/>
                </a:lnTo>
                <a:lnTo>
                  <a:pt x="154814" y="630"/>
                </a:lnTo>
                <a:lnTo>
                  <a:pt x="140620" y="2489"/>
                </a:lnTo>
                <a:lnTo>
                  <a:pt x="126816" y="5523"/>
                </a:lnTo>
                <a:lnTo>
                  <a:pt x="113454" y="9683"/>
                </a:lnTo>
                <a:lnTo>
                  <a:pt x="100583" y="14916"/>
                </a:lnTo>
                <a:lnTo>
                  <a:pt x="88254" y="21171"/>
                </a:lnTo>
                <a:lnTo>
                  <a:pt x="76516" y="28397"/>
                </a:lnTo>
                <a:lnTo>
                  <a:pt x="65420" y="36543"/>
                </a:lnTo>
                <a:lnTo>
                  <a:pt x="55015" y="45557"/>
                </a:lnTo>
                <a:lnTo>
                  <a:pt x="45351" y="55388"/>
                </a:lnTo>
                <a:lnTo>
                  <a:pt x="36479" y="65984"/>
                </a:lnTo>
                <a:lnTo>
                  <a:pt x="28449" y="77295"/>
                </a:lnTo>
                <a:lnTo>
                  <a:pt x="21311" y="89269"/>
                </a:lnTo>
                <a:lnTo>
                  <a:pt x="15114" y="101855"/>
                </a:lnTo>
                <a:lnTo>
                  <a:pt x="9909" y="115001"/>
                </a:lnTo>
                <a:lnTo>
                  <a:pt x="5745" y="128657"/>
                </a:lnTo>
                <a:lnTo>
                  <a:pt x="2674" y="142770"/>
                </a:lnTo>
                <a:lnTo>
                  <a:pt x="744" y="157289"/>
                </a:lnTo>
                <a:lnTo>
                  <a:pt x="6" y="172164"/>
                </a:lnTo>
                <a:lnTo>
                  <a:pt x="0" y="173680"/>
                </a:lnTo>
                <a:lnTo>
                  <a:pt x="615" y="188588"/>
                </a:lnTo>
                <a:lnTo>
                  <a:pt x="2427" y="203146"/>
                </a:lnTo>
                <a:lnTo>
                  <a:pt x="5386" y="217302"/>
                </a:lnTo>
                <a:lnTo>
                  <a:pt x="9441" y="231006"/>
                </a:lnTo>
                <a:lnTo>
                  <a:pt x="14544" y="244206"/>
                </a:lnTo>
                <a:lnTo>
                  <a:pt x="20643" y="256850"/>
                </a:lnTo>
                <a:lnTo>
                  <a:pt x="27689" y="268888"/>
                </a:lnTo>
                <a:lnTo>
                  <a:pt x="35631" y="280269"/>
                </a:lnTo>
                <a:lnTo>
                  <a:pt x="44421" y="290940"/>
                </a:lnTo>
                <a:lnTo>
                  <a:pt x="54007" y="300850"/>
                </a:lnTo>
                <a:lnTo>
                  <a:pt x="64339" y="309949"/>
                </a:lnTo>
                <a:lnTo>
                  <a:pt x="75368" y="318184"/>
                </a:lnTo>
                <a:lnTo>
                  <a:pt x="87044" y="325505"/>
                </a:lnTo>
                <a:lnTo>
                  <a:pt x="99316" y="331861"/>
                </a:lnTo>
                <a:lnTo>
                  <a:pt x="112134" y="337199"/>
                </a:lnTo>
                <a:lnTo>
                  <a:pt x="125449" y="341469"/>
                </a:lnTo>
                <a:lnTo>
                  <a:pt x="139210" y="344619"/>
                </a:lnTo>
                <a:lnTo>
                  <a:pt x="153368" y="346598"/>
                </a:lnTo>
                <a:lnTo>
                  <a:pt x="167872" y="347355"/>
                </a:lnTo>
                <a:lnTo>
                  <a:pt x="169350" y="347361"/>
                </a:lnTo>
                <a:lnTo>
                  <a:pt x="183886" y="346731"/>
                </a:lnTo>
                <a:lnTo>
                  <a:pt x="198081" y="344872"/>
                </a:lnTo>
                <a:lnTo>
                  <a:pt x="211885" y="341838"/>
                </a:lnTo>
                <a:lnTo>
                  <a:pt x="225247" y="337678"/>
                </a:lnTo>
                <a:lnTo>
                  <a:pt x="238117" y="332445"/>
                </a:lnTo>
                <a:lnTo>
                  <a:pt x="250447" y="326190"/>
                </a:lnTo>
                <a:lnTo>
                  <a:pt x="262185" y="318964"/>
                </a:lnTo>
                <a:lnTo>
                  <a:pt x="273281" y="310818"/>
                </a:lnTo>
                <a:lnTo>
                  <a:pt x="283686" y="301804"/>
                </a:lnTo>
                <a:lnTo>
                  <a:pt x="293349" y="291973"/>
                </a:lnTo>
                <a:lnTo>
                  <a:pt x="302221" y="281377"/>
                </a:lnTo>
                <a:lnTo>
                  <a:pt x="310251" y="270066"/>
                </a:lnTo>
                <a:lnTo>
                  <a:pt x="317390" y="258092"/>
                </a:lnTo>
                <a:lnTo>
                  <a:pt x="323587" y="245506"/>
                </a:lnTo>
                <a:lnTo>
                  <a:pt x="328792" y="232360"/>
                </a:lnTo>
                <a:lnTo>
                  <a:pt x="332956" y="218704"/>
                </a:lnTo>
                <a:lnTo>
                  <a:pt x="336027" y="204591"/>
                </a:lnTo>
                <a:lnTo>
                  <a:pt x="337957" y="190071"/>
                </a:lnTo>
                <a:lnTo>
                  <a:pt x="338695" y="175197"/>
                </a:lnTo>
                <a:lnTo>
                  <a:pt x="338701"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14" name="object 34"/>
          <p:cNvSpPr/>
          <p:nvPr/>
        </p:nvSpPr>
        <p:spPr>
          <a:xfrm>
            <a:off x="6562354" y="2483005"/>
            <a:ext cx="347472" cy="347472"/>
          </a:xfrm>
          <a:custGeom>
            <a:avLst/>
            <a:gdLst/>
            <a:ahLst/>
            <a:cxnLst/>
            <a:rect l="l" t="t" r="r" b="b"/>
            <a:pathLst>
              <a:path w="320729"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5" y="2619"/>
                </a:lnTo>
                <a:lnTo>
                  <a:pt x="201651" y="5810"/>
                </a:lnTo>
                <a:lnTo>
                  <a:pt x="214593" y="10181"/>
                </a:lnTo>
                <a:lnTo>
                  <a:pt x="227041" y="15677"/>
                </a:lnTo>
                <a:lnTo>
                  <a:pt x="238941" y="22242"/>
                </a:lnTo>
                <a:lnTo>
                  <a:pt x="250245" y="29822"/>
                </a:lnTo>
                <a:lnTo>
                  <a:pt x="260899" y="38359"/>
                </a:lnTo>
                <a:lnTo>
                  <a:pt x="270854"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2"/>
                </a:lnTo>
                <a:lnTo>
                  <a:pt x="146244" y="346698"/>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3" y="198179"/>
                </a:lnTo>
                <a:lnTo>
                  <a:pt x="232" y="183107"/>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15" name="object 32"/>
          <p:cNvSpPr/>
          <p:nvPr/>
        </p:nvSpPr>
        <p:spPr>
          <a:xfrm>
            <a:off x="8716732" y="1593274"/>
            <a:ext cx="347472" cy="347472"/>
          </a:xfrm>
          <a:custGeom>
            <a:avLst/>
            <a:gdLst/>
            <a:ahLst/>
            <a:cxnLst/>
            <a:rect l="l" t="t" r="r" b="b"/>
            <a:pathLst>
              <a:path w="320730"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4"/>
                </a:lnTo>
                <a:lnTo>
                  <a:pt x="308334" y="106609"/>
                </a:lnTo>
                <a:lnTo>
                  <a:pt x="313014" y="120303"/>
                </a:lnTo>
                <a:lnTo>
                  <a:pt x="316635" y="134512"/>
                </a:lnTo>
                <a:lnTo>
                  <a:pt x="319147" y="149181"/>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3"/>
                </a:lnTo>
                <a:lnTo>
                  <a:pt x="285311" y="282563"/>
                </a:lnTo>
                <a:lnTo>
                  <a:pt x="276594" y="293344"/>
                </a:lnTo>
                <a:lnTo>
                  <a:pt x="267094" y="303311"/>
                </a:lnTo>
                <a:lnTo>
                  <a:pt x="256863" y="312410"/>
                </a:lnTo>
                <a:lnTo>
                  <a:pt x="245952" y="320584"/>
                </a:lnTo>
                <a:lnTo>
                  <a:pt x="234412" y="327778"/>
                </a:lnTo>
                <a:lnTo>
                  <a:pt x="222294" y="333937"/>
                </a:lnTo>
                <a:lnTo>
                  <a:pt x="209649" y="339005"/>
                </a:lnTo>
                <a:lnTo>
                  <a:pt x="196530" y="342927"/>
                </a:lnTo>
                <a:lnTo>
                  <a:pt x="182985" y="345647"/>
                </a:lnTo>
                <a:lnTo>
                  <a:pt x="169068" y="347110"/>
                </a:lnTo>
                <a:lnTo>
                  <a:pt x="160364" y="347362"/>
                </a:lnTo>
                <a:lnTo>
                  <a:pt x="146243" y="346698"/>
                </a:lnTo>
                <a:lnTo>
                  <a:pt x="132464" y="344742"/>
                </a:lnTo>
                <a:lnTo>
                  <a:pt x="119078" y="341551"/>
                </a:lnTo>
                <a:lnTo>
                  <a:pt x="106136" y="337180"/>
                </a:lnTo>
                <a:lnTo>
                  <a:pt x="93688" y="331684"/>
                </a:lnTo>
                <a:lnTo>
                  <a:pt x="81788" y="325119"/>
                </a:lnTo>
                <a:lnTo>
                  <a:pt x="70484" y="317539"/>
                </a:lnTo>
                <a:lnTo>
                  <a:pt x="59830" y="309002"/>
                </a:lnTo>
                <a:lnTo>
                  <a:pt x="49875" y="299561"/>
                </a:lnTo>
                <a:lnTo>
                  <a:pt x="40672" y="289272"/>
                </a:lnTo>
                <a:lnTo>
                  <a:pt x="32271" y="278192"/>
                </a:lnTo>
                <a:lnTo>
                  <a:pt x="24724" y="266375"/>
                </a:lnTo>
                <a:lnTo>
                  <a:pt x="18081" y="253876"/>
                </a:lnTo>
                <a:lnTo>
                  <a:pt x="12395" y="240752"/>
                </a:lnTo>
                <a:lnTo>
                  <a:pt x="7715" y="227057"/>
                </a:lnTo>
                <a:lnTo>
                  <a:pt x="4094" y="212848"/>
                </a:lnTo>
                <a:lnTo>
                  <a:pt x="1582" y="198179"/>
                </a:lnTo>
                <a:lnTo>
                  <a:pt x="232" y="183106"/>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16" name="object 30"/>
          <p:cNvSpPr/>
          <p:nvPr/>
        </p:nvSpPr>
        <p:spPr>
          <a:xfrm>
            <a:off x="7725572" y="3169970"/>
            <a:ext cx="347472" cy="347472"/>
          </a:xfrm>
          <a:custGeom>
            <a:avLst/>
            <a:gdLst/>
            <a:ahLst/>
            <a:cxnLst/>
            <a:rect l="l" t="t" r="r" b="b"/>
            <a:pathLst>
              <a:path w="320729"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2"/>
                </a:lnTo>
                <a:lnTo>
                  <a:pt x="146244" y="346698"/>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3" y="198179"/>
                </a:lnTo>
                <a:lnTo>
                  <a:pt x="232" y="183107"/>
                </a:lnTo>
                <a:lnTo>
                  <a:pt x="0" y="173680"/>
                </a:lnTo>
                <a:close/>
              </a:path>
            </a:pathLst>
          </a:custGeom>
          <a:solidFill>
            <a:srgbClr val="59BAD1"/>
          </a:solidFill>
          <a:ln w="28575">
            <a:solidFill>
              <a:srgbClr val="418FA2"/>
            </a:solidFill>
          </a:ln>
        </p:spPr>
        <p:txBody>
          <a:bodyPr wrap="square" lIns="0" tIns="0" rIns="0" bIns="0" rtlCol="0">
            <a:noAutofit/>
          </a:bodyPr>
          <a:lstStyle/>
          <a:p>
            <a:endParaRPr/>
          </a:p>
        </p:txBody>
      </p:sp>
      <p:sp>
        <p:nvSpPr>
          <p:cNvPr id="117" name="object 28"/>
          <p:cNvSpPr/>
          <p:nvPr/>
        </p:nvSpPr>
        <p:spPr>
          <a:xfrm>
            <a:off x="6401989" y="5328656"/>
            <a:ext cx="347472" cy="347472"/>
          </a:xfrm>
          <a:custGeom>
            <a:avLst/>
            <a:gdLst/>
            <a:ahLst/>
            <a:cxnLst/>
            <a:rect l="l" t="t" r="r" b="b"/>
            <a:pathLst>
              <a:path w="320730"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6"/>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18" name="object 26"/>
          <p:cNvSpPr/>
          <p:nvPr/>
        </p:nvSpPr>
        <p:spPr>
          <a:xfrm>
            <a:off x="7105873" y="4521611"/>
            <a:ext cx="347472" cy="347472"/>
          </a:xfrm>
          <a:custGeom>
            <a:avLst/>
            <a:gdLst/>
            <a:ahLst/>
            <a:cxnLst/>
            <a:rect l="l" t="t" r="r" b="b"/>
            <a:pathLst>
              <a:path w="320730"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6"/>
                </a:lnTo>
                <a:lnTo>
                  <a:pt x="0" y="173681"/>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19" name="object 24"/>
          <p:cNvSpPr/>
          <p:nvPr/>
        </p:nvSpPr>
        <p:spPr>
          <a:xfrm>
            <a:off x="5052670" y="3517331"/>
            <a:ext cx="347472" cy="347472"/>
          </a:xfrm>
          <a:custGeom>
            <a:avLst/>
            <a:gdLst/>
            <a:ahLst/>
            <a:cxnLst/>
            <a:rect l="l" t="t" r="r" b="b"/>
            <a:pathLst>
              <a:path w="320730"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1"/>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20" name="object 22"/>
          <p:cNvSpPr/>
          <p:nvPr/>
        </p:nvSpPr>
        <p:spPr>
          <a:xfrm>
            <a:off x="4776845" y="5206506"/>
            <a:ext cx="347472" cy="347472"/>
          </a:xfrm>
          <a:custGeom>
            <a:avLst/>
            <a:gdLst/>
            <a:ahLst/>
            <a:cxnLst/>
            <a:rect l="l" t="t" r="r" b="b"/>
            <a:pathLst>
              <a:path w="320730"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21" name="object 20"/>
          <p:cNvSpPr/>
          <p:nvPr/>
        </p:nvSpPr>
        <p:spPr>
          <a:xfrm>
            <a:off x="5373401" y="4051297"/>
            <a:ext cx="347472" cy="347472"/>
          </a:xfrm>
          <a:custGeom>
            <a:avLst/>
            <a:gdLst/>
            <a:ahLst/>
            <a:cxnLst/>
            <a:rect l="l" t="t" r="r" b="b"/>
            <a:pathLst>
              <a:path w="320730"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2"/>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1"/>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22" name="object 18"/>
          <p:cNvSpPr/>
          <p:nvPr/>
        </p:nvSpPr>
        <p:spPr>
          <a:xfrm>
            <a:off x="8237687" y="2691052"/>
            <a:ext cx="347472" cy="347472"/>
          </a:xfrm>
          <a:custGeom>
            <a:avLst/>
            <a:gdLst/>
            <a:ahLst/>
            <a:cxnLst/>
            <a:rect l="l" t="t" r="r" b="b"/>
            <a:pathLst>
              <a:path w="320730"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4"/>
                </a:lnTo>
                <a:lnTo>
                  <a:pt x="308334" y="106609"/>
                </a:lnTo>
                <a:lnTo>
                  <a:pt x="313014" y="120303"/>
                </a:lnTo>
                <a:lnTo>
                  <a:pt x="316635" y="134512"/>
                </a:lnTo>
                <a:lnTo>
                  <a:pt x="319147" y="149181"/>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2"/>
                </a:lnTo>
                <a:lnTo>
                  <a:pt x="146243" y="346698"/>
                </a:lnTo>
                <a:lnTo>
                  <a:pt x="132464" y="344742"/>
                </a:lnTo>
                <a:lnTo>
                  <a:pt x="119078" y="341551"/>
                </a:lnTo>
                <a:lnTo>
                  <a:pt x="106136" y="337180"/>
                </a:lnTo>
                <a:lnTo>
                  <a:pt x="93688"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7"/>
                </a:lnTo>
                <a:lnTo>
                  <a:pt x="4094" y="212848"/>
                </a:lnTo>
                <a:lnTo>
                  <a:pt x="1582" y="198179"/>
                </a:lnTo>
                <a:lnTo>
                  <a:pt x="232" y="183106"/>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23" name="object 6"/>
          <p:cNvSpPr txBox="1"/>
          <p:nvPr/>
        </p:nvSpPr>
        <p:spPr>
          <a:xfrm>
            <a:off x="2856125" y="3759280"/>
            <a:ext cx="992822" cy="330200"/>
          </a:xfrm>
          <a:prstGeom prst="rect">
            <a:avLst/>
          </a:prstGeom>
        </p:spPr>
        <p:txBody>
          <a:bodyPr wrap="square" lIns="0" tIns="0" rIns="0" bIns="0" rtlCol="0">
            <a:noAutofit/>
          </a:bodyPr>
          <a:lstStyle/>
          <a:p>
            <a:pPr marL="12700">
              <a:lnSpc>
                <a:spcPts val="2600"/>
              </a:lnSpc>
              <a:spcBef>
                <a:spcPts val="130"/>
              </a:spcBef>
            </a:pPr>
            <a:r>
              <a:rPr sz="3600" baseline="2275" dirty="0">
                <a:solidFill>
                  <a:srgbClr val="7F7E7E"/>
                </a:solidFill>
                <a:cs typeface="Calibri"/>
              </a:rPr>
              <a:t>Income</a:t>
            </a:r>
            <a:endParaRPr sz="2400" dirty="0">
              <a:cs typeface="Calibri"/>
            </a:endParaRPr>
          </a:p>
        </p:txBody>
      </p:sp>
      <p:grpSp>
        <p:nvGrpSpPr>
          <p:cNvPr id="124" name="Group 123"/>
          <p:cNvGrpSpPr/>
          <p:nvPr/>
        </p:nvGrpSpPr>
        <p:grpSpPr>
          <a:xfrm>
            <a:off x="3907438" y="1888930"/>
            <a:ext cx="6303362" cy="4054670"/>
            <a:chOff x="2343901" y="1923700"/>
            <a:chExt cx="6303362" cy="4054670"/>
          </a:xfrm>
        </p:grpSpPr>
        <p:sp>
          <p:nvSpPr>
            <p:cNvPr id="125" name="object 67"/>
            <p:cNvSpPr/>
            <p:nvPr/>
          </p:nvSpPr>
          <p:spPr>
            <a:xfrm>
              <a:off x="2343901" y="1923700"/>
              <a:ext cx="0" cy="4054670"/>
            </a:xfrm>
            <a:custGeom>
              <a:avLst/>
              <a:gdLst/>
              <a:ahLst/>
              <a:cxnLst/>
              <a:rect l="l" t="t" r="r" b="b"/>
              <a:pathLst>
                <a:path h="4054670">
                  <a:moveTo>
                    <a:pt x="0" y="4054670"/>
                  </a:moveTo>
                  <a:lnTo>
                    <a:pt x="0" y="0"/>
                  </a:lnTo>
                </a:path>
              </a:pathLst>
            </a:custGeom>
            <a:ln w="25399">
              <a:solidFill>
                <a:srgbClr val="6094C9"/>
              </a:solidFill>
              <a:headEnd type="none"/>
              <a:tailEnd type="arrow"/>
            </a:ln>
            <a:effectLst>
              <a:outerShdw blurRad="50800" dist="38100" dir="5400000" algn="t" rotWithShape="0">
                <a:prstClr val="black">
                  <a:alpha val="40000"/>
                </a:prstClr>
              </a:outerShdw>
            </a:effectLst>
          </p:spPr>
          <p:txBody>
            <a:bodyPr wrap="square" lIns="0" tIns="0" rIns="0" bIns="0" rtlCol="0">
              <a:noAutofit/>
            </a:bodyPr>
            <a:lstStyle/>
            <a:p>
              <a:endParaRPr/>
            </a:p>
          </p:txBody>
        </p:sp>
        <p:sp>
          <p:nvSpPr>
            <p:cNvPr id="126" name="object 70"/>
            <p:cNvSpPr/>
            <p:nvPr/>
          </p:nvSpPr>
          <p:spPr>
            <a:xfrm>
              <a:off x="2343901" y="5978370"/>
              <a:ext cx="6303362" cy="0"/>
            </a:xfrm>
            <a:custGeom>
              <a:avLst/>
              <a:gdLst/>
              <a:ahLst/>
              <a:cxnLst/>
              <a:rect l="l" t="t" r="r" b="b"/>
              <a:pathLst>
                <a:path w="6303362">
                  <a:moveTo>
                    <a:pt x="0" y="0"/>
                  </a:moveTo>
                  <a:lnTo>
                    <a:pt x="6303362" y="0"/>
                  </a:lnTo>
                </a:path>
              </a:pathLst>
            </a:custGeom>
            <a:ln w="25399">
              <a:solidFill>
                <a:srgbClr val="6094C9"/>
              </a:solidFill>
              <a:headEnd type="none"/>
              <a:tailEnd type="arrow"/>
            </a:ln>
            <a:effectLst>
              <a:outerShdw blurRad="50800" dist="38100" algn="l" rotWithShape="0">
                <a:prstClr val="black">
                  <a:alpha val="40000"/>
                </a:prstClr>
              </a:outerShdw>
            </a:effectLst>
          </p:spPr>
          <p:txBody>
            <a:bodyPr wrap="square" lIns="0" tIns="0" rIns="0" bIns="0" rtlCol="0">
              <a:noAutofit/>
            </a:bodyPr>
            <a:lstStyle/>
            <a:p>
              <a:endParaRPr/>
            </a:p>
          </p:txBody>
        </p:sp>
      </p:grpSp>
      <p:sp>
        <p:nvSpPr>
          <p:cNvPr id="127" name="object 69"/>
          <p:cNvSpPr/>
          <p:nvPr/>
        </p:nvSpPr>
        <p:spPr>
          <a:xfrm>
            <a:off x="7006208" y="2493252"/>
            <a:ext cx="565019" cy="625840"/>
          </a:xfrm>
          <a:custGeom>
            <a:avLst/>
            <a:gdLst/>
            <a:ahLst/>
            <a:cxnLst/>
            <a:rect l="l" t="t" r="r" b="b"/>
            <a:pathLst>
              <a:path w="565019" h="625840">
                <a:moveTo>
                  <a:pt x="0" y="0"/>
                </a:moveTo>
                <a:lnTo>
                  <a:pt x="0" y="625840"/>
                </a:lnTo>
                <a:lnTo>
                  <a:pt x="565019" y="625840"/>
                </a:lnTo>
                <a:lnTo>
                  <a:pt x="565019" y="0"/>
                </a:lnTo>
                <a:lnTo>
                  <a:pt x="0" y="0"/>
                </a:lnTo>
                <a:close/>
              </a:path>
            </a:pathLst>
          </a:custGeom>
          <a:solidFill>
            <a:srgbClr val="59B9D0">
              <a:alpha val="71000"/>
            </a:srgbClr>
          </a:solidFill>
          <a:effectLst>
            <a:outerShdw blurRad="50800" dist="38100" dir="5400000" algn="t" rotWithShape="0">
              <a:prstClr val="black">
                <a:alpha val="40000"/>
              </a:prstClr>
            </a:outerShdw>
          </a:effectLst>
        </p:spPr>
        <p:txBody>
          <a:bodyPr wrap="square" lIns="0" tIns="0" rIns="0" bIns="0" rtlCol="0">
            <a:noAutofit/>
          </a:bodyPr>
          <a:lstStyle/>
          <a:p>
            <a:endParaRPr/>
          </a:p>
        </p:txBody>
      </p:sp>
      <p:sp>
        <p:nvSpPr>
          <p:cNvPr id="128" name="object 69"/>
          <p:cNvSpPr/>
          <p:nvPr/>
        </p:nvSpPr>
        <p:spPr>
          <a:xfrm>
            <a:off x="4559299" y="4960298"/>
            <a:ext cx="565019" cy="625840"/>
          </a:xfrm>
          <a:custGeom>
            <a:avLst/>
            <a:gdLst/>
            <a:ahLst/>
            <a:cxnLst/>
            <a:rect l="l" t="t" r="r" b="b"/>
            <a:pathLst>
              <a:path w="565019" h="625840">
                <a:moveTo>
                  <a:pt x="0" y="0"/>
                </a:moveTo>
                <a:lnTo>
                  <a:pt x="0" y="625840"/>
                </a:lnTo>
                <a:lnTo>
                  <a:pt x="565019" y="625840"/>
                </a:lnTo>
                <a:lnTo>
                  <a:pt x="565019" y="0"/>
                </a:lnTo>
                <a:lnTo>
                  <a:pt x="0" y="0"/>
                </a:lnTo>
                <a:close/>
              </a:path>
            </a:pathLst>
          </a:custGeom>
          <a:solidFill>
            <a:srgbClr val="CD665F">
              <a:alpha val="71000"/>
            </a:srgbClr>
          </a:solidFill>
          <a:effectLst>
            <a:outerShdw blurRad="50800" dist="38100" dir="5400000" algn="t" rotWithShape="0">
              <a:prstClr val="black">
                <a:alpha val="40000"/>
              </a:prstClr>
            </a:outerShdw>
          </a:effectLst>
        </p:spPr>
        <p:txBody>
          <a:bodyPr wrap="square" lIns="0" tIns="0" rIns="0" bIns="0" rtlCol="0">
            <a:noAutofit/>
          </a:bodyPr>
          <a:lstStyle/>
          <a:p>
            <a:endParaRPr/>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object 5"/>
          <p:cNvSpPr txBox="1"/>
          <p:nvPr/>
        </p:nvSpPr>
        <p:spPr>
          <a:xfrm>
            <a:off x="6950816" y="6116930"/>
            <a:ext cx="542241" cy="330200"/>
          </a:xfrm>
          <a:prstGeom prst="rect">
            <a:avLst/>
          </a:prstGeom>
        </p:spPr>
        <p:txBody>
          <a:bodyPr wrap="square" lIns="0" tIns="0" rIns="0" bIns="0" rtlCol="0">
            <a:noAutofit/>
          </a:bodyPr>
          <a:lstStyle/>
          <a:p>
            <a:pPr marL="12700">
              <a:lnSpc>
                <a:spcPts val="2600"/>
              </a:lnSpc>
              <a:spcBef>
                <a:spcPts val="130"/>
              </a:spcBef>
            </a:pPr>
            <a:r>
              <a:rPr sz="3600" baseline="2275" dirty="0">
                <a:solidFill>
                  <a:srgbClr val="7F7E7E"/>
                </a:solidFill>
                <a:latin typeface="Calibri"/>
                <a:cs typeface="Calibri"/>
              </a:rPr>
              <a:t>Age</a:t>
            </a:r>
            <a:endParaRPr sz="2400">
              <a:latin typeface="Calibri"/>
              <a:cs typeface="Calibri"/>
            </a:endParaRPr>
          </a:p>
        </p:txBody>
      </p:sp>
      <p:sp>
        <p:nvSpPr>
          <p:cNvPr id="90" name="object 5"/>
          <p:cNvSpPr txBox="1"/>
          <p:nvPr/>
        </p:nvSpPr>
        <p:spPr>
          <a:xfrm>
            <a:off x="3625916" y="369651"/>
            <a:ext cx="6889684" cy="807913"/>
          </a:xfrm>
          <a:prstGeom prst="rect">
            <a:avLst/>
          </a:prstGeom>
        </p:spPr>
        <p:txBody>
          <a:bodyPr wrap="square" lIns="0" tIns="0" rIns="0" bIns="0" rtlCol="0">
            <a:spAutoFit/>
          </a:bodyPr>
          <a:lstStyle/>
          <a:p>
            <a:pPr marL="12700" marR="41909">
              <a:lnSpc>
                <a:spcPts val="3454"/>
              </a:lnSpc>
              <a:spcBef>
                <a:spcPts val="172"/>
              </a:spcBef>
            </a:pPr>
            <a:r>
              <a:rPr lang="en-US" sz="4800" baseline="2560" dirty="0">
                <a:solidFill>
                  <a:srgbClr val="4E81BC"/>
                </a:solidFill>
                <a:latin typeface="+mj-lt"/>
                <a:cs typeface="Calibri"/>
              </a:rPr>
              <a:t>Mean Shift</a:t>
            </a:r>
            <a:endParaRPr sz="3200" dirty="0">
              <a:latin typeface="+mj-lt"/>
              <a:cs typeface="Calibri"/>
            </a:endParaRPr>
          </a:p>
          <a:p>
            <a:pPr marL="12700">
              <a:lnSpc>
                <a:spcPts val="2770"/>
              </a:lnSpc>
            </a:pPr>
            <a:r>
              <a:rPr lang="en-US" sz="3200" baseline="1137" dirty="0">
                <a:solidFill>
                  <a:srgbClr val="7F7E7E"/>
                </a:solidFill>
                <a:cs typeface="Calibri"/>
              </a:rPr>
              <a:t>Sample local density, follow gradient towards denser direction</a:t>
            </a:r>
          </a:p>
        </p:txBody>
      </p:sp>
      <p:sp>
        <p:nvSpPr>
          <p:cNvPr id="91" name="object 82"/>
          <p:cNvSpPr/>
          <p:nvPr/>
        </p:nvSpPr>
        <p:spPr>
          <a:xfrm>
            <a:off x="5938372" y="5487188"/>
            <a:ext cx="347472" cy="347472"/>
          </a:xfrm>
          <a:custGeom>
            <a:avLst/>
            <a:gdLst/>
            <a:ahLst/>
            <a:cxnLst/>
            <a:rect l="l" t="t" r="r" b="b"/>
            <a:pathLst>
              <a:path w="320729"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92" name="object 84"/>
          <p:cNvSpPr/>
          <p:nvPr/>
        </p:nvSpPr>
        <p:spPr>
          <a:xfrm>
            <a:off x="6923747" y="5521291"/>
            <a:ext cx="347472" cy="347472"/>
          </a:xfrm>
          <a:custGeom>
            <a:avLst/>
            <a:gdLst/>
            <a:ahLst/>
            <a:cxnLst/>
            <a:rect l="l" t="t" r="r" b="b"/>
            <a:pathLst>
              <a:path w="320729"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6"/>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93" name="object 86"/>
          <p:cNvSpPr/>
          <p:nvPr/>
        </p:nvSpPr>
        <p:spPr>
          <a:xfrm>
            <a:off x="7775551" y="5502337"/>
            <a:ext cx="347472" cy="347472"/>
          </a:xfrm>
          <a:custGeom>
            <a:avLst/>
            <a:gdLst/>
            <a:ahLst/>
            <a:cxnLst/>
            <a:rect l="l" t="t" r="r" b="b"/>
            <a:pathLst>
              <a:path w="320729"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9"/>
                </a:lnTo>
                <a:lnTo>
                  <a:pt x="288458" y="69169"/>
                </a:lnTo>
                <a:lnTo>
                  <a:pt x="296005" y="80986"/>
                </a:lnTo>
                <a:lnTo>
                  <a:pt x="302647" y="93485"/>
                </a:lnTo>
                <a:lnTo>
                  <a:pt x="308334" y="106609"/>
                </a:lnTo>
                <a:lnTo>
                  <a:pt x="313014" y="120303"/>
                </a:lnTo>
                <a:lnTo>
                  <a:pt x="316635" y="134513"/>
                </a:lnTo>
                <a:lnTo>
                  <a:pt x="319146" y="149182"/>
                </a:lnTo>
                <a:lnTo>
                  <a:pt x="320497" y="164255"/>
                </a:lnTo>
                <a:lnTo>
                  <a:pt x="320729" y="173680"/>
                </a:lnTo>
                <a:lnTo>
                  <a:pt x="320116" y="188974"/>
                </a:lnTo>
                <a:lnTo>
                  <a:pt x="318311" y="203897"/>
                </a:lnTo>
                <a:lnTo>
                  <a:pt x="315364" y="218395"/>
                </a:lnTo>
                <a:lnTo>
                  <a:pt x="311328" y="232412"/>
                </a:lnTo>
                <a:lnTo>
                  <a:pt x="306254" y="245893"/>
                </a:lnTo>
                <a:lnTo>
                  <a:pt x="300192" y="258782"/>
                </a:lnTo>
                <a:lnTo>
                  <a:pt x="293194" y="271024"/>
                </a:lnTo>
                <a:lnTo>
                  <a:pt x="285310" y="282563"/>
                </a:lnTo>
                <a:lnTo>
                  <a:pt x="276593" y="293344"/>
                </a:lnTo>
                <a:lnTo>
                  <a:pt x="267094" y="303312"/>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6"/>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94" name="object 74"/>
          <p:cNvSpPr/>
          <p:nvPr/>
        </p:nvSpPr>
        <p:spPr>
          <a:xfrm>
            <a:off x="4192469" y="5195209"/>
            <a:ext cx="347472" cy="347472"/>
          </a:xfrm>
          <a:custGeom>
            <a:avLst/>
            <a:gdLst/>
            <a:ahLst/>
            <a:cxnLst/>
            <a:rect l="l" t="t" r="r" b="b"/>
            <a:pathLst>
              <a:path w="320730"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0"/>
                </a:lnTo>
                <a:close/>
              </a:path>
            </a:pathLst>
          </a:custGeom>
          <a:solidFill>
            <a:srgbClr val="CD665F"/>
          </a:solidFill>
          <a:ln w="28575">
            <a:solidFill>
              <a:srgbClr val="9F4B46"/>
            </a:solidFill>
          </a:ln>
        </p:spPr>
        <p:txBody>
          <a:bodyPr wrap="square" lIns="0" tIns="0" rIns="0" bIns="0" rtlCol="0">
            <a:noAutofit/>
          </a:bodyPr>
          <a:lstStyle/>
          <a:p>
            <a:endParaRPr/>
          </a:p>
        </p:txBody>
      </p:sp>
      <p:sp>
        <p:nvSpPr>
          <p:cNvPr id="95" name="object 72"/>
          <p:cNvSpPr/>
          <p:nvPr/>
        </p:nvSpPr>
        <p:spPr>
          <a:xfrm>
            <a:off x="7483366" y="2517371"/>
            <a:ext cx="347472" cy="347472"/>
          </a:xfrm>
          <a:custGeom>
            <a:avLst/>
            <a:gdLst/>
            <a:ahLst/>
            <a:cxnLst/>
            <a:rect l="l" t="t" r="r" b="b"/>
            <a:pathLst>
              <a:path w="320730"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30" y="342927"/>
                </a:lnTo>
                <a:lnTo>
                  <a:pt x="182985" y="345647"/>
                </a:lnTo>
                <a:lnTo>
                  <a:pt x="169068" y="347110"/>
                </a:lnTo>
                <a:lnTo>
                  <a:pt x="160364" y="347362"/>
                </a:lnTo>
                <a:lnTo>
                  <a:pt x="146244" y="346698"/>
                </a:lnTo>
                <a:lnTo>
                  <a:pt x="132465" y="344742"/>
                </a:lnTo>
                <a:lnTo>
                  <a:pt x="119078" y="341551"/>
                </a:lnTo>
                <a:lnTo>
                  <a:pt x="106136" y="337180"/>
                </a:lnTo>
                <a:lnTo>
                  <a:pt x="93689" y="331684"/>
                </a:lnTo>
                <a:lnTo>
                  <a:pt x="81788" y="325119"/>
                </a:lnTo>
                <a:lnTo>
                  <a:pt x="70485" y="317540"/>
                </a:lnTo>
                <a:lnTo>
                  <a:pt x="59830" y="309002"/>
                </a:lnTo>
                <a:lnTo>
                  <a:pt x="49876" y="299561"/>
                </a:lnTo>
                <a:lnTo>
                  <a:pt x="40672" y="289273"/>
                </a:lnTo>
                <a:lnTo>
                  <a:pt x="32271" y="278192"/>
                </a:lnTo>
                <a:lnTo>
                  <a:pt x="24724" y="266375"/>
                </a:lnTo>
                <a:lnTo>
                  <a:pt x="18081" y="253876"/>
                </a:lnTo>
                <a:lnTo>
                  <a:pt x="12395" y="240752"/>
                </a:lnTo>
                <a:lnTo>
                  <a:pt x="7715" y="227058"/>
                </a:lnTo>
                <a:lnTo>
                  <a:pt x="4094" y="212848"/>
                </a:lnTo>
                <a:lnTo>
                  <a:pt x="1583" y="198180"/>
                </a:lnTo>
                <a:lnTo>
                  <a:pt x="232" y="183107"/>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96" name="object 70"/>
          <p:cNvSpPr/>
          <p:nvPr/>
        </p:nvSpPr>
        <p:spPr>
          <a:xfrm>
            <a:off x="7084113" y="2135643"/>
            <a:ext cx="347472" cy="347472"/>
          </a:xfrm>
          <a:custGeom>
            <a:avLst/>
            <a:gdLst/>
            <a:ahLst/>
            <a:cxnLst/>
            <a:rect l="l" t="t" r="r" b="b"/>
            <a:pathLst>
              <a:path w="320730"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2"/>
                </a:lnTo>
                <a:lnTo>
                  <a:pt x="146244" y="346698"/>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3" y="198179"/>
                </a:lnTo>
                <a:lnTo>
                  <a:pt x="232" y="183107"/>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97" name="object 68"/>
          <p:cNvSpPr/>
          <p:nvPr/>
        </p:nvSpPr>
        <p:spPr>
          <a:xfrm>
            <a:off x="6672028" y="1723114"/>
            <a:ext cx="347472" cy="347472"/>
          </a:xfrm>
          <a:custGeom>
            <a:avLst/>
            <a:gdLst/>
            <a:ahLst/>
            <a:cxnLst/>
            <a:rect l="l" t="t" r="r" b="b"/>
            <a:pathLst>
              <a:path w="320729"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2"/>
                </a:lnTo>
                <a:lnTo>
                  <a:pt x="146244" y="346698"/>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3"/>
                </a:lnTo>
                <a:lnTo>
                  <a:pt x="32271" y="278192"/>
                </a:lnTo>
                <a:lnTo>
                  <a:pt x="24724" y="266375"/>
                </a:lnTo>
                <a:lnTo>
                  <a:pt x="18081" y="253876"/>
                </a:lnTo>
                <a:lnTo>
                  <a:pt x="12395" y="240752"/>
                </a:lnTo>
                <a:lnTo>
                  <a:pt x="7715" y="227058"/>
                </a:lnTo>
                <a:lnTo>
                  <a:pt x="4094" y="212848"/>
                </a:lnTo>
                <a:lnTo>
                  <a:pt x="1583" y="198179"/>
                </a:lnTo>
                <a:lnTo>
                  <a:pt x="232" y="183107"/>
                </a:lnTo>
                <a:lnTo>
                  <a:pt x="0" y="173680"/>
                </a:lnTo>
                <a:close/>
              </a:path>
            </a:pathLst>
          </a:custGeom>
          <a:solidFill>
            <a:srgbClr val="59BAD1"/>
          </a:solidFill>
          <a:ln w="28575">
            <a:solidFill>
              <a:srgbClr val="418FA2"/>
            </a:solidFill>
          </a:ln>
        </p:spPr>
        <p:txBody>
          <a:bodyPr wrap="square" lIns="0" tIns="0" rIns="0" bIns="0" rtlCol="0">
            <a:noAutofit/>
          </a:bodyPr>
          <a:lstStyle/>
          <a:p>
            <a:endParaRPr/>
          </a:p>
        </p:txBody>
      </p:sp>
      <p:sp>
        <p:nvSpPr>
          <p:cNvPr id="98" name="object 66"/>
          <p:cNvSpPr/>
          <p:nvPr/>
        </p:nvSpPr>
        <p:spPr>
          <a:xfrm>
            <a:off x="8396003" y="3412181"/>
            <a:ext cx="347472" cy="347472"/>
          </a:xfrm>
          <a:custGeom>
            <a:avLst/>
            <a:gdLst/>
            <a:ahLst/>
            <a:cxnLst/>
            <a:rect l="l" t="t" r="r" b="b"/>
            <a:pathLst>
              <a:path w="320730"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4"/>
                </a:lnTo>
                <a:lnTo>
                  <a:pt x="308334" y="106609"/>
                </a:lnTo>
                <a:lnTo>
                  <a:pt x="313014" y="120303"/>
                </a:lnTo>
                <a:lnTo>
                  <a:pt x="316635" y="134512"/>
                </a:lnTo>
                <a:lnTo>
                  <a:pt x="319147" y="149181"/>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3" y="346697"/>
                </a:lnTo>
                <a:lnTo>
                  <a:pt x="132464" y="344742"/>
                </a:lnTo>
                <a:lnTo>
                  <a:pt x="119078" y="341551"/>
                </a:lnTo>
                <a:lnTo>
                  <a:pt x="106136" y="337180"/>
                </a:lnTo>
                <a:lnTo>
                  <a:pt x="93688" y="331684"/>
                </a:lnTo>
                <a:lnTo>
                  <a:pt x="81788" y="325119"/>
                </a:lnTo>
                <a:lnTo>
                  <a:pt x="70484" y="317539"/>
                </a:lnTo>
                <a:lnTo>
                  <a:pt x="59830" y="309001"/>
                </a:lnTo>
                <a:lnTo>
                  <a:pt x="49875" y="299561"/>
                </a:lnTo>
                <a:lnTo>
                  <a:pt x="40672" y="289272"/>
                </a:lnTo>
                <a:lnTo>
                  <a:pt x="32271" y="278192"/>
                </a:lnTo>
                <a:lnTo>
                  <a:pt x="24724" y="266375"/>
                </a:lnTo>
                <a:lnTo>
                  <a:pt x="18081" y="253876"/>
                </a:lnTo>
                <a:lnTo>
                  <a:pt x="12395" y="240752"/>
                </a:lnTo>
                <a:lnTo>
                  <a:pt x="7715" y="227057"/>
                </a:lnTo>
                <a:lnTo>
                  <a:pt x="4094" y="212848"/>
                </a:lnTo>
                <a:lnTo>
                  <a:pt x="1582" y="198179"/>
                </a:lnTo>
                <a:lnTo>
                  <a:pt x="232" y="183106"/>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99" name="object 63"/>
          <p:cNvSpPr/>
          <p:nvPr/>
        </p:nvSpPr>
        <p:spPr>
          <a:xfrm>
            <a:off x="7404842" y="5021529"/>
            <a:ext cx="347472" cy="347472"/>
          </a:xfrm>
          <a:custGeom>
            <a:avLst/>
            <a:gdLst/>
            <a:ahLst/>
            <a:cxnLst/>
            <a:rect l="l" t="t" r="r" b="b"/>
            <a:pathLst>
              <a:path w="320730" h="347361">
                <a:moveTo>
                  <a:pt x="0" y="173680"/>
                </a:moveTo>
                <a:lnTo>
                  <a:pt x="232" y="183106"/>
                </a:lnTo>
                <a:lnTo>
                  <a:pt x="1583" y="198179"/>
                </a:lnTo>
                <a:lnTo>
                  <a:pt x="4094" y="212848"/>
                </a:lnTo>
                <a:lnTo>
                  <a:pt x="7715" y="227058"/>
                </a:lnTo>
                <a:lnTo>
                  <a:pt x="12395" y="240752"/>
                </a:lnTo>
                <a:lnTo>
                  <a:pt x="18082" y="253876"/>
                </a:lnTo>
                <a:lnTo>
                  <a:pt x="24724" y="266375"/>
                </a:lnTo>
                <a:lnTo>
                  <a:pt x="32272" y="278192"/>
                </a:lnTo>
                <a:lnTo>
                  <a:pt x="40673" y="289272"/>
                </a:lnTo>
                <a:lnTo>
                  <a:pt x="49876" y="299561"/>
                </a:lnTo>
                <a:lnTo>
                  <a:pt x="59830" y="309001"/>
                </a:lnTo>
                <a:lnTo>
                  <a:pt x="70485" y="317539"/>
                </a:lnTo>
                <a:lnTo>
                  <a:pt x="81788" y="325118"/>
                </a:lnTo>
                <a:lnTo>
                  <a:pt x="93689" y="331684"/>
                </a:lnTo>
                <a:lnTo>
                  <a:pt x="106136" y="337180"/>
                </a:lnTo>
                <a:lnTo>
                  <a:pt x="119079" y="341551"/>
                </a:lnTo>
                <a:lnTo>
                  <a:pt x="132465" y="344742"/>
                </a:lnTo>
                <a:lnTo>
                  <a:pt x="146244" y="346697"/>
                </a:lnTo>
                <a:lnTo>
                  <a:pt x="160365" y="347361"/>
                </a:lnTo>
                <a:lnTo>
                  <a:pt x="169069" y="347110"/>
                </a:lnTo>
                <a:lnTo>
                  <a:pt x="182986" y="345646"/>
                </a:lnTo>
                <a:lnTo>
                  <a:pt x="196530" y="342926"/>
                </a:lnTo>
                <a:lnTo>
                  <a:pt x="209650" y="339004"/>
                </a:lnTo>
                <a:lnTo>
                  <a:pt x="222295" y="333936"/>
                </a:lnTo>
                <a:lnTo>
                  <a:pt x="234413" y="327778"/>
                </a:lnTo>
                <a:lnTo>
                  <a:pt x="245953" y="320583"/>
                </a:lnTo>
                <a:lnTo>
                  <a:pt x="256864" y="312409"/>
                </a:lnTo>
                <a:lnTo>
                  <a:pt x="267095" y="303311"/>
                </a:lnTo>
                <a:lnTo>
                  <a:pt x="276595" y="293343"/>
                </a:lnTo>
                <a:lnTo>
                  <a:pt x="285312" y="282562"/>
                </a:lnTo>
                <a:lnTo>
                  <a:pt x="293195" y="271023"/>
                </a:lnTo>
                <a:lnTo>
                  <a:pt x="300193" y="258781"/>
                </a:lnTo>
                <a:lnTo>
                  <a:pt x="306255" y="245892"/>
                </a:lnTo>
                <a:lnTo>
                  <a:pt x="311330" y="232411"/>
                </a:lnTo>
                <a:lnTo>
                  <a:pt x="315366" y="218394"/>
                </a:lnTo>
                <a:lnTo>
                  <a:pt x="318312" y="203896"/>
                </a:lnTo>
                <a:lnTo>
                  <a:pt x="320117" y="188973"/>
                </a:lnTo>
                <a:lnTo>
                  <a:pt x="320730" y="173680"/>
                </a:lnTo>
                <a:lnTo>
                  <a:pt x="320498" y="164254"/>
                </a:lnTo>
                <a:lnTo>
                  <a:pt x="319147" y="149181"/>
                </a:lnTo>
                <a:lnTo>
                  <a:pt x="316636" y="134512"/>
                </a:lnTo>
                <a:lnTo>
                  <a:pt x="313015" y="120303"/>
                </a:lnTo>
                <a:lnTo>
                  <a:pt x="308335" y="106609"/>
                </a:lnTo>
                <a:lnTo>
                  <a:pt x="302649" y="93485"/>
                </a:lnTo>
                <a:lnTo>
                  <a:pt x="296006" y="80986"/>
                </a:lnTo>
                <a:lnTo>
                  <a:pt x="288459" y="69169"/>
                </a:lnTo>
                <a:lnTo>
                  <a:pt x="280058" y="58089"/>
                </a:lnTo>
                <a:lnTo>
                  <a:pt x="270854" y="47800"/>
                </a:lnTo>
                <a:lnTo>
                  <a:pt x="260900" y="38359"/>
                </a:lnTo>
                <a:lnTo>
                  <a:pt x="250245" y="29822"/>
                </a:lnTo>
                <a:lnTo>
                  <a:pt x="238942" y="22242"/>
                </a:lnTo>
                <a:lnTo>
                  <a:pt x="227041" y="15677"/>
                </a:lnTo>
                <a:lnTo>
                  <a:pt x="214594" y="10181"/>
                </a:lnTo>
                <a:lnTo>
                  <a:pt x="201651" y="5810"/>
                </a:lnTo>
                <a:lnTo>
                  <a:pt x="188265" y="2619"/>
                </a:lnTo>
                <a:lnTo>
                  <a:pt x="174486" y="664"/>
                </a:lnTo>
                <a:lnTo>
                  <a:pt x="160365" y="0"/>
                </a:lnTo>
                <a:lnTo>
                  <a:pt x="151662" y="251"/>
                </a:lnTo>
                <a:lnTo>
                  <a:pt x="137745" y="1714"/>
                </a:lnTo>
                <a:lnTo>
                  <a:pt x="124200" y="4434"/>
                </a:lnTo>
                <a:lnTo>
                  <a:pt x="111080" y="8356"/>
                </a:lnTo>
                <a:lnTo>
                  <a:pt x="98436" y="13424"/>
                </a:lnTo>
                <a:lnTo>
                  <a:pt x="86318" y="19583"/>
                </a:lnTo>
                <a:lnTo>
                  <a:pt x="74777" y="26777"/>
                </a:lnTo>
                <a:lnTo>
                  <a:pt x="63866" y="34951"/>
                </a:lnTo>
                <a:lnTo>
                  <a:pt x="53635" y="44049"/>
                </a:lnTo>
                <a:lnTo>
                  <a:pt x="44136" y="54017"/>
                </a:lnTo>
                <a:lnTo>
                  <a:pt x="35419" y="64798"/>
                </a:lnTo>
                <a:lnTo>
                  <a:pt x="27535" y="76337"/>
                </a:lnTo>
                <a:lnTo>
                  <a:pt x="20537" y="88579"/>
                </a:lnTo>
                <a:lnTo>
                  <a:pt x="14475" y="101468"/>
                </a:lnTo>
                <a:lnTo>
                  <a:pt x="9400" y="114948"/>
                </a:lnTo>
                <a:lnTo>
                  <a:pt x="5364" y="128965"/>
                </a:lnTo>
                <a:lnTo>
                  <a:pt x="2418" y="143463"/>
                </a:lnTo>
                <a:lnTo>
                  <a:pt x="613" y="158386"/>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00" name="object 62"/>
          <p:cNvSpPr/>
          <p:nvPr/>
        </p:nvSpPr>
        <p:spPr>
          <a:xfrm>
            <a:off x="5850962" y="3493881"/>
            <a:ext cx="347472" cy="347472"/>
          </a:xfrm>
          <a:custGeom>
            <a:avLst/>
            <a:gdLst/>
            <a:ahLst/>
            <a:cxnLst/>
            <a:rect l="l" t="t" r="r" b="b"/>
            <a:pathLst>
              <a:path w="320729"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6" y="149182"/>
                </a:lnTo>
                <a:lnTo>
                  <a:pt x="320497" y="164254"/>
                </a:lnTo>
                <a:lnTo>
                  <a:pt x="320729"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6"/>
                </a:lnTo>
                <a:lnTo>
                  <a:pt x="0" y="173681"/>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01" name="object 60"/>
          <p:cNvSpPr/>
          <p:nvPr/>
        </p:nvSpPr>
        <p:spPr>
          <a:xfrm>
            <a:off x="4975263" y="4571028"/>
            <a:ext cx="347472" cy="347472"/>
          </a:xfrm>
          <a:custGeom>
            <a:avLst/>
            <a:gdLst/>
            <a:ahLst/>
            <a:cxnLst/>
            <a:rect l="l" t="t" r="r" b="b"/>
            <a:pathLst>
              <a:path w="320729"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8"/>
                </a:lnTo>
                <a:lnTo>
                  <a:pt x="288458" y="69169"/>
                </a:lnTo>
                <a:lnTo>
                  <a:pt x="296005" y="80986"/>
                </a:lnTo>
                <a:lnTo>
                  <a:pt x="302648" y="93485"/>
                </a:lnTo>
                <a:lnTo>
                  <a:pt x="308334" y="106609"/>
                </a:lnTo>
                <a:lnTo>
                  <a:pt x="313014" y="120303"/>
                </a:lnTo>
                <a:lnTo>
                  <a:pt x="316635" y="134513"/>
                </a:lnTo>
                <a:lnTo>
                  <a:pt x="319146" y="149182"/>
                </a:lnTo>
                <a:lnTo>
                  <a:pt x="320497" y="164254"/>
                </a:lnTo>
                <a:lnTo>
                  <a:pt x="320729"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1"/>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02" name="object 58"/>
          <p:cNvSpPr/>
          <p:nvPr/>
        </p:nvSpPr>
        <p:spPr>
          <a:xfrm>
            <a:off x="9037462" y="2045434"/>
            <a:ext cx="347472" cy="347472"/>
          </a:xfrm>
          <a:custGeom>
            <a:avLst/>
            <a:gdLst/>
            <a:ahLst/>
            <a:cxnLst/>
            <a:rect l="l" t="t" r="r" b="b"/>
            <a:pathLst>
              <a:path w="320729"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4"/>
                </a:lnTo>
                <a:lnTo>
                  <a:pt x="308334" y="106609"/>
                </a:lnTo>
                <a:lnTo>
                  <a:pt x="313014" y="120303"/>
                </a:lnTo>
                <a:lnTo>
                  <a:pt x="316635" y="134512"/>
                </a:lnTo>
                <a:lnTo>
                  <a:pt x="319146" y="149181"/>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2"/>
                </a:lnTo>
                <a:lnTo>
                  <a:pt x="146243" y="346698"/>
                </a:lnTo>
                <a:lnTo>
                  <a:pt x="132464" y="344742"/>
                </a:lnTo>
                <a:lnTo>
                  <a:pt x="119078" y="341551"/>
                </a:lnTo>
                <a:lnTo>
                  <a:pt x="106136" y="337180"/>
                </a:lnTo>
                <a:lnTo>
                  <a:pt x="93688" y="331684"/>
                </a:lnTo>
                <a:lnTo>
                  <a:pt x="81788" y="325119"/>
                </a:lnTo>
                <a:lnTo>
                  <a:pt x="70484" y="317539"/>
                </a:lnTo>
                <a:lnTo>
                  <a:pt x="59830" y="309002"/>
                </a:lnTo>
                <a:lnTo>
                  <a:pt x="49875" y="299561"/>
                </a:lnTo>
                <a:lnTo>
                  <a:pt x="40672" y="289272"/>
                </a:lnTo>
                <a:lnTo>
                  <a:pt x="32271" y="278192"/>
                </a:lnTo>
                <a:lnTo>
                  <a:pt x="24724" y="266375"/>
                </a:lnTo>
                <a:lnTo>
                  <a:pt x="18081" y="253876"/>
                </a:lnTo>
                <a:lnTo>
                  <a:pt x="12395" y="240752"/>
                </a:lnTo>
                <a:lnTo>
                  <a:pt x="7715" y="227057"/>
                </a:lnTo>
                <a:lnTo>
                  <a:pt x="4094" y="212848"/>
                </a:lnTo>
                <a:lnTo>
                  <a:pt x="1582" y="198179"/>
                </a:lnTo>
                <a:lnTo>
                  <a:pt x="232" y="183106"/>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03" name="object 56"/>
          <p:cNvSpPr/>
          <p:nvPr/>
        </p:nvSpPr>
        <p:spPr>
          <a:xfrm>
            <a:off x="8077321" y="1961962"/>
            <a:ext cx="347472" cy="347472"/>
          </a:xfrm>
          <a:custGeom>
            <a:avLst/>
            <a:gdLst/>
            <a:ahLst/>
            <a:cxnLst/>
            <a:rect l="l" t="t" r="r" b="b"/>
            <a:pathLst>
              <a:path w="320729"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4"/>
                </a:lnTo>
                <a:lnTo>
                  <a:pt x="308334" y="106609"/>
                </a:lnTo>
                <a:lnTo>
                  <a:pt x="313014" y="120303"/>
                </a:lnTo>
                <a:lnTo>
                  <a:pt x="316635" y="134512"/>
                </a:lnTo>
                <a:lnTo>
                  <a:pt x="319146" y="149181"/>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2"/>
                </a:lnTo>
                <a:lnTo>
                  <a:pt x="146243" y="346697"/>
                </a:lnTo>
                <a:lnTo>
                  <a:pt x="132464" y="344742"/>
                </a:lnTo>
                <a:lnTo>
                  <a:pt x="119078" y="341551"/>
                </a:lnTo>
                <a:lnTo>
                  <a:pt x="106136" y="337180"/>
                </a:lnTo>
                <a:lnTo>
                  <a:pt x="93688" y="331684"/>
                </a:lnTo>
                <a:lnTo>
                  <a:pt x="81788" y="325119"/>
                </a:lnTo>
                <a:lnTo>
                  <a:pt x="70484" y="317539"/>
                </a:lnTo>
                <a:lnTo>
                  <a:pt x="59830" y="309002"/>
                </a:lnTo>
                <a:lnTo>
                  <a:pt x="49875" y="299561"/>
                </a:lnTo>
                <a:lnTo>
                  <a:pt x="40672" y="289272"/>
                </a:lnTo>
                <a:lnTo>
                  <a:pt x="32271" y="278192"/>
                </a:lnTo>
                <a:lnTo>
                  <a:pt x="24724" y="266375"/>
                </a:lnTo>
                <a:lnTo>
                  <a:pt x="18081" y="253876"/>
                </a:lnTo>
                <a:lnTo>
                  <a:pt x="12395" y="240752"/>
                </a:lnTo>
                <a:lnTo>
                  <a:pt x="7715" y="227057"/>
                </a:lnTo>
                <a:lnTo>
                  <a:pt x="4094" y="212848"/>
                </a:lnTo>
                <a:lnTo>
                  <a:pt x="1582" y="198179"/>
                </a:lnTo>
                <a:lnTo>
                  <a:pt x="232" y="183106"/>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04" name="object 54"/>
          <p:cNvSpPr/>
          <p:nvPr/>
        </p:nvSpPr>
        <p:spPr>
          <a:xfrm>
            <a:off x="8877097" y="2753913"/>
            <a:ext cx="347472" cy="347472"/>
          </a:xfrm>
          <a:custGeom>
            <a:avLst/>
            <a:gdLst/>
            <a:ahLst/>
            <a:cxnLst/>
            <a:rect l="l" t="t" r="r" b="b"/>
            <a:pathLst>
              <a:path w="320730"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4"/>
                </a:lnTo>
                <a:lnTo>
                  <a:pt x="308334" y="106609"/>
                </a:lnTo>
                <a:lnTo>
                  <a:pt x="313014" y="120303"/>
                </a:lnTo>
                <a:lnTo>
                  <a:pt x="316635" y="134512"/>
                </a:lnTo>
                <a:lnTo>
                  <a:pt x="319146" y="149181"/>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2"/>
                </a:lnTo>
                <a:lnTo>
                  <a:pt x="146243" y="346698"/>
                </a:lnTo>
                <a:lnTo>
                  <a:pt x="132464" y="344742"/>
                </a:lnTo>
                <a:lnTo>
                  <a:pt x="119078" y="341551"/>
                </a:lnTo>
                <a:lnTo>
                  <a:pt x="106136" y="337180"/>
                </a:lnTo>
                <a:lnTo>
                  <a:pt x="93688" y="331684"/>
                </a:lnTo>
                <a:lnTo>
                  <a:pt x="81788" y="325119"/>
                </a:lnTo>
                <a:lnTo>
                  <a:pt x="70484" y="317539"/>
                </a:lnTo>
                <a:lnTo>
                  <a:pt x="59830" y="309002"/>
                </a:lnTo>
                <a:lnTo>
                  <a:pt x="49875" y="299561"/>
                </a:lnTo>
                <a:lnTo>
                  <a:pt x="40672" y="289272"/>
                </a:lnTo>
                <a:lnTo>
                  <a:pt x="32271" y="278192"/>
                </a:lnTo>
                <a:lnTo>
                  <a:pt x="24724" y="266375"/>
                </a:lnTo>
                <a:lnTo>
                  <a:pt x="18081" y="253876"/>
                </a:lnTo>
                <a:lnTo>
                  <a:pt x="12395" y="240752"/>
                </a:lnTo>
                <a:lnTo>
                  <a:pt x="7715" y="227057"/>
                </a:lnTo>
                <a:lnTo>
                  <a:pt x="4094" y="212848"/>
                </a:lnTo>
                <a:lnTo>
                  <a:pt x="1582" y="198179"/>
                </a:lnTo>
                <a:lnTo>
                  <a:pt x="232" y="183106"/>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05" name="object 52"/>
          <p:cNvSpPr/>
          <p:nvPr/>
        </p:nvSpPr>
        <p:spPr>
          <a:xfrm>
            <a:off x="6220124" y="4120868"/>
            <a:ext cx="347472" cy="347472"/>
          </a:xfrm>
          <a:custGeom>
            <a:avLst/>
            <a:gdLst/>
            <a:ahLst/>
            <a:cxnLst/>
            <a:rect l="l" t="t" r="r" b="b"/>
            <a:pathLst>
              <a:path w="320730"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5"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1"/>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06" name="object 50"/>
          <p:cNvSpPr/>
          <p:nvPr/>
        </p:nvSpPr>
        <p:spPr>
          <a:xfrm>
            <a:off x="5965297" y="4612355"/>
            <a:ext cx="347472" cy="347472"/>
          </a:xfrm>
          <a:custGeom>
            <a:avLst/>
            <a:gdLst/>
            <a:ahLst/>
            <a:cxnLst/>
            <a:rect l="l" t="t" r="r" b="b"/>
            <a:pathLst>
              <a:path w="320730"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6"/>
                </a:lnTo>
                <a:lnTo>
                  <a:pt x="0" y="173681"/>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07" name="object 48"/>
          <p:cNvSpPr/>
          <p:nvPr/>
        </p:nvSpPr>
        <p:spPr>
          <a:xfrm>
            <a:off x="4654532" y="4049985"/>
            <a:ext cx="347472" cy="347472"/>
          </a:xfrm>
          <a:custGeom>
            <a:avLst/>
            <a:gdLst/>
            <a:ahLst/>
            <a:cxnLst/>
            <a:rect l="l" t="t" r="r" b="b"/>
            <a:pathLst>
              <a:path w="320729"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6" y="149182"/>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08" name="object 42"/>
          <p:cNvSpPr/>
          <p:nvPr/>
        </p:nvSpPr>
        <p:spPr>
          <a:xfrm>
            <a:off x="7272103" y="3311841"/>
            <a:ext cx="347472" cy="347472"/>
          </a:xfrm>
          <a:custGeom>
            <a:avLst/>
            <a:gdLst/>
            <a:ahLst/>
            <a:cxnLst/>
            <a:rect l="l" t="t" r="r" b="b"/>
            <a:pathLst>
              <a:path w="320730"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4" y="346697"/>
                </a:lnTo>
                <a:lnTo>
                  <a:pt x="132465" y="344742"/>
                </a:lnTo>
                <a:lnTo>
                  <a:pt x="119078" y="341551"/>
                </a:lnTo>
                <a:lnTo>
                  <a:pt x="106136" y="337180"/>
                </a:lnTo>
                <a:lnTo>
                  <a:pt x="93689" y="331684"/>
                </a:lnTo>
                <a:lnTo>
                  <a:pt x="81788" y="325119"/>
                </a:lnTo>
                <a:lnTo>
                  <a:pt x="70485" y="317539"/>
                </a:lnTo>
                <a:lnTo>
                  <a:pt x="59830" y="309001"/>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6"/>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09" name="object 44"/>
          <p:cNvSpPr/>
          <p:nvPr/>
        </p:nvSpPr>
        <p:spPr>
          <a:xfrm>
            <a:off x="7084113" y="2580232"/>
            <a:ext cx="347472" cy="347472"/>
          </a:xfrm>
          <a:custGeom>
            <a:avLst/>
            <a:gdLst/>
            <a:ahLst/>
            <a:cxnLst/>
            <a:rect l="l" t="t" r="r" b="b"/>
            <a:pathLst>
              <a:path w="320730"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2"/>
                </a:lnTo>
                <a:lnTo>
                  <a:pt x="146244" y="346698"/>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3"/>
                </a:lnTo>
                <a:lnTo>
                  <a:pt x="32271" y="278192"/>
                </a:lnTo>
                <a:lnTo>
                  <a:pt x="24724" y="266375"/>
                </a:lnTo>
                <a:lnTo>
                  <a:pt x="18081" y="253876"/>
                </a:lnTo>
                <a:lnTo>
                  <a:pt x="12395" y="240752"/>
                </a:lnTo>
                <a:lnTo>
                  <a:pt x="7715" y="227058"/>
                </a:lnTo>
                <a:lnTo>
                  <a:pt x="4094" y="212848"/>
                </a:lnTo>
                <a:lnTo>
                  <a:pt x="1583" y="198179"/>
                </a:lnTo>
                <a:lnTo>
                  <a:pt x="232" y="183107"/>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10" name="object 46"/>
          <p:cNvSpPr/>
          <p:nvPr/>
        </p:nvSpPr>
        <p:spPr>
          <a:xfrm>
            <a:off x="6945508" y="2964479"/>
            <a:ext cx="347472" cy="347472"/>
          </a:xfrm>
          <a:custGeom>
            <a:avLst/>
            <a:gdLst/>
            <a:ahLst/>
            <a:cxnLst/>
            <a:rect l="l" t="t" r="r" b="b"/>
            <a:pathLst>
              <a:path w="320730"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4"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30" y="342927"/>
                </a:lnTo>
                <a:lnTo>
                  <a:pt x="182985" y="345647"/>
                </a:lnTo>
                <a:lnTo>
                  <a:pt x="169068" y="347110"/>
                </a:lnTo>
                <a:lnTo>
                  <a:pt x="160365" y="347362"/>
                </a:lnTo>
                <a:lnTo>
                  <a:pt x="146244" y="346698"/>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3" y="198179"/>
                </a:lnTo>
                <a:lnTo>
                  <a:pt x="232" y="183107"/>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11" name="object 40"/>
          <p:cNvSpPr/>
          <p:nvPr/>
        </p:nvSpPr>
        <p:spPr>
          <a:xfrm>
            <a:off x="6737120" y="4921685"/>
            <a:ext cx="347472" cy="347472"/>
          </a:xfrm>
          <a:custGeom>
            <a:avLst/>
            <a:gdLst/>
            <a:ahLst/>
            <a:cxnLst/>
            <a:rect l="l" t="t" r="r" b="b"/>
            <a:pathLst>
              <a:path w="320729"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29"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1"/>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12" name="object 38"/>
          <p:cNvSpPr/>
          <p:nvPr/>
        </p:nvSpPr>
        <p:spPr>
          <a:xfrm>
            <a:off x="8556365" y="2219115"/>
            <a:ext cx="347472" cy="347472"/>
          </a:xfrm>
          <a:custGeom>
            <a:avLst/>
            <a:gdLst/>
            <a:ahLst/>
            <a:cxnLst/>
            <a:rect l="l" t="t" r="r" b="b"/>
            <a:pathLst>
              <a:path w="320729"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4"/>
                </a:lnTo>
                <a:lnTo>
                  <a:pt x="308334" y="106609"/>
                </a:lnTo>
                <a:lnTo>
                  <a:pt x="313014" y="120303"/>
                </a:lnTo>
                <a:lnTo>
                  <a:pt x="316635" y="134512"/>
                </a:lnTo>
                <a:lnTo>
                  <a:pt x="319146" y="149181"/>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2"/>
                </a:lnTo>
                <a:lnTo>
                  <a:pt x="146243" y="346698"/>
                </a:lnTo>
                <a:lnTo>
                  <a:pt x="132464" y="344742"/>
                </a:lnTo>
                <a:lnTo>
                  <a:pt x="119078" y="341551"/>
                </a:lnTo>
                <a:lnTo>
                  <a:pt x="106136" y="337180"/>
                </a:lnTo>
                <a:lnTo>
                  <a:pt x="93688" y="331684"/>
                </a:lnTo>
                <a:lnTo>
                  <a:pt x="81788" y="325119"/>
                </a:lnTo>
                <a:lnTo>
                  <a:pt x="70484" y="317539"/>
                </a:lnTo>
                <a:lnTo>
                  <a:pt x="59830" y="309002"/>
                </a:lnTo>
                <a:lnTo>
                  <a:pt x="49875" y="299561"/>
                </a:lnTo>
                <a:lnTo>
                  <a:pt x="40672" y="289272"/>
                </a:lnTo>
                <a:lnTo>
                  <a:pt x="32271" y="278192"/>
                </a:lnTo>
                <a:lnTo>
                  <a:pt x="24724" y="266375"/>
                </a:lnTo>
                <a:lnTo>
                  <a:pt x="18081" y="253876"/>
                </a:lnTo>
                <a:lnTo>
                  <a:pt x="12395" y="240752"/>
                </a:lnTo>
                <a:lnTo>
                  <a:pt x="7715" y="227057"/>
                </a:lnTo>
                <a:lnTo>
                  <a:pt x="4094" y="212848"/>
                </a:lnTo>
                <a:lnTo>
                  <a:pt x="1582" y="198179"/>
                </a:lnTo>
                <a:lnTo>
                  <a:pt x="232" y="183106"/>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13" name="object 36"/>
          <p:cNvSpPr/>
          <p:nvPr/>
        </p:nvSpPr>
        <p:spPr>
          <a:xfrm>
            <a:off x="8909165" y="3402186"/>
            <a:ext cx="347472" cy="347472"/>
          </a:xfrm>
          <a:custGeom>
            <a:avLst/>
            <a:gdLst/>
            <a:ahLst/>
            <a:cxnLst/>
            <a:rect l="l" t="t" r="r" b="b"/>
            <a:pathLst>
              <a:path w="338701" h="347361">
                <a:moveTo>
                  <a:pt x="338701" y="173680"/>
                </a:moveTo>
                <a:lnTo>
                  <a:pt x="338086" y="158773"/>
                </a:lnTo>
                <a:lnTo>
                  <a:pt x="336274" y="144215"/>
                </a:lnTo>
                <a:lnTo>
                  <a:pt x="333315" y="130059"/>
                </a:lnTo>
                <a:lnTo>
                  <a:pt x="329260" y="116355"/>
                </a:lnTo>
                <a:lnTo>
                  <a:pt x="324157" y="103155"/>
                </a:lnTo>
                <a:lnTo>
                  <a:pt x="318058" y="90510"/>
                </a:lnTo>
                <a:lnTo>
                  <a:pt x="311012" y="78472"/>
                </a:lnTo>
                <a:lnTo>
                  <a:pt x="303069" y="67092"/>
                </a:lnTo>
                <a:lnTo>
                  <a:pt x="294280" y="56421"/>
                </a:lnTo>
                <a:lnTo>
                  <a:pt x="284694" y="46511"/>
                </a:lnTo>
                <a:lnTo>
                  <a:pt x="274362" y="37412"/>
                </a:lnTo>
                <a:lnTo>
                  <a:pt x="263333" y="29177"/>
                </a:lnTo>
                <a:lnTo>
                  <a:pt x="251657" y="21856"/>
                </a:lnTo>
                <a:lnTo>
                  <a:pt x="239385" y="15500"/>
                </a:lnTo>
                <a:lnTo>
                  <a:pt x="226566" y="10162"/>
                </a:lnTo>
                <a:lnTo>
                  <a:pt x="213252" y="5892"/>
                </a:lnTo>
                <a:lnTo>
                  <a:pt x="199490" y="2742"/>
                </a:lnTo>
                <a:lnTo>
                  <a:pt x="185333" y="763"/>
                </a:lnTo>
                <a:lnTo>
                  <a:pt x="170829" y="6"/>
                </a:lnTo>
                <a:lnTo>
                  <a:pt x="169350" y="0"/>
                </a:lnTo>
                <a:lnTo>
                  <a:pt x="154814" y="630"/>
                </a:lnTo>
                <a:lnTo>
                  <a:pt x="140620" y="2489"/>
                </a:lnTo>
                <a:lnTo>
                  <a:pt x="126816" y="5523"/>
                </a:lnTo>
                <a:lnTo>
                  <a:pt x="113454" y="9683"/>
                </a:lnTo>
                <a:lnTo>
                  <a:pt x="100583" y="14916"/>
                </a:lnTo>
                <a:lnTo>
                  <a:pt x="88254" y="21171"/>
                </a:lnTo>
                <a:lnTo>
                  <a:pt x="76516" y="28397"/>
                </a:lnTo>
                <a:lnTo>
                  <a:pt x="65420" y="36543"/>
                </a:lnTo>
                <a:lnTo>
                  <a:pt x="55015" y="45557"/>
                </a:lnTo>
                <a:lnTo>
                  <a:pt x="45351" y="55388"/>
                </a:lnTo>
                <a:lnTo>
                  <a:pt x="36479" y="65984"/>
                </a:lnTo>
                <a:lnTo>
                  <a:pt x="28449" y="77295"/>
                </a:lnTo>
                <a:lnTo>
                  <a:pt x="21311" y="89269"/>
                </a:lnTo>
                <a:lnTo>
                  <a:pt x="15114" y="101855"/>
                </a:lnTo>
                <a:lnTo>
                  <a:pt x="9909" y="115001"/>
                </a:lnTo>
                <a:lnTo>
                  <a:pt x="5745" y="128657"/>
                </a:lnTo>
                <a:lnTo>
                  <a:pt x="2674" y="142770"/>
                </a:lnTo>
                <a:lnTo>
                  <a:pt x="744" y="157289"/>
                </a:lnTo>
                <a:lnTo>
                  <a:pt x="6" y="172164"/>
                </a:lnTo>
                <a:lnTo>
                  <a:pt x="0" y="173680"/>
                </a:lnTo>
                <a:lnTo>
                  <a:pt x="615" y="188588"/>
                </a:lnTo>
                <a:lnTo>
                  <a:pt x="2427" y="203146"/>
                </a:lnTo>
                <a:lnTo>
                  <a:pt x="5386" y="217302"/>
                </a:lnTo>
                <a:lnTo>
                  <a:pt x="9441" y="231006"/>
                </a:lnTo>
                <a:lnTo>
                  <a:pt x="14544" y="244206"/>
                </a:lnTo>
                <a:lnTo>
                  <a:pt x="20643" y="256850"/>
                </a:lnTo>
                <a:lnTo>
                  <a:pt x="27689" y="268888"/>
                </a:lnTo>
                <a:lnTo>
                  <a:pt x="35631" y="280269"/>
                </a:lnTo>
                <a:lnTo>
                  <a:pt x="44421" y="290940"/>
                </a:lnTo>
                <a:lnTo>
                  <a:pt x="54007" y="300850"/>
                </a:lnTo>
                <a:lnTo>
                  <a:pt x="64339" y="309949"/>
                </a:lnTo>
                <a:lnTo>
                  <a:pt x="75368" y="318184"/>
                </a:lnTo>
                <a:lnTo>
                  <a:pt x="87044" y="325505"/>
                </a:lnTo>
                <a:lnTo>
                  <a:pt x="99316" y="331861"/>
                </a:lnTo>
                <a:lnTo>
                  <a:pt x="112134" y="337199"/>
                </a:lnTo>
                <a:lnTo>
                  <a:pt x="125449" y="341469"/>
                </a:lnTo>
                <a:lnTo>
                  <a:pt x="139210" y="344619"/>
                </a:lnTo>
                <a:lnTo>
                  <a:pt x="153368" y="346598"/>
                </a:lnTo>
                <a:lnTo>
                  <a:pt x="167872" y="347355"/>
                </a:lnTo>
                <a:lnTo>
                  <a:pt x="169350" y="347361"/>
                </a:lnTo>
                <a:lnTo>
                  <a:pt x="183886" y="346731"/>
                </a:lnTo>
                <a:lnTo>
                  <a:pt x="198081" y="344872"/>
                </a:lnTo>
                <a:lnTo>
                  <a:pt x="211885" y="341838"/>
                </a:lnTo>
                <a:lnTo>
                  <a:pt x="225247" y="337678"/>
                </a:lnTo>
                <a:lnTo>
                  <a:pt x="238117" y="332445"/>
                </a:lnTo>
                <a:lnTo>
                  <a:pt x="250447" y="326190"/>
                </a:lnTo>
                <a:lnTo>
                  <a:pt x="262185" y="318964"/>
                </a:lnTo>
                <a:lnTo>
                  <a:pt x="273281" y="310818"/>
                </a:lnTo>
                <a:lnTo>
                  <a:pt x="283686" y="301804"/>
                </a:lnTo>
                <a:lnTo>
                  <a:pt x="293349" y="291973"/>
                </a:lnTo>
                <a:lnTo>
                  <a:pt x="302221" y="281377"/>
                </a:lnTo>
                <a:lnTo>
                  <a:pt x="310251" y="270066"/>
                </a:lnTo>
                <a:lnTo>
                  <a:pt x="317390" y="258092"/>
                </a:lnTo>
                <a:lnTo>
                  <a:pt x="323587" y="245506"/>
                </a:lnTo>
                <a:lnTo>
                  <a:pt x="328792" y="232360"/>
                </a:lnTo>
                <a:lnTo>
                  <a:pt x="332956" y="218704"/>
                </a:lnTo>
                <a:lnTo>
                  <a:pt x="336027" y="204591"/>
                </a:lnTo>
                <a:lnTo>
                  <a:pt x="337957" y="190071"/>
                </a:lnTo>
                <a:lnTo>
                  <a:pt x="338695" y="175197"/>
                </a:lnTo>
                <a:lnTo>
                  <a:pt x="338701"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14" name="object 34"/>
          <p:cNvSpPr/>
          <p:nvPr/>
        </p:nvSpPr>
        <p:spPr>
          <a:xfrm>
            <a:off x="6562354" y="2483005"/>
            <a:ext cx="347472" cy="347472"/>
          </a:xfrm>
          <a:custGeom>
            <a:avLst/>
            <a:gdLst/>
            <a:ahLst/>
            <a:cxnLst/>
            <a:rect l="l" t="t" r="r" b="b"/>
            <a:pathLst>
              <a:path w="320729"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5" y="2619"/>
                </a:lnTo>
                <a:lnTo>
                  <a:pt x="201651" y="5810"/>
                </a:lnTo>
                <a:lnTo>
                  <a:pt x="214593" y="10181"/>
                </a:lnTo>
                <a:lnTo>
                  <a:pt x="227041" y="15677"/>
                </a:lnTo>
                <a:lnTo>
                  <a:pt x="238941" y="22242"/>
                </a:lnTo>
                <a:lnTo>
                  <a:pt x="250245" y="29822"/>
                </a:lnTo>
                <a:lnTo>
                  <a:pt x="260899" y="38359"/>
                </a:lnTo>
                <a:lnTo>
                  <a:pt x="270854"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2"/>
                </a:lnTo>
                <a:lnTo>
                  <a:pt x="146244" y="346698"/>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3" y="198179"/>
                </a:lnTo>
                <a:lnTo>
                  <a:pt x="232" y="183107"/>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15" name="object 32"/>
          <p:cNvSpPr/>
          <p:nvPr/>
        </p:nvSpPr>
        <p:spPr>
          <a:xfrm>
            <a:off x="8716732" y="1593274"/>
            <a:ext cx="347472" cy="347472"/>
          </a:xfrm>
          <a:custGeom>
            <a:avLst/>
            <a:gdLst/>
            <a:ahLst/>
            <a:cxnLst/>
            <a:rect l="l" t="t" r="r" b="b"/>
            <a:pathLst>
              <a:path w="320730"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4"/>
                </a:lnTo>
                <a:lnTo>
                  <a:pt x="308334" y="106609"/>
                </a:lnTo>
                <a:lnTo>
                  <a:pt x="313014" y="120303"/>
                </a:lnTo>
                <a:lnTo>
                  <a:pt x="316635" y="134512"/>
                </a:lnTo>
                <a:lnTo>
                  <a:pt x="319147" y="149181"/>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3"/>
                </a:lnTo>
                <a:lnTo>
                  <a:pt x="285311" y="282563"/>
                </a:lnTo>
                <a:lnTo>
                  <a:pt x="276594" y="293344"/>
                </a:lnTo>
                <a:lnTo>
                  <a:pt x="267094" y="303311"/>
                </a:lnTo>
                <a:lnTo>
                  <a:pt x="256863" y="312410"/>
                </a:lnTo>
                <a:lnTo>
                  <a:pt x="245952" y="320584"/>
                </a:lnTo>
                <a:lnTo>
                  <a:pt x="234412" y="327778"/>
                </a:lnTo>
                <a:lnTo>
                  <a:pt x="222294" y="333937"/>
                </a:lnTo>
                <a:lnTo>
                  <a:pt x="209649" y="339005"/>
                </a:lnTo>
                <a:lnTo>
                  <a:pt x="196530" y="342927"/>
                </a:lnTo>
                <a:lnTo>
                  <a:pt x="182985" y="345647"/>
                </a:lnTo>
                <a:lnTo>
                  <a:pt x="169068" y="347110"/>
                </a:lnTo>
                <a:lnTo>
                  <a:pt x="160364" y="347362"/>
                </a:lnTo>
                <a:lnTo>
                  <a:pt x="146243" y="346698"/>
                </a:lnTo>
                <a:lnTo>
                  <a:pt x="132464" y="344742"/>
                </a:lnTo>
                <a:lnTo>
                  <a:pt x="119078" y="341551"/>
                </a:lnTo>
                <a:lnTo>
                  <a:pt x="106136" y="337180"/>
                </a:lnTo>
                <a:lnTo>
                  <a:pt x="93688" y="331684"/>
                </a:lnTo>
                <a:lnTo>
                  <a:pt x="81788" y="325119"/>
                </a:lnTo>
                <a:lnTo>
                  <a:pt x="70484" y="317539"/>
                </a:lnTo>
                <a:lnTo>
                  <a:pt x="59830" y="309002"/>
                </a:lnTo>
                <a:lnTo>
                  <a:pt x="49875" y="299561"/>
                </a:lnTo>
                <a:lnTo>
                  <a:pt x="40672" y="289272"/>
                </a:lnTo>
                <a:lnTo>
                  <a:pt x="32271" y="278192"/>
                </a:lnTo>
                <a:lnTo>
                  <a:pt x="24724" y="266375"/>
                </a:lnTo>
                <a:lnTo>
                  <a:pt x="18081" y="253876"/>
                </a:lnTo>
                <a:lnTo>
                  <a:pt x="12395" y="240752"/>
                </a:lnTo>
                <a:lnTo>
                  <a:pt x="7715" y="227057"/>
                </a:lnTo>
                <a:lnTo>
                  <a:pt x="4094" y="212848"/>
                </a:lnTo>
                <a:lnTo>
                  <a:pt x="1582" y="198179"/>
                </a:lnTo>
                <a:lnTo>
                  <a:pt x="232" y="183106"/>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16" name="object 30"/>
          <p:cNvSpPr/>
          <p:nvPr/>
        </p:nvSpPr>
        <p:spPr>
          <a:xfrm>
            <a:off x="7725572" y="3169970"/>
            <a:ext cx="347472" cy="347472"/>
          </a:xfrm>
          <a:custGeom>
            <a:avLst/>
            <a:gdLst/>
            <a:ahLst/>
            <a:cxnLst/>
            <a:rect l="l" t="t" r="r" b="b"/>
            <a:pathLst>
              <a:path w="320729"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2"/>
                </a:lnTo>
                <a:lnTo>
                  <a:pt x="146244" y="346698"/>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3" y="198179"/>
                </a:lnTo>
                <a:lnTo>
                  <a:pt x="232" y="183107"/>
                </a:lnTo>
                <a:lnTo>
                  <a:pt x="0" y="173680"/>
                </a:lnTo>
                <a:close/>
              </a:path>
            </a:pathLst>
          </a:custGeom>
          <a:solidFill>
            <a:srgbClr val="59BAD1"/>
          </a:solidFill>
          <a:ln w="28575">
            <a:solidFill>
              <a:srgbClr val="418FA2"/>
            </a:solidFill>
          </a:ln>
        </p:spPr>
        <p:txBody>
          <a:bodyPr wrap="square" lIns="0" tIns="0" rIns="0" bIns="0" rtlCol="0">
            <a:noAutofit/>
          </a:bodyPr>
          <a:lstStyle/>
          <a:p>
            <a:endParaRPr/>
          </a:p>
        </p:txBody>
      </p:sp>
      <p:sp>
        <p:nvSpPr>
          <p:cNvPr id="117" name="object 28"/>
          <p:cNvSpPr/>
          <p:nvPr/>
        </p:nvSpPr>
        <p:spPr>
          <a:xfrm>
            <a:off x="6401989" y="5328656"/>
            <a:ext cx="347472" cy="347472"/>
          </a:xfrm>
          <a:custGeom>
            <a:avLst/>
            <a:gdLst/>
            <a:ahLst/>
            <a:cxnLst/>
            <a:rect l="l" t="t" r="r" b="b"/>
            <a:pathLst>
              <a:path w="320730"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6"/>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18" name="object 26"/>
          <p:cNvSpPr/>
          <p:nvPr/>
        </p:nvSpPr>
        <p:spPr>
          <a:xfrm>
            <a:off x="7105873" y="4521611"/>
            <a:ext cx="347472" cy="347472"/>
          </a:xfrm>
          <a:custGeom>
            <a:avLst/>
            <a:gdLst/>
            <a:ahLst/>
            <a:cxnLst/>
            <a:rect l="l" t="t" r="r" b="b"/>
            <a:pathLst>
              <a:path w="320730"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6"/>
                </a:lnTo>
                <a:lnTo>
                  <a:pt x="0" y="173681"/>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19" name="object 24"/>
          <p:cNvSpPr/>
          <p:nvPr/>
        </p:nvSpPr>
        <p:spPr>
          <a:xfrm>
            <a:off x="5052670" y="3517331"/>
            <a:ext cx="347472" cy="347472"/>
          </a:xfrm>
          <a:custGeom>
            <a:avLst/>
            <a:gdLst/>
            <a:ahLst/>
            <a:cxnLst/>
            <a:rect l="l" t="t" r="r" b="b"/>
            <a:pathLst>
              <a:path w="320730"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1"/>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20" name="object 22"/>
          <p:cNvSpPr/>
          <p:nvPr/>
        </p:nvSpPr>
        <p:spPr>
          <a:xfrm>
            <a:off x="4776845" y="5206506"/>
            <a:ext cx="347472" cy="347472"/>
          </a:xfrm>
          <a:custGeom>
            <a:avLst/>
            <a:gdLst/>
            <a:ahLst/>
            <a:cxnLst/>
            <a:rect l="l" t="t" r="r" b="b"/>
            <a:pathLst>
              <a:path w="320730"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21" name="object 20"/>
          <p:cNvSpPr/>
          <p:nvPr/>
        </p:nvSpPr>
        <p:spPr>
          <a:xfrm>
            <a:off x="5373401" y="4051297"/>
            <a:ext cx="347472" cy="347472"/>
          </a:xfrm>
          <a:custGeom>
            <a:avLst/>
            <a:gdLst/>
            <a:ahLst/>
            <a:cxnLst/>
            <a:rect l="l" t="t" r="r" b="b"/>
            <a:pathLst>
              <a:path w="320730"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2"/>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1"/>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22" name="object 18"/>
          <p:cNvSpPr/>
          <p:nvPr/>
        </p:nvSpPr>
        <p:spPr>
          <a:xfrm>
            <a:off x="8237687" y="2691052"/>
            <a:ext cx="347472" cy="347472"/>
          </a:xfrm>
          <a:custGeom>
            <a:avLst/>
            <a:gdLst/>
            <a:ahLst/>
            <a:cxnLst/>
            <a:rect l="l" t="t" r="r" b="b"/>
            <a:pathLst>
              <a:path w="320730"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4"/>
                </a:lnTo>
                <a:lnTo>
                  <a:pt x="308334" y="106609"/>
                </a:lnTo>
                <a:lnTo>
                  <a:pt x="313014" y="120303"/>
                </a:lnTo>
                <a:lnTo>
                  <a:pt x="316635" y="134512"/>
                </a:lnTo>
                <a:lnTo>
                  <a:pt x="319147" y="149181"/>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2"/>
                </a:lnTo>
                <a:lnTo>
                  <a:pt x="146243" y="346698"/>
                </a:lnTo>
                <a:lnTo>
                  <a:pt x="132464" y="344742"/>
                </a:lnTo>
                <a:lnTo>
                  <a:pt x="119078" y="341551"/>
                </a:lnTo>
                <a:lnTo>
                  <a:pt x="106136" y="337180"/>
                </a:lnTo>
                <a:lnTo>
                  <a:pt x="93688"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7"/>
                </a:lnTo>
                <a:lnTo>
                  <a:pt x="4094" y="212848"/>
                </a:lnTo>
                <a:lnTo>
                  <a:pt x="1582" y="198179"/>
                </a:lnTo>
                <a:lnTo>
                  <a:pt x="232" y="183106"/>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23" name="object 6"/>
          <p:cNvSpPr txBox="1"/>
          <p:nvPr/>
        </p:nvSpPr>
        <p:spPr>
          <a:xfrm>
            <a:off x="2856125" y="3759280"/>
            <a:ext cx="992822" cy="330200"/>
          </a:xfrm>
          <a:prstGeom prst="rect">
            <a:avLst/>
          </a:prstGeom>
        </p:spPr>
        <p:txBody>
          <a:bodyPr wrap="square" lIns="0" tIns="0" rIns="0" bIns="0" rtlCol="0">
            <a:noAutofit/>
          </a:bodyPr>
          <a:lstStyle/>
          <a:p>
            <a:pPr marL="12700">
              <a:lnSpc>
                <a:spcPts val="2600"/>
              </a:lnSpc>
              <a:spcBef>
                <a:spcPts val="130"/>
              </a:spcBef>
            </a:pPr>
            <a:r>
              <a:rPr sz="3600" baseline="2275" dirty="0">
                <a:solidFill>
                  <a:srgbClr val="7F7E7E"/>
                </a:solidFill>
                <a:cs typeface="Calibri"/>
              </a:rPr>
              <a:t>Income</a:t>
            </a:r>
            <a:endParaRPr sz="2400" dirty="0">
              <a:cs typeface="Calibri"/>
            </a:endParaRPr>
          </a:p>
        </p:txBody>
      </p:sp>
      <p:grpSp>
        <p:nvGrpSpPr>
          <p:cNvPr id="124" name="Group 123"/>
          <p:cNvGrpSpPr/>
          <p:nvPr/>
        </p:nvGrpSpPr>
        <p:grpSpPr>
          <a:xfrm>
            <a:off x="3907438" y="1888930"/>
            <a:ext cx="6303362" cy="4054670"/>
            <a:chOff x="2343901" y="1923700"/>
            <a:chExt cx="6303362" cy="4054670"/>
          </a:xfrm>
        </p:grpSpPr>
        <p:sp>
          <p:nvSpPr>
            <p:cNvPr id="125" name="object 67"/>
            <p:cNvSpPr/>
            <p:nvPr/>
          </p:nvSpPr>
          <p:spPr>
            <a:xfrm>
              <a:off x="2343901" y="1923700"/>
              <a:ext cx="0" cy="4054670"/>
            </a:xfrm>
            <a:custGeom>
              <a:avLst/>
              <a:gdLst/>
              <a:ahLst/>
              <a:cxnLst/>
              <a:rect l="l" t="t" r="r" b="b"/>
              <a:pathLst>
                <a:path h="4054670">
                  <a:moveTo>
                    <a:pt x="0" y="4054670"/>
                  </a:moveTo>
                  <a:lnTo>
                    <a:pt x="0" y="0"/>
                  </a:lnTo>
                </a:path>
              </a:pathLst>
            </a:custGeom>
            <a:ln w="25399">
              <a:solidFill>
                <a:srgbClr val="6094C9"/>
              </a:solidFill>
              <a:headEnd type="none"/>
              <a:tailEnd type="arrow"/>
            </a:ln>
            <a:effectLst>
              <a:outerShdw blurRad="50800" dist="38100" dir="5400000" algn="t" rotWithShape="0">
                <a:prstClr val="black">
                  <a:alpha val="40000"/>
                </a:prstClr>
              </a:outerShdw>
            </a:effectLst>
          </p:spPr>
          <p:txBody>
            <a:bodyPr wrap="square" lIns="0" tIns="0" rIns="0" bIns="0" rtlCol="0">
              <a:noAutofit/>
            </a:bodyPr>
            <a:lstStyle/>
            <a:p>
              <a:endParaRPr/>
            </a:p>
          </p:txBody>
        </p:sp>
        <p:sp>
          <p:nvSpPr>
            <p:cNvPr id="126" name="object 70"/>
            <p:cNvSpPr/>
            <p:nvPr/>
          </p:nvSpPr>
          <p:spPr>
            <a:xfrm>
              <a:off x="2343901" y="5978370"/>
              <a:ext cx="6303362" cy="0"/>
            </a:xfrm>
            <a:custGeom>
              <a:avLst/>
              <a:gdLst/>
              <a:ahLst/>
              <a:cxnLst/>
              <a:rect l="l" t="t" r="r" b="b"/>
              <a:pathLst>
                <a:path w="6303362">
                  <a:moveTo>
                    <a:pt x="0" y="0"/>
                  </a:moveTo>
                  <a:lnTo>
                    <a:pt x="6303362" y="0"/>
                  </a:lnTo>
                </a:path>
              </a:pathLst>
            </a:custGeom>
            <a:ln w="25399">
              <a:solidFill>
                <a:srgbClr val="6094C9"/>
              </a:solidFill>
              <a:headEnd type="none"/>
              <a:tailEnd type="arrow"/>
            </a:ln>
            <a:effectLst>
              <a:outerShdw blurRad="50800" dist="38100" algn="l" rotWithShape="0">
                <a:prstClr val="black">
                  <a:alpha val="40000"/>
                </a:prstClr>
              </a:outerShdw>
            </a:effectLst>
          </p:spPr>
          <p:txBody>
            <a:bodyPr wrap="square" lIns="0" tIns="0" rIns="0" bIns="0" rtlCol="0">
              <a:noAutofit/>
            </a:bodyPr>
            <a:lstStyle/>
            <a:p>
              <a:endParaRPr/>
            </a:p>
          </p:txBody>
        </p:sp>
      </p:grpSp>
      <p:sp>
        <p:nvSpPr>
          <p:cNvPr id="127" name="object 69"/>
          <p:cNvSpPr/>
          <p:nvPr/>
        </p:nvSpPr>
        <p:spPr>
          <a:xfrm>
            <a:off x="7006208" y="2493252"/>
            <a:ext cx="565019" cy="625840"/>
          </a:xfrm>
          <a:custGeom>
            <a:avLst/>
            <a:gdLst/>
            <a:ahLst/>
            <a:cxnLst/>
            <a:rect l="l" t="t" r="r" b="b"/>
            <a:pathLst>
              <a:path w="565019" h="625840">
                <a:moveTo>
                  <a:pt x="0" y="0"/>
                </a:moveTo>
                <a:lnTo>
                  <a:pt x="0" y="625840"/>
                </a:lnTo>
                <a:lnTo>
                  <a:pt x="565019" y="625840"/>
                </a:lnTo>
                <a:lnTo>
                  <a:pt x="565019" y="0"/>
                </a:lnTo>
                <a:lnTo>
                  <a:pt x="0" y="0"/>
                </a:lnTo>
                <a:close/>
              </a:path>
            </a:pathLst>
          </a:custGeom>
          <a:solidFill>
            <a:srgbClr val="59B9D0">
              <a:alpha val="71000"/>
            </a:srgbClr>
          </a:solidFill>
          <a:effectLst>
            <a:outerShdw blurRad="50800" dist="38100" dir="5400000" algn="t" rotWithShape="0">
              <a:prstClr val="black">
                <a:alpha val="40000"/>
              </a:prstClr>
            </a:outerShdw>
          </a:effectLst>
        </p:spPr>
        <p:txBody>
          <a:bodyPr wrap="square" lIns="0" tIns="0" rIns="0" bIns="0" rtlCol="0">
            <a:noAutofit/>
          </a:bodyPr>
          <a:lstStyle/>
          <a:p>
            <a:endParaRPr/>
          </a:p>
        </p:txBody>
      </p:sp>
      <p:sp>
        <p:nvSpPr>
          <p:cNvPr id="128" name="object 69"/>
          <p:cNvSpPr/>
          <p:nvPr/>
        </p:nvSpPr>
        <p:spPr>
          <a:xfrm>
            <a:off x="4819547" y="4626400"/>
            <a:ext cx="565019" cy="625840"/>
          </a:xfrm>
          <a:custGeom>
            <a:avLst/>
            <a:gdLst/>
            <a:ahLst/>
            <a:cxnLst/>
            <a:rect l="l" t="t" r="r" b="b"/>
            <a:pathLst>
              <a:path w="565019" h="625840">
                <a:moveTo>
                  <a:pt x="0" y="0"/>
                </a:moveTo>
                <a:lnTo>
                  <a:pt x="0" y="625840"/>
                </a:lnTo>
                <a:lnTo>
                  <a:pt x="565019" y="625840"/>
                </a:lnTo>
                <a:lnTo>
                  <a:pt x="565019" y="0"/>
                </a:lnTo>
                <a:lnTo>
                  <a:pt x="0" y="0"/>
                </a:lnTo>
                <a:close/>
              </a:path>
            </a:pathLst>
          </a:custGeom>
          <a:solidFill>
            <a:srgbClr val="CD665F">
              <a:alpha val="71000"/>
            </a:srgbClr>
          </a:solidFill>
          <a:effectLst>
            <a:outerShdw blurRad="50800" dist="38100" dir="5400000" algn="t" rotWithShape="0">
              <a:prstClr val="black">
                <a:alpha val="40000"/>
              </a:prstClr>
            </a:outerShdw>
          </a:effectLst>
        </p:spPr>
        <p:txBody>
          <a:bodyPr wrap="square" lIns="0" tIns="0" rIns="0" bIns="0" rtlCol="0">
            <a:noAutofit/>
          </a:bodyPr>
          <a:lstStyle/>
          <a:p>
            <a:endParaRPr/>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object 5"/>
          <p:cNvSpPr txBox="1"/>
          <p:nvPr/>
        </p:nvSpPr>
        <p:spPr>
          <a:xfrm>
            <a:off x="6950816" y="6116930"/>
            <a:ext cx="542241" cy="330200"/>
          </a:xfrm>
          <a:prstGeom prst="rect">
            <a:avLst/>
          </a:prstGeom>
        </p:spPr>
        <p:txBody>
          <a:bodyPr wrap="square" lIns="0" tIns="0" rIns="0" bIns="0" rtlCol="0">
            <a:noAutofit/>
          </a:bodyPr>
          <a:lstStyle/>
          <a:p>
            <a:pPr marL="12700">
              <a:lnSpc>
                <a:spcPts val="2600"/>
              </a:lnSpc>
              <a:spcBef>
                <a:spcPts val="130"/>
              </a:spcBef>
            </a:pPr>
            <a:r>
              <a:rPr sz="3600" baseline="2275" dirty="0">
                <a:solidFill>
                  <a:srgbClr val="7F7E7E"/>
                </a:solidFill>
                <a:latin typeface="Calibri"/>
                <a:cs typeface="Calibri"/>
              </a:rPr>
              <a:t>Age</a:t>
            </a:r>
            <a:endParaRPr sz="2400">
              <a:latin typeface="Calibri"/>
              <a:cs typeface="Calibri"/>
            </a:endParaRPr>
          </a:p>
        </p:txBody>
      </p:sp>
      <p:sp>
        <p:nvSpPr>
          <p:cNvPr id="90" name="object 5"/>
          <p:cNvSpPr txBox="1"/>
          <p:nvPr/>
        </p:nvSpPr>
        <p:spPr>
          <a:xfrm>
            <a:off x="3625916" y="369651"/>
            <a:ext cx="6889684" cy="807913"/>
          </a:xfrm>
          <a:prstGeom prst="rect">
            <a:avLst/>
          </a:prstGeom>
        </p:spPr>
        <p:txBody>
          <a:bodyPr wrap="square" lIns="0" tIns="0" rIns="0" bIns="0" rtlCol="0">
            <a:spAutoFit/>
          </a:bodyPr>
          <a:lstStyle/>
          <a:p>
            <a:pPr marL="12700" marR="41909">
              <a:lnSpc>
                <a:spcPts val="3454"/>
              </a:lnSpc>
              <a:spcBef>
                <a:spcPts val="172"/>
              </a:spcBef>
            </a:pPr>
            <a:r>
              <a:rPr lang="en-US" sz="4800" baseline="2560" dirty="0">
                <a:solidFill>
                  <a:srgbClr val="4E81BC"/>
                </a:solidFill>
                <a:latin typeface="+mj-lt"/>
                <a:cs typeface="Calibri"/>
              </a:rPr>
              <a:t>Mean Shift</a:t>
            </a:r>
            <a:endParaRPr sz="3200" dirty="0">
              <a:latin typeface="+mj-lt"/>
              <a:cs typeface="Calibri"/>
            </a:endParaRPr>
          </a:p>
          <a:p>
            <a:pPr marL="12700">
              <a:lnSpc>
                <a:spcPts val="2770"/>
              </a:lnSpc>
            </a:pPr>
            <a:r>
              <a:rPr lang="en-US" sz="3200" baseline="1137" dirty="0">
                <a:solidFill>
                  <a:srgbClr val="7F7E7E"/>
                </a:solidFill>
                <a:cs typeface="Calibri"/>
              </a:rPr>
              <a:t>Sample local density, follow gradient towards denser direction</a:t>
            </a:r>
          </a:p>
        </p:txBody>
      </p:sp>
      <p:sp>
        <p:nvSpPr>
          <p:cNvPr id="91" name="object 82"/>
          <p:cNvSpPr/>
          <p:nvPr/>
        </p:nvSpPr>
        <p:spPr>
          <a:xfrm>
            <a:off x="5938372" y="5487188"/>
            <a:ext cx="347472" cy="347472"/>
          </a:xfrm>
          <a:custGeom>
            <a:avLst/>
            <a:gdLst/>
            <a:ahLst/>
            <a:cxnLst/>
            <a:rect l="l" t="t" r="r" b="b"/>
            <a:pathLst>
              <a:path w="320729"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92" name="object 84"/>
          <p:cNvSpPr/>
          <p:nvPr/>
        </p:nvSpPr>
        <p:spPr>
          <a:xfrm>
            <a:off x="6923747" y="5521291"/>
            <a:ext cx="347472" cy="347472"/>
          </a:xfrm>
          <a:custGeom>
            <a:avLst/>
            <a:gdLst/>
            <a:ahLst/>
            <a:cxnLst/>
            <a:rect l="l" t="t" r="r" b="b"/>
            <a:pathLst>
              <a:path w="320729"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6"/>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93" name="object 86"/>
          <p:cNvSpPr/>
          <p:nvPr/>
        </p:nvSpPr>
        <p:spPr>
          <a:xfrm>
            <a:off x="7775551" y="5502337"/>
            <a:ext cx="347472" cy="347472"/>
          </a:xfrm>
          <a:custGeom>
            <a:avLst/>
            <a:gdLst/>
            <a:ahLst/>
            <a:cxnLst/>
            <a:rect l="l" t="t" r="r" b="b"/>
            <a:pathLst>
              <a:path w="320729"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9"/>
                </a:lnTo>
                <a:lnTo>
                  <a:pt x="288458" y="69169"/>
                </a:lnTo>
                <a:lnTo>
                  <a:pt x="296005" y="80986"/>
                </a:lnTo>
                <a:lnTo>
                  <a:pt x="302647" y="93485"/>
                </a:lnTo>
                <a:lnTo>
                  <a:pt x="308334" y="106609"/>
                </a:lnTo>
                <a:lnTo>
                  <a:pt x="313014" y="120303"/>
                </a:lnTo>
                <a:lnTo>
                  <a:pt x="316635" y="134513"/>
                </a:lnTo>
                <a:lnTo>
                  <a:pt x="319146" y="149182"/>
                </a:lnTo>
                <a:lnTo>
                  <a:pt x="320497" y="164255"/>
                </a:lnTo>
                <a:lnTo>
                  <a:pt x="320729" y="173680"/>
                </a:lnTo>
                <a:lnTo>
                  <a:pt x="320116" y="188974"/>
                </a:lnTo>
                <a:lnTo>
                  <a:pt x="318311" y="203897"/>
                </a:lnTo>
                <a:lnTo>
                  <a:pt x="315364" y="218395"/>
                </a:lnTo>
                <a:lnTo>
                  <a:pt x="311328" y="232412"/>
                </a:lnTo>
                <a:lnTo>
                  <a:pt x="306254" y="245893"/>
                </a:lnTo>
                <a:lnTo>
                  <a:pt x="300192" y="258782"/>
                </a:lnTo>
                <a:lnTo>
                  <a:pt x="293194" y="271024"/>
                </a:lnTo>
                <a:lnTo>
                  <a:pt x="285310" y="282563"/>
                </a:lnTo>
                <a:lnTo>
                  <a:pt x="276593" y="293344"/>
                </a:lnTo>
                <a:lnTo>
                  <a:pt x="267094" y="303312"/>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6"/>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94" name="object 74"/>
          <p:cNvSpPr/>
          <p:nvPr/>
        </p:nvSpPr>
        <p:spPr>
          <a:xfrm>
            <a:off x="4192469" y="5195209"/>
            <a:ext cx="347472" cy="347472"/>
          </a:xfrm>
          <a:custGeom>
            <a:avLst/>
            <a:gdLst/>
            <a:ahLst/>
            <a:cxnLst/>
            <a:rect l="l" t="t" r="r" b="b"/>
            <a:pathLst>
              <a:path w="320730"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0"/>
                </a:lnTo>
                <a:close/>
              </a:path>
            </a:pathLst>
          </a:custGeom>
          <a:solidFill>
            <a:srgbClr val="CD665F"/>
          </a:solidFill>
          <a:ln w="28575">
            <a:solidFill>
              <a:srgbClr val="9F4B46"/>
            </a:solidFill>
          </a:ln>
        </p:spPr>
        <p:txBody>
          <a:bodyPr wrap="square" lIns="0" tIns="0" rIns="0" bIns="0" rtlCol="0">
            <a:noAutofit/>
          </a:bodyPr>
          <a:lstStyle/>
          <a:p>
            <a:endParaRPr/>
          </a:p>
        </p:txBody>
      </p:sp>
      <p:sp>
        <p:nvSpPr>
          <p:cNvPr id="95" name="object 72"/>
          <p:cNvSpPr/>
          <p:nvPr/>
        </p:nvSpPr>
        <p:spPr>
          <a:xfrm>
            <a:off x="7483366" y="2517371"/>
            <a:ext cx="347472" cy="347472"/>
          </a:xfrm>
          <a:custGeom>
            <a:avLst/>
            <a:gdLst/>
            <a:ahLst/>
            <a:cxnLst/>
            <a:rect l="l" t="t" r="r" b="b"/>
            <a:pathLst>
              <a:path w="320730"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30" y="342927"/>
                </a:lnTo>
                <a:lnTo>
                  <a:pt x="182985" y="345647"/>
                </a:lnTo>
                <a:lnTo>
                  <a:pt x="169068" y="347110"/>
                </a:lnTo>
                <a:lnTo>
                  <a:pt x="160364" y="347362"/>
                </a:lnTo>
                <a:lnTo>
                  <a:pt x="146244" y="346698"/>
                </a:lnTo>
                <a:lnTo>
                  <a:pt x="132465" y="344742"/>
                </a:lnTo>
                <a:lnTo>
                  <a:pt x="119078" y="341551"/>
                </a:lnTo>
                <a:lnTo>
                  <a:pt x="106136" y="337180"/>
                </a:lnTo>
                <a:lnTo>
                  <a:pt x="93689" y="331684"/>
                </a:lnTo>
                <a:lnTo>
                  <a:pt x="81788" y="325119"/>
                </a:lnTo>
                <a:lnTo>
                  <a:pt x="70485" y="317540"/>
                </a:lnTo>
                <a:lnTo>
                  <a:pt x="59830" y="309002"/>
                </a:lnTo>
                <a:lnTo>
                  <a:pt x="49876" y="299561"/>
                </a:lnTo>
                <a:lnTo>
                  <a:pt x="40672" y="289273"/>
                </a:lnTo>
                <a:lnTo>
                  <a:pt x="32271" y="278192"/>
                </a:lnTo>
                <a:lnTo>
                  <a:pt x="24724" y="266375"/>
                </a:lnTo>
                <a:lnTo>
                  <a:pt x="18081" y="253876"/>
                </a:lnTo>
                <a:lnTo>
                  <a:pt x="12395" y="240752"/>
                </a:lnTo>
                <a:lnTo>
                  <a:pt x="7715" y="227058"/>
                </a:lnTo>
                <a:lnTo>
                  <a:pt x="4094" y="212848"/>
                </a:lnTo>
                <a:lnTo>
                  <a:pt x="1583" y="198180"/>
                </a:lnTo>
                <a:lnTo>
                  <a:pt x="232" y="183107"/>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96" name="object 70"/>
          <p:cNvSpPr/>
          <p:nvPr/>
        </p:nvSpPr>
        <p:spPr>
          <a:xfrm>
            <a:off x="7084113" y="2135643"/>
            <a:ext cx="347472" cy="347472"/>
          </a:xfrm>
          <a:custGeom>
            <a:avLst/>
            <a:gdLst/>
            <a:ahLst/>
            <a:cxnLst/>
            <a:rect l="l" t="t" r="r" b="b"/>
            <a:pathLst>
              <a:path w="320730"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2"/>
                </a:lnTo>
                <a:lnTo>
                  <a:pt x="146244" y="346698"/>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3" y="198179"/>
                </a:lnTo>
                <a:lnTo>
                  <a:pt x="232" y="183107"/>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97" name="object 68"/>
          <p:cNvSpPr/>
          <p:nvPr/>
        </p:nvSpPr>
        <p:spPr>
          <a:xfrm>
            <a:off x="6672028" y="1723114"/>
            <a:ext cx="347472" cy="347472"/>
          </a:xfrm>
          <a:custGeom>
            <a:avLst/>
            <a:gdLst/>
            <a:ahLst/>
            <a:cxnLst/>
            <a:rect l="l" t="t" r="r" b="b"/>
            <a:pathLst>
              <a:path w="320729"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2"/>
                </a:lnTo>
                <a:lnTo>
                  <a:pt x="146244" y="346698"/>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3"/>
                </a:lnTo>
                <a:lnTo>
                  <a:pt x="32271" y="278192"/>
                </a:lnTo>
                <a:lnTo>
                  <a:pt x="24724" y="266375"/>
                </a:lnTo>
                <a:lnTo>
                  <a:pt x="18081" y="253876"/>
                </a:lnTo>
                <a:lnTo>
                  <a:pt x="12395" y="240752"/>
                </a:lnTo>
                <a:lnTo>
                  <a:pt x="7715" y="227058"/>
                </a:lnTo>
                <a:lnTo>
                  <a:pt x="4094" y="212848"/>
                </a:lnTo>
                <a:lnTo>
                  <a:pt x="1583" y="198179"/>
                </a:lnTo>
                <a:lnTo>
                  <a:pt x="232" y="183107"/>
                </a:lnTo>
                <a:lnTo>
                  <a:pt x="0" y="173680"/>
                </a:lnTo>
                <a:close/>
              </a:path>
            </a:pathLst>
          </a:custGeom>
          <a:solidFill>
            <a:srgbClr val="59BAD1"/>
          </a:solidFill>
          <a:ln w="28575">
            <a:solidFill>
              <a:srgbClr val="418FA2"/>
            </a:solidFill>
          </a:ln>
        </p:spPr>
        <p:txBody>
          <a:bodyPr wrap="square" lIns="0" tIns="0" rIns="0" bIns="0" rtlCol="0">
            <a:noAutofit/>
          </a:bodyPr>
          <a:lstStyle/>
          <a:p>
            <a:endParaRPr/>
          </a:p>
        </p:txBody>
      </p:sp>
      <p:sp>
        <p:nvSpPr>
          <p:cNvPr id="98" name="object 66"/>
          <p:cNvSpPr/>
          <p:nvPr/>
        </p:nvSpPr>
        <p:spPr>
          <a:xfrm>
            <a:off x="8396003" y="3412181"/>
            <a:ext cx="347472" cy="347472"/>
          </a:xfrm>
          <a:custGeom>
            <a:avLst/>
            <a:gdLst/>
            <a:ahLst/>
            <a:cxnLst/>
            <a:rect l="l" t="t" r="r" b="b"/>
            <a:pathLst>
              <a:path w="320730"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4"/>
                </a:lnTo>
                <a:lnTo>
                  <a:pt x="308334" y="106609"/>
                </a:lnTo>
                <a:lnTo>
                  <a:pt x="313014" y="120303"/>
                </a:lnTo>
                <a:lnTo>
                  <a:pt x="316635" y="134512"/>
                </a:lnTo>
                <a:lnTo>
                  <a:pt x="319147" y="149181"/>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3" y="346697"/>
                </a:lnTo>
                <a:lnTo>
                  <a:pt x="132464" y="344742"/>
                </a:lnTo>
                <a:lnTo>
                  <a:pt x="119078" y="341551"/>
                </a:lnTo>
                <a:lnTo>
                  <a:pt x="106136" y="337180"/>
                </a:lnTo>
                <a:lnTo>
                  <a:pt x="93688" y="331684"/>
                </a:lnTo>
                <a:lnTo>
                  <a:pt x="81788" y="325119"/>
                </a:lnTo>
                <a:lnTo>
                  <a:pt x="70484" y="317539"/>
                </a:lnTo>
                <a:lnTo>
                  <a:pt x="59830" y="309001"/>
                </a:lnTo>
                <a:lnTo>
                  <a:pt x="49875" y="299561"/>
                </a:lnTo>
                <a:lnTo>
                  <a:pt x="40672" y="289272"/>
                </a:lnTo>
                <a:lnTo>
                  <a:pt x="32271" y="278192"/>
                </a:lnTo>
                <a:lnTo>
                  <a:pt x="24724" y="266375"/>
                </a:lnTo>
                <a:lnTo>
                  <a:pt x="18081" y="253876"/>
                </a:lnTo>
                <a:lnTo>
                  <a:pt x="12395" y="240752"/>
                </a:lnTo>
                <a:lnTo>
                  <a:pt x="7715" y="227057"/>
                </a:lnTo>
                <a:lnTo>
                  <a:pt x="4094" y="212848"/>
                </a:lnTo>
                <a:lnTo>
                  <a:pt x="1582" y="198179"/>
                </a:lnTo>
                <a:lnTo>
                  <a:pt x="232" y="183106"/>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99" name="object 63"/>
          <p:cNvSpPr/>
          <p:nvPr/>
        </p:nvSpPr>
        <p:spPr>
          <a:xfrm>
            <a:off x="7404842" y="5021529"/>
            <a:ext cx="347472" cy="347472"/>
          </a:xfrm>
          <a:custGeom>
            <a:avLst/>
            <a:gdLst/>
            <a:ahLst/>
            <a:cxnLst/>
            <a:rect l="l" t="t" r="r" b="b"/>
            <a:pathLst>
              <a:path w="320730" h="347361">
                <a:moveTo>
                  <a:pt x="0" y="173680"/>
                </a:moveTo>
                <a:lnTo>
                  <a:pt x="232" y="183106"/>
                </a:lnTo>
                <a:lnTo>
                  <a:pt x="1583" y="198179"/>
                </a:lnTo>
                <a:lnTo>
                  <a:pt x="4094" y="212848"/>
                </a:lnTo>
                <a:lnTo>
                  <a:pt x="7715" y="227058"/>
                </a:lnTo>
                <a:lnTo>
                  <a:pt x="12395" y="240752"/>
                </a:lnTo>
                <a:lnTo>
                  <a:pt x="18082" y="253876"/>
                </a:lnTo>
                <a:lnTo>
                  <a:pt x="24724" y="266375"/>
                </a:lnTo>
                <a:lnTo>
                  <a:pt x="32272" y="278192"/>
                </a:lnTo>
                <a:lnTo>
                  <a:pt x="40673" y="289272"/>
                </a:lnTo>
                <a:lnTo>
                  <a:pt x="49876" y="299561"/>
                </a:lnTo>
                <a:lnTo>
                  <a:pt x="59830" y="309001"/>
                </a:lnTo>
                <a:lnTo>
                  <a:pt x="70485" y="317539"/>
                </a:lnTo>
                <a:lnTo>
                  <a:pt x="81788" y="325118"/>
                </a:lnTo>
                <a:lnTo>
                  <a:pt x="93689" y="331684"/>
                </a:lnTo>
                <a:lnTo>
                  <a:pt x="106136" y="337180"/>
                </a:lnTo>
                <a:lnTo>
                  <a:pt x="119079" y="341551"/>
                </a:lnTo>
                <a:lnTo>
                  <a:pt x="132465" y="344742"/>
                </a:lnTo>
                <a:lnTo>
                  <a:pt x="146244" y="346697"/>
                </a:lnTo>
                <a:lnTo>
                  <a:pt x="160365" y="347361"/>
                </a:lnTo>
                <a:lnTo>
                  <a:pt x="169069" y="347110"/>
                </a:lnTo>
                <a:lnTo>
                  <a:pt x="182986" y="345646"/>
                </a:lnTo>
                <a:lnTo>
                  <a:pt x="196530" y="342926"/>
                </a:lnTo>
                <a:lnTo>
                  <a:pt x="209650" y="339004"/>
                </a:lnTo>
                <a:lnTo>
                  <a:pt x="222295" y="333936"/>
                </a:lnTo>
                <a:lnTo>
                  <a:pt x="234413" y="327778"/>
                </a:lnTo>
                <a:lnTo>
                  <a:pt x="245953" y="320583"/>
                </a:lnTo>
                <a:lnTo>
                  <a:pt x="256864" y="312409"/>
                </a:lnTo>
                <a:lnTo>
                  <a:pt x="267095" y="303311"/>
                </a:lnTo>
                <a:lnTo>
                  <a:pt x="276595" y="293343"/>
                </a:lnTo>
                <a:lnTo>
                  <a:pt x="285312" y="282562"/>
                </a:lnTo>
                <a:lnTo>
                  <a:pt x="293195" y="271023"/>
                </a:lnTo>
                <a:lnTo>
                  <a:pt x="300193" y="258781"/>
                </a:lnTo>
                <a:lnTo>
                  <a:pt x="306255" y="245892"/>
                </a:lnTo>
                <a:lnTo>
                  <a:pt x="311330" y="232411"/>
                </a:lnTo>
                <a:lnTo>
                  <a:pt x="315366" y="218394"/>
                </a:lnTo>
                <a:lnTo>
                  <a:pt x="318312" y="203896"/>
                </a:lnTo>
                <a:lnTo>
                  <a:pt x="320117" y="188973"/>
                </a:lnTo>
                <a:lnTo>
                  <a:pt x="320730" y="173680"/>
                </a:lnTo>
                <a:lnTo>
                  <a:pt x="320498" y="164254"/>
                </a:lnTo>
                <a:lnTo>
                  <a:pt x="319147" y="149181"/>
                </a:lnTo>
                <a:lnTo>
                  <a:pt x="316636" y="134512"/>
                </a:lnTo>
                <a:lnTo>
                  <a:pt x="313015" y="120303"/>
                </a:lnTo>
                <a:lnTo>
                  <a:pt x="308335" y="106609"/>
                </a:lnTo>
                <a:lnTo>
                  <a:pt x="302649" y="93485"/>
                </a:lnTo>
                <a:lnTo>
                  <a:pt x="296006" y="80986"/>
                </a:lnTo>
                <a:lnTo>
                  <a:pt x="288459" y="69169"/>
                </a:lnTo>
                <a:lnTo>
                  <a:pt x="280058" y="58089"/>
                </a:lnTo>
                <a:lnTo>
                  <a:pt x="270854" y="47800"/>
                </a:lnTo>
                <a:lnTo>
                  <a:pt x="260900" y="38359"/>
                </a:lnTo>
                <a:lnTo>
                  <a:pt x="250245" y="29822"/>
                </a:lnTo>
                <a:lnTo>
                  <a:pt x="238942" y="22242"/>
                </a:lnTo>
                <a:lnTo>
                  <a:pt x="227041" y="15677"/>
                </a:lnTo>
                <a:lnTo>
                  <a:pt x="214594" y="10181"/>
                </a:lnTo>
                <a:lnTo>
                  <a:pt x="201651" y="5810"/>
                </a:lnTo>
                <a:lnTo>
                  <a:pt x="188265" y="2619"/>
                </a:lnTo>
                <a:lnTo>
                  <a:pt x="174486" y="664"/>
                </a:lnTo>
                <a:lnTo>
                  <a:pt x="160365" y="0"/>
                </a:lnTo>
                <a:lnTo>
                  <a:pt x="151662" y="251"/>
                </a:lnTo>
                <a:lnTo>
                  <a:pt x="137745" y="1714"/>
                </a:lnTo>
                <a:lnTo>
                  <a:pt x="124200" y="4434"/>
                </a:lnTo>
                <a:lnTo>
                  <a:pt x="111080" y="8356"/>
                </a:lnTo>
                <a:lnTo>
                  <a:pt x="98436" y="13424"/>
                </a:lnTo>
                <a:lnTo>
                  <a:pt x="86318" y="19583"/>
                </a:lnTo>
                <a:lnTo>
                  <a:pt x="74777" y="26777"/>
                </a:lnTo>
                <a:lnTo>
                  <a:pt x="63866" y="34951"/>
                </a:lnTo>
                <a:lnTo>
                  <a:pt x="53635" y="44049"/>
                </a:lnTo>
                <a:lnTo>
                  <a:pt x="44136" y="54017"/>
                </a:lnTo>
                <a:lnTo>
                  <a:pt x="35419" y="64798"/>
                </a:lnTo>
                <a:lnTo>
                  <a:pt x="27535" y="76337"/>
                </a:lnTo>
                <a:lnTo>
                  <a:pt x="20537" y="88579"/>
                </a:lnTo>
                <a:lnTo>
                  <a:pt x="14475" y="101468"/>
                </a:lnTo>
                <a:lnTo>
                  <a:pt x="9400" y="114948"/>
                </a:lnTo>
                <a:lnTo>
                  <a:pt x="5364" y="128965"/>
                </a:lnTo>
                <a:lnTo>
                  <a:pt x="2418" y="143463"/>
                </a:lnTo>
                <a:lnTo>
                  <a:pt x="613" y="158386"/>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00" name="object 62"/>
          <p:cNvSpPr/>
          <p:nvPr/>
        </p:nvSpPr>
        <p:spPr>
          <a:xfrm>
            <a:off x="5850962" y="3493881"/>
            <a:ext cx="347472" cy="347472"/>
          </a:xfrm>
          <a:custGeom>
            <a:avLst/>
            <a:gdLst/>
            <a:ahLst/>
            <a:cxnLst/>
            <a:rect l="l" t="t" r="r" b="b"/>
            <a:pathLst>
              <a:path w="320729"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6" y="149182"/>
                </a:lnTo>
                <a:lnTo>
                  <a:pt x="320497" y="164254"/>
                </a:lnTo>
                <a:lnTo>
                  <a:pt x="320729"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6"/>
                </a:lnTo>
                <a:lnTo>
                  <a:pt x="0" y="173681"/>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01" name="object 60"/>
          <p:cNvSpPr/>
          <p:nvPr/>
        </p:nvSpPr>
        <p:spPr>
          <a:xfrm>
            <a:off x="4975263" y="4571028"/>
            <a:ext cx="347472" cy="347472"/>
          </a:xfrm>
          <a:custGeom>
            <a:avLst/>
            <a:gdLst/>
            <a:ahLst/>
            <a:cxnLst/>
            <a:rect l="l" t="t" r="r" b="b"/>
            <a:pathLst>
              <a:path w="320729"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8"/>
                </a:lnTo>
                <a:lnTo>
                  <a:pt x="288458" y="69169"/>
                </a:lnTo>
                <a:lnTo>
                  <a:pt x="296005" y="80986"/>
                </a:lnTo>
                <a:lnTo>
                  <a:pt x="302648" y="93485"/>
                </a:lnTo>
                <a:lnTo>
                  <a:pt x="308334" y="106609"/>
                </a:lnTo>
                <a:lnTo>
                  <a:pt x="313014" y="120303"/>
                </a:lnTo>
                <a:lnTo>
                  <a:pt x="316635" y="134513"/>
                </a:lnTo>
                <a:lnTo>
                  <a:pt x="319146" y="149182"/>
                </a:lnTo>
                <a:lnTo>
                  <a:pt x="320497" y="164254"/>
                </a:lnTo>
                <a:lnTo>
                  <a:pt x="320729"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1"/>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02" name="object 58"/>
          <p:cNvSpPr/>
          <p:nvPr/>
        </p:nvSpPr>
        <p:spPr>
          <a:xfrm>
            <a:off x="9037462" y="2045434"/>
            <a:ext cx="347472" cy="347472"/>
          </a:xfrm>
          <a:custGeom>
            <a:avLst/>
            <a:gdLst/>
            <a:ahLst/>
            <a:cxnLst/>
            <a:rect l="l" t="t" r="r" b="b"/>
            <a:pathLst>
              <a:path w="320729"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4"/>
                </a:lnTo>
                <a:lnTo>
                  <a:pt x="308334" y="106609"/>
                </a:lnTo>
                <a:lnTo>
                  <a:pt x="313014" y="120303"/>
                </a:lnTo>
                <a:lnTo>
                  <a:pt x="316635" y="134512"/>
                </a:lnTo>
                <a:lnTo>
                  <a:pt x="319146" y="149181"/>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2"/>
                </a:lnTo>
                <a:lnTo>
                  <a:pt x="146243" y="346698"/>
                </a:lnTo>
                <a:lnTo>
                  <a:pt x="132464" y="344742"/>
                </a:lnTo>
                <a:lnTo>
                  <a:pt x="119078" y="341551"/>
                </a:lnTo>
                <a:lnTo>
                  <a:pt x="106136" y="337180"/>
                </a:lnTo>
                <a:lnTo>
                  <a:pt x="93688" y="331684"/>
                </a:lnTo>
                <a:lnTo>
                  <a:pt x="81788" y="325119"/>
                </a:lnTo>
                <a:lnTo>
                  <a:pt x="70484" y="317539"/>
                </a:lnTo>
                <a:lnTo>
                  <a:pt x="59830" y="309002"/>
                </a:lnTo>
                <a:lnTo>
                  <a:pt x="49875" y="299561"/>
                </a:lnTo>
                <a:lnTo>
                  <a:pt x="40672" y="289272"/>
                </a:lnTo>
                <a:lnTo>
                  <a:pt x="32271" y="278192"/>
                </a:lnTo>
                <a:lnTo>
                  <a:pt x="24724" y="266375"/>
                </a:lnTo>
                <a:lnTo>
                  <a:pt x="18081" y="253876"/>
                </a:lnTo>
                <a:lnTo>
                  <a:pt x="12395" y="240752"/>
                </a:lnTo>
                <a:lnTo>
                  <a:pt x="7715" y="227057"/>
                </a:lnTo>
                <a:lnTo>
                  <a:pt x="4094" y="212848"/>
                </a:lnTo>
                <a:lnTo>
                  <a:pt x="1582" y="198179"/>
                </a:lnTo>
                <a:lnTo>
                  <a:pt x="232" y="183106"/>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03" name="object 56"/>
          <p:cNvSpPr/>
          <p:nvPr/>
        </p:nvSpPr>
        <p:spPr>
          <a:xfrm>
            <a:off x="8077321" y="1961962"/>
            <a:ext cx="347472" cy="347472"/>
          </a:xfrm>
          <a:custGeom>
            <a:avLst/>
            <a:gdLst/>
            <a:ahLst/>
            <a:cxnLst/>
            <a:rect l="l" t="t" r="r" b="b"/>
            <a:pathLst>
              <a:path w="320729"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4"/>
                </a:lnTo>
                <a:lnTo>
                  <a:pt x="308334" y="106609"/>
                </a:lnTo>
                <a:lnTo>
                  <a:pt x="313014" y="120303"/>
                </a:lnTo>
                <a:lnTo>
                  <a:pt x="316635" y="134512"/>
                </a:lnTo>
                <a:lnTo>
                  <a:pt x="319146" y="149181"/>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2"/>
                </a:lnTo>
                <a:lnTo>
                  <a:pt x="146243" y="346697"/>
                </a:lnTo>
                <a:lnTo>
                  <a:pt x="132464" y="344742"/>
                </a:lnTo>
                <a:lnTo>
                  <a:pt x="119078" y="341551"/>
                </a:lnTo>
                <a:lnTo>
                  <a:pt x="106136" y="337180"/>
                </a:lnTo>
                <a:lnTo>
                  <a:pt x="93688" y="331684"/>
                </a:lnTo>
                <a:lnTo>
                  <a:pt x="81788" y="325119"/>
                </a:lnTo>
                <a:lnTo>
                  <a:pt x="70484" y="317539"/>
                </a:lnTo>
                <a:lnTo>
                  <a:pt x="59830" y="309002"/>
                </a:lnTo>
                <a:lnTo>
                  <a:pt x="49875" y="299561"/>
                </a:lnTo>
                <a:lnTo>
                  <a:pt x="40672" y="289272"/>
                </a:lnTo>
                <a:lnTo>
                  <a:pt x="32271" y="278192"/>
                </a:lnTo>
                <a:lnTo>
                  <a:pt x="24724" y="266375"/>
                </a:lnTo>
                <a:lnTo>
                  <a:pt x="18081" y="253876"/>
                </a:lnTo>
                <a:lnTo>
                  <a:pt x="12395" y="240752"/>
                </a:lnTo>
                <a:lnTo>
                  <a:pt x="7715" y="227057"/>
                </a:lnTo>
                <a:lnTo>
                  <a:pt x="4094" y="212848"/>
                </a:lnTo>
                <a:lnTo>
                  <a:pt x="1582" y="198179"/>
                </a:lnTo>
                <a:lnTo>
                  <a:pt x="232" y="183106"/>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04" name="object 54"/>
          <p:cNvSpPr/>
          <p:nvPr/>
        </p:nvSpPr>
        <p:spPr>
          <a:xfrm>
            <a:off x="8877097" y="2753913"/>
            <a:ext cx="347472" cy="347472"/>
          </a:xfrm>
          <a:custGeom>
            <a:avLst/>
            <a:gdLst/>
            <a:ahLst/>
            <a:cxnLst/>
            <a:rect l="l" t="t" r="r" b="b"/>
            <a:pathLst>
              <a:path w="320730"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4"/>
                </a:lnTo>
                <a:lnTo>
                  <a:pt x="308334" y="106609"/>
                </a:lnTo>
                <a:lnTo>
                  <a:pt x="313014" y="120303"/>
                </a:lnTo>
                <a:lnTo>
                  <a:pt x="316635" y="134512"/>
                </a:lnTo>
                <a:lnTo>
                  <a:pt x="319146" y="149181"/>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2"/>
                </a:lnTo>
                <a:lnTo>
                  <a:pt x="146243" y="346698"/>
                </a:lnTo>
                <a:lnTo>
                  <a:pt x="132464" y="344742"/>
                </a:lnTo>
                <a:lnTo>
                  <a:pt x="119078" y="341551"/>
                </a:lnTo>
                <a:lnTo>
                  <a:pt x="106136" y="337180"/>
                </a:lnTo>
                <a:lnTo>
                  <a:pt x="93688" y="331684"/>
                </a:lnTo>
                <a:lnTo>
                  <a:pt x="81788" y="325119"/>
                </a:lnTo>
                <a:lnTo>
                  <a:pt x="70484" y="317539"/>
                </a:lnTo>
                <a:lnTo>
                  <a:pt x="59830" y="309002"/>
                </a:lnTo>
                <a:lnTo>
                  <a:pt x="49875" y="299561"/>
                </a:lnTo>
                <a:lnTo>
                  <a:pt x="40672" y="289272"/>
                </a:lnTo>
                <a:lnTo>
                  <a:pt x="32271" y="278192"/>
                </a:lnTo>
                <a:lnTo>
                  <a:pt x="24724" y="266375"/>
                </a:lnTo>
                <a:lnTo>
                  <a:pt x="18081" y="253876"/>
                </a:lnTo>
                <a:lnTo>
                  <a:pt x="12395" y="240752"/>
                </a:lnTo>
                <a:lnTo>
                  <a:pt x="7715" y="227057"/>
                </a:lnTo>
                <a:lnTo>
                  <a:pt x="4094" y="212848"/>
                </a:lnTo>
                <a:lnTo>
                  <a:pt x="1582" y="198179"/>
                </a:lnTo>
                <a:lnTo>
                  <a:pt x="232" y="183106"/>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05" name="object 52"/>
          <p:cNvSpPr/>
          <p:nvPr/>
        </p:nvSpPr>
        <p:spPr>
          <a:xfrm>
            <a:off x="6220124" y="4120868"/>
            <a:ext cx="347472" cy="347472"/>
          </a:xfrm>
          <a:custGeom>
            <a:avLst/>
            <a:gdLst/>
            <a:ahLst/>
            <a:cxnLst/>
            <a:rect l="l" t="t" r="r" b="b"/>
            <a:pathLst>
              <a:path w="320730"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5"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1"/>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06" name="object 50"/>
          <p:cNvSpPr/>
          <p:nvPr/>
        </p:nvSpPr>
        <p:spPr>
          <a:xfrm>
            <a:off x="5965297" y="4612355"/>
            <a:ext cx="347472" cy="347472"/>
          </a:xfrm>
          <a:custGeom>
            <a:avLst/>
            <a:gdLst/>
            <a:ahLst/>
            <a:cxnLst/>
            <a:rect l="l" t="t" r="r" b="b"/>
            <a:pathLst>
              <a:path w="320730"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6"/>
                </a:lnTo>
                <a:lnTo>
                  <a:pt x="0" y="173681"/>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07" name="object 48"/>
          <p:cNvSpPr/>
          <p:nvPr/>
        </p:nvSpPr>
        <p:spPr>
          <a:xfrm>
            <a:off x="4654532" y="4049985"/>
            <a:ext cx="347472" cy="347472"/>
          </a:xfrm>
          <a:custGeom>
            <a:avLst/>
            <a:gdLst/>
            <a:ahLst/>
            <a:cxnLst/>
            <a:rect l="l" t="t" r="r" b="b"/>
            <a:pathLst>
              <a:path w="320729"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6" y="149182"/>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08" name="object 42"/>
          <p:cNvSpPr/>
          <p:nvPr/>
        </p:nvSpPr>
        <p:spPr>
          <a:xfrm>
            <a:off x="7272103" y="3311841"/>
            <a:ext cx="347472" cy="347472"/>
          </a:xfrm>
          <a:custGeom>
            <a:avLst/>
            <a:gdLst/>
            <a:ahLst/>
            <a:cxnLst/>
            <a:rect l="l" t="t" r="r" b="b"/>
            <a:pathLst>
              <a:path w="320730"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4" y="346697"/>
                </a:lnTo>
                <a:lnTo>
                  <a:pt x="132465" y="344742"/>
                </a:lnTo>
                <a:lnTo>
                  <a:pt x="119078" y="341551"/>
                </a:lnTo>
                <a:lnTo>
                  <a:pt x="106136" y="337180"/>
                </a:lnTo>
                <a:lnTo>
                  <a:pt x="93689" y="331684"/>
                </a:lnTo>
                <a:lnTo>
                  <a:pt x="81788" y="325119"/>
                </a:lnTo>
                <a:lnTo>
                  <a:pt x="70485" y="317539"/>
                </a:lnTo>
                <a:lnTo>
                  <a:pt x="59830" y="309001"/>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6"/>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09" name="object 44"/>
          <p:cNvSpPr/>
          <p:nvPr/>
        </p:nvSpPr>
        <p:spPr>
          <a:xfrm>
            <a:off x="7084113" y="2580232"/>
            <a:ext cx="347472" cy="347472"/>
          </a:xfrm>
          <a:custGeom>
            <a:avLst/>
            <a:gdLst/>
            <a:ahLst/>
            <a:cxnLst/>
            <a:rect l="l" t="t" r="r" b="b"/>
            <a:pathLst>
              <a:path w="320730"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2"/>
                </a:lnTo>
                <a:lnTo>
                  <a:pt x="146244" y="346698"/>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3"/>
                </a:lnTo>
                <a:lnTo>
                  <a:pt x="32271" y="278192"/>
                </a:lnTo>
                <a:lnTo>
                  <a:pt x="24724" y="266375"/>
                </a:lnTo>
                <a:lnTo>
                  <a:pt x="18081" y="253876"/>
                </a:lnTo>
                <a:lnTo>
                  <a:pt x="12395" y="240752"/>
                </a:lnTo>
                <a:lnTo>
                  <a:pt x="7715" y="227058"/>
                </a:lnTo>
                <a:lnTo>
                  <a:pt x="4094" y="212848"/>
                </a:lnTo>
                <a:lnTo>
                  <a:pt x="1583" y="198179"/>
                </a:lnTo>
                <a:lnTo>
                  <a:pt x="232" y="183107"/>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10" name="object 46"/>
          <p:cNvSpPr/>
          <p:nvPr/>
        </p:nvSpPr>
        <p:spPr>
          <a:xfrm>
            <a:off x="6945508" y="2964479"/>
            <a:ext cx="347472" cy="347472"/>
          </a:xfrm>
          <a:custGeom>
            <a:avLst/>
            <a:gdLst/>
            <a:ahLst/>
            <a:cxnLst/>
            <a:rect l="l" t="t" r="r" b="b"/>
            <a:pathLst>
              <a:path w="320730"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4"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30" y="342927"/>
                </a:lnTo>
                <a:lnTo>
                  <a:pt x="182985" y="345647"/>
                </a:lnTo>
                <a:lnTo>
                  <a:pt x="169068" y="347110"/>
                </a:lnTo>
                <a:lnTo>
                  <a:pt x="160365" y="347362"/>
                </a:lnTo>
                <a:lnTo>
                  <a:pt x="146244" y="346698"/>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3" y="198179"/>
                </a:lnTo>
                <a:lnTo>
                  <a:pt x="232" y="183107"/>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11" name="object 40"/>
          <p:cNvSpPr/>
          <p:nvPr/>
        </p:nvSpPr>
        <p:spPr>
          <a:xfrm>
            <a:off x="6737120" y="4921685"/>
            <a:ext cx="347472" cy="347472"/>
          </a:xfrm>
          <a:custGeom>
            <a:avLst/>
            <a:gdLst/>
            <a:ahLst/>
            <a:cxnLst/>
            <a:rect l="l" t="t" r="r" b="b"/>
            <a:pathLst>
              <a:path w="320729"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29"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1"/>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12" name="object 38"/>
          <p:cNvSpPr/>
          <p:nvPr/>
        </p:nvSpPr>
        <p:spPr>
          <a:xfrm>
            <a:off x="8556365" y="2219115"/>
            <a:ext cx="347472" cy="347472"/>
          </a:xfrm>
          <a:custGeom>
            <a:avLst/>
            <a:gdLst/>
            <a:ahLst/>
            <a:cxnLst/>
            <a:rect l="l" t="t" r="r" b="b"/>
            <a:pathLst>
              <a:path w="320729"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4"/>
                </a:lnTo>
                <a:lnTo>
                  <a:pt x="308334" y="106609"/>
                </a:lnTo>
                <a:lnTo>
                  <a:pt x="313014" y="120303"/>
                </a:lnTo>
                <a:lnTo>
                  <a:pt x="316635" y="134512"/>
                </a:lnTo>
                <a:lnTo>
                  <a:pt x="319146" y="149181"/>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2"/>
                </a:lnTo>
                <a:lnTo>
                  <a:pt x="146243" y="346698"/>
                </a:lnTo>
                <a:lnTo>
                  <a:pt x="132464" y="344742"/>
                </a:lnTo>
                <a:lnTo>
                  <a:pt x="119078" y="341551"/>
                </a:lnTo>
                <a:lnTo>
                  <a:pt x="106136" y="337180"/>
                </a:lnTo>
                <a:lnTo>
                  <a:pt x="93688" y="331684"/>
                </a:lnTo>
                <a:lnTo>
                  <a:pt x="81788" y="325119"/>
                </a:lnTo>
                <a:lnTo>
                  <a:pt x="70484" y="317539"/>
                </a:lnTo>
                <a:lnTo>
                  <a:pt x="59830" y="309002"/>
                </a:lnTo>
                <a:lnTo>
                  <a:pt x="49875" y="299561"/>
                </a:lnTo>
                <a:lnTo>
                  <a:pt x="40672" y="289272"/>
                </a:lnTo>
                <a:lnTo>
                  <a:pt x="32271" y="278192"/>
                </a:lnTo>
                <a:lnTo>
                  <a:pt x="24724" y="266375"/>
                </a:lnTo>
                <a:lnTo>
                  <a:pt x="18081" y="253876"/>
                </a:lnTo>
                <a:lnTo>
                  <a:pt x="12395" y="240752"/>
                </a:lnTo>
                <a:lnTo>
                  <a:pt x="7715" y="227057"/>
                </a:lnTo>
                <a:lnTo>
                  <a:pt x="4094" y="212848"/>
                </a:lnTo>
                <a:lnTo>
                  <a:pt x="1582" y="198179"/>
                </a:lnTo>
                <a:lnTo>
                  <a:pt x="232" y="183106"/>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13" name="object 36"/>
          <p:cNvSpPr/>
          <p:nvPr/>
        </p:nvSpPr>
        <p:spPr>
          <a:xfrm>
            <a:off x="8909165" y="3402186"/>
            <a:ext cx="347472" cy="347472"/>
          </a:xfrm>
          <a:custGeom>
            <a:avLst/>
            <a:gdLst/>
            <a:ahLst/>
            <a:cxnLst/>
            <a:rect l="l" t="t" r="r" b="b"/>
            <a:pathLst>
              <a:path w="338701" h="347361">
                <a:moveTo>
                  <a:pt x="338701" y="173680"/>
                </a:moveTo>
                <a:lnTo>
                  <a:pt x="338086" y="158773"/>
                </a:lnTo>
                <a:lnTo>
                  <a:pt x="336274" y="144215"/>
                </a:lnTo>
                <a:lnTo>
                  <a:pt x="333315" y="130059"/>
                </a:lnTo>
                <a:lnTo>
                  <a:pt x="329260" y="116355"/>
                </a:lnTo>
                <a:lnTo>
                  <a:pt x="324157" y="103155"/>
                </a:lnTo>
                <a:lnTo>
                  <a:pt x="318058" y="90510"/>
                </a:lnTo>
                <a:lnTo>
                  <a:pt x="311012" y="78472"/>
                </a:lnTo>
                <a:lnTo>
                  <a:pt x="303069" y="67092"/>
                </a:lnTo>
                <a:lnTo>
                  <a:pt x="294280" y="56421"/>
                </a:lnTo>
                <a:lnTo>
                  <a:pt x="284694" y="46511"/>
                </a:lnTo>
                <a:lnTo>
                  <a:pt x="274362" y="37412"/>
                </a:lnTo>
                <a:lnTo>
                  <a:pt x="263333" y="29177"/>
                </a:lnTo>
                <a:lnTo>
                  <a:pt x="251657" y="21856"/>
                </a:lnTo>
                <a:lnTo>
                  <a:pt x="239385" y="15500"/>
                </a:lnTo>
                <a:lnTo>
                  <a:pt x="226566" y="10162"/>
                </a:lnTo>
                <a:lnTo>
                  <a:pt x="213252" y="5892"/>
                </a:lnTo>
                <a:lnTo>
                  <a:pt x="199490" y="2742"/>
                </a:lnTo>
                <a:lnTo>
                  <a:pt x="185333" y="763"/>
                </a:lnTo>
                <a:lnTo>
                  <a:pt x="170829" y="6"/>
                </a:lnTo>
                <a:lnTo>
                  <a:pt x="169350" y="0"/>
                </a:lnTo>
                <a:lnTo>
                  <a:pt x="154814" y="630"/>
                </a:lnTo>
                <a:lnTo>
                  <a:pt x="140620" y="2489"/>
                </a:lnTo>
                <a:lnTo>
                  <a:pt x="126816" y="5523"/>
                </a:lnTo>
                <a:lnTo>
                  <a:pt x="113454" y="9683"/>
                </a:lnTo>
                <a:lnTo>
                  <a:pt x="100583" y="14916"/>
                </a:lnTo>
                <a:lnTo>
                  <a:pt x="88254" y="21171"/>
                </a:lnTo>
                <a:lnTo>
                  <a:pt x="76516" y="28397"/>
                </a:lnTo>
                <a:lnTo>
                  <a:pt x="65420" y="36543"/>
                </a:lnTo>
                <a:lnTo>
                  <a:pt x="55015" y="45557"/>
                </a:lnTo>
                <a:lnTo>
                  <a:pt x="45351" y="55388"/>
                </a:lnTo>
                <a:lnTo>
                  <a:pt x="36479" y="65984"/>
                </a:lnTo>
                <a:lnTo>
                  <a:pt x="28449" y="77295"/>
                </a:lnTo>
                <a:lnTo>
                  <a:pt x="21311" y="89269"/>
                </a:lnTo>
                <a:lnTo>
                  <a:pt x="15114" y="101855"/>
                </a:lnTo>
                <a:lnTo>
                  <a:pt x="9909" y="115001"/>
                </a:lnTo>
                <a:lnTo>
                  <a:pt x="5745" y="128657"/>
                </a:lnTo>
                <a:lnTo>
                  <a:pt x="2674" y="142770"/>
                </a:lnTo>
                <a:lnTo>
                  <a:pt x="744" y="157289"/>
                </a:lnTo>
                <a:lnTo>
                  <a:pt x="6" y="172164"/>
                </a:lnTo>
                <a:lnTo>
                  <a:pt x="0" y="173680"/>
                </a:lnTo>
                <a:lnTo>
                  <a:pt x="615" y="188588"/>
                </a:lnTo>
                <a:lnTo>
                  <a:pt x="2427" y="203146"/>
                </a:lnTo>
                <a:lnTo>
                  <a:pt x="5386" y="217302"/>
                </a:lnTo>
                <a:lnTo>
                  <a:pt x="9441" y="231006"/>
                </a:lnTo>
                <a:lnTo>
                  <a:pt x="14544" y="244206"/>
                </a:lnTo>
                <a:lnTo>
                  <a:pt x="20643" y="256850"/>
                </a:lnTo>
                <a:lnTo>
                  <a:pt x="27689" y="268888"/>
                </a:lnTo>
                <a:lnTo>
                  <a:pt x="35631" y="280269"/>
                </a:lnTo>
                <a:lnTo>
                  <a:pt x="44421" y="290940"/>
                </a:lnTo>
                <a:lnTo>
                  <a:pt x="54007" y="300850"/>
                </a:lnTo>
                <a:lnTo>
                  <a:pt x="64339" y="309949"/>
                </a:lnTo>
                <a:lnTo>
                  <a:pt x="75368" y="318184"/>
                </a:lnTo>
                <a:lnTo>
                  <a:pt x="87044" y="325505"/>
                </a:lnTo>
                <a:lnTo>
                  <a:pt x="99316" y="331861"/>
                </a:lnTo>
                <a:lnTo>
                  <a:pt x="112134" y="337199"/>
                </a:lnTo>
                <a:lnTo>
                  <a:pt x="125449" y="341469"/>
                </a:lnTo>
                <a:lnTo>
                  <a:pt x="139210" y="344619"/>
                </a:lnTo>
                <a:lnTo>
                  <a:pt x="153368" y="346598"/>
                </a:lnTo>
                <a:lnTo>
                  <a:pt x="167872" y="347355"/>
                </a:lnTo>
                <a:lnTo>
                  <a:pt x="169350" y="347361"/>
                </a:lnTo>
                <a:lnTo>
                  <a:pt x="183886" y="346731"/>
                </a:lnTo>
                <a:lnTo>
                  <a:pt x="198081" y="344872"/>
                </a:lnTo>
                <a:lnTo>
                  <a:pt x="211885" y="341838"/>
                </a:lnTo>
                <a:lnTo>
                  <a:pt x="225247" y="337678"/>
                </a:lnTo>
                <a:lnTo>
                  <a:pt x="238117" y="332445"/>
                </a:lnTo>
                <a:lnTo>
                  <a:pt x="250447" y="326190"/>
                </a:lnTo>
                <a:lnTo>
                  <a:pt x="262185" y="318964"/>
                </a:lnTo>
                <a:lnTo>
                  <a:pt x="273281" y="310818"/>
                </a:lnTo>
                <a:lnTo>
                  <a:pt x="283686" y="301804"/>
                </a:lnTo>
                <a:lnTo>
                  <a:pt x="293349" y="291973"/>
                </a:lnTo>
                <a:lnTo>
                  <a:pt x="302221" y="281377"/>
                </a:lnTo>
                <a:lnTo>
                  <a:pt x="310251" y="270066"/>
                </a:lnTo>
                <a:lnTo>
                  <a:pt x="317390" y="258092"/>
                </a:lnTo>
                <a:lnTo>
                  <a:pt x="323587" y="245506"/>
                </a:lnTo>
                <a:lnTo>
                  <a:pt x="328792" y="232360"/>
                </a:lnTo>
                <a:lnTo>
                  <a:pt x="332956" y="218704"/>
                </a:lnTo>
                <a:lnTo>
                  <a:pt x="336027" y="204591"/>
                </a:lnTo>
                <a:lnTo>
                  <a:pt x="337957" y="190071"/>
                </a:lnTo>
                <a:lnTo>
                  <a:pt x="338695" y="175197"/>
                </a:lnTo>
                <a:lnTo>
                  <a:pt x="338701"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14" name="object 34"/>
          <p:cNvSpPr/>
          <p:nvPr/>
        </p:nvSpPr>
        <p:spPr>
          <a:xfrm>
            <a:off x="6562354" y="2483005"/>
            <a:ext cx="347472" cy="347472"/>
          </a:xfrm>
          <a:custGeom>
            <a:avLst/>
            <a:gdLst/>
            <a:ahLst/>
            <a:cxnLst/>
            <a:rect l="l" t="t" r="r" b="b"/>
            <a:pathLst>
              <a:path w="320729"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5" y="2619"/>
                </a:lnTo>
                <a:lnTo>
                  <a:pt x="201651" y="5810"/>
                </a:lnTo>
                <a:lnTo>
                  <a:pt x="214593" y="10181"/>
                </a:lnTo>
                <a:lnTo>
                  <a:pt x="227041" y="15677"/>
                </a:lnTo>
                <a:lnTo>
                  <a:pt x="238941" y="22242"/>
                </a:lnTo>
                <a:lnTo>
                  <a:pt x="250245" y="29822"/>
                </a:lnTo>
                <a:lnTo>
                  <a:pt x="260899" y="38359"/>
                </a:lnTo>
                <a:lnTo>
                  <a:pt x="270854"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2"/>
                </a:lnTo>
                <a:lnTo>
                  <a:pt x="146244" y="346698"/>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3" y="198179"/>
                </a:lnTo>
                <a:lnTo>
                  <a:pt x="232" y="183107"/>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15" name="object 32"/>
          <p:cNvSpPr/>
          <p:nvPr/>
        </p:nvSpPr>
        <p:spPr>
          <a:xfrm>
            <a:off x="8716732" y="1593274"/>
            <a:ext cx="347472" cy="347472"/>
          </a:xfrm>
          <a:custGeom>
            <a:avLst/>
            <a:gdLst/>
            <a:ahLst/>
            <a:cxnLst/>
            <a:rect l="l" t="t" r="r" b="b"/>
            <a:pathLst>
              <a:path w="320730"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4"/>
                </a:lnTo>
                <a:lnTo>
                  <a:pt x="308334" y="106609"/>
                </a:lnTo>
                <a:lnTo>
                  <a:pt x="313014" y="120303"/>
                </a:lnTo>
                <a:lnTo>
                  <a:pt x="316635" y="134512"/>
                </a:lnTo>
                <a:lnTo>
                  <a:pt x="319147" y="149181"/>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3"/>
                </a:lnTo>
                <a:lnTo>
                  <a:pt x="285311" y="282563"/>
                </a:lnTo>
                <a:lnTo>
                  <a:pt x="276594" y="293344"/>
                </a:lnTo>
                <a:lnTo>
                  <a:pt x="267094" y="303311"/>
                </a:lnTo>
                <a:lnTo>
                  <a:pt x="256863" y="312410"/>
                </a:lnTo>
                <a:lnTo>
                  <a:pt x="245952" y="320584"/>
                </a:lnTo>
                <a:lnTo>
                  <a:pt x="234412" y="327778"/>
                </a:lnTo>
                <a:lnTo>
                  <a:pt x="222294" y="333937"/>
                </a:lnTo>
                <a:lnTo>
                  <a:pt x="209649" y="339005"/>
                </a:lnTo>
                <a:lnTo>
                  <a:pt x="196530" y="342927"/>
                </a:lnTo>
                <a:lnTo>
                  <a:pt x="182985" y="345647"/>
                </a:lnTo>
                <a:lnTo>
                  <a:pt x="169068" y="347110"/>
                </a:lnTo>
                <a:lnTo>
                  <a:pt x="160364" y="347362"/>
                </a:lnTo>
                <a:lnTo>
                  <a:pt x="146243" y="346698"/>
                </a:lnTo>
                <a:lnTo>
                  <a:pt x="132464" y="344742"/>
                </a:lnTo>
                <a:lnTo>
                  <a:pt x="119078" y="341551"/>
                </a:lnTo>
                <a:lnTo>
                  <a:pt x="106136" y="337180"/>
                </a:lnTo>
                <a:lnTo>
                  <a:pt x="93688" y="331684"/>
                </a:lnTo>
                <a:lnTo>
                  <a:pt x="81788" y="325119"/>
                </a:lnTo>
                <a:lnTo>
                  <a:pt x="70484" y="317539"/>
                </a:lnTo>
                <a:lnTo>
                  <a:pt x="59830" y="309002"/>
                </a:lnTo>
                <a:lnTo>
                  <a:pt x="49875" y="299561"/>
                </a:lnTo>
                <a:lnTo>
                  <a:pt x="40672" y="289272"/>
                </a:lnTo>
                <a:lnTo>
                  <a:pt x="32271" y="278192"/>
                </a:lnTo>
                <a:lnTo>
                  <a:pt x="24724" y="266375"/>
                </a:lnTo>
                <a:lnTo>
                  <a:pt x="18081" y="253876"/>
                </a:lnTo>
                <a:lnTo>
                  <a:pt x="12395" y="240752"/>
                </a:lnTo>
                <a:lnTo>
                  <a:pt x="7715" y="227057"/>
                </a:lnTo>
                <a:lnTo>
                  <a:pt x="4094" y="212848"/>
                </a:lnTo>
                <a:lnTo>
                  <a:pt x="1582" y="198179"/>
                </a:lnTo>
                <a:lnTo>
                  <a:pt x="232" y="183106"/>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16" name="object 30"/>
          <p:cNvSpPr/>
          <p:nvPr/>
        </p:nvSpPr>
        <p:spPr>
          <a:xfrm>
            <a:off x="7725572" y="3169970"/>
            <a:ext cx="347472" cy="347472"/>
          </a:xfrm>
          <a:custGeom>
            <a:avLst/>
            <a:gdLst/>
            <a:ahLst/>
            <a:cxnLst/>
            <a:rect l="l" t="t" r="r" b="b"/>
            <a:pathLst>
              <a:path w="320729"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2"/>
                </a:lnTo>
                <a:lnTo>
                  <a:pt x="146244" y="346698"/>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3" y="198179"/>
                </a:lnTo>
                <a:lnTo>
                  <a:pt x="232" y="183107"/>
                </a:lnTo>
                <a:lnTo>
                  <a:pt x="0" y="173680"/>
                </a:lnTo>
                <a:close/>
              </a:path>
            </a:pathLst>
          </a:custGeom>
          <a:solidFill>
            <a:srgbClr val="59BAD1"/>
          </a:solidFill>
          <a:ln w="28575">
            <a:solidFill>
              <a:srgbClr val="418FA2"/>
            </a:solidFill>
          </a:ln>
        </p:spPr>
        <p:txBody>
          <a:bodyPr wrap="square" lIns="0" tIns="0" rIns="0" bIns="0" rtlCol="0">
            <a:noAutofit/>
          </a:bodyPr>
          <a:lstStyle/>
          <a:p>
            <a:endParaRPr/>
          </a:p>
        </p:txBody>
      </p:sp>
      <p:sp>
        <p:nvSpPr>
          <p:cNvPr id="117" name="object 28"/>
          <p:cNvSpPr/>
          <p:nvPr/>
        </p:nvSpPr>
        <p:spPr>
          <a:xfrm>
            <a:off x="6401989" y="5328656"/>
            <a:ext cx="347472" cy="347472"/>
          </a:xfrm>
          <a:custGeom>
            <a:avLst/>
            <a:gdLst/>
            <a:ahLst/>
            <a:cxnLst/>
            <a:rect l="l" t="t" r="r" b="b"/>
            <a:pathLst>
              <a:path w="320730"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6"/>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18" name="object 26"/>
          <p:cNvSpPr/>
          <p:nvPr/>
        </p:nvSpPr>
        <p:spPr>
          <a:xfrm>
            <a:off x="7105873" y="4521611"/>
            <a:ext cx="347472" cy="347472"/>
          </a:xfrm>
          <a:custGeom>
            <a:avLst/>
            <a:gdLst/>
            <a:ahLst/>
            <a:cxnLst/>
            <a:rect l="l" t="t" r="r" b="b"/>
            <a:pathLst>
              <a:path w="320730"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6"/>
                </a:lnTo>
                <a:lnTo>
                  <a:pt x="0" y="173681"/>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19" name="object 24"/>
          <p:cNvSpPr/>
          <p:nvPr/>
        </p:nvSpPr>
        <p:spPr>
          <a:xfrm>
            <a:off x="5052670" y="3517331"/>
            <a:ext cx="347472" cy="347472"/>
          </a:xfrm>
          <a:custGeom>
            <a:avLst/>
            <a:gdLst/>
            <a:ahLst/>
            <a:cxnLst/>
            <a:rect l="l" t="t" r="r" b="b"/>
            <a:pathLst>
              <a:path w="320730"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1"/>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20" name="object 22"/>
          <p:cNvSpPr/>
          <p:nvPr/>
        </p:nvSpPr>
        <p:spPr>
          <a:xfrm>
            <a:off x="4776845" y="5206506"/>
            <a:ext cx="347472" cy="347472"/>
          </a:xfrm>
          <a:custGeom>
            <a:avLst/>
            <a:gdLst/>
            <a:ahLst/>
            <a:cxnLst/>
            <a:rect l="l" t="t" r="r" b="b"/>
            <a:pathLst>
              <a:path w="320730"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21" name="object 20"/>
          <p:cNvSpPr/>
          <p:nvPr/>
        </p:nvSpPr>
        <p:spPr>
          <a:xfrm>
            <a:off x="5373401" y="4051297"/>
            <a:ext cx="347472" cy="347472"/>
          </a:xfrm>
          <a:custGeom>
            <a:avLst/>
            <a:gdLst/>
            <a:ahLst/>
            <a:cxnLst/>
            <a:rect l="l" t="t" r="r" b="b"/>
            <a:pathLst>
              <a:path w="320730"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2"/>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1"/>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22" name="object 18"/>
          <p:cNvSpPr/>
          <p:nvPr/>
        </p:nvSpPr>
        <p:spPr>
          <a:xfrm>
            <a:off x="8237687" y="2691052"/>
            <a:ext cx="347472" cy="347472"/>
          </a:xfrm>
          <a:custGeom>
            <a:avLst/>
            <a:gdLst/>
            <a:ahLst/>
            <a:cxnLst/>
            <a:rect l="l" t="t" r="r" b="b"/>
            <a:pathLst>
              <a:path w="320730"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4"/>
                </a:lnTo>
                <a:lnTo>
                  <a:pt x="308334" y="106609"/>
                </a:lnTo>
                <a:lnTo>
                  <a:pt x="313014" y="120303"/>
                </a:lnTo>
                <a:lnTo>
                  <a:pt x="316635" y="134512"/>
                </a:lnTo>
                <a:lnTo>
                  <a:pt x="319147" y="149181"/>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2"/>
                </a:lnTo>
                <a:lnTo>
                  <a:pt x="146243" y="346698"/>
                </a:lnTo>
                <a:lnTo>
                  <a:pt x="132464" y="344742"/>
                </a:lnTo>
                <a:lnTo>
                  <a:pt x="119078" y="341551"/>
                </a:lnTo>
                <a:lnTo>
                  <a:pt x="106136" y="337180"/>
                </a:lnTo>
                <a:lnTo>
                  <a:pt x="93688"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7"/>
                </a:lnTo>
                <a:lnTo>
                  <a:pt x="4094" y="212848"/>
                </a:lnTo>
                <a:lnTo>
                  <a:pt x="1582" y="198179"/>
                </a:lnTo>
                <a:lnTo>
                  <a:pt x="232" y="183106"/>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23" name="object 6"/>
          <p:cNvSpPr txBox="1"/>
          <p:nvPr/>
        </p:nvSpPr>
        <p:spPr>
          <a:xfrm>
            <a:off x="2856125" y="3759280"/>
            <a:ext cx="992822" cy="330200"/>
          </a:xfrm>
          <a:prstGeom prst="rect">
            <a:avLst/>
          </a:prstGeom>
        </p:spPr>
        <p:txBody>
          <a:bodyPr wrap="square" lIns="0" tIns="0" rIns="0" bIns="0" rtlCol="0">
            <a:noAutofit/>
          </a:bodyPr>
          <a:lstStyle/>
          <a:p>
            <a:pPr marL="12700">
              <a:lnSpc>
                <a:spcPts val="2600"/>
              </a:lnSpc>
              <a:spcBef>
                <a:spcPts val="130"/>
              </a:spcBef>
            </a:pPr>
            <a:r>
              <a:rPr sz="3600" baseline="2275" dirty="0">
                <a:solidFill>
                  <a:srgbClr val="7F7E7E"/>
                </a:solidFill>
                <a:cs typeface="Calibri"/>
              </a:rPr>
              <a:t>Income</a:t>
            </a:r>
            <a:endParaRPr sz="2400" dirty="0">
              <a:cs typeface="Calibri"/>
            </a:endParaRPr>
          </a:p>
        </p:txBody>
      </p:sp>
      <p:grpSp>
        <p:nvGrpSpPr>
          <p:cNvPr id="124" name="Group 123"/>
          <p:cNvGrpSpPr/>
          <p:nvPr/>
        </p:nvGrpSpPr>
        <p:grpSpPr>
          <a:xfrm>
            <a:off x="3907438" y="1888930"/>
            <a:ext cx="6303362" cy="4054670"/>
            <a:chOff x="2343901" y="1923700"/>
            <a:chExt cx="6303362" cy="4054670"/>
          </a:xfrm>
        </p:grpSpPr>
        <p:sp>
          <p:nvSpPr>
            <p:cNvPr id="125" name="object 67"/>
            <p:cNvSpPr/>
            <p:nvPr/>
          </p:nvSpPr>
          <p:spPr>
            <a:xfrm>
              <a:off x="2343901" y="1923700"/>
              <a:ext cx="0" cy="4054670"/>
            </a:xfrm>
            <a:custGeom>
              <a:avLst/>
              <a:gdLst/>
              <a:ahLst/>
              <a:cxnLst/>
              <a:rect l="l" t="t" r="r" b="b"/>
              <a:pathLst>
                <a:path h="4054670">
                  <a:moveTo>
                    <a:pt x="0" y="4054670"/>
                  </a:moveTo>
                  <a:lnTo>
                    <a:pt x="0" y="0"/>
                  </a:lnTo>
                </a:path>
              </a:pathLst>
            </a:custGeom>
            <a:ln w="25399">
              <a:solidFill>
                <a:srgbClr val="6094C9"/>
              </a:solidFill>
              <a:headEnd type="none"/>
              <a:tailEnd type="arrow"/>
            </a:ln>
            <a:effectLst>
              <a:outerShdw blurRad="50800" dist="38100" dir="5400000" algn="t" rotWithShape="0">
                <a:prstClr val="black">
                  <a:alpha val="40000"/>
                </a:prstClr>
              </a:outerShdw>
            </a:effectLst>
          </p:spPr>
          <p:txBody>
            <a:bodyPr wrap="square" lIns="0" tIns="0" rIns="0" bIns="0" rtlCol="0">
              <a:noAutofit/>
            </a:bodyPr>
            <a:lstStyle/>
            <a:p>
              <a:endParaRPr/>
            </a:p>
          </p:txBody>
        </p:sp>
        <p:sp>
          <p:nvSpPr>
            <p:cNvPr id="126" name="object 70"/>
            <p:cNvSpPr/>
            <p:nvPr/>
          </p:nvSpPr>
          <p:spPr>
            <a:xfrm>
              <a:off x="2343901" y="5978370"/>
              <a:ext cx="6303362" cy="0"/>
            </a:xfrm>
            <a:custGeom>
              <a:avLst/>
              <a:gdLst/>
              <a:ahLst/>
              <a:cxnLst/>
              <a:rect l="l" t="t" r="r" b="b"/>
              <a:pathLst>
                <a:path w="6303362">
                  <a:moveTo>
                    <a:pt x="0" y="0"/>
                  </a:moveTo>
                  <a:lnTo>
                    <a:pt x="6303362" y="0"/>
                  </a:lnTo>
                </a:path>
              </a:pathLst>
            </a:custGeom>
            <a:ln w="25399">
              <a:solidFill>
                <a:srgbClr val="6094C9"/>
              </a:solidFill>
              <a:headEnd type="none"/>
              <a:tailEnd type="arrow"/>
            </a:ln>
            <a:effectLst>
              <a:outerShdw blurRad="50800" dist="38100" algn="l" rotWithShape="0">
                <a:prstClr val="black">
                  <a:alpha val="40000"/>
                </a:prstClr>
              </a:outerShdw>
            </a:effectLst>
          </p:spPr>
          <p:txBody>
            <a:bodyPr wrap="square" lIns="0" tIns="0" rIns="0" bIns="0" rtlCol="0">
              <a:noAutofit/>
            </a:bodyPr>
            <a:lstStyle/>
            <a:p>
              <a:endParaRPr/>
            </a:p>
          </p:txBody>
        </p:sp>
      </p:grpSp>
      <p:sp>
        <p:nvSpPr>
          <p:cNvPr id="127" name="object 69"/>
          <p:cNvSpPr/>
          <p:nvPr/>
        </p:nvSpPr>
        <p:spPr>
          <a:xfrm>
            <a:off x="7006208" y="2493252"/>
            <a:ext cx="565019" cy="625840"/>
          </a:xfrm>
          <a:custGeom>
            <a:avLst/>
            <a:gdLst/>
            <a:ahLst/>
            <a:cxnLst/>
            <a:rect l="l" t="t" r="r" b="b"/>
            <a:pathLst>
              <a:path w="565019" h="625840">
                <a:moveTo>
                  <a:pt x="0" y="0"/>
                </a:moveTo>
                <a:lnTo>
                  <a:pt x="0" y="625840"/>
                </a:lnTo>
                <a:lnTo>
                  <a:pt x="565019" y="625840"/>
                </a:lnTo>
                <a:lnTo>
                  <a:pt x="565019" y="0"/>
                </a:lnTo>
                <a:lnTo>
                  <a:pt x="0" y="0"/>
                </a:lnTo>
                <a:close/>
              </a:path>
            </a:pathLst>
          </a:custGeom>
          <a:solidFill>
            <a:srgbClr val="59B9D0">
              <a:alpha val="71000"/>
            </a:srgbClr>
          </a:solidFill>
          <a:effectLst>
            <a:outerShdw blurRad="50800" dist="38100" dir="5400000" algn="t" rotWithShape="0">
              <a:prstClr val="black">
                <a:alpha val="40000"/>
              </a:prstClr>
            </a:outerShdw>
          </a:effectLst>
        </p:spPr>
        <p:txBody>
          <a:bodyPr wrap="square" lIns="0" tIns="0" rIns="0" bIns="0" rtlCol="0">
            <a:noAutofit/>
          </a:bodyPr>
          <a:lstStyle/>
          <a:p>
            <a:endParaRPr/>
          </a:p>
        </p:txBody>
      </p:sp>
      <p:sp>
        <p:nvSpPr>
          <p:cNvPr id="128" name="object 69"/>
          <p:cNvSpPr/>
          <p:nvPr/>
        </p:nvSpPr>
        <p:spPr>
          <a:xfrm>
            <a:off x="4905594" y="4324298"/>
            <a:ext cx="565019" cy="625840"/>
          </a:xfrm>
          <a:custGeom>
            <a:avLst/>
            <a:gdLst/>
            <a:ahLst/>
            <a:cxnLst/>
            <a:rect l="l" t="t" r="r" b="b"/>
            <a:pathLst>
              <a:path w="565019" h="625840">
                <a:moveTo>
                  <a:pt x="0" y="0"/>
                </a:moveTo>
                <a:lnTo>
                  <a:pt x="0" y="625840"/>
                </a:lnTo>
                <a:lnTo>
                  <a:pt x="565019" y="625840"/>
                </a:lnTo>
                <a:lnTo>
                  <a:pt x="565019" y="0"/>
                </a:lnTo>
                <a:lnTo>
                  <a:pt x="0" y="0"/>
                </a:lnTo>
                <a:close/>
              </a:path>
            </a:pathLst>
          </a:custGeom>
          <a:solidFill>
            <a:srgbClr val="CD665F">
              <a:alpha val="71000"/>
            </a:srgbClr>
          </a:solidFill>
          <a:effectLst>
            <a:outerShdw blurRad="50800" dist="38100" dir="5400000" algn="t" rotWithShape="0">
              <a:prstClr val="black">
                <a:alpha val="40000"/>
              </a:prstClr>
            </a:outerShdw>
          </a:effectLst>
        </p:spPr>
        <p:txBody>
          <a:bodyPr wrap="square" lIns="0" tIns="0" rIns="0" bIns="0" rtlCol="0">
            <a:noAutofit/>
          </a:bodyPr>
          <a:lstStyle/>
          <a:p>
            <a:endParaRPr/>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object 5"/>
          <p:cNvSpPr txBox="1"/>
          <p:nvPr/>
        </p:nvSpPr>
        <p:spPr>
          <a:xfrm>
            <a:off x="6950816" y="6116930"/>
            <a:ext cx="542241" cy="330200"/>
          </a:xfrm>
          <a:prstGeom prst="rect">
            <a:avLst/>
          </a:prstGeom>
        </p:spPr>
        <p:txBody>
          <a:bodyPr wrap="square" lIns="0" tIns="0" rIns="0" bIns="0" rtlCol="0">
            <a:noAutofit/>
          </a:bodyPr>
          <a:lstStyle/>
          <a:p>
            <a:pPr marL="12700">
              <a:lnSpc>
                <a:spcPts val="2600"/>
              </a:lnSpc>
              <a:spcBef>
                <a:spcPts val="130"/>
              </a:spcBef>
            </a:pPr>
            <a:r>
              <a:rPr sz="3600" baseline="2275" dirty="0">
                <a:solidFill>
                  <a:srgbClr val="7F7E7E"/>
                </a:solidFill>
                <a:latin typeface="Calibri"/>
                <a:cs typeface="Calibri"/>
              </a:rPr>
              <a:t>Age</a:t>
            </a:r>
            <a:endParaRPr sz="2400">
              <a:latin typeface="Calibri"/>
              <a:cs typeface="Calibri"/>
            </a:endParaRPr>
          </a:p>
        </p:txBody>
      </p:sp>
      <p:sp>
        <p:nvSpPr>
          <p:cNvPr id="90" name="object 5"/>
          <p:cNvSpPr txBox="1"/>
          <p:nvPr/>
        </p:nvSpPr>
        <p:spPr>
          <a:xfrm>
            <a:off x="3625916" y="369651"/>
            <a:ext cx="6889684" cy="807913"/>
          </a:xfrm>
          <a:prstGeom prst="rect">
            <a:avLst/>
          </a:prstGeom>
        </p:spPr>
        <p:txBody>
          <a:bodyPr wrap="square" lIns="0" tIns="0" rIns="0" bIns="0" rtlCol="0">
            <a:spAutoFit/>
          </a:bodyPr>
          <a:lstStyle/>
          <a:p>
            <a:pPr marL="12700" marR="41909">
              <a:lnSpc>
                <a:spcPts val="3454"/>
              </a:lnSpc>
              <a:spcBef>
                <a:spcPts val="172"/>
              </a:spcBef>
            </a:pPr>
            <a:r>
              <a:rPr lang="en-US" sz="4800" baseline="2560" dirty="0">
                <a:solidFill>
                  <a:srgbClr val="4E81BC"/>
                </a:solidFill>
                <a:latin typeface="+mj-lt"/>
                <a:cs typeface="Calibri"/>
              </a:rPr>
              <a:t>Mean Shift</a:t>
            </a:r>
            <a:endParaRPr sz="3200" dirty="0">
              <a:latin typeface="+mj-lt"/>
              <a:cs typeface="Calibri"/>
            </a:endParaRPr>
          </a:p>
          <a:p>
            <a:pPr marL="12700">
              <a:lnSpc>
                <a:spcPts val="2770"/>
              </a:lnSpc>
            </a:pPr>
            <a:r>
              <a:rPr lang="en-US" sz="3200" baseline="1137" dirty="0">
                <a:solidFill>
                  <a:srgbClr val="7F7E7E"/>
                </a:solidFill>
                <a:cs typeface="Calibri"/>
              </a:rPr>
              <a:t>Sample local density, follow gradient towards denser direction</a:t>
            </a:r>
          </a:p>
        </p:txBody>
      </p:sp>
      <p:sp>
        <p:nvSpPr>
          <p:cNvPr id="91" name="object 82"/>
          <p:cNvSpPr/>
          <p:nvPr/>
        </p:nvSpPr>
        <p:spPr>
          <a:xfrm>
            <a:off x="5938372" y="5487188"/>
            <a:ext cx="347472" cy="347472"/>
          </a:xfrm>
          <a:custGeom>
            <a:avLst/>
            <a:gdLst/>
            <a:ahLst/>
            <a:cxnLst/>
            <a:rect l="l" t="t" r="r" b="b"/>
            <a:pathLst>
              <a:path w="320729"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92" name="object 84"/>
          <p:cNvSpPr/>
          <p:nvPr/>
        </p:nvSpPr>
        <p:spPr>
          <a:xfrm>
            <a:off x="6923747" y="5521291"/>
            <a:ext cx="347472" cy="347472"/>
          </a:xfrm>
          <a:custGeom>
            <a:avLst/>
            <a:gdLst/>
            <a:ahLst/>
            <a:cxnLst/>
            <a:rect l="l" t="t" r="r" b="b"/>
            <a:pathLst>
              <a:path w="320729"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6"/>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93" name="object 86"/>
          <p:cNvSpPr/>
          <p:nvPr/>
        </p:nvSpPr>
        <p:spPr>
          <a:xfrm>
            <a:off x="7775551" y="5502337"/>
            <a:ext cx="347472" cy="347472"/>
          </a:xfrm>
          <a:custGeom>
            <a:avLst/>
            <a:gdLst/>
            <a:ahLst/>
            <a:cxnLst/>
            <a:rect l="l" t="t" r="r" b="b"/>
            <a:pathLst>
              <a:path w="320729"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9"/>
                </a:lnTo>
                <a:lnTo>
                  <a:pt x="288458" y="69169"/>
                </a:lnTo>
                <a:lnTo>
                  <a:pt x="296005" y="80986"/>
                </a:lnTo>
                <a:lnTo>
                  <a:pt x="302647" y="93485"/>
                </a:lnTo>
                <a:lnTo>
                  <a:pt x="308334" y="106609"/>
                </a:lnTo>
                <a:lnTo>
                  <a:pt x="313014" y="120303"/>
                </a:lnTo>
                <a:lnTo>
                  <a:pt x="316635" y="134513"/>
                </a:lnTo>
                <a:lnTo>
                  <a:pt x="319146" y="149182"/>
                </a:lnTo>
                <a:lnTo>
                  <a:pt x="320497" y="164255"/>
                </a:lnTo>
                <a:lnTo>
                  <a:pt x="320729" y="173680"/>
                </a:lnTo>
                <a:lnTo>
                  <a:pt x="320116" y="188974"/>
                </a:lnTo>
                <a:lnTo>
                  <a:pt x="318311" y="203897"/>
                </a:lnTo>
                <a:lnTo>
                  <a:pt x="315364" y="218395"/>
                </a:lnTo>
                <a:lnTo>
                  <a:pt x="311328" y="232412"/>
                </a:lnTo>
                <a:lnTo>
                  <a:pt x="306254" y="245893"/>
                </a:lnTo>
                <a:lnTo>
                  <a:pt x="300192" y="258782"/>
                </a:lnTo>
                <a:lnTo>
                  <a:pt x="293194" y="271024"/>
                </a:lnTo>
                <a:lnTo>
                  <a:pt x="285310" y="282563"/>
                </a:lnTo>
                <a:lnTo>
                  <a:pt x="276593" y="293344"/>
                </a:lnTo>
                <a:lnTo>
                  <a:pt x="267094" y="303312"/>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6"/>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94" name="object 74"/>
          <p:cNvSpPr/>
          <p:nvPr/>
        </p:nvSpPr>
        <p:spPr>
          <a:xfrm>
            <a:off x="4192469" y="5195209"/>
            <a:ext cx="347472" cy="347472"/>
          </a:xfrm>
          <a:custGeom>
            <a:avLst/>
            <a:gdLst/>
            <a:ahLst/>
            <a:cxnLst/>
            <a:rect l="l" t="t" r="r" b="b"/>
            <a:pathLst>
              <a:path w="320730"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0"/>
                </a:lnTo>
                <a:close/>
              </a:path>
            </a:pathLst>
          </a:custGeom>
          <a:solidFill>
            <a:srgbClr val="CD665F"/>
          </a:solidFill>
          <a:ln w="28575">
            <a:solidFill>
              <a:srgbClr val="9F4B46"/>
            </a:solidFill>
          </a:ln>
        </p:spPr>
        <p:txBody>
          <a:bodyPr wrap="square" lIns="0" tIns="0" rIns="0" bIns="0" rtlCol="0">
            <a:noAutofit/>
          </a:bodyPr>
          <a:lstStyle/>
          <a:p>
            <a:endParaRPr/>
          </a:p>
        </p:txBody>
      </p:sp>
      <p:sp>
        <p:nvSpPr>
          <p:cNvPr id="95" name="object 72"/>
          <p:cNvSpPr/>
          <p:nvPr/>
        </p:nvSpPr>
        <p:spPr>
          <a:xfrm>
            <a:off x="7483366" y="2517371"/>
            <a:ext cx="347472" cy="347472"/>
          </a:xfrm>
          <a:custGeom>
            <a:avLst/>
            <a:gdLst/>
            <a:ahLst/>
            <a:cxnLst/>
            <a:rect l="l" t="t" r="r" b="b"/>
            <a:pathLst>
              <a:path w="320730"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30" y="342927"/>
                </a:lnTo>
                <a:lnTo>
                  <a:pt x="182985" y="345647"/>
                </a:lnTo>
                <a:lnTo>
                  <a:pt x="169068" y="347110"/>
                </a:lnTo>
                <a:lnTo>
                  <a:pt x="160364" y="347362"/>
                </a:lnTo>
                <a:lnTo>
                  <a:pt x="146244" y="346698"/>
                </a:lnTo>
                <a:lnTo>
                  <a:pt x="132465" y="344742"/>
                </a:lnTo>
                <a:lnTo>
                  <a:pt x="119078" y="341551"/>
                </a:lnTo>
                <a:lnTo>
                  <a:pt x="106136" y="337180"/>
                </a:lnTo>
                <a:lnTo>
                  <a:pt x="93689" y="331684"/>
                </a:lnTo>
                <a:lnTo>
                  <a:pt x="81788" y="325119"/>
                </a:lnTo>
                <a:lnTo>
                  <a:pt x="70485" y="317540"/>
                </a:lnTo>
                <a:lnTo>
                  <a:pt x="59830" y="309002"/>
                </a:lnTo>
                <a:lnTo>
                  <a:pt x="49876" y="299561"/>
                </a:lnTo>
                <a:lnTo>
                  <a:pt x="40672" y="289273"/>
                </a:lnTo>
                <a:lnTo>
                  <a:pt x="32271" y="278192"/>
                </a:lnTo>
                <a:lnTo>
                  <a:pt x="24724" y="266375"/>
                </a:lnTo>
                <a:lnTo>
                  <a:pt x="18081" y="253876"/>
                </a:lnTo>
                <a:lnTo>
                  <a:pt x="12395" y="240752"/>
                </a:lnTo>
                <a:lnTo>
                  <a:pt x="7715" y="227058"/>
                </a:lnTo>
                <a:lnTo>
                  <a:pt x="4094" y="212848"/>
                </a:lnTo>
                <a:lnTo>
                  <a:pt x="1583" y="198180"/>
                </a:lnTo>
                <a:lnTo>
                  <a:pt x="232" y="183107"/>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96" name="object 70"/>
          <p:cNvSpPr/>
          <p:nvPr/>
        </p:nvSpPr>
        <p:spPr>
          <a:xfrm>
            <a:off x="7084113" y="2135643"/>
            <a:ext cx="347472" cy="347472"/>
          </a:xfrm>
          <a:custGeom>
            <a:avLst/>
            <a:gdLst/>
            <a:ahLst/>
            <a:cxnLst/>
            <a:rect l="l" t="t" r="r" b="b"/>
            <a:pathLst>
              <a:path w="320730"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2"/>
                </a:lnTo>
                <a:lnTo>
                  <a:pt x="146244" y="346698"/>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3" y="198179"/>
                </a:lnTo>
                <a:lnTo>
                  <a:pt x="232" y="183107"/>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97" name="object 68"/>
          <p:cNvSpPr/>
          <p:nvPr/>
        </p:nvSpPr>
        <p:spPr>
          <a:xfrm>
            <a:off x="6672028" y="1723114"/>
            <a:ext cx="347472" cy="347472"/>
          </a:xfrm>
          <a:custGeom>
            <a:avLst/>
            <a:gdLst/>
            <a:ahLst/>
            <a:cxnLst/>
            <a:rect l="l" t="t" r="r" b="b"/>
            <a:pathLst>
              <a:path w="320729"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2"/>
                </a:lnTo>
                <a:lnTo>
                  <a:pt x="146244" y="346698"/>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3"/>
                </a:lnTo>
                <a:lnTo>
                  <a:pt x="32271" y="278192"/>
                </a:lnTo>
                <a:lnTo>
                  <a:pt x="24724" y="266375"/>
                </a:lnTo>
                <a:lnTo>
                  <a:pt x="18081" y="253876"/>
                </a:lnTo>
                <a:lnTo>
                  <a:pt x="12395" y="240752"/>
                </a:lnTo>
                <a:lnTo>
                  <a:pt x="7715" y="227058"/>
                </a:lnTo>
                <a:lnTo>
                  <a:pt x="4094" y="212848"/>
                </a:lnTo>
                <a:lnTo>
                  <a:pt x="1583" y="198179"/>
                </a:lnTo>
                <a:lnTo>
                  <a:pt x="232" y="183107"/>
                </a:lnTo>
                <a:lnTo>
                  <a:pt x="0" y="173680"/>
                </a:lnTo>
                <a:close/>
              </a:path>
            </a:pathLst>
          </a:custGeom>
          <a:solidFill>
            <a:srgbClr val="59BAD1"/>
          </a:solidFill>
          <a:ln w="28575">
            <a:solidFill>
              <a:srgbClr val="418FA2"/>
            </a:solidFill>
          </a:ln>
        </p:spPr>
        <p:txBody>
          <a:bodyPr wrap="square" lIns="0" tIns="0" rIns="0" bIns="0" rtlCol="0">
            <a:noAutofit/>
          </a:bodyPr>
          <a:lstStyle/>
          <a:p>
            <a:endParaRPr/>
          </a:p>
        </p:txBody>
      </p:sp>
      <p:sp>
        <p:nvSpPr>
          <p:cNvPr id="98" name="object 66"/>
          <p:cNvSpPr/>
          <p:nvPr/>
        </p:nvSpPr>
        <p:spPr>
          <a:xfrm>
            <a:off x="8396003" y="3412181"/>
            <a:ext cx="347472" cy="347472"/>
          </a:xfrm>
          <a:custGeom>
            <a:avLst/>
            <a:gdLst/>
            <a:ahLst/>
            <a:cxnLst/>
            <a:rect l="l" t="t" r="r" b="b"/>
            <a:pathLst>
              <a:path w="320730"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4"/>
                </a:lnTo>
                <a:lnTo>
                  <a:pt x="308334" y="106609"/>
                </a:lnTo>
                <a:lnTo>
                  <a:pt x="313014" y="120303"/>
                </a:lnTo>
                <a:lnTo>
                  <a:pt x="316635" y="134512"/>
                </a:lnTo>
                <a:lnTo>
                  <a:pt x="319147" y="149181"/>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3" y="346697"/>
                </a:lnTo>
                <a:lnTo>
                  <a:pt x="132464" y="344742"/>
                </a:lnTo>
                <a:lnTo>
                  <a:pt x="119078" y="341551"/>
                </a:lnTo>
                <a:lnTo>
                  <a:pt x="106136" y="337180"/>
                </a:lnTo>
                <a:lnTo>
                  <a:pt x="93688" y="331684"/>
                </a:lnTo>
                <a:lnTo>
                  <a:pt x="81788" y="325119"/>
                </a:lnTo>
                <a:lnTo>
                  <a:pt x="70484" y="317539"/>
                </a:lnTo>
                <a:lnTo>
                  <a:pt x="59830" y="309001"/>
                </a:lnTo>
                <a:lnTo>
                  <a:pt x="49875" y="299561"/>
                </a:lnTo>
                <a:lnTo>
                  <a:pt x="40672" y="289272"/>
                </a:lnTo>
                <a:lnTo>
                  <a:pt x="32271" y="278192"/>
                </a:lnTo>
                <a:lnTo>
                  <a:pt x="24724" y="266375"/>
                </a:lnTo>
                <a:lnTo>
                  <a:pt x="18081" y="253876"/>
                </a:lnTo>
                <a:lnTo>
                  <a:pt x="12395" y="240752"/>
                </a:lnTo>
                <a:lnTo>
                  <a:pt x="7715" y="227057"/>
                </a:lnTo>
                <a:lnTo>
                  <a:pt x="4094" y="212848"/>
                </a:lnTo>
                <a:lnTo>
                  <a:pt x="1582" y="198179"/>
                </a:lnTo>
                <a:lnTo>
                  <a:pt x="232" y="183106"/>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99" name="object 63"/>
          <p:cNvSpPr/>
          <p:nvPr/>
        </p:nvSpPr>
        <p:spPr>
          <a:xfrm>
            <a:off x="7404842" y="5021529"/>
            <a:ext cx="347472" cy="347472"/>
          </a:xfrm>
          <a:custGeom>
            <a:avLst/>
            <a:gdLst/>
            <a:ahLst/>
            <a:cxnLst/>
            <a:rect l="l" t="t" r="r" b="b"/>
            <a:pathLst>
              <a:path w="320730" h="347361">
                <a:moveTo>
                  <a:pt x="0" y="173680"/>
                </a:moveTo>
                <a:lnTo>
                  <a:pt x="232" y="183106"/>
                </a:lnTo>
                <a:lnTo>
                  <a:pt x="1583" y="198179"/>
                </a:lnTo>
                <a:lnTo>
                  <a:pt x="4094" y="212848"/>
                </a:lnTo>
                <a:lnTo>
                  <a:pt x="7715" y="227058"/>
                </a:lnTo>
                <a:lnTo>
                  <a:pt x="12395" y="240752"/>
                </a:lnTo>
                <a:lnTo>
                  <a:pt x="18082" y="253876"/>
                </a:lnTo>
                <a:lnTo>
                  <a:pt x="24724" y="266375"/>
                </a:lnTo>
                <a:lnTo>
                  <a:pt x="32272" y="278192"/>
                </a:lnTo>
                <a:lnTo>
                  <a:pt x="40673" y="289272"/>
                </a:lnTo>
                <a:lnTo>
                  <a:pt x="49876" y="299561"/>
                </a:lnTo>
                <a:lnTo>
                  <a:pt x="59830" y="309001"/>
                </a:lnTo>
                <a:lnTo>
                  <a:pt x="70485" y="317539"/>
                </a:lnTo>
                <a:lnTo>
                  <a:pt x="81788" y="325118"/>
                </a:lnTo>
                <a:lnTo>
                  <a:pt x="93689" y="331684"/>
                </a:lnTo>
                <a:lnTo>
                  <a:pt x="106136" y="337180"/>
                </a:lnTo>
                <a:lnTo>
                  <a:pt x="119079" y="341551"/>
                </a:lnTo>
                <a:lnTo>
                  <a:pt x="132465" y="344742"/>
                </a:lnTo>
                <a:lnTo>
                  <a:pt x="146244" y="346697"/>
                </a:lnTo>
                <a:lnTo>
                  <a:pt x="160365" y="347361"/>
                </a:lnTo>
                <a:lnTo>
                  <a:pt x="169069" y="347110"/>
                </a:lnTo>
                <a:lnTo>
                  <a:pt x="182986" y="345646"/>
                </a:lnTo>
                <a:lnTo>
                  <a:pt x="196530" y="342926"/>
                </a:lnTo>
                <a:lnTo>
                  <a:pt x="209650" y="339004"/>
                </a:lnTo>
                <a:lnTo>
                  <a:pt x="222295" y="333936"/>
                </a:lnTo>
                <a:lnTo>
                  <a:pt x="234413" y="327778"/>
                </a:lnTo>
                <a:lnTo>
                  <a:pt x="245953" y="320583"/>
                </a:lnTo>
                <a:lnTo>
                  <a:pt x="256864" y="312409"/>
                </a:lnTo>
                <a:lnTo>
                  <a:pt x="267095" y="303311"/>
                </a:lnTo>
                <a:lnTo>
                  <a:pt x="276595" y="293343"/>
                </a:lnTo>
                <a:lnTo>
                  <a:pt x="285312" y="282562"/>
                </a:lnTo>
                <a:lnTo>
                  <a:pt x="293195" y="271023"/>
                </a:lnTo>
                <a:lnTo>
                  <a:pt x="300193" y="258781"/>
                </a:lnTo>
                <a:lnTo>
                  <a:pt x="306255" y="245892"/>
                </a:lnTo>
                <a:lnTo>
                  <a:pt x="311330" y="232411"/>
                </a:lnTo>
                <a:lnTo>
                  <a:pt x="315366" y="218394"/>
                </a:lnTo>
                <a:lnTo>
                  <a:pt x="318312" y="203896"/>
                </a:lnTo>
                <a:lnTo>
                  <a:pt x="320117" y="188973"/>
                </a:lnTo>
                <a:lnTo>
                  <a:pt x="320730" y="173680"/>
                </a:lnTo>
                <a:lnTo>
                  <a:pt x="320498" y="164254"/>
                </a:lnTo>
                <a:lnTo>
                  <a:pt x="319147" y="149181"/>
                </a:lnTo>
                <a:lnTo>
                  <a:pt x="316636" y="134512"/>
                </a:lnTo>
                <a:lnTo>
                  <a:pt x="313015" y="120303"/>
                </a:lnTo>
                <a:lnTo>
                  <a:pt x="308335" y="106609"/>
                </a:lnTo>
                <a:lnTo>
                  <a:pt x="302649" y="93485"/>
                </a:lnTo>
                <a:lnTo>
                  <a:pt x="296006" y="80986"/>
                </a:lnTo>
                <a:lnTo>
                  <a:pt x="288459" y="69169"/>
                </a:lnTo>
                <a:lnTo>
                  <a:pt x="280058" y="58089"/>
                </a:lnTo>
                <a:lnTo>
                  <a:pt x="270854" y="47800"/>
                </a:lnTo>
                <a:lnTo>
                  <a:pt x="260900" y="38359"/>
                </a:lnTo>
                <a:lnTo>
                  <a:pt x="250245" y="29822"/>
                </a:lnTo>
                <a:lnTo>
                  <a:pt x="238942" y="22242"/>
                </a:lnTo>
                <a:lnTo>
                  <a:pt x="227041" y="15677"/>
                </a:lnTo>
                <a:lnTo>
                  <a:pt x="214594" y="10181"/>
                </a:lnTo>
                <a:lnTo>
                  <a:pt x="201651" y="5810"/>
                </a:lnTo>
                <a:lnTo>
                  <a:pt x="188265" y="2619"/>
                </a:lnTo>
                <a:lnTo>
                  <a:pt x="174486" y="664"/>
                </a:lnTo>
                <a:lnTo>
                  <a:pt x="160365" y="0"/>
                </a:lnTo>
                <a:lnTo>
                  <a:pt x="151662" y="251"/>
                </a:lnTo>
                <a:lnTo>
                  <a:pt x="137745" y="1714"/>
                </a:lnTo>
                <a:lnTo>
                  <a:pt x="124200" y="4434"/>
                </a:lnTo>
                <a:lnTo>
                  <a:pt x="111080" y="8356"/>
                </a:lnTo>
                <a:lnTo>
                  <a:pt x="98436" y="13424"/>
                </a:lnTo>
                <a:lnTo>
                  <a:pt x="86318" y="19583"/>
                </a:lnTo>
                <a:lnTo>
                  <a:pt x="74777" y="26777"/>
                </a:lnTo>
                <a:lnTo>
                  <a:pt x="63866" y="34951"/>
                </a:lnTo>
                <a:lnTo>
                  <a:pt x="53635" y="44049"/>
                </a:lnTo>
                <a:lnTo>
                  <a:pt x="44136" y="54017"/>
                </a:lnTo>
                <a:lnTo>
                  <a:pt x="35419" y="64798"/>
                </a:lnTo>
                <a:lnTo>
                  <a:pt x="27535" y="76337"/>
                </a:lnTo>
                <a:lnTo>
                  <a:pt x="20537" y="88579"/>
                </a:lnTo>
                <a:lnTo>
                  <a:pt x="14475" y="101468"/>
                </a:lnTo>
                <a:lnTo>
                  <a:pt x="9400" y="114948"/>
                </a:lnTo>
                <a:lnTo>
                  <a:pt x="5364" y="128965"/>
                </a:lnTo>
                <a:lnTo>
                  <a:pt x="2418" y="143463"/>
                </a:lnTo>
                <a:lnTo>
                  <a:pt x="613" y="158386"/>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00" name="object 62"/>
          <p:cNvSpPr/>
          <p:nvPr/>
        </p:nvSpPr>
        <p:spPr>
          <a:xfrm>
            <a:off x="5850962" y="3493881"/>
            <a:ext cx="347472" cy="347472"/>
          </a:xfrm>
          <a:custGeom>
            <a:avLst/>
            <a:gdLst/>
            <a:ahLst/>
            <a:cxnLst/>
            <a:rect l="l" t="t" r="r" b="b"/>
            <a:pathLst>
              <a:path w="320729"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6" y="149182"/>
                </a:lnTo>
                <a:lnTo>
                  <a:pt x="320497" y="164254"/>
                </a:lnTo>
                <a:lnTo>
                  <a:pt x="320729"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6"/>
                </a:lnTo>
                <a:lnTo>
                  <a:pt x="0" y="173681"/>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01" name="object 60"/>
          <p:cNvSpPr/>
          <p:nvPr/>
        </p:nvSpPr>
        <p:spPr>
          <a:xfrm>
            <a:off x="4975263" y="4571028"/>
            <a:ext cx="347472" cy="347472"/>
          </a:xfrm>
          <a:custGeom>
            <a:avLst/>
            <a:gdLst/>
            <a:ahLst/>
            <a:cxnLst/>
            <a:rect l="l" t="t" r="r" b="b"/>
            <a:pathLst>
              <a:path w="320729"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8"/>
                </a:lnTo>
                <a:lnTo>
                  <a:pt x="288458" y="69169"/>
                </a:lnTo>
                <a:lnTo>
                  <a:pt x="296005" y="80986"/>
                </a:lnTo>
                <a:lnTo>
                  <a:pt x="302648" y="93485"/>
                </a:lnTo>
                <a:lnTo>
                  <a:pt x="308334" y="106609"/>
                </a:lnTo>
                <a:lnTo>
                  <a:pt x="313014" y="120303"/>
                </a:lnTo>
                <a:lnTo>
                  <a:pt x="316635" y="134513"/>
                </a:lnTo>
                <a:lnTo>
                  <a:pt x="319146" y="149182"/>
                </a:lnTo>
                <a:lnTo>
                  <a:pt x="320497" y="164254"/>
                </a:lnTo>
                <a:lnTo>
                  <a:pt x="320729"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1"/>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02" name="object 58"/>
          <p:cNvSpPr/>
          <p:nvPr/>
        </p:nvSpPr>
        <p:spPr>
          <a:xfrm>
            <a:off x="9037462" y="2045434"/>
            <a:ext cx="347472" cy="347472"/>
          </a:xfrm>
          <a:custGeom>
            <a:avLst/>
            <a:gdLst/>
            <a:ahLst/>
            <a:cxnLst/>
            <a:rect l="l" t="t" r="r" b="b"/>
            <a:pathLst>
              <a:path w="320729"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4"/>
                </a:lnTo>
                <a:lnTo>
                  <a:pt x="308334" y="106609"/>
                </a:lnTo>
                <a:lnTo>
                  <a:pt x="313014" y="120303"/>
                </a:lnTo>
                <a:lnTo>
                  <a:pt x="316635" y="134512"/>
                </a:lnTo>
                <a:lnTo>
                  <a:pt x="319146" y="149181"/>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2"/>
                </a:lnTo>
                <a:lnTo>
                  <a:pt x="146243" y="346698"/>
                </a:lnTo>
                <a:lnTo>
                  <a:pt x="132464" y="344742"/>
                </a:lnTo>
                <a:lnTo>
                  <a:pt x="119078" y="341551"/>
                </a:lnTo>
                <a:lnTo>
                  <a:pt x="106136" y="337180"/>
                </a:lnTo>
                <a:lnTo>
                  <a:pt x="93688" y="331684"/>
                </a:lnTo>
                <a:lnTo>
                  <a:pt x="81788" y="325119"/>
                </a:lnTo>
                <a:lnTo>
                  <a:pt x="70484" y="317539"/>
                </a:lnTo>
                <a:lnTo>
                  <a:pt x="59830" y="309002"/>
                </a:lnTo>
                <a:lnTo>
                  <a:pt x="49875" y="299561"/>
                </a:lnTo>
                <a:lnTo>
                  <a:pt x="40672" y="289272"/>
                </a:lnTo>
                <a:lnTo>
                  <a:pt x="32271" y="278192"/>
                </a:lnTo>
                <a:lnTo>
                  <a:pt x="24724" y="266375"/>
                </a:lnTo>
                <a:lnTo>
                  <a:pt x="18081" y="253876"/>
                </a:lnTo>
                <a:lnTo>
                  <a:pt x="12395" y="240752"/>
                </a:lnTo>
                <a:lnTo>
                  <a:pt x="7715" y="227057"/>
                </a:lnTo>
                <a:lnTo>
                  <a:pt x="4094" y="212848"/>
                </a:lnTo>
                <a:lnTo>
                  <a:pt x="1582" y="198179"/>
                </a:lnTo>
                <a:lnTo>
                  <a:pt x="232" y="183106"/>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03" name="object 56"/>
          <p:cNvSpPr/>
          <p:nvPr/>
        </p:nvSpPr>
        <p:spPr>
          <a:xfrm>
            <a:off x="8077321" y="1961962"/>
            <a:ext cx="347472" cy="347472"/>
          </a:xfrm>
          <a:custGeom>
            <a:avLst/>
            <a:gdLst/>
            <a:ahLst/>
            <a:cxnLst/>
            <a:rect l="l" t="t" r="r" b="b"/>
            <a:pathLst>
              <a:path w="320729"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4"/>
                </a:lnTo>
                <a:lnTo>
                  <a:pt x="308334" y="106609"/>
                </a:lnTo>
                <a:lnTo>
                  <a:pt x="313014" y="120303"/>
                </a:lnTo>
                <a:lnTo>
                  <a:pt x="316635" y="134512"/>
                </a:lnTo>
                <a:lnTo>
                  <a:pt x="319146" y="149181"/>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2"/>
                </a:lnTo>
                <a:lnTo>
                  <a:pt x="146243" y="346697"/>
                </a:lnTo>
                <a:lnTo>
                  <a:pt x="132464" y="344742"/>
                </a:lnTo>
                <a:lnTo>
                  <a:pt x="119078" y="341551"/>
                </a:lnTo>
                <a:lnTo>
                  <a:pt x="106136" y="337180"/>
                </a:lnTo>
                <a:lnTo>
                  <a:pt x="93688" y="331684"/>
                </a:lnTo>
                <a:lnTo>
                  <a:pt x="81788" y="325119"/>
                </a:lnTo>
                <a:lnTo>
                  <a:pt x="70484" y="317539"/>
                </a:lnTo>
                <a:lnTo>
                  <a:pt x="59830" y="309002"/>
                </a:lnTo>
                <a:lnTo>
                  <a:pt x="49875" y="299561"/>
                </a:lnTo>
                <a:lnTo>
                  <a:pt x="40672" y="289272"/>
                </a:lnTo>
                <a:lnTo>
                  <a:pt x="32271" y="278192"/>
                </a:lnTo>
                <a:lnTo>
                  <a:pt x="24724" y="266375"/>
                </a:lnTo>
                <a:lnTo>
                  <a:pt x="18081" y="253876"/>
                </a:lnTo>
                <a:lnTo>
                  <a:pt x="12395" y="240752"/>
                </a:lnTo>
                <a:lnTo>
                  <a:pt x="7715" y="227057"/>
                </a:lnTo>
                <a:lnTo>
                  <a:pt x="4094" y="212848"/>
                </a:lnTo>
                <a:lnTo>
                  <a:pt x="1582" y="198179"/>
                </a:lnTo>
                <a:lnTo>
                  <a:pt x="232" y="183106"/>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04" name="object 54"/>
          <p:cNvSpPr/>
          <p:nvPr/>
        </p:nvSpPr>
        <p:spPr>
          <a:xfrm>
            <a:off x="8877097" y="2753913"/>
            <a:ext cx="347472" cy="347472"/>
          </a:xfrm>
          <a:custGeom>
            <a:avLst/>
            <a:gdLst/>
            <a:ahLst/>
            <a:cxnLst/>
            <a:rect l="l" t="t" r="r" b="b"/>
            <a:pathLst>
              <a:path w="320730"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4"/>
                </a:lnTo>
                <a:lnTo>
                  <a:pt x="308334" y="106609"/>
                </a:lnTo>
                <a:lnTo>
                  <a:pt x="313014" y="120303"/>
                </a:lnTo>
                <a:lnTo>
                  <a:pt x="316635" y="134512"/>
                </a:lnTo>
                <a:lnTo>
                  <a:pt x="319146" y="149181"/>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2"/>
                </a:lnTo>
                <a:lnTo>
                  <a:pt x="146243" y="346698"/>
                </a:lnTo>
                <a:lnTo>
                  <a:pt x="132464" y="344742"/>
                </a:lnTo>
                <a:lnTo>
                  <a:pt x="119078" y="341551"/>
                </a:lnTo>
                <a:lnTo>
                  <a:pt x="106136" y="337180"/>
                </a:lnTo>
                <a:lnTo>
                  <a:pt x="93688" y="331684"/>
                </a:lnTo>
                <a:lnTo>
                  <a:pt x="81788" y="325119"/>
                </a:lnTo>
                <a:lnTo>
                  <a:pt x="70484" y="317539"/>
                </a:lnTo>
                <a:lnTo>
                  <a:pt x="59830" y="309002"/>
                </a:lnTo>
                <a:lnTo>
                  <a:pt x="49875" y="299561"/>
                </a:lnTo>
                <a:lnTo>
                  <a:pt x="40672" y="289272"/>
                </a:lnTo>
                <a:lnTo>
                  <a:pt x="32271" y="278192"/>
                </a:lnTo>
                <a:lnTo>
                  <a:pt x="24724" y="266375"/>
                </a:lnTo>
                <a:lnTo>
                  <a:pt x="18081" y="253876"/>
                </a:lnTo>
                <a:lnTo>
                  <a:pt x="12395" y="240752"/>
                </a:lnTo>
                <a:lnTo>
                  <a:pt x="7715" y="227057"/>
                </a:lnTo>
                <a:lnTo>
                  <a:pt x="4094" y="212848"/>
                </a:lnTo>
                <a:lnTo>
                  <a:pt x="1582" y="198179"/>
                </a:lnTo>
                <a:lnTo>
                  <a:pt x="232" y="183106"/>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05" name="object 52"/>
          <p:cNvSpPr/>
          <p:nvPr/>
        </p:nvSpPr>
        <p:spPr>
          <a:xfrm>
            <a:off x="6220124" y="4120868"/>
            <a:ext cx="347472" cy="347472"/>
          </a:xfrm>
          <a:custGeom>
            <a:avLst/>
            <a:gdLst/>
            <a:ahLst/>
            <a:cxnLst/>
            <a:rect l="l" t="t" r="r" b="b"/>
            <a:pathLst>
              <a:path w="320730"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5"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1"/>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06" name="object 50"/>
          <p:cNvSpPr/>
          <p:nvPr/>
        </p:nvSpPr>
        <p:spPr>
          <a:xfrm>
            <a:off x="5965297" y="4612355"/>
            <a:ext cx="347472" cy="347472"/>
          </a:xfrm>
          <a:custGeom>
            <a:avLst/>
            <a:gdLst/>
            <a:ahLst/>
            <a:cxnLst/>
            <a:rect l="l" t="t" r="r" b="b"/>
            <a:pathLst>
              <a:path w="320730"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6"/>
                </a:lnTo>
                <a:lnTo>
                  <a:pt x="0" y="173681"/>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07" name="object 48"/>
          <p:cNvSpPr/>
          <p:nvPr/>
        </p:nvSpPr>
        <p:spPr>
          <a:xfrm>
            <a:off x="4654532" y="4049985"/>
            <a:ext cx="347472" cy="347472"/>
          </a:xfrm>
          <a:custGeom>
            <a:avLst/>
            <a:gdLst/>
            <a:ahLst/>
            <a:cxnLst/>
            <a:rect l="l" t="t" r="r" b="b"/>
            <a:pathLst>
              <a:path w="320729"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6" y="149182"/>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08" name="object 42"/>
          <p:cNvSpPr/>
          <p:nvPr/>
        </p:nvSpPr>
        <p:spPr>
          <a:xfrm>
            <a:off x="7272103" y="3311841"/>
            <a:ext cx="347472" cy="347472"/>
          </a:xfrm>
          <a:custGeom>
            <a:avLst/>
            <a:gdLst/>
            <a:ahLst/>
            <a:cxnLst/>
            <a:rect l="l" t="t" r="r" b="b"/>
            <a:pathLst>
              <a:path w="320730"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4" y="346697"/>
                </a:lnTo>
                <a:lnTo>
                  <a:pt x="132465" y="344742"/>
                </a:lnTo>
                <a:lnTo>
                  <a:pt x="119078" y="341551"/>
                </a:lnTo>
                <a:lnTo>
                  <a:pt x="106136" y="337180"/>
                </a:lnTo>
                <a:lnTo>
                  <a:pt x="93689" y="331684"/>
                </a:lnTo>
                <a:lnTo>
                  <a:pt x="81788" y="325119"/>
                </a:lnTo>
                <a:lnTo>
                  <a:pt x="70485" y="317539"/>
                </a:lnTo>
                <a:lnTo>
                  <a:pt x="59830" y="309001"/>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6"/>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09" name="object 44"/>
          <p:cNvSpPr/>
          <p:nvPr/>
        </p:nvSpPr>
        <p:spPr>
          <a:xfrm>
            <a:off x="7084113" y="2580232"/>
            <a:ext cx="347472" cy="347472"/>
          </a:xfrm>
          <a:custGeom>
            <a:avLst/>
            <a:gdLst/>
            <a:ahLst/>
            <a:cxnLst/>
            <a:rect l="l" t="t" r="r" b="b"/>
            <a:pathLst>
              <a:path w="320730"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2"/>
                </a:lnTo>
                <a:lnTo>
                  <a:pt x="146244" y="346698"/>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3"/>
                </a:lnTo>
                <a:lnTo>
                  <a:pt x="32271" y="278192"/>
                </a:lnTo>
                <a:lnTo>
                  <a:pt x="24724" y="266375"/>
                </a:lnTo>
                <a:lnTo>
                  <a:pt x="18081" y="253876"/>
                </a:lnTo>
                <a:lnTo>
                  <a:pt x="12395" y="240752"/>
                </a:lnTo>
                <a:lnTo>
                  <a:pt x="7715" y="227058"/>
                </a:lnTo>
                <a:lnTo>
                  <a:pt x="4094" y="212848"/>
                </a:lnTo>
                <a:lnTo>
                  <a:pt x="1583" y="198179"/>
                </a:lnTo>
                <a:lnTo>
                  <a:pt x="232" y="183107"/>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10" name="object 46"/>
          <p:cNvSpPr/>
          <p:nvPr/>
        </p:nvSpPr>
        <p:spPr>
          <a:xfrm>
            <a:off x="6945508" y="2964479"/>
            <a:ext cx="347472" cy="347472"/>
          </a:xfrm>
          <a:custGeom>
            <a:avLst/>
            <a:gdLst/>
            <a:ahLst/>
            <a:cxnLst/>
            <a:rect l="l" t="t" r="r" b="b"/>
            <a:pathLst>
              <a:path w="320730"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4"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30" y="342927"/>
                </a:lnTo>
                <a:lnTo>
                  <a:pt x="182985" y="345647"/>
                </a:lnTo>
                <a:lnTo>
                  <a:pt x="169068" y="347110"/>
                </a:lnTo>
                <a:lnTo>
                  <a:pt x="160365" y="347362"/>
                </a:lnTo>
                <a:lnTo>
                  <a:pt x="146244" y="346698"/>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3" y="198179"/>
                </a:lnTo>
                <a:lnTo>
                  <a:pt x="232" y="183107"/>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11" name="object 40"/>
          <p:cNvSpPr/>
          <p:nvPr/>
        </p:nvSpPr>
        <p:spPr>
          <a:xfrm>
            <a:off x="6737120" y="4921685"/>
            <a:ext cx="347472" cy="347472"/>
          </a:xfrm>
          <a:custGeom>
            <a:avLst/>
            <a:gdLst/>
            <a:ahLst/>
            <a:cxnLst/>
            <a:rect l="l" t="t" r="r" b="b"/>
            <a:pathLst>
              <a:path w="320729"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29"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1"/>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12" name="object 38"/>
          <p:cNvSpPr/>
          <p:nvPr/>
        </p:nvSpPr>
        <p:spPr>
          <a:xfrm>
            <a:off x="8556365" y="2219115"/>
            <a:ext cx="347472" cy="347472"/>
          </a:xfrm>
          <a:custGeom>
            <a:avLst/>
            <a:gdLst/>
            <a:ahLst/>
            <a:cxnLst/>
            <a:rect l="l" t="t" r="r" b="b"/>
            <a:pathLst>
              <a:path w="320729"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4"/>
                </a:lnTo>
                <a:lnTo>
                  <a:pt x="308334" y="106609"/>
                </a:lnTo>
                <a:lnTo>
                  <a:pt x="313014" y="120303"/>
                </a:lnTo>
                <a:lnTo>
                  <a:pt x="316635" y="134512"/>
                </a:lnTo>
                <a:lnTo>
                  <a:pt x="319146" y="149181"/>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2"/>
                </a:lnTo>
                <a:lnTo>
                  <a:pt x="146243" y="346698"/>
                </a:lnTo>
                <a:lnTo>
                  <a:pt x="132464" y="344742"/>
                </a:lnTo>
                <a:lnTo>
                  <a:pt x="119078" y="341551"/>
                </a:lnTo>
                <a:lnTo>
                  <a:pt x="106136" y="337180"/>
                </a:lnTo>
                <a:lnTo>
                  <a:pt x="93688" y="331684"/>
                </a:lnTo>
                <a:lnTo>
                  <a:pt x="81788" y="325119"/>
                </a:lnTo>
                <a:lnTo>
                  <a:pt x="70484" y="317539"/>
                </a:lnTo>
                <a:lnTo>
                  <a:pt x="59830" y="309002"/>
                </a:lnTo>
                <a:lnTo>
                  <a:pt x="49875" y="299561"/>
                </a:lnTo>
                <a:lnTo>
                  <a:pt x="40672" y="289272"/>
                </a:lnTo>
                <a:lnTo>
                  <a:pt x="32271" y="278192"/>
                </a:lnTo>
                <a:lnTo>
                  <a:pt x="24724" y="266375"/>
                </a:lnTo>
                <a:lnTo>
                  <a:pt x="18081" y="253876"/>
                </a:lnTo>
                <a:lnTo>
                  <a:pt x="12395" y="240752"/>
                </a:lnTo>
                <a:lnTo>
                  <a:pt x="7715" y="227057"/>
                </a:lnTo>
                <a:lnTo>
                  <a:pt x="4094" y="212848"/>
                </a:lnTo>
                <a:lnTo>
                  <a:pt x="1582" y="198179"/>
                </a:lnTo>
                <a:lnTo>
                  <a:pt x="232" y="183106"/>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13" name="object 36"/>
          <p:cNvSpPr/>
          <p:nvPr/>
        </p:nvSpPr>
        <p:spPr>
          <a:xfrm>
            <a:off x="8909165" y="3402186"/>
            <a:ext cx="347472" cy="347472"/>
          </a:xfrm>
          <a:custGeom>
            <a:avLst/>
            <a:gdLst/>
            <a:ahLst/>
            <a:cxnLst/>
            <a:rect l="l" t="t" r="r" b="b"/>
            <a:pathLst>
              <a:path w="338701" h="347361">
                <a:moveTo>
                  <a:pt x="338701" y="173680"/>
                </a:moveTo>
                <a:lnTo>
                  <a:pt x="338086" y="158773"/>
                </a:lnTo>
                <a:lnTo>
                  <a:pt x="336274" y="144215"/>
                </a:lnTo>
                <a:lnTo>
                  <a:pt x="333315" y="130059"/>
                </a:lnTo>
                <a:lnTo>
                  <a:pt x="329260" y="116355"/>
                </a:lnTo>
                <a:lnTo>
                  <a:pt x="324157" y="103155"/>
                </a:lnTo>
                <a:lnTo>
                  <a:pt x="318058" y="90510"/>
                </a:lnTo>
                <a:lnTo>
                  <a:pt x="311012" y="78472"/>
                </a:lnTo>
                <a:lnTo>
                  <a:pt x="303069" y="67092"/>
                </a:lnTo>
                <a:lnTo>
                  <a:pt x="294280" y="56421"/>
                </a:lnTo>
                <a:lnTo>
                  <a:pt x="284694" y="46511"/>
                </a:lnTo>
                <a:lnTo>
                  <a:pt x="274362" y="37412"/>
                </a:lnTo>
                <a:lnTo>
                  <a:pt x="263333" y="29177"/>
                </a:lnTo>
                <a:lnTo>
                  <a:pt x="251657" y="21856"/>
                </a:lnTo>
                <a:lnTo>
                  <a:pt x="239385" y="15500"/>
                </a:lnTo>
                <a:lnTo>
                  <a:pt x="226566" y="10162"/>
                </a:lnTo>
                <a:lnTo>
                  <a:pt x="213252" y="5892"/>
                </a:lnTo>
                <a:lnTo>
                  <a:pt x="199490" y="2742"/>
                </a:lnTo>
                <a:lnTo>
                  <a:pt x="185333" y="763"/>
                </a:lnTo>
                <a:lnTo>
                  <a:pt x="170829" y="6"/>
                </a:lnTo>
                <a:lnTo>
                  <a:pt x="169350" y="0"/>
                </a:lnTo>
                <a:lnTo>
                  <a:pt x="154814" y="630"/>
                </a:lnTo>
                <a:lnTo>
                  <a:pt x="140620" y="2489"/>
                </a:lnTo>
                <a:lnTo>
                  <a:pt x="126816" y="5523"/>
                </a:lnTo>
                <a:lnTo>
                  <a:pt x="113454" y="9683"/>
                </a:lnTo>
                <a:lnTo>
                  <a:pt x="100583" y="14916"/>
                </a:lnTo>
                <a:lnTo>
                  <a:pt x="88254" y="21171"/>
                </a:lnTo>
                <a:lnTo>
                  <a:pt x="76516" y="28397"/>
                </a:lnTo>
                <a:lnTo>
                  <a:pt x="65420" y="36543"/>
                </a:lnTo>
                <a:lnTo>
                  <a:pt x="55015" y="45557"/>
                </a:lnTo>
                <a:lnTo>
                  <a:pt x="45351" y="55388"/>
                </a:lnTo>
                <a:lnTo>
                  <a:pt x="36479" y="65984"/>
                </a:lnTo>
                <a:lnTo>
                  <a:pt x="28449" y="77295"/>
                </a:lnTo>
                <a:lnTo>
                  <a:pt x="21311" y="89269"/>
                </a:lnTo>
                <a:lnTo>
                  <a:pt x="15114" y="101855"/>
                </a:lnTo>
                <a:lnTo>
                  <a:pt x="9909" y="115001"/>
                </a:lnTo>
                <a:lnTo>
                  <a:pt x="5745" y="128657"/>
                </a:lnTo>
                <a:lnTo>
                  <a:pt x="2674" y="142770"/>
                </a:lnTo>
                <a:lnTo>
                  <a:pt x="744" y="157289"/>
                </a:lnTo>
                <a:lnTo>
                  <a:pt x="6" y="172164"/>
                </a:lnTo>
                <a:lnTo>
                  <a:pt x="0" y="173680"/>
                </a:lnTo>
                <a:lnTo>
                  <a:pt x="615" y="188588"/>
                </a:lnTo>
                <a:lnTo>
                  <a:pt x="2427" y="203146"/>
                </a:lnTo>
                <a:lnTo>
                  <a:pt x="5386" y="217302"/>
                </a:lnTo>
                <a:lnTo>
                  <a:pt x="9441" y="231006"/>
                </a:lnTo>
                <a:lnTo>
                  <a:pt x="14544" y="244206"/>
                </a:lnTo>
                <a:lnTo>
                  <a:pt x="20643" y="256850"/>
                </a:lnTo>
                <a:lnTo>
                  <a:pt x="27689" y="268888"/>
                </a:lnTo>
                <a:lnTo>
                  <a:pt x="35631" y="280269"/>
                </a:lnTo>
                <a:lnTo>
                  <a:pt x="44421" y="290940"/>
                </a:lnTo>
                <a:lnTo>
                  <a:pt x="54007" y="300850"/>
                </a:lnTo>
                <a:lnTo>
                  <a:pt x="64339" y="309949"/>
                </a:lnTo>
                <a:lnTo>
                  <a:pt x="75368" y="318184"/>
                </a:lnTo>
                <a:lnTo>
                  <a:pt x="87044" y="325505"/>
                </a:lnTo>
                <a:lnTo>
                  <a:pt x="99316" y="331861"/>
                </a:lnTo>
                <a:lnTo>
                  <a:pt x="112134" y="337199"/>
                </a:lnTo>
                <a:lnTo>
                  <a:pt x="125449" y="341469"/>
                </a:lnTo>
                <a:lnTo>
                  <a:pt x="139210" y="344619"/>
                </a:lnTo>
                <a:lnTo>
                  <a:pt x="153368" y="346598"/>
                </a:lnTo>
                <a:lnTo>
                  <a:pt x="167872" y="347355"/>
                </a:lnTo>
                <a:lnTo>
                  <a:pt x="169350" y="347361"/>
                </a:lnTo>
                <a:lnTo>
                  <a:pt x="183886" y="346731"/>
                </a:lnTo>
                <a:lnTo>
                  <a:pt x="198081" y="344872"/>
                </a:lnTo>
                <a:lnTo>
                  <a:pt x="211885" y="341838"/>
                </a:lnTo>
                <a:lnTo>
                  <a:pt x="225247" y="337678"/>
                </a:lnTo>
                <a:lnTo>
                  <a:pt x="238117" y="332445"/>
                </a:lnTo>
                <a:lnTo>
                  <a:pt x="250447" y="326190"/>
                </a:lnTo>
                <a:lnTo>
                  <a:pt x="262185" y="318964"/>
                </a:lnTo>
                <a:lnTo>
                  <a:pt x="273281" y="310818"/>
                </a:lnTo>
                <a:lnTo>
                  <a:pt x="283686" y="301804"/>
                </a:lnTo>
                <a:lnTo>
                  <a:pt x="293349" y="291973"/>
                </a:lnTo>
                <a:lnTo>
                  <a:pt x="302221" y="281377"/>
                </a:lnTo>
                <a:lnTo>
                  <a:pt x="310251" y="270066"/>
                </a:lnTo>
                <a:lnTo>
                  <a:pt x="317390" y="258092"/>
                </a:lnTo>
                <a:lnTo>
                  <a:pt x="323587" y="245506"/>
                </a:lnTo>
                <a:lnTo>
                  <a:pt x="328792" y="232360"/>
                </a:lnTo>
                <a:lnTo>
                  <a:pt x="332956" y="218704"/>
                </a:lnTo>
                <a:lnTo>
                  <a:pt x="336027" y="204591"/>
                </a:lnTo>
                <a:lnTo>
                  <a:pt x="337957" y="190071"/>
                </a:lnTo>
                <a:lnTo>
                  <a:pt x="338695" y="175197"/>
                </a:lnTo>
                <a:lnTo>
                  <a:pt x="338701"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14" name="object 34"/>
          <p:cNvSpPr/>
          <p:nvPr/>
        </p:nvSpPr>
        <p:spPr>
          <a:xfrm>
            <a:off x="6562354" y="2483005"/>
            <a:ext cx="347472" cy="347472"/>
          </a:xfrm>
          <a:custGeom>
            <a:avLst/>
            <a:gdLst/>
            <a:ahLst/>
            <a:cxnLst/>
            <a:rect l="l" t="t" r="r" b="b"/>
            <a:pathLst>
              <a:path w="320729"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5" y="2619"/>
                </a:lnTo>
                <a:lnTo>
                  <a:pt x="201651" y="5810"/>
                </a:lnTo>
                <a:lnTo>
                  <a:pt x="214593" y="10181"/>
                </a:lnTo>
                <a:lnTo>
                  <a:pt x="227041" y="15677"/>
                </a:lnTo>
                <a:lnTo>
                  <a:pt x="238941" y="22242"/>
                </a:lnTo>
                <a:lnTo>
                  <a:pt x="250245" y="29822"/>
                </a:lnTo>
                <a:lnTo>
                  <a:pt x="260899" y="38359"/>
                </a:lnTo>
                <a:lnTo>
                  <a:pt x="270854"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2"/>
                </a:lnTo>
                <a:lnTo>
                  <a:pt x="146244" y="346698"/>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3" y="198179"/>
                </a:lnTo>
                <a:lnTo>
                  <a:pt x="232" y="183107"/>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15" name="object 32"/>
          <p:cNvSpPr/>
          <p:nvPr/>
        </p:nvSpPr>
        <p:spPr>
          <a:xfrm>
            <a:off x="8716732" y="1593274"/>
            <a:ext cx="347472" cy="347472"/>
          </a:xfrm>
          <a:custGeom>
            <a:avLst/>
            <a:gdLst/>
            <a:ahLst/>
            <a:cxnLst/>
            <a:rect l="l" t="t" r="r" b="b"/>
            <a:pathLst>
              <a:path w="320730"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4"/>
                </a:lnTo>
                <a:lnTo>
                  <a:pt x="308334" y="106609"/>
                </a:lnTo>
                <a:lnTo>
                  <a:pt x="313014" y="120303"/>
                </a:lnTo>
                <a:lnTo>
                  <a:pt x="316635" y="134512"/>
                </a:lnTo>
                <a:lnTo>
                  <a:pt x="319147" y="149181"/>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3"/>
                </a:lnTo>
                <a:lnTo>
                  <a:pt x="285311" y="282563"/>
                </a:lnTo>
                <a:lnTo>
                  <a:pt x="276594" y="293344"/>
                </a:lnTo>
                <a:lnTo>
                  <a:pt x="267094" y="303311"/>
                </a:lnTo>
                <a:lnTo>
                  <a:pt x="256863" y="312410"/>
                </a:lnTo>
                <a:lnTo>
                  <a:pt x="245952" y="320584"/>
                </a:lnTo>
                <a:lnTo>
                  <a:pt x="234412" y="327778"/>
                </a:lnTo>
                <a:lnTo>
                  <a:pt x="222294" y="333937"/>
                </a:lnTo>
                <a:lnTo>
                  <a:pt x="209649" y="339005"/>
                </a:lnTo>
                <a:lnTo>
                  <a:pt x="196530" y="342927"/>
                </a:lnTo>
                <a:lnTo>
                  <a:pt x="182985" y="345647"/>
                </a:lnTo>
                <a:lnTo>
                  <a:pt x="169068" y="347110"/>
                </a:lnTo>
                <a:lnTo>
                  <a:pt x="160364" y="347362"/>
                </a:lnTo>
                <a:lnTo>
                  <a:pt x="146243" y="346698"/>
                </a:lnTo>
                <a:lnTo>
                  <a:pt x="132464" y="344742"/>
                </a:lnTo>
                <a:lnTo>
                  <a:pt x="119078" y="341551"/>
                </a:lnTo>
                <a:lnTo>
                  <a:pt x="106136" y="337180"/>
                </a:lnTo>
                <a:lnTo>
                  <a:pt x="93688" y="331684"/>
                </a:lnTo>
                <a:lnTo>
                  <a:pt x="81788" y="325119"/>
                </a:lnTo>
                <a:lnTo>
                  <a:pt x="70484" y="317539"/>
                </a:lnTo>
                <a:lnTo>
                  <a:pt x="59830" y="309002"/>
                </a:lnTo>
                <a:lnTo>
                  <a:pt x="49875" y="299561"/>
                </a:lnTo>
                <a:lnTo>
                  <a:pt x="40672" y="289272"/>
                </a:lnTo>
                <a:lnTo>
                  <a:pt x="32271" y="278192"/>
                </a:lnTo>
                <a:lnTo>
                  <a:pt x="24724" y="266375"/>
                </a:lnTo>
                <a:lnTo>
                  <a:pt x="18081" y="253876"/>
                </a:lnTo>
                <a:lnTo>
                  <a:pt x="12395" y="240752"/>
                </a:lnTo>
                <a:lnTo>
                  <a:pt x="7715" y="227057"/>
                </a:lnTo>
                <a:lnTo>
                  <a:pt x="4094" y="212848"/>
                </a:lnTo>
                <a:lnTo>
                  <a:pt x="1582" y="198179"/>
                </a:lnTo>
                <a:lnTo>
                  <a:pt x="232" y="183106"/>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16" name="object 30"/>
          <p:cNvSpPr/>
          <p:nvPr/>
        </p:nvSpPr>
        <p:spPr>
          <a:xfrm>
            <a:off x="7725572" y="3169970"/>
            <a:ext cx="347472" cy="347472"/>
          </a:xfrm>
          <a:custGeom>
            <a:avLst/>
            <a:gdLst/>
            <a:ahLst/>
            <a:cxnLst/>
            <a:rect l="l" t="t" r="r" b="b"/>
            <a:pathLst>
              <a:path w="320729"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2"/>
                </a:lnTo>
                <a:lnTo>
                  <a:pt x="146244" y="346698"/>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3" y="198179"/>
                </a:lnTo>
                <a:lnTo>
                  <a:pt x="232" y="183107"/>
                </a:lnTo>
                <a:lnTo>
                  <a:pt x="0" y="173680"/>
                </a:lnTo>
                <a:close/>
              </a:path>
            </a:pathLst>
          </a:custGeom>
          <a:solidFill>
            <a:srgbClr val="59BAD1"/>
          </a:solidFill>
          <a:ln w="28575">
            <a:solidFill>
              <a:srgbClr val="418FA2"/>
            </a:solidFill>
          </a:ln>
        </p:spPr>
        <p:txBody>
          <a:bodyPr wrap="square" lIns="0" tIns="0" rIns="0" bIns="0" rtlCol="0">
            <a:noAutofit/>
          </a:bodyPr>
          <a:lstStyle/>
          <a:p>
            <a:endParaRPr/>
          </a:p>
        </p:txBody>
      </p:sp>
      <p:sp>
        <p:nvSpPr>
          <p:cNvPr id="117" name="object 28"/>
          <p:cNvSpPr/>
          <p:nvPr/>
        </p:nvSpPr>
        <p:spPr>
          <a:xfrm>
            <a:off x="6401989" y="5328656"/>
            <a:ext cx="347472" cy="347472"/>
          </a:xfrm>
          <a:custGeom>
            <a:avLst/>
            <a:gdLst/>
            <a:ahLst/>
            <a:cxnLst/>
            <a:rect l="l" t="t" r="r" b="b"/>
            <a:pathLst>
              <a:path w="320730"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6"/>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18" name="object 26"/>
          <p:cNvSpPr/>
          <p:nvPr/>
        </p:nvSpPr>
        <p:spPr>
          <a:xfrm>
            <a:off x="7105873" y="4521611"/>
            <a:ext cx="347472" cy="347472"/>
          </a:xfrm>
          <a:custGeom>
            <a:avLst/>
            <a:gdLst/>
            <a:ahLst/>
            <a:cxnLst/>
            <a:rect l="l" t="t" r="r" b="b"/>
            <a:pathLst>
              <a:path w="320730"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6"/>
                </a:lnTo>
                <a:lnTo>
                  <a:pt x="0" y="173681"/>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19" name="object 24"/>
          <p:cNvSpPr/>
          <p:nvPr/>
        </p:nvSpPr>
        <p:spPr>
          <a:xfrm>
            <a:off x="5052670" y="3517331"/>
            <a:ext cx="347472" cy="347472"/>
          </a:xfrm>
          <a:custGeom>
            <a:avLst/>
            <a:gdLst/>
            <a:ahLst/>
            <a:cxnLst/>
            <a:rect l="l" t="t" r="r" b="b"/>
            <a:pathLst>
              <a:path w="320730"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1"/>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20" name="object 22"/>
          <p:cNvSpPr/>
          <p:nvPr/>
        </p:nvSpPr>
        <p:spPr>
          <a:xfrm>
            <a:off x="4776845" y="5206506"/>
            <a:ext cx="347472" cy="347472"/>
          </a:xfrm>
          <a:custGeom>
            <a:avLst/>
            <a:gdLst/>
            <a:ahLst/>
            <a:cxnLst/>
            <a:rect l="l" t="t" r="r" b="b"/>
            <a:pathLst>
              <a:path w="320730"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21" name="object 20"/>
          <p:cNvSpPr/>
          <p:nvPr/>
        </p:nvSpPr>
        <p:spPr>
          <a:xfrm>
            <a:off x="5373401" y="4051297"/>
            <a:ext cx="347472" cy="347472"/>
          </a:xfrm>
          <a:custGeom>
            <a:avLst/>
            <a:gdLst/>
            <a:ahLst/>
            <a:cxnLst/>
            <a:rect l="l" t="t" r="r" b="b"/>
            <a:pathLst>
              <a:path w="320730"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2"/>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1"/>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22" name="object 18"/>
          <p:cNvSpPr/>
          <p:nvPr/>
        </p:nvSpPr>
        <p:spPr>
          <a:xfrm>
            <a:off x="8237687" y="2691052"/>
            <a:ext cx="347472" cy="347472"/>
          </a:xfrm>
          <a:custGeom>
            <a:avLst/>
            <a:gdLst/>
            <a:ahLst/>
            <a:cxnLst/>
            <a:rect l="l" t="t" r="r" b="b"/>
            <a:pathLst>
              <a:path w="320730"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4"/>
                </a:lnTo>
                <a:lnTo>
                  <a:pt x="308334" y="106609"/>
                </a:lnTo>
                <a:lnTo>
                  <a:pt x="313014" y="120303"/>
                </a:lnTo>
                <a:lnTo>
                  <a:pt x="316635" y="134512"/>
                </a:lnTo>
                <a:lnTo>
                  <a:pt x="319147" y="149181"/>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2"/>
                </a:lnTo>
                <a:lnTo>
                  <a:pt x="146243" y="346698"/>
                </a:lnTo>
                <a:lnTo>
                  <a:pt x="132464" y="344742"/>
                </a:lnTo>
                <a:lnTo>
                  <a:pt x="119078" y="341551"/>
                </a:lnTo>
                <a:lnTo>
                  <a:pt x="106136" y="337180"/>
                </a:lnTo>
                <a:lnTo>
                  <a:pt x="93688"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7"/>
                </a:lnTo>
                <a:lnTo>
                  <a:pt x="4094" y="212848"/>
                </a:lnTo>
                <a:lnTo>
                  <a:pt x="1582" y="198179"/>
                </a:lnTo>
                <a:lnTo>
                  <a:pt x="232" y="183106"/>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23" name="object 6"/>
          <p:cNvSpPr txBox="1"/>
          <p:nvPr/>
        </p:nvSpPr>
        <p:spPr>
          <a:xfrm>
            <a:off x="2856125" y="3759280"/>
            <a:ext cx="992822" cy="330200"/>
          </a:xfrm>
          <a:prstGeom prst="rect">
            <a:avLst/>
          </a:prstGeom>
        </p:spPr>
        <p:txBody>
          <a:bodyPr wrap="square" lIns="0" tIns="0" rIns="0" bIns="0" rtlCol="0">
            <a:noAutofit/>
          </a:bodyPr>
          <a:lstStyle/>
          <a:p>
            <a:pPr marL="12700">
              <a:lnSpc>
                <a:spcPts val="2600"/>
              </a:lnSpc>
              <a:spcBef>
                <a:spcPts val="130"/>
              </a:spcBef>
            </a:pPr>
            <a:r>
              <a:rPr sz="3600" baseline="2275" dirty="0">
                <a:solidFill>
                  <a:srgbClr val="7F7E7E"/>
                </a:solidFill>
                <a:cs typeface="Calibri"/>
              </a:rPr>
              <a:t>Income</a:t>
            </a:r>
            <a:endParaRPr sz="2400" dirty="0">
              <a:cs typeface="Calibri"/>
            </a:endParaRPr>
          </a:p>
        </p:txBody>
      </p:sp>
      <p:grpSp>
        <p:nvGrpSpPr>
          <p:cNvPr id="124" name="Group 123"/>
          <p:cNvGrpSpPr/>
          <p:nvPr/>
        </p:nvGrpSpPr>
        <p:grpSpPr>
          <a:xfrm>
            <a:off x="3907438" y="1888930"/>
            <a:ext cx="6303362" cy="4054670"/>
            <a:chOff x="2343901" y="1923700"/>
            <a:chExt cx="6303362" cy="4054670"/>
          </a:xfrm>
        </p:grpSpPr>
        <p:sp>
          <p:nvSpPr>
            <p:cNvPr id="125" name="object 67"/>
            <p:cNvSpPr/>
            <p:nvPr/>
          </p:nvSpPr>
          <p:spPr>
            <a:xfrm>
              <a:off x="2343901" y="1923700"/>
              <a:ext cx="0" cy="4054670"/>
            </a:xfrm>
            <a:custGeom>
              <a:avLst/>
              <a:gdLst/>
              <a:ahLst/>
              <a:cxnLst/>
              <a:rect l="l" t="t" r="r" b="b"/>
              <a:pathLst>
                <a:path h="4054670">
                  <a:moveTo>
                    <a:pt x="0" y="4054670"/>
                  </a:moveTo>
                  <a:lnTo>
                    <a:pt x="0" y="0"/>
                  </a:lnTo>
                </a:path>
              </a:pathLst>
            </a:custGeom>
            <a:ln w="25399">
              <a:solidFill>
                <a:srgbClr val="6094C9"/>
              </a:solidFill>
              <a:headEnd type="none"/>
              <a:tailEnd type="arrow"/>
            </a:ln>
            <a:effectLst>
              <a:outerShdw blurRad="50800" dist="38100" dir="5400000" algn="t" rotWithShape="0">
                <a:prstClr val="black">
                  <a:alpha val="40000"/>
                </a:prstClr>
              </a:outerShdw>
            </a:effectLst>
          </p:spPr>
          <p:txBody>
            <a:bodyPr wrap="square" lIns="0" tIns="0" rIns="0" bIns="0" rtlCol="0">
              <a:noAutofit/>
            </a:bodyPr>
            <a:lstStyle/>
            <a:p>
              <a:endParaRPr/>
            </a:p>
          </p:txBody>
        </p:sp>
        <p:sp>
          <p:nvSpPr>
            <p:cNvPr id="126" name="object 70"/>
            <p:cNvSpPr/>
            <p:nvPr/>
          </p:nvSpPr>
          <p:spPr>
            <a:xfrm>
              <a:off x="2343901" y="5978370"/>
              <a:ext cx="6303362" cy="0"/>
            </a:xfrm>
            <a:custGeom>
              <a:avLst/>
              <a:gdLst/>
              <a:ahLst/>
              <a:cxnLst/>
              <a:rect l="l" t="t" r="r" b="b"/>
              <a:pathLst>
                <a:path w="6303362">
                  <a:moveTo>
                    <a:pt x="0" y="0"/>
                  </a:moveTo>
                  <a:lnTo>
                    <a:pt x="6303362" y="0"/>
                  </a:lnTo>
                </a:path>
              </a:pathLst>
            </a:custGeom>
            <a:ln w="25399">
              <a:solidFill>
                <a:srgbClr val="6094C9"/>
              </a:solidFill>
              <a:headEnd type="none"/>
              <a:tailEnd type="arrow"/>
            </a:ln>
            <a:effectLst>
              <a:outerShdw blurRad="50800" dist="38100" algn="l" rotWithShape="0">
                <a:prstClr val="black">
                  <a:alpha val="40000"/>
                </a:prstClr>
              </a:outerShdw>
            </a:effectLst>
          </p:spPr>
          <p:txBody>
            <a:bodyPr wrap="square" lIns="0" tIns="0" rIns="0" bIns="0" rtlCol="0">
              <a:noAutofit/>
            </a:bodyPr>
            <a:lstStyle/>
            <a:p>
              <a:endParaRPr/>
            </a:p>
          </p:txBody>
        </p:sp>
      </p:grpSp>
      <p:sp>
        <p:nvSpPr>
          <p:cNvPr id="127" name="object 69"/>
          <p:cNvSpPr/>
          <p:nvPr/>
        </p:nvSpPr>
        <p:spPr>
          <a:xfrm>
            <a:off x="7006208" y="2493252"/>
            <a:ext cx="565019" cy="625840"/>
          </a:xfrm>
          <a:custGeom>
            <a:avLst/>
            <a:gdLst/>
            <a:ahLst/>
            <a:cxnLst/>
            <a:rect l="l" t="t" r="r" b="b"/>
            <a:pathLst>
              <a:path w="565019" h="625840">
                <a:moveTo>
                  <a:pt x="0" y="0"/>
                </a:moveTo>
                <a:lnTo>
                  <a:pt x="0" y="625840"/>
                </a:lnTo>
                <a:lnTo>
                  <a:pt x="565019" y="625840"/>
                </a:lnTo>
                <a:lnTo>
                  <a:pt x="565019" y="0"/>
                </a:lnTo>
                <a:lnTo>
                  <a:pt x="0" y="0"/>
                </a:lnTo>
                <a:close/>
              </a:path>
            </a:pathLst>
          </a:custGeom>
          <a:solidFill>
            <a:srgbClr val="59B9D0">
              <a:alpha val="71000"/>
            </a:srgbClr>
          </a:solidFill>
          <a:effectLst>
            <a:outerShdw blurRad="50800" dist="38100" dir="5400000" algn="t" rotWithShape="0">
              <a:prstClr val="black">
                <a:alpha val="40000"/>
              </a:prstClr>
            </a:outerShdw>
          </a:effectLst>
        </p:spPr>
        <p:txBody>
          <a:bodyPr wrap="square" lIns="0" tIns="0" rIns="0" bIns="0" rtlCol="0">
            <a:noAutofit/>
          </a:bodyPr>
          <a:lstStyle/>
          <a:p>
            <a:endParaRPr/>
          </a:p>
        </p:txBody>
      </p:sp>
      <p:sp>
        <p:nvSpPr>
          <p:cNvPr id="128" name="object 69"/>
          <p:cNvSpPr/>
          <p:nvPr/>
        </p:nvSpPr>
        <p:spPr>
          <a:xfrm>
            <a:off x="5122971" y="3989584"/>
            <a:ext cx="565019" cy="625840"/>
          </a:xfrm>
          <a:custGeom>
            <a:avLst/>
            <a:gdLst/>
            <a:ahLst/>
            <a:cxnLst/>
            <a:rect l="l" t="t" r="r" b="b"/>
            <a:pathLst>
              <a:path w="565019" h="625840">
                <a:moveTo>
                  <a:pt x="0" y="0"/>
                </a:moveTo>
                <a:lnTo>
                  <a:pt x="0" y="625840"/>
                </a:lnTo>
                <a:lnTo>
                  <a:pt x="565019" y="625840"/>
                </a:lnTo>
                <a:lnTo>
                  <a:pt x="565019" y="0"/>
                </a:lnTo>
                <a:lnTo>
                  <a:pt x="0" y="0"/>
                </a:lnTo>
                <a:close/>
              </a:path>
            </a:pathLst>
          </a:custGeom>
          <a:solidFill>
            <a:srgbClr val="CD665F">
              <a:alpha val="71000"/>
            </a:srgbClr>
          </a:solidFill>
          <a:effectLst>
            <a:outerShdw blurRad="50800" dist="38100" dir="5400000" algn="t" rotWithShape="0">
              <a:prstClr val="black">
                <a:alpha val="40000"/>
              </a:prstClr>
            </a:outerShdw>
          </a:effectLst>
        </p:spPr>
        <p:txBody>
          <a:bodyPr wrap="square" lIns="0" tIns="0" rIns="0" bIns="0" rtlCol="0">
            <a:noAutofit/>
          </a:bodyPr>
          <a:lstStyle/>
          <a:p>
            <a:endParaRPr/>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object 5"/>
          <p:cNvSpPr txBox="1"/>
          <p:nvPr/>
        </p:nvSpPr>
        <p:spPr>
          <a:xfrm>
            <a:off x="6950816" y="6116930"/>
            <a:ext cx="542241" cy="330200"/>
          </a:xfrm>
          <a:prstGeom prst="rect">
            <a:avLst/>
          </a:prstGeom>
        </p:spPr>
        <p:txBody>
          <a:bodyPr wrap="square" lIns="0" tIns="0" rIns="0" bIns="0" rtlCol="0">
            <a:noAutofit/>
          </a:bodyPr>
          <a:lstStyle/>
          <a:p>
            <a:pPr marL="12700">
              <a:lnSpc>
                <a:spcPts val="2600"/>
              </a:lnSpc>
              <a:spcBef>
                <a:spcPts val="130"/>
              </a:spcBef>
            </a:pPr>
            <a:r>
              <a:rPr sz="3600" baseline="2275" dirty="0">
                <a:solidFill>
                  <a:srgbClr val="7F7E7E"/>
                </a:solidFill>
                <a:latin typeface="Calibri"/>
                <a:cs typeface="Calibri"/>
              </a:rPr>
              <a:t>Age</a:t>
            </a:r>
            <a:endParaRPr sz="2400">
              <a:latin typeface="Calibri"/>
              <a:cs typeface="Calibri"/>
            </a:endParaRPr>
          </a:p>
        </p:txBody>
      </p:sp>
      <p:sp>
        <p:nvSpPr>
          <p:cNvPr id="89" name="object 5"/>
          <p:cNvSpPr txBox="1"/>
          <p:nvPr/>
        </p:nvSpPr>
        <p:spPr>
          <a:xfrm>
            <a:off x="3625916" y="369651"/>
            <a:ext cx="6889684" cy="807913"/>
          </a:xfrm>
          <a:prstGeom prst="rect">
            <a:avLst/>
          </a:prstGeom>
        </p:spPr>
        <p:txBody>
          <a:bodyPr wrap="square" lIns="0" tIns="0" rIns="0" bIns="0" rtlCol="0">
            <a:spAutoFit/>
          </a:bodyPr>
          <a:lstStyle/>
          <a:p>
            <a:pPr marL="12700" marR="41909">
              <a:lnSpc>
                <a:spcPts val="3454"/>
              </a:lnSpc>
              <a:spcBef>
                <a:spcPts val="172"/>
              </a:spcBef>
            </a:pPr>
            <a:r>
              <a:rPr lang="en-US" sz="4800" baseline="2560" dirty="0">
                <a:solidFill>
                  <a:srgbClr val="4E81BC"/>
                </a:solidFill>
                <a:latin typeface="+mj-lt"/>
                <a:cs typeface="Calibri"/>
              </a:rPr>
              <a:t>Mean Shift</a:t>
            </a:r>
            <a:endParaRPr sz="3200" dirty="0">
              <a:latin typeface="+mj-lt"/>
              <a:cs typeface="Calibri"/>
            </a:endParaRPr>
          </a:p>
          <a:p>
            <a:pPr marL="12700">
              <a:lnSpc>
                <a:spcPts val="2770"/>
              </a:lnSpc>
            </a:pPr>
            <a:r>
              <a:rPr lang="en-US" sz="3200" baseline="1137" dirty="0">
                <a:solidFill>
                  <a:srgbClr val="7F7E7E"/>
                </a:solidFill>
                <a:cs typeface="Calibri"/>
              </a:rPr>
              <a:t>Found local maximum. Stop.</a:t>
            </a:r>
          </a:p>
        </p:txBody>
      </p:sp>
      <p:sp>
        <p:nvSpPr>
          <p:cNvPr id="90" name="object 82"/>
          <p:cNvSpPr/>
          <p:nvPr/>
        </p:nvSpPr>
        <p:spPr>
          <a:xfrm>
            <a:off x="5938372" y="5487188"/>
            <a:ext cx="347472" cy="347472"/>
          </a:xfrm>
          <a:custGeom>
            <a:avLst/>
            <a:gdLst/>
            <a:ahLst/>
            <a:cxnLst/>
            <a:rect l="l" t="t" r="r" b="b"/>
            <a:pathLst>
              <a:path w="320729"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91" name="object 84"/>
          <p:cNvSpPr/>
          <p:nvPr/>
        </p:nvSpPr>
        <p:spPr>
          <a:xfrm>
            <a:off x="6923747" y="5521291"/>
            <a:ext cx="347472" cy="347472"/>
          </a:xfrm>
          <a:custGeom>
            <a:avLst/>
            <a:gdLst/>
            <a:ahLst/>
            <a:cxnLst/>
            <a:rect l="l" t="t" r="r" b="b"/>
            <a:pathLst>
              <a:path w="320729"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6"/>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92" name="object 86"/>
          <p:cNvSpPr/>
          <p:nvPr/>
        </p:nvSpPr>
        <p:spPr>
          <a:xfrm>
            <a:off x="7775551" y="5502337"/>
            <a:ext cx="347472" cy="347472"/>
          </a:xfrm>
          <a:custGeom>
            <a:avLst/>
            <a:gdLst/>
            <a:ahLst/>
            <a:cxnLst/>
            <a:rect l="l" t="t" r="r" b="b"/>
            <a:pathLst>
              <a:path w="320729"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9"/>
                </a:lnTo>
                <a:lnTo>
                  <a:pt x="288458" y="69169"/>
                </a:lnTo>
                <a:lnTo>
                  <a:pt x="296005" y="80986"/>
                </a:lnTo>
                <a:lnTo>
                  <a:pt x="302647" y="93485"/>
                </a:lnTo>
                <a:lnTo>
                  <a:pt x="308334" y="106609"/>
                </a:lnTo>
                <a:lnTo>
                  <a:pt x="313014" y="120303"/>
                </a:lnTo>
                <a:lnTo>
                  <a:pt x="316635" y="134513"/>
                </a:lnTo>
                <a:lnTo>
                  <a:pt x="319146" y="149182"/>
                </a:lnTo>
                <a:lnTo>
                  <a:pt x="320497" y="164255"/>
                </a:lnTo>
                <a:lnTo>
                  <a:pt x="320729" y="173680"/>
                </a:lnTo>
                <a:lnTo>
                  <a:pt x="320116" y="188974"/>
                </a:lnTo>
                <a:lnTo>
                  <a:pt x="318311" y="203897"/>
                </a:lnTo>
                <a:lnTo>
                  <a:pt x="315364" y="218395"/>
                </a:lnTo>
                <a:lnTo>
                  <a:pt x="311328" y="232412"/>
                </a:lnTo>
                <a:lnTo>
                  <a:pt x="306254" y="245893"/>
                </a:lnTo>
                <a:lnTo>
                  <a:pt x="300192" y="258782"/>
                </a:lnTo>
                <a:lnTo>
                  <a:pt x="293194" y="271024"/>
                </a:lnTo>
                <a:lnTo>
                  <a:pt x="285310" y="282563"/>
                </a:lnTo>
                <a:lnTo>
                  <a:pt x="276593" y="293344"/>
                </a:lnTo>
                <a:lnTo>
                  <a:pt x="267094" y="303312"/>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6"/>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93" name="object 74"/>
          <p:cNvSpPr/>
          <p:nvPr/>
        </p:nvSpPr>
        <p:spPr>
          <a:xfrm>
            <a:off x="4192469" y="5195209"/>
            <a:ext cx="347472" cy="347472"/>
          </a:xfrm>
          <a:custGeom>
            <a:avLst/>
            <a:gdLst/>
            <a:ahLst/>
            <a:cxnLst/>
            <a:rect l="l" t="t" r="r" b="b"/>
            <a:pathLst>
              <a:path w="320730"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0"/>
                </a:lnTo>
                <a:close/>
              </a:path>
            </a:pathLst>
          </a:custGeom>
          <a:solidFill>
            <a:srgbClr val="CD665F"/>
          </a:solidFill>
          <a:ln w="28575">
            <a:solidFill>
              <a:srgbClr val="9F4B46"/>
            </a:solidFill>
          </a:ln>
        </p:spPr>
        <p:txBody>
          <a:bodyPr wrap="square" lIns="0" tIns="0" rIns="0" bIns="0" rtlCol="0">
            <a:noAutofit/>
          </a:bodyPr>
          <a:lstStyle/>
          <a:p>
            <a:endParaRPr/>
          </a:p>
        </p:txBody>
      </p:sp>
      <p:sp>
        <p:nvSpPr>
          <p:cNvPr id="94" name="object 72"/>
          <p:cNvSpPr/>
          <p:nvPr/>
        </p:nvSpPr>
        <p:spPr>
          <a:xfrm>
            <a:off x="7483366" y="2517371"/>
            <a:ext cx="347472" cy="347472"/>
          </a:xfrm>
          <a:custGeom>
            <a:avLst/>
            <a:gdLst/>
            <a:ahLst/>
            <a:cxnLst/>
            <a:rect l="l" t="t" r="r" b="b"/>
            <a:pathLst>
              <a:path w="320730"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30" y="342927"/>
                </a:lnTo>
                <a:lnTo>
                  <a:pt x="182985" y="345647"/>
                </a:lnTo>
                <a:lnTo>
                  <a:pt x="169068" y="347110"/>
                </a:lnTo>
                <a:lnTo>
                  <a:pt x="160364" y="347362"/>
                </a:lnTo>
                <a:lnTo>
                  <a:pt x="146244" y="346698"/>
                </a:lnTo>
                <a:lnTo>
                  <a:pt x="132465" y="344742"/>
                </a:lnTo>
                <a:lnTo>
                  <a:pt x="119078" y="341551"/>
                </a:lnTo>
                <a:lnTo>
                  <a:pt x="106136" y="337180"/>
                </a:lnTo>
                <a:lnTo>
                  <a:pt x="93689" y="331684"/>
                </a:lnTo>
                <a:lnTo>
                  <a:pt x="81788" y="325119"/>
                </a:lnTo>
                <a:lnTo>
                  <a:pt x="70485" y="317540"/>
                </a:lnTo>
                <a:lnTo>
                  <a:pt x="59830" y="309002"/>
                </a:lnTo>
                <a:lnTo>
                  <a:pt x="49876" y="299561"/>
                </a:lnTo>
                <a:lnTo>
                  <a:pt x="40672" y="289273"/>
                </a:lnTo>
                <a:lnTo>
                  <a:pt x="32271" y="278192"/>
                </a:lnTo>
                <a:lnTo>
                  <a:pt x="24724" y="266375"/>
                </a:lnTo>
                <a:lnTo>
                  <a:pt x="18081" y="253876"/>
                </a:lnTo>
                <a:lnTo>
                  <a:pt x="12395" y="240752"/>
                </a:lnTo>
                <a:lnTo>
                  <a:pt x="7715" y="227058"/>
                </a:lnTo>
                <a:lnTo>
                  <a:pt x="4094" y="212848"/>
                </a:lnTo>
                <a:lnTo>
                  <a:pt x="1583" y="198180"/>
                </a:lnTo>
                <a:lnTo>
                  <a:pt x="232" y="183107"/>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95" name="object 70"/>
          <p:cNvSpPr/>
          <p:nvPr/>
        </p:nvSpPr>
        <p:spPr>
          <a:xfrm>
            <a:off x="7084113" y="2135643"/>
            <a:ext cx="347472" cy="347472"/>
          </a:xfrm>
          <a:custGeom>
            <a:avLst/>
            <a:gdLst/>
            <a:ahLst/>
            <a:cxnLst/>
            <a:rect l="l" t="t" r="r" b="b"/>
            <a:pathLst>
              <a:path w="320730"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2"/>
                </a:lnTo>
                <a:lnTo>
                  <a:pt x="146244" y="346698"/>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3" y="198179"/>
                </a:lnTo>
                <a:lnTo>
                  <a:pt x="232" y="183107"/>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96" name="object 68"/>
          <p:cNvSpPr/>
          <p:nvPr/>
        </p:nvSpPr>
        <p:spPr>
          <a:xfrm>
            <a:off x="6672028" y="1723114"/>
            <a:ext cx="347472" cy="347472"/>
          </a:xfrm>
          <a:custGeom>
            <a:avLst/>
            <a:gdLst/>
            <a:ahLst/>
            <a:cxnLst/>
            <a:rect l="l" t="t" r="r" b="b"/>
            <a:pathLst>
              <a:path w="320729"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2"/>
                </a:lnTo>
                <a:lnTo>
                  <a:pt x="146244" y="346698"/>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3"/>
                </a:lnTo>
                <a:lnTo>
                  <a:pt x="32271" y="278192"/>
                </a:lnTo>
                <a:lnTo>
                  <a:pt x="24724" y="266375"/>
                </a:lnTo>
                <a:lnTo>
                  <a:pt x="18081" y="253876"/>
                </a:lnTo>
                <a:lnTo>
                  <a:pt x="12395" y="240752"/>
                </a:lnTo>
                <a:lnTo>
                  <a:pt x="7715" y="227058"/>
                </a:lnTo>
                <a:lnTo>
                  <a:pt x="4094" y="212848"/>
                </a:lnTo>
                <a:lnTo>
                  <a:pt x="1583" y="198179"/>
                </a:lnTo>
                <a:lnTo>
                  <a:pt x="232" y="183107"/>
                </a:lnTo>
                <a:lnTo>
                  <a:pt x="0" y="173680"/>
                </a:lnTo>
                <a:close/>
              </a:path>
            </a:pathLst>
          </a:custGeom>
          <a:solidFill>
            <a:srgbClr val="59BAD1"/>
          </a:solidFill>
          <a:ln w="28575">
            <a:solidFill>
              <a:srgbClr val="418FA2"/>
            </a:solidFill>
          </a:ln>
        </p:spPr>
        <p:txBody>
          <a:bodyPr wrap="square" lIns="0" tIns="0" rIns="0" bIns="0" rtlCol="0">
            <a:noAutofit/>
          </a:bodyPr>
          <a:lstStyle/>
          <a:p>
            <a:endParaRPr/>
          </a:p>
        </p:txBody>
      </p:sp>
      <p:sp>
        <p:nvSpPr>
          <p:cNvPr id="97" name="object 66"/>
          <p:cNvSpPr/>
          <p:nvPr/>
        </p:nvSpPr>
        <p:spPr>
          <a:xfrm>
            <a:off x="8396003" y="3412181"/>
            <a:ext cx="347472" cy="347472"/>
          </a:xfrm>
          <a:custGeom>
            <a:avLst/>
            <a:gdLst/>
            <a:ahLst/>
            <a:cxnLst/>
            <a:rect l="l" t="t" r="r" b="b"/>
            <a:pathLst>
              <a:path w="320730"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4"/>
                </a:lnTo>
                <a:lnTo>
                  <a:pt x="308334" y="106609"/>
                </a:lnTo>
                <a:lnTo>
                  <a:pt x="313014" y="120303"/>
                </a:lnTo>
                <a:lnTo>
                  <a:pt x="316635" y="134512"/>
                </a:lnTo>
                <a:lnTo>
                  <a:pt x="319147" y="149181"/>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3" y="346697"/>
                </a:lnTo>
                <a:lnTo>
                  <a:pt x="132464" y="344742"/>
                </a:lnTo>
                <a:lnTo>
                  <a:pt x="119078" y="341551"/>
                </a:lnTo>
                <a:lnTo>
                  <a:pt x="106136" y="337180"/>
                </a:lnTo>
                <a:lnTo>
                  <a:pt x="93688" y="331684"/>
                </a:lnTo>
                <a:lnTo>
                  <a:pt x="81788" y="325119"/>
                </a:lnTo>
                <a:lnTo>
                  <a:pt x="70484" y="317539"/>
                </a:lnTo>
                <a:lnTo>
                  <a:pt x="59830" y="309001"/>
                </a:lnTo>
                <a:lnTo>
                  <a:pt x="49875" y="299561"/>
                </a:lnTo>
                <a:lnTo>
                  <a:pt x="40672" y="289272"/>
                </a:lnTo>
                <a:lnTo>
                  <a:pt x="32271" y="278192"/>
                </a:lnTo>
                <a:lnTo>
                  <a:pt x="24724" y="266375"/>
                </a:lnTo>
                <a:lnTo>
                  <a:pt x="18081" y="253876"/>
                </a:lnTo>
                <a:lnTo>
                  <a:pt x="12395" y="240752"/>
                </a:lnTo>
                <a:lnTo>
                  <a:pt x="7715" y="227057"/>
                </a:lnTo>
                <a:lnTo>
                  <a:pt x="4094" y="212848"/>
                </a:lnTo>
                <a:lnTo>
                  <a:pt x="1582" y="198179"/>
                </a:lnTo>
                <a:lnTo>
                  <a:pt x="232" y="183106"/>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98" name="object 63"/>
          <p:cNvSpPr/>
          <p:nvPr/>
        </p:nvSpPr>
        <p:spPr>
          <a:xfrm>
            <a:off x="7404842" y="5021529"/>
            <a:ext cx="347472" cy="347472"/>
          </a:xfrm>
          <a:custGeom>
            <a:avLst/>
            <a:gdLst/>
            <a:ahLst/>
            <a:cxnLst/>
            <a:rect l="l" t="t" r="r" b="b"/>
            <a:pathLst>
              <a:path w="320730" h="347361">
                <a:moveTo>
                  <a:pt x="0" y="173680"/>
                </a:moveTo>
                <a:lnTo>
                  <a:pt x="232" y="183106"/>
                </a:lnTo>
                <a:lnTo>
                  <a:pt x="1583" y="198179"/>
                </a:lnTo>
                <a:lnTo>
                  <a:pt x="4094" y="212848"/>
                </a:lnTo>
                <a:lnTo>
                  <a:pt x="7715" y="227058"/>
                </a:lnTo>
                <a:lnTo>
                  <a:pt x="12395" y="240752"/>
                </a:lnTo>
                <a:lnTo>
                  <a:pt x="18082" y="253876"/>
                </a:lnTo>
                <a:lnTo>
                  <a:pt x="24724" y="266375"/>
                </a:lnTo>
                <a:lnTo>
                  <a:pt x="32272" y="278192"/>
                </a:lnTo>
                <a:lnTo>
                  <a:pt x="40673" y="289272"/>
                </a:lnTo>
                <a:lnTo>
                  <a:pt x="49876" y="299561"/>
                </a:lnTo>
                <a:lnTo>
                  <a:pt x="59830" y="309001"/>
                </a:lnTo>
                <a:lnTo>
                  <a:pt x="70485" y="317539"/>
                </a:lnTo>
                <a:lnTo>
                  <a:pt x="81788" y="325118"/>
                </a:lnTo>
                <a:lnTo>
                  <a:pt x="93689" y="331684"/>
                </a:lnTo>
                <a:lnTo>
                  <a:pt x="106136" y="337180"/>
                </a:lnTo>
                <a:lnTo>
                  <a:pt x="119079" y="341551"/>
                </a:lnTo>
                <a:lnTo>
                  <a:pt x="132465" y="344742"/>
                </a:lnTo>
                <a:lnTo>
                  <a:pt x="146244" y="346697"/>
                </a:lnTo>
                <a:lnTo>
                  <a:pt x="160365" y="347361"/>
                </a:lnTo>
                <a:lnTo>
                  <a:pt x="169069" y="347110"/>
                </a:lnTo>
                <a:lnTo>
                  <a:pt x="182986" y="345646"/>
                </a:lnTo>
                <a:lnTo>
                  <a:pt x="196530" y="342926"/>
                </a:lnTo>
                <a:lnTo>
                  <a:pt x="209650" y="339004"/>
                </a:lnTo>
                <a:lnTo>
                  <a:pt x="222295" y="333936"/>
                </a:lnTo>
                <a:lnTo>
                  <a:pt x="234413" y="327778"/>
                </a:lnTo>
                <a:lnTo>
                  <a:pt x="245953" y="320583"/>
                </a:lnTo>
                <a:lnTo>
                  <a:pt x="256864" y="312409"/>
                </a:lnTo>
                <a:lnTo>
                  <a:pt x="267095" y="303311"/>
                </a:lnTo>
                <a:lnTo>
                  <a:pt x="276595" y="293343"/>
                </a:lnTo>
                <a:lnTo>
                  <a:pt x="285312" y="282562"/>
                </a:lnTo>
                <a:lnTo>
                  <a:pt x="293195" y="271023"/>
                </a:lnTo>
                <a:lnTo>
                  <a:pt x="300193" y="258781"/>
                </a:lnTo>
                <a:lnTo>
                  <a:pt x="306255" y="245892"/>
                </a:lnTo>
                <a:lnTo>
                  <a:pt x="311330" y="232411"/>
                </a:lnTo>
                <a:lnTo>
                  <a:pt x="315366" y="218394"/>
                </a:lnTo>
                <a:lnTo>
                  <a:pt x="318312" y="203896"/>
                </a:lnTo>
                <a:lnTo>
                  <a:pt x="320117" y="188973"/>
                </a:lnTo>
                <a:lnTo>
                  <a:pt x="320730" y="173680"/>
                </a:lnTo>
                <a:lnTo>
                  <a:pt x="320498" y="164254"/>
                </a:lnTo>
                <a:lnTo>
                  <a:pt x="319147" y="149181"/>
                </a:lnTo>
                <a:lnTo>
                  <a:pt x="316636" y="134512"/>
                </a:lnTo>
                <a:lnTo>
                  <a:pt x="313015" y="120303"/>
                </a:lnTo>
                <a:lnTo>
                  <a:pt x="308335" y="106609"/>
                </a:lnTo>
                <a:lnTo>
                  <a:pt x="302649" y="93485"/>
                </a:lnTo>
                <a:lnTo>
                  <a:pt x="296006" y="80986"/>
                </a:lnTo>
                <a:lnTo>
                  <a:pt x="288459" y="69169"/>
                </a:lnTo>
                <a:lnTo>
                  <a:pt x="280058" y="58089"/>
                </a:lnTo>
                <a:lnTo>
                  <a:pt x="270854" y="47800"/>
                </a:lnTo>
                <a:lnTo>
                  <a:pt x="260900" y="38359"/>
                </a:lnTo>
                <a:lnTo>
                  <a:pt x="250245" y="29822"/>
                </a:lnTo>
                <a:lnTo>
                  <a:pt x="238942" y="22242"/>
                </a:lnTo>
                <a:lnTo>
                  <a:pt x="227041" y="15677"/>
                </a:lnTo>
                <a:lnTo>
                  <a:pt x="214594" y="10181"/>
                </a:lnTo>
                <a:lnTo>
                  <a:pt x="201651" y="5810"/>
                </a:lnTo>
                <a:lnTo>
                  <a:pt x="188265" y="2619"/>
                </a:lnTo>
                <a:lnTo>
                  <a:pt x="174486" y="664"/>
                </a:lnTo>
                <a:lnTo>
                  <a:pt x="160365" y="0"/>
                </a:lnTo>
                <a:lnTo>
                  <a:pt x="151662" y="251"/>
                </a:lnTo>
                <a:lnTo>
                  <a:pt x="137745" y="1714"/>
                </a:lnTo>
                <a:lnTo>
                  <a:pt x="124200" y="4434"/>
                </a:lnTo>
                <a:lnTo>
                  <a:pt x="111080" y="8356"/>
                </a:lnTo>
                <a:lnTo>
                  <a:pt x="98436" y="13424"/>
                </a:lnTo>
                <a:lnTo>
                  <a:pt x="86318" y="19583"/>
                </a:lnTo>
                <a:lnTo>
                  <a:pt x="74777" y="26777"/>
                </a:lnTo>
                <a:lnTo>
                  <a:pt x="63866" y="34951"/>
                </a:lnTo>
                <a:lnTo>
                  <a:pt x="53635" y="44049"/>
                </a:lnTo>
                <a:lnTo>
                  <a:pt x="44136" y="54017"/>
                </a:lnTo>
                <a:lnTo>
                  <a:pt x="35419" y="64798"/>
                </a:lnTo>
                <a:lnTo>
                  <a:pt x="27535" y="76337"/>
                </a:lnTo>
                <a:lnTo>
                  <a:pt x="20537" y="88579"/>
                </a:lnTo>
                <a:lnTo>
                  <a:pt x="14475" y="101468"/>
                </a:lnTo>
                <a:lnTo>
                  <a:pt x="9400" y="114948"/>
                </a:lnTo>
                <a:lnTo>
                  <a:pt x="5364" y="128965"/>
                </a:lnTo>
                <a:lnTo>
                  <a:pt x="2418" y="143463"/>
                </a:lnTo>
                <a:lnTo>
                  <a:pt x="613" y="158386"/>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99" name="object 62"/>
          <p:cNvSpPr/>
          <p:nvPr/>
        </p:nvSpPr>
        <p:spPr>
          <a:xfrm>
            <a:off x="5850962" y="3493881"/>
            <a:ext cx="347472" cy="347472"/>
          </a:xfrm>
          <a:custGeom>
            <a:avLst/>
            <a:gdLst/>
            <a:ahLst/>
            <a:cxnLst/>
            <a:rect l="l" t="t" r="r" b="b"/>
            <a:pathLst>
              <a:path w="320729"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6" y="149182"/>
                </a:lnTo>
                <a:lnTo>
                  <a:pt x="320497" y="164254"/>
                </a:lnTo>
                <a:lnTo>
                  <a:pt x="320729"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6"/>
                </a:lnTo>
                <a:lnTo>
                  <a:pt x="0" y="173681"/>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00" name="object 60"/>
          <p:cNvSpPr/>
          <p:nvPr/>
        </p:nvSpPr>
        <p:spPr>
          <a:xfrm>
            <a:off x="4975263" y="4571028"/>
            <a:ext cx="347472" cy="347472"/>
          </a:xfrm>
          <a:custGeom>
            <a:avLst/>
            <a:gdLst/>
            <a:ahLst/>
            <a:cxnLst/>
            <a:rect l="l" t="t" r="r" b="b"/>
            <a:pathLst>
              <a:path w="320729"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8"/>
                </a:lnTo>
                <a:lnTo>
                  <a:pt x="288458" y="69169"/>
                </a:lnTo>
                <a:lnTo>
                  <a:pt x="296005" y="80986"/>
                </a:lnTo>
                <a:lnTo>
                  <a:pt x="302648" y="93485"/>
                </a:lnTo>
                <a:lnTo>
                  <a:pt x="308334" y="106609"/>
                </a:lnTo>
                <a:lnTo>
                  <a:pt x="313014" y="120303"/>
                </a:lnTo>
                <a:lnTo>
                  <a:pt x="316635" y="134513"/>
                </a:lnTo>
                <a:lnTo>
                  <a:pt x="319146" y="149182"/>
                </a:lnTo>
                <a:lnTo>
                  <a:pt x="320497" y="164254"/>
                </a:lnTo>
                <a:lnTo>
                  <a:pt x="320729"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1"/>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01" name="object 58"/>
          <p:cNvSpPr/>
          <p:nvPr/>
        </p:nvSpPr>
        <p:spPr>
          <a:xfrm>
            <a:off x="9037462" y="2045434"/>
            <a:ext cx="347472" cy="347472"/>
          </a:xfrm>
          <a:custGeom>
            <a:avLst/>
            <a:gdLst/>
            <a:ahLst/>
            <a:cxnLst/>
            <a:rect l="l" t="t" r="r" b="b"/>
            <a:pathLst>
              <a:path w="320729"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4"/>
                </a:lnTo>
                <a:lnTo>
                  <a:pt x="308334" y="106609"/>
                </a:lnTo>
                <a:lnTo>
                  <a:pt x="313014" y="120303"/>
                </a:lnTo>
                <a:lnTo>
                  <a:pt x="316635" y="134512"/>
                </a:lnTo>
                <a:lnTo>
                  <a:pt x="319146" y="149181"/>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2"/>
                </a:lnTo>
                <a:lnTo>
                  <a:pt x="146243" y="346698"/>
                </a:lnTo>
                <a:lnTo>
                  <a:pt x="132464" y="344742"/>
                </a:lnTo>
                <a:lnTo>
                  <a:pt x="119078" y="341551"/>
                </a:lnTo>
                <a:lnTo>
                  <a:pt x="106136" y="337180"/>
                </a:lnTo>
                <a:lnTo>
                  <a:pt x="93688" y="331684"/>
                </a:lnTo>
                <a:lnTo>
                  <a:pt x="81788" y="325119"/>
                </a:lnTo>
                <a:lnTo>
                  <a:pt x="70484" y="317539"/>
                </a:lnTo>
                <a:lnTo>
                  <a:pt x="59830" y="309002"/>
                </a:lnTo>
                <a:lnTo>
                  <a:pt x="49875" y="299561"/>
                </a:lnTo>
                <a:lnTo>
                  <a:pt x="40672" y="289272"/>
                </a:lnTo>
                <a:lnTo>
                  <a:pt x="32271" y="278192"/>
                </a:lnTo>
                <a:lnTo>
                  <a:pt x="24724" y="266375"/>
                </a:lnTo>
                <a:lnTo>
                  <a:pt x="18081" y="253876"/>
                </a:lnTo>
                <a:lnTo>
                  <a:pt x="12395" y="240752"/>
                </a:lnTo>
                <a:lnTo>
                  <a:pt x="7715" y="227057"/>
                </a:lnTo>
                <a:lnTo>
                  <a:pt x="4094" y="212848"/>
                </a:lnTo>
                <a:lnTo>
                  <a:pt x="1582" y="198179"/>
                </a:lnTo>
                <a:lnTo>
                  <a:pt x="232" y="183106"/>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02" name="object 56"/>
          <p:cNvSpPr/>
          <p:nvPr/>
        </p:nvSpPr>
        <p:spPr>
          <a:xfrm>
            <a:off x="8077321" y="1961962"/>
            <a:ext cx="347472" cy="347472"/>
          </a:xfrm>
          <a:custGeom>
            <a:avLst/>
            <a:gdLst/>
            <a:ahLst/>
            <a:cxnLst/>
            <a:rect l="l" t="t" r="r" b="b"/>
            <a:pathLst>
              <a:path w="320729"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4"/>
                </a:lnTo>
                <a:lnTo>
                  <a:pt x="308334" y="106609"/>
                </a:lnTo>
                <a:lnTo>
                  <a:pt x="313014" y="120303"/>
                </a:lnTo>
                <a:lnTo>
                  <a:pt x="316635" y="134512"/>
                </a:lnTo>
                <a:lnTo>
                  <a:pt x="319146" y="149181"/>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2"/>
                </a:lnTo>
                <a:lnTo>
                  <a:pt x="146243" y="346697"/>
                </a:lnTo>
                <a:lnTo>
                  <a:pt x="132464" y="344742"/>
                </a:lnTo>
                <a:lnTo>
                  <a:pt x="119078" y="341551"/>
                </a:lnTo>
                <a:lnTo>
                  <a:pt x="106136" y="337180"/>
                </a:lnTo>
                <a:lnTo>
                  <a:pt x="93688" y="331684"/>
                </a:lnTo>
                <a:lnTo>
                  <a:pt x="81788" y="325119"/>
                </a:lnTo>
                <a:lnTo>
                  <a:pt x="70484" y="317539"/>
                </a:lnTo>
                <a:lnTo>
                  <a:pt x="59830" y="309002"/>
                </a:lnTo>
                <a:lnTo>
                  <a:pt x="49875" y="299561"/>
                </a:lnTo>
                <a:lnTo>
                  <a:pt x="40672" y="289272"/>
                </a:lnTo>
                <a:lnTo>
                  <a:pt x="32271" y="278192"/>
                </a:lnTo>
                <a:lnTo>
                  <a:pt x="24724" y="266375"/>
                </a:lnTo>
                <a:lnTo>
                  <a:pt x="18081" y="253876"/>
                </a:lnTo>
                <a:lnTo>
                  <a:pt x="12395" y="240752"/>
                </a:lnTo>
                <a:lnTo>
                  <a:pt x="7715" y="227057"/>
                </a:lnTo>
                <a:lnTo>
                  <a:pt x="4094" y="212848"/>
                </a:lnTo>
                <a:lnTo>
                  <a:pt x="1582" y="198179"/>
                </a:lnTo>
                <a:lnTo>
                  <a:pt x="232" y="183106"/>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03" name="object 54"/>
          <p:cNvSpPr/>
          <p:nvPr/>
        </p:nvSpPr>
        <p:spPr>
          <a:xfrm>
            <a:off x="8877097" y="2753913"/>
            <a:ext cx="347472" cy="347472"/>
          </a:xfrm>
          <a:custGeom>
            <a:avLst/>
            <a:gdLst/>
            <a:ahLst/>
            <a:cxnLst/>
            <a:rect l="l" t="t" r="r" b="b"/>
            <a:pathLst>
              <a:path w="320730"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4"/>
                </a:lnTo>
                <a:lnTo>
                  <a:pt x="308334" y="106609"/>
                </a:lnTo>
                <a:lnTo>
                  <a:pt x="313014" y="120303"/>
                </a:lnTo>
                <a:lnTo>
                  <a:pt x="316635" y="134512"/>
                </a:lnTo>
                <a:lnTo>
                  <a:pt x="319146" y="149181"/>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2"/>
                </a:lnTo>
                <a:lnTo>
                  <a:pt x="146243" y="346698"/>
                </a:lnTo>
                <a:lnTo>
                  <a:pt x="132464" y="344742"/>
                </a:lnTo>
                <a:lnTo>
                  <a:pt x="119078" y="341551"/>
                </a:lnTo>
                <a:lnTo>
                  <a:pt x="106136" y="337180"/>
                </a:lnTo>
                <a:lnTo>
                  <a:pt x="93688" y="331684"/>
                </a:lnTo>
                <a:lnTo>
                  <a:pt x="81788" y="325119"/>
                </a:lnTo>
                <a:lnTo>
                  <a:pt x="70484" y="317539"/>
                </a:lnTo>
                <a:lnTo>
                  <a:pt x="59830" y="309002"/>
                </a:lnTo>
                <a:lnTo>
                  <a:pt x="49875" y="299561"/>
                </a:lnTo>
                <a:lnTo>
                  <a:pt x="40672" y="289272"/>
                </a:lnTo>
                <a:lnTo>
                  <a:pt x="32271" y="278192"/>
                </a:lnTo>
                <a:lnTo>
                  <a:pt x="24724" y="266375"/>
                </a:lnTo>
                <a:lnTo>
                  <a:pt x="18081" y="253876"/>
                </a:lnTo>
                <a:lnTo>
                  <a:pt x="12395" y="240752"/>
                </a:lnTo>
                <a:lnTo>
                  <a:pt x="7715" y="227057"/>
                </a:lnTo>
                <a:lnTo>
                  <a:pt x="4094" y="212848"/>
                </a:lnTo>
                <a:lnTo>
                  <a:pt x="1582" y="198179"/>
                </a:lnTo>
                <a:lnTo>
                  <a:pt x="232" y="183106"/>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04" name="object 52"/>
          <p:cNvSpPr/>
          <p:nvPr/>
        </p:nvSpPr>
        <p:spPr>
          <a:xfrm>
            <a:off x="6220124" y="4120868"/>
            <a:ext cx="347472" cy="347472"/>
          </a:xfrm>
          <a:custGeom>
            <a:avLst/>
            <a:gdLst/>
            <a:ahLst/>
            <a:cxnLst/>
            <a:rect l="l" t="t" r="r" b="b"/>
            <a:pathLst>
              <a:path w="320730"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5"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1"/>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05" name="object 50"/>
          <p:cNvSpPr/>
          <p:nvPr/>
        </p:nvSpPr>
        <p:spPr>
          <a:xfrm>
            <a:off x="5965297" y="4612355"/>
            <a:ext cx="347472" cy="347472"/>
          </a:xfrm>
          <a:custGeom>
            <a:avLst/>
            <a:gdLst/>
            <a:ahLst/>
            <a:cxnLst/>
            <a:rect l="l" t="t" r="r" b="b"/>
            <a:pathLst>
              <a:path w="320730"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6"/>
                </a:lnTo>
                <a:lnTo>
                  <a:pt x="0" y="173681"/>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06" name="object 48"/>
          <p:cNvSpPr/>
          <p:nvPr/>
        </p:nvSpPr>
        <p:spPr>
          <a:xfrm>
            <a:off x="4654532" y="4049985"/>
            <a:ext cx="347472" cy="347472"/>
          </a:xfrm>
          <a:custGeom>
            <a:avLst/>
            <a:gdLst/>
            <a:ahLst/>
            <a:cxnLst/>
            <a:rect l="l" t="t" r="r" b="b"/>
            <a:pathLst>
              <a:path w="320729"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6" y="149182"/>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07" name="object 42"/>
          <p:cNvSpPr/>
          <p:nvPr/>
        </p:nvSpPr>
        <p:spPr>
          <a:xfrm>
            <a:off x="7272103" y="3311841"/>
            <a:ext cx="347472" cy="347472"/>
          </a:xfrm>
          <a:custGeom>
            <a:avLst/>
            <a:gdLst/>
            <a:ahLst/>
            <a:cxnLst/>
            <a:rect l="l" t="t" r="r" b="b"/>
            <a:pathLst>
              <a:path w="320730"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4" y="346697"/>
                </a:lnTo>
                <a:lnTo>
                  <a:pt x="132465" y="344742"/>
                </a:lnTo>
                <a:lnTo>
                  <a:pt x="119078" y="341551"/>
                </a:lnTo>
                <a:lnTo>
                  <a:pt x="106136" y="337180"/>
                </a:lnTo>
                <a:lnTo>
                  <a:pt x="93689" y="331684"/>
                </a:lnTo>
                <a:lnTo>
                  <a:pt x="81788" y="325119"/>
                </a:lnTo>
                <a:lnTo>
                  <a:pt x="70485" y="317539"/>
                </a:lnTo>
                <a:lnTo>
                  <a:pt x="59830" y="309001"/>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6"/>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08" name="object 44"/>
          <p:cNvSpPr/>
          <p:nvPr/>
        </p:nvSpPr>
        <p:spPr>
          <a:xfrm>
            <a:off x="7084113" y="2580232"/>
            <a:ext cx="347472" cy="347472"/>
          </a:xfrm>
          <a:custGeom>
            <a:avLst/>
            <a:gdLst/>
            <a:ahLst/>
            <a:cxnLst/>
            <a:rect l="l" t="t" r="r" b="b"/>
            <a:pathLst>
              <a:path w="320730"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2"/>
                </a:lnTo>
                <a:lnTo>
                  <a:pt x="146244" y="346698"/>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3"/>
                </a:lnTo>
                <a:lnTo>
                  <a:pt x="32271" y="278192"/>
                </a:lnTo>
                <a:lnTo>
                  <a:pt x="24724" y="266375"/>
                </a:lnTo>
                <a:lnTo>
                  <a:pt x="18081" y="253876"/>
                </a:lnTo>
                <a:lnTo>
                  <a:pt x="12395" y="240752"/>
                </a:lnTo>
                <a:lnTo>
                  <a:pt x="7715" y="227058"/>
                </a:lnTo>
                <a:lnTo>
                  <a:pt x="4094" y="212848"/>
                </a:lnTo>
                <a:lnTo>
                  <a:pt x="1583" y="198179"/>
                </a:lnTo>
                <a:lnTo>
                  <a:pt x="232" y="183107"/>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09" name="object 46"/>
          <p:cNvSpPr/>
          <p:nvPr/>
        </p:nvSpPr>
        <p:spPr>
          <a:xfrm>
            <a:off x="6945508" y="2964479"/>
            <a:ext cx="347472" cy="347472"/>
          </a:xfrm>
          <a:custGeom>
            <a:avLst/>
            <a:gdLst/>
            <a:ahLst/>
            <a:cxnLst/>
            <a:rect l="l" t="t" r="r" b="b"/>
            <a:pathLst>
              <a:path w="320730"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4"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30" y="342927"/>
                </a:lnTo>
                <a:lnTo>
                  <a:pt x="182985" y="345647"/>
                </a:lnTo>
                <a:lnTo>
                  <a:pt x="169068" y="347110"/>
                </a:lnTo>
                <a:lnTo>
                  <a:pt x="160365" y="347362"/>
                </a:lnTo>
                <a:lnTo>
                  <a:pt x="146244" y="346698"/>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3" y="198179"/>
                </a:lnTo>
                <a:lnTo>
                  <a:pt x="232" y="183107"/>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10" name="object 40"/>
          <p:cNvSpPr/>
          <p:nvPr/>
        </p:nvSpPr>
        <p:spPr>
          <a:xfrm>
            <a:off x="6737120" y="4921685"/>
            <a:ext cx="347472" cy="347472"/>
          </a:xfrm>
          <a:custGeom>
            <a:avLst/>
            <a:gdLst/>
            <a:ahLst/>
            <a:cxnLst/>
            <a:rect l="l" t="t" r="r" b="b"/>
            <a:pathLst>
              <a:path w="320729"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29"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1"/>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11" name="object 38"/>
          <p:cNvSpPr/>
          <p:nvPr/>
        </p:nvSpPr>
        <p:spPr>
          <a:xfrm>
            <a:off x="8556365" y="2219115"/>
            <a:ext cx="347472" cy="347472"/>
          </a:xfrm>
          <a:custGeom>
            <a:avLst/>
            <a:gdLst/>
            <a:ahLst/>
            <a:cxnLst/>
            <a:rect l="l" t="t" r="r" b="b"/>
            <a:pathLst>
              <a:path w="320729"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4"/>
                </a:lnTo>
                <a:lnTo>
                  <a:pt x="308334" y="106609"/>
                </a:lnTo>
                <a:lnTo>
                  <a:pt x="313014" y="120303"/>
                </a:lnTo>
                <a:lnTo>
                  <a:pt x="316635" y="134512"/>
                </a:lnTo>
                <a:lnTo>
                  <a:pt x="319146" y="149181"/>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2"/>
                </a:lnTo>
                <a:lnTo>
                  <a:pt x="146243" y="346698"/>
                </a:lnTo>
                <a:lnTo>
                  <a:pt x="132464" y="344742"/>
                </a:lnTo>
                <a:lnTo>
                  <a:pt x="119078" y="341551"/>
                </a:lnTo>
                <a:lnTo>
                  <a:pt x="106136" y="337180"/>
                </a:lnTo>
                <a:lnTo>
                  <a:pt x="93688" y="331684"/>
                </a:lnTo>
                <a:lnTo>
                  <a:pt x="81788" y="325119"/>
                </a:lnTo>
                <a:lnTo>
                  <a:pt x="70484" y="317539"/>
                </a:lnTo>
                <a:lnTo>
                  <a:pt x="59830" y="309002"/>
                </a:lnTo>
                <a:lnTo>
                  <a:pt x="49875" y="299561"/>
                </a:lnTo>
                <a:lnTo>
                  <a:pt x="40672" y="289272"/>
                </a:lnTo>
                <a:lnTo>
                  <a:pt x="32271" y="278192"/>
                </a:lnTo>
                <a:lnTo>
                  <a:pt x="24724" y="266375"/>
                </a:lnTo>
                <a:lnTo>
                  <a:pt x="18081" y="253876"/>
                </a:lnTo>
                <a:lnTo>
                  <a:pt x="12395" y="240752"/>
                </a:lnTo>
                <a:lnTo>
                  <a:pt x="7715" y="227057"/>
                </a:lnTo>
                <a:lnTo>
                  <a:pt x="4094" y="212848"/>
                </a:lnTo>
                <a:lnTo>
                  <a:pt x="1582" y="198179"/>
                </a:lnTo>
                <a:lnTo>
                  <a:pt x="232" y="183106"/>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12" name="object 36"/>
          <p:cNvSpPr/>
          <p:nvPr/>
        </p:nvSpPr>
        <p:spPr>
          <a:xfrm>
            <a:off x="8909165" y="3402186"/>
            <a:ext cx="347472" cy="347472"/>
          </a:xfrm>
          <a:custGeom>
            <a:avLst/>
            <a:gdLst/>
            <a:ahLst/>
            <a:cxnLst/>
            <a:rect l="l" t="t" r="r" b="b"/>
            <a:pathLst>
              <a:path w="338701" h="347361">
                <a:moveTo>
                  <a:pt x="338701" y="173680"/>
                </a:moveTo>
                <a:lnTo>
                  <a:pt x="338086" y="158773"/>
                </a:lnTo>
                <a:lnTo>
                  <a:pt x="336274" y="144215"/>
                </a:lnTo>
                <a:lnTo>
                  <a:pt x="333315" y="130059"/>
                </a:lnTo>
                <a:lnTo>
                  <a:pt x="329260" y="116355"/>
                </a:lnTo>
                <a:lnTo>
                  <a:pt x="324157" y="103155"/>
                </a:lnTo>
                <a:lnTo>
                  <a:pt x="318058" y="90510"/>
                </a:lnTo>
                <a:lnTo>
                  <a:pt x="311012" y="78472"/>
                </a:lnTo>
                <a:lnTo>
                  <a:pt x="303069" y="67092"/>
                </a:lnTo>
                <a:lnTo>
                  <a:pt x="294280" y="56421"/>
                </a:lnTo>
                <a:lnTo>
                  <a:pt x="284694" y="46511"/>
                </a:lnTo>
                <a:lnTo>
                  <a:pt x="274362" y="37412"/>
                </a:lnTo>
                <a:lnTo>
                  <a:pt x="263333" y="29177"/>
                </a:lnTo>
                <a:lnTo>
                  <a:pt x="251657" y="21856"/>
                </a:lnTo>
                <a:lnTo>
                  <a:pt x="239385" y="15500"/>
                </a:lnTo>
                <a:lnTo>
                  <a:pt x="226566" y="10162"/>
                </a:lnTo>
                <a:lnTo>
                  <a:pt x="213252" y="5892"/>
                </a:lnTo>
                <a:lnTo>
                  <a:pt x="199490" y="2742"/>
                </a:lnTo>
                <a:lnTo>
                  <a:pt x="185333" y="763"/>
                </a:lnTo>
                <a:lnTo>
                  <a:pt x="170829" y="6"/>
                </a:lnTo>
                <a:lnTo>
                  <a:pt x="169350" y="0"/>
                </a:lnTo>
                <a:lnTo>
                  <a:pt x="154814" y="630"/>
                </a:lnTo>
                <a:lnTo>
                  <a:pt x="140620" y="2489"/>
                </a:lnTo>
                <a:lnTo>
                  <a:pt x="126816" y="5523"/>
                </a:lnTo>
                <a:lnTo>
                  <a:pt x="113454" y="9683"/>
                </a:lnTo>
                <a:lnTo>
                  <a:pt x="100583" y="14916"/>
                </a:lnTo>
                <a:lnTo>
                  <a:pt x="88254" y="21171"/>
                </a:lnTo>
                <a:lnTo>
                  <a:pt x="76516" y="28397"/>
                </a:lnTo>
                <a:lnTo>
                  <a:pt x="65420" y="36543"/>
                </a:lnTo>
                <a:lnTo>
                  <a:pt x="55015" y="45557"/>
                </a:lnTo>
                <a:lnTo>
                  <a:pt x="45351" y="55388"/>
                </a:lnTo>
                <a:lnTo>
                  <a:pt x="36479" y="65984"/>
                </a:lnTo>
                <a:lnTo>
                  <a:pt x="28449" y="77295"/>
                </a:lnTo>
                <a:lnTo>
                  <a:pt x="21311" y="89269"/>
                </a:lnTo>
                <a:lnTo>
                  <a:pt x="15114" y="101855"/>
                </a:lnTo>
                <a:lnTo>
                  <a:pt x="9909" y="115001"/>
                </a:lnTo>
                <a:lnTo>
                  <a:pt x="5745" y="128657"/>
                </a:lnTo>
                <a:lnTo>
                  <a:pt x="2674" y="142770"/>
                </a:lnTo>
                <a:lnTo>
                  <a:pt x="744" y="157289"/>
                </a:lnTo>
                <a:lnTo>
                  <a:pt x="6" y="172164"/>
                </a:lnTo>
                <a:lnTo>
                  <a:pt x="0" y="173680"/>
                </a:lnTo>
                <a:lnTo>
                  <a:pt x="615" y="188588"/>
                </a:lnTo>
                <a:lnTo>
                  <a:pt x="2427" y="203146"/>
                </a:lnTo>
                <a:lnTo>
                  <a:pt x="5386" y="217302"/>
                </a:lnTo>
                <a:lnTo>
                  <a:pt x="9441" y="231006"/>
                </a:lnTo>
                <a:lnTo>
                  <a:pt x="14544" y="244206"/>
                </a:lnTo>
                <a:lnTo>
                  <a:pt x="20643" y="256850"/>
                </a:lnTo>
                <a:lnTo>
                  <a:pt x="27689" y="268888"/>
                </a:lnTo>
                <a:lnTo>
                  <a:pt x="35631" y="280269"/>
                </a:lnTo>
                <a:lnTo>
                  <a:pt x="44421" y="290940"/>
                </a:lnTo>
                <a:lnTo>
                  <a:pt x="54007" y="300850"/>
                </a:lnTo>
                <a:lnTo>
                  <a:pt x="64339" y="309949"/>
                </a:lnTo>
                <a:lnTo>
                  <a:pt x="75368" y="318184"/>
                </a:lnTo>
                <a:lnTo>
                  <a:pt x="87044" y="325505"/>
                </a:lnTo>
                <a:lnTo>
                  <a:pt x="99316" y="331861"/>
                </a:lnTo>
                <a:lnTo>
                  <a:pt x="112134" y="337199"/>
                </a:lnTo>
                <a:lnTo>
                  <a:pt x="125449" y="341469"/>
                </a:lnTo>
                <a:lnTo>
                  <a:pt x="139210" y="344619"/>
                </a:lnTo>
                <a:lnTo>
                  <a:pt x="153368" y="346598"/>
                </a:lnTo>
                <a:lnTo>
                  <a:pt x="167872" y="347355"/>
                </a:lnTo>
                <a:lnTo>
                  <a:pt x="169350" y="347361"/>
                </a:lnTo>
                <a:lnTo>
                  <a:pt x="183886" y="346731"/>
                </a:lnTo>
                <a:lnTo>
                  <a:pt x="198081" y="344872"/>
                </a:lnTo>
                <a:lnTo>
                  <a:pt x="211885" y="341838"/>
                </a:lnTo>
                <a:lnTo>
                  <a:pt x="225247" y="337678"/>
                </a:lnTo>
                <a:lnTo>
                  <a:pt x="238117" y="332445"/>
                </a:lnTo>
                <a:lnTo>
                  <a:pt x="250447" y="326190"/>
                </a:lnTo>
                <a:lnTo>
                  <a:pt x="262185" y="318964"/>
                </a:lnTo>
                <a:lnTo>
                  <a:pt x="273281" y="310818"/>
                </a:lnTo>
                <a:lnTo>
                  <a:pt x="283686" y="301804"/>
                </a:lnTo>
                <a:lnTo>
                  <a:pt x="293349" y="291973"/>
                </a:lnTo>
                <a:lnTo>
                  <a:pt x="302221" y="281377"/>
                </a:lnTo>
                <a:lnTo>
                  <a:pt x="310251" y="270066"/>
                </a:lnTo>
                <a:lnTo>
                  <a:pt x="317390" y="258092"/>
                </a:lnTo>
                <a:lnTo>
                  <a:pt x="323587" y="245506"/>
                </a:lnTo>
                <a:lnTo>
                  <a:pt x="328792" y="232360"/>
                </a:lnTo>
                <a:lnTo>
                  <a:pt x="332956" y="218704"/>
                </a:lnTo>
                <a:lnTo>
                  <a:pt x="336027" y="204591"/>
                </a:lnTo>
                <a:lnTo>
                  <a:pt x="337957" y="190071"/>
                </a:lnTo>
                <a:lnTo>
                  <a:pt x="338695" y="175197"/>
                </a:lnTo>
                <a:lnTo>
                  <a:pt x="338701"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13" name="object 34"/>
          <p:cNvSpPr/>
          <p:nvPr/>
        </p:nvSpPr>
        <p:spPr>
          <a:xfrm>
            <a:off x="6562354" y="2483005"/>
            <a:ext cx="347472" cy="347472"/>
          </a:xfrm>
          <a:custGeom>
            <a:avLst/>
            <a:gdLst/>
            <a:ahLst/>
            <a:cxnLst/>
            <a:rect l="l" t="t" r="r" b="b"/>
            <a:pathLst>
              <a:path w="320729"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5" y="2619"/>
                </a:lnTo>
                <a:lnTo>
                  <a:pt x="201651" y="5810"/>
                </a:lnTo>
                <a:lnTo>
                  <a:pt x="214593" y="10181"/>
                </a:lnTo>
                <a:lnTo>
                  <a:pt x="227041" y="15677"/>
                </a:lnTo>
                <a:lnTo>
                  <a:pt x="238941" y="22242"/>
                </a:lnTo>
                <a:lnTo>
                  <a:pt x="250245" y="29822"/>
                </a:lnTo>
                <a:lnTo>
                  <a:pt x="260899" y="38359"/>
                </a:lnTo>
                <a:lnTo>
                  <a:pt x="270854"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2"/>
                </a:lnTo>
                <a:lnTo>
                  <a:pt x="146244" y="346698"/>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3" y="198179"/>
                </a:lnTo>
                <a:lnTo>
                  <a:pt x="232" y="183107"/>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14" name="object 32"/>
          <p:cNvSpPr/>
          <p:nvPr/>
        </p:nvSpPr>
        <p:spPr>
          <a:xfrm>
            <a:off x="8716732" y="1593274"/>
            <a:ext cx="347472" cy="347472"/>
          </a:xfrm>
          <a:custGeom>
            <a:avLst/>
            <a:gdLst/>
            <a:ahLst/>
            <a:cxnLst/>
            <a:rect l="l" t="t" r="r" b="b"/>
            <a:pathLst>
              <a:path w="320730"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4"/>
                </a:lnTo>
                <a:lnTo>
                  <a:pt x="308334" y="106609"/>
                </a:lnTo>
                <a:lnTo>
                  <a:pt x="313014" y="120303"/>
                </a:lnTo>
                <a:lnTo>
                  <a:pt x="316635" y="134512"/>
                </a:lnTo>
                <a:lnTo>
                  <a:pt x="319147" y="149181"/>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3"/>
                </a:lnTo>
                <a:lnTo>
                  <a:pt x="285311" y="282563"/>
                </a:lnTo>
                <a:lnTo>
                  <a:pt x="276594" y="293344"/>
                </a:lnTo>
                <a:lnTo>
                  <a:pt x="267094" y="303311"/>
                </a:lnTo>
                <a:lnTo>
                  <a:pt x="256863" y="312410"/>
                </a:lnTo>
                <a:lnTo>
                  <a:pt x="245952" y="320584"/>
                </a:lnTo>
                <a:lnTo>
                  <a:pt x="234412" y="327778"/>
                </a:lnTo>
                <a:lnTo>
                  <a:pt x="222294" y="333937"/>
                </a:lnTo>
                <a:lnTo>
                  <a:pt x="209649" y="339005"/>
                </a:lnTo>
                <a:lnTo>
                  <a:pt x="196530" y="342927"/>
                </a:lnTo>
                <a:lnTo>
                  <a:pt x="182985" y="345647"/>
                </a:lnTo>
                <a:lnTo>
                  <a:pt x="169068" y="347110"/>
                </a:lnTo>
                <a:lnTo>
                  <a:pt x="160364" y="347362"/>
                </a:lnTo>
                <a:lnTo>
                  <a:pt x="146243" y="346698"/>
                </a:lnTo>
                <a:lnTo>
                  <a:pt x="132464" y="344742"/>
                </a:lnTo>
                <a:lnTo>
                  <a:pt x="119078" y="341551"/>
                </a:lnTo>
                <a:lnTo>
                  <a:pt x="106136" y="337180"/>
                </a:lnTo>
                <a:lnTo>
                  <a:pt x="93688" y="331684"/>
                </a:lnTo>
                <a:lnTo>
                  <a:pt x="81788" y="325119"/>
                </a:lnTo>
                <a:lnTo>
                  <a:pt x="70484" y="317539"/>
                </a:lnTo>
                <a:lnTo>
                  <a:pt x="59830" y="309002"/>
                </a:lnTo>
                <a:lnTo>
                  <a:pt x="49875" y="299561"/>
                </a:lnTo>
                <a:lnTo>
                  <a:pt x="40672" y="289272"/>
                </a:lnTo>
                <a:lnTo>
                  <a:pt x="32271" y="278192"/>
                </a:lnTo>
                <a:lnTo>
                  <a:pt x="24724" y="266375"/>
                </a:lnTo>
                <a:lnTo>
                  <a:pt x="18081" y="253876"/>
                </a:lnTo>
                <a:lnTo>
                  <a:pt x="12395" y="240752"/>
                </a:lnTo>
                <a:lnTo>
                  <a:pt x="7715" y="227057"/>
                </a:lnTo>
                <a:lnTo>
                  <a:pt x="4094" y="212848"/>
                </a:lnTo>
                <a:lnTo>
                  <a:pt x="1582" y="198179"/>
                </a:lnTo>
                <a:lnTo>
                  <a:pt x="232" y="183106"/>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15" name="object 30"/>
          <p:cNvSpPr/>
          <p:nvPr/>
        </p:nvSpPr>
        <p:spPr>
          <a:xfrm>
            <a:off x="7725572" y="3169970"/>
            <a:ext cx="347472" cy="347472"/>
          </a:xfrm>
          <a:custGeom>
            <a:avLst/>
            <a:gdLst/>
            <a:ahLst/>
            <a:cxnLst/>
            <a:rect l="l" t="t" r="r" b="b"/>
            <a:pathLst>
              <a:path w="320729"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2"/>
                </a:lnTo>
                <a:lnTo>
                  <a:pt x="146244" y="346698"/>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3" y="198179"/>
                </a:lnTo>
                <a:lnTo>
                  <a:pt x="232" y="183107"/>
                </a:lnTo>
                <a:lnTo>
                  <a:pt x="0" y="173680"/>
                </a:lnTo>
                <a:close/>
              </a:path>
            </a:pathLst>
          </a:custGeom>
          <a:solidFill>
            <a:srgbClr val="59BAD1"/>
          </a:solidFill>
          <a:ln w="28575">
            <a:solidFill>
              <a:srgbClr val="418FA2"/>
            </a:solidFill>
          </a:ln>
        </p:spPr>
        <p:txBody>
          <a:bodyPr wrap="square" lIns="0" tIns="0" rIns="0" bIns="0" rtlCol="0">
            <a:noAutofit/>
          </a:bodyPr>
          <a:lstStyle/>
          <a:p>
            <a:endParaRPr/>
          </a:p>
        </p:txBody>
      </p:sp>
      <p:sp>
        <p:nvSpPr>
          <p:cNvPr id="116" name="object 28"/>
          <p:cNvSpPr/>
          <p:nvPr/>
        </p:nvSpPr>
        <p:spPr>
          <a:xfrm>
            <a:off x="6401989" y="5328656"/>
            <a:ext cx="347472" cy="347472"/>
          </a:xfrm>
          <a:custGeom>
            <a:avLst/>
            <a:gdLst/>
            <a:ahLst/>
            <a:cxnLst/>
            <a:rect l="l" t="t" r="r" b="b"/>
            <a:pathLst>
              <a:path w="320730"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6"/>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17" name="object 26"/>
          <p:cNvSpPr/>
          <p:nvPr/>
        </p:nvSpPr>
        <p:spPr>
          <a:xfrm>
            <a:off x="7105873" y="4521611"/>
            <a:ext cx="347472" cy="347472"/>
          </a:xfrm>
          <a:custGeom>
            <a:avLst/>
            <a:gdLst/>
            <a:ahLst/>
            <a:cxnLst/>
            <a:rect l="l" t="t" r="r" b="b"/>
            <a:pathLst>
              <a:path w="320730"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6"/>
                </a:lnTo>
                <a:lnTo>
                  <a:pt x="0" y="173681"/>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18" name="object 24"/>
          <p:cNvSpPr/>
          <p:nvPr/>
        </p:nvSpPr>
        <p:spPr>
          <a:xfrm>
            <a:off x="5052670" y="3517331"/>
            <a:ext cx="347472" cy="347472"/>
          </a:xfrm>
          <a:custGeom>
            <a:avLst/>
            <a:gdLst/>
            <a:ahLst/>
            <a:cxnLst/>
            <a:rect l="l" t="t" r="r" b="b"/>
            <a:pathLst>
              <a:path w="320730"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1"/>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19" name="object 22"/>
          <p:cNvSpPr/>
          <p:nvPr/>
        </p:nvSpPr>
        <p:spPr>
          <a:xfrm>
            <a:off x="4776845" y="5206506"/>
            <a:ext cx="347472" cy="347472"/>
          </a:xfrm>
          <a:custGeom>
            <a:avLst/>
            <a:gdLst/>
            <a:ahLst/>
            <a:cxnLst/>
            <a:rect l="l" t="t" r="r" b="b"/>
            <a:pathLst>
              <a:path w="320730"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20" name="object 20"/>
          <p:cNvSpPr/>
          <p:nvPr/>
        </p:nvSpPr>
        <p:spPr>
          <a:xfrm>
            <a:off x="5373401" y="4051297"/>
            <a:ext cx="347472" cy="347472"/>
          </a:xfrm>
          <a:custGeom>
            <a:avLst/>
            <a:gdLst/>
            <a:ahLst/>
            <a:cxnLst/>
            <a:rect l="l" t="t" r="r" b="b"/>
            <a:pathLst>
              <a:path w="320730"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2"/>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1"/>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21" name="object 18"/>
          <p:cNvSpPr/>
          <p:nvPr/>
        </p:nvSpPr>
        <p:spPr>
          <a:xfrm>
            <a:off x="8237687" y="2691052"/>
            <a:ext cx="347472" cy="347472"/>
          </a:xfrm>
          <a:custGeom>
            <a:avLst/>
            <a:gdLst/>
            <a:ahLst/>
            <a:cxnLst/>
            <a:rect l="l" t="t" r="r" b="b"/>
            <a:pathLst>
              <a:path w="320730"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4"/>
                </a:lnTo>
                <a:lnTo>
                  <a:pt x="308334" y="106609"/>
                </a:lnTo>
                <a:lnTo>
                  <a:pt x="313014" y="120303"/>
                </a:lnTo>
                <a:lnTo>
                  <a:pt x="316635" y="134512"/>
                </a:lnTo>
                <a:lnTo>
                  <a:pt x="319147" y="149181"/>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2"/>
                </a:lnTo>
                <a:lnTo>
                  <a:pt x="146243" y="346698"/>
                </a:lnTo>
                <a:lnTo>
                  <a:pt x="132464" y="344742"/>
                </a:lnTo>
                <a:lnTo>
                  <a:pt x="119078" y="341551"/>
                </a:lnTo>
                <a:lnTo>
                  <a:pt x="106136" y="337180"/>
                </a:lnTo>
                <a:lnTo>
                  <a:pt x="93688"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7"/>
                </a:lnTo>
                <a:lnTo>
                  <a:pt x="4094" y="212848"/>
                </a:lnTo>
                <a:lnTo>
                  <a:pt x="1582" y="198179"/>
                </a:lnTo>
                <a:lnTo>
                  <a:pt x="232" y="183106"/>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22" name="object 6"/>
          <p:cNvSpPr txBox="1"/>
          <p:nvPr/>
        </p:nvSpPr>
        <p:spPr>
          <a:xfrm>
            <a:off x="2856125" y="3759280"/>
            <a:ext cx="992822" cy="330200"/>
          </a:xfrm>
          <a:prstGeom prst="rect">
            <a:avLst/>
          </a:prstGeom>
        </p:spPr>
        <p:txBody>
          <a:bodyPr wrap="square" lIns="0" tIns="0" rIns="0" bIns="0" rtlCol="0">
            <a:noAutofit/>
          </a:bodyPr>
          <a:lstStyle/>
          <a:p>
            <a:pPr marL="12700">
              <a:lnSpc>
                <a:spcPts val="2600"/>
              </a:lnSpc>
              <a:spcBef>
                <a:spcPts val="130"/>
              </a:spcBef>
            </a:pPr>
            <a:r>
              <a:rPr sz="3600" baseline="2275" dirty="0">
                <a:solidFill>
                  <a:srgbClr val="7F7E7E"/>
                </a:solidFill>
                <a:cs typeface="Calibri"/>
              </a:rPr>
              <a:t>Income</a:t>
            </a:r>
            <a:endParaRPr sz="2400" dirty="0">
              <a:cs typeface="Calibri"/>
            </a:endParaRPr>
          </a:p>
        </p:txBody>
      </p:sp>
      <p:grpSp>
        <p:nvGrpSpPr>
          <p:cNvPr id="123" name="Group 122"/>
          <p:cNvGrpSpPr/>
          <p:nvPr/>
        </p:nvGrpSpPr>
        <p:grpSpPr>
          <a:xfrm>
            <a:off x="3907438" y="1888930"/>
            <a:ext cx="6303362" cy="4054670"/>
            <a:chOff x="2343901" y="1923700"/>
            <a:chExt cx="6303362" cy="4054670"/>
          </a:xfrm>
        </p:grpSpPr>
        <p:sp>
          <p:nvSpPr>
            <p:cNvPr id="124" name="object 67"/>
            <p:cNvSpPr/>
            <p:nvPr/>
          </p:nvSpPr>
          <p:spPr>
            <a:xfrm>
              <a:off x="2343901" y="1923700"/>
              <a:ext cx="0" cy="4054670"/>
            </a:xfrm>
            <a:custGeom>
              <a:avLst/>
              <a:gdLst/>
              <a:ahLst/>
              <a:cxnLst/>
              <a:rect l="l" t="t" r="r" b="b"/>
              <a:pathLst>
                <a:path h="4054670">
                  <a:moveTo>
                    <a:pt x="0" y="4054670"/>
                  </a:moveTo>
                  <a:lnTo>
                    <a:pt x="0" y="0"/>
                  </a:lnTo>
                </a:path>
              </a:pathLst>
            </a:custGeom>
            <a:ln w="25399">
              <a:solidFill>
                <a:srgbClr val="6094C9"/>
              </a:solidFill>
              <a:headEnd type="none"/>
              <a:tailEnd type="arrow"/>
            </a:ln>
            <a:effectLst>
              <a:outerShdw blurRad="50800" dist="38100" dir="5400000" algn="t" rotWithShape="0">
                <a:prstClr val="black">
                  <a:alpha val="40000"/>
                </a:prstClr>
              </a:outerShdw>
            </a:effectLst>
          </p:spPr>
          <p:txBody>
            <a:bodyPr wrap="square" lIns="0" tIns="0" rIns="0" bIns="0" rtlCol="0">
              <a:noAutofit/>
            </a:bodyPr>
            <a:lstStyle/>
            <a:p>
              <a:endParaRPr/>
            </a:p>
          </p:txBody>
        </p:sp>
        <p:sp>
          <p:nvSpPr>
            <p:cNvPr id="125" name="object 70"/>
            <p:cNvSpPr/>
            <p:nvPr/>
          </p:nvSpPr>
          <p:spPr>
            <a:xfrm>
              <a:off x="2343901" y="5978370"/>
              <a:ext cx="6303362" cy="0"/>
            </a:xfrm>
            <a:custGeom>
              <a:avLst/>
              <a:gdLst/>
              <a:ahLst/>
              <a:cxnLst/>
              <a:rect l="l" t="t" r="r" b="b"/>
              <a:pathLst>
                <a:path w="6303362">
                  <a:moveTo>
                    <a:pt x="0" y="0"/>
                  </a:moveTo>
                  <a:lnTo>
                    <a:pt x="6303362" y="0"/>
                  </a:lnTo>
                </a:path>
              </a:pathLst>
            </a:custGeom>
            <a:ln w="25399">
              <a:solidFill>
                <a:srgbClr val="6094C9"/>
              </a:solidFill>
              <a:headEnd type="none"/>
              <a:tailEnd type="arrow"/>
            </a:ln>
            <a:effectLst>
              <a:outerShdw blurRad="50800" dist="38100" algn="l" rotWithShape="0">
                <a:prstClr val="black">
                  <a:alpha val="40000"/>
                </a:prstClr>
              </a:outerShdw>
            </a:effectLst>
          </p:spPr>
          <p:txBody>
            <a:bodyPr wrap="square" lIns="0" tIns="0" rIns="0" bIns="0" rtlCol="0">
              <a:noAutofit/>
            </a:bodyPr>
            <a:lstStyle/>
            <a:p>
              <a:endParaRPr/>
            </a:p>
          </p:txBody>
        </p:sp>
      </p:grpSp>
      <p:sp>
        <p:nvSpPr>
          <p:cNvPr id="126" name="object 69"/>
          <p:cNvSpPr/>
          <p:nvPr/>
        </p:nvSpPr>
        <p:spPr>
          <a:xfrm>
            <a:off x="7006208" y="2493252"/>
            <a:ext cx="565019" cy="625840"/>
          </a:xfrm>
          <a:custGeom>
            <a:avLst/>
            <a:gdLst/>
            <a:ahLst/>
            <a:cxnLst/>
            <a:rect l="l" t="t" r="r" b="b"/>
            <a:pathLst>
              <a:path w="565019" h="625840">
                <a:moveTo>
                  <a:pt x="0" y="0"/>
                </a:moveTo>
                <a:lnTo>
                  <a:pt x="0" y="625840"/>
                </a:lnTo>
                <a:lnTo>
                  <a:pt x="565019" y="625840"/>
                </a:lnTo>
                <a:lnTo>
                  <a:pt x="565019" y="0"/>
                </a:lnTo>
                <a:lnTo>
                  <a:pt x="0" y="0"/>
                </a:lnTo>
                <a:close/>
              </a:path>
            </a:pathLst>
          </a:custGeom>
          <a:solidFill>
            <a:srgbClr val="59B9D0">
              <a:alpha val="71000"/>
            </a:srgbClr>
          </a:solidFill>
          <a:effectLst>
            <a:outerShdw blurRad="50800" dist="38100" dir="5400000" algn="t" rotWithShape="0">
              <a:prstClr val="black">
                <a:alpha val="40000"/>
              </a:prstClr>
            </a:outerShdw>
          </a:effectLst>
        </p:spPr>
        <p:txBody>
          <a:bodyPr wrap="square" lIns="0" tIns="0" rIns="0" bIns="0" rtlCol="0">
            <a:noAutofit/>
          </a:bodyPr>
          <a:lstStyle/>
          <a:p>
            <a:endParaRPr/>
          </a:p>
        </p:txBody>
      </p:sp>
      <p:sp>
        <p:nvSpPr>
          <p:cNvPr id="127" name="object 69"/>
          <p:cNvSpPr/>
          <p:nvPr/>
        </p:nvSpPr>
        <p:spPr>
          <a:xfrm>
            <a:off x="5205885" y="3841353"/>
            <a:ext cx="565019" cy="625840"/>
          </a:xfrm>
          <a:custGeom>
            <a:avLst/>
            <a:gdLst/>
            <a:ahLst/>
            <a:cxnLst/>
            <a:rect l="l" t="t" r="r" b="b"/>
            <a:pathLst>
              <a:path w="565019" h="625840">
                <a:moveTo>
                  <a:pt x="0" y="0"/>
                </a:moveTo>
                <a:lnTo>
                  <a:pt x="0" y="625840"/>
                </a:lnTo>
                <a:lnTo>
                  <a:pt x="565019" y="625840"/>
                </a:lnTo>
                <a:lnTo>
                  <a:pt x="565019" y="0"/>
                </a:lnTo>
                <a:lnTo>
                  <a:pt x="0" y="0"/>
                </a:lnTo>
                <a:close/>
              </a:path>
            </a:pathLst>
          </a:custGeom>
          <a:solidFill>
            <a:srgbClr val="CD665F">
              <a:alpha val="71000"/>
            </a:srgbClr>
          </a:solidFill>
          <a:effectLst>
            <a:outerShdw blurRad="50800" dist="38100" dir="5400000" algn="t" rotWithShape="0">
              <a:prstClr val="black">
                <a:alpha val="40000"/>
              </a:prstClr>
            </a:outerShdw>
          </a:effectLst>
        </p:spPr>
        <p:txBody>
          <a:bodyPr wrap="square" lIns="0" tIns="0" rIns="0" bIns="0" rtlCol="0">
            <a:noAutofit/>
          </a:bodyPr>
          <a:lstStyle/>
          <a:p>
            <a:endParaRPr/>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object 5"/>
          <p:cNvSpPr txBox="1"/>
          <p:nvPr/>
        </p:nvSpPr>
        <p:spPr>
          <a:xfrm>
            <a:off x="6950816" y="6116930"/>
            <a:ext cx="542241" cy="330200"/>
          </a:xfrm>
          <a:prstGeom prst="rect">
            <a:avLst/>
          </a:prstGeom>
        </p:spPr>
        <p:txBody>
          <a:bodyPr wrap="square" lIns="0" tIns="0" rIns="0" bIns="0" rtlCol="0">
            <a:noAutofit/>
          </a:bodyPr>
          <a:lstStyle/>
          <a:p>
            <a:pPr marL="12700">
              <a:lnSpc>
                <a:spcPts val="2600"/>
              </a:lnSpc>
              <a:spcBef>
                <a:spcPts val="130"/>
              </a:spcBef>
            </a:pPr>
            <a:r>
              <a:rPr sz="3600" baseline="2275" dirty="0">
                <a:solidFill>
                  <a:srgbClr val="7F7E7E"/>
                </a:solidFill>
                <a:latin typeface="Calibri"/>
                <a:cs typeface="Calibri"/>
              </a:rPr>
              <a:t>Age</a:t>
            </a:r>
            <a:endParaRPr sz="2400">
              <a:latin typeface="Calibri"/>
              <a:cs typeface="Calibri"/>
            </a:endParaRPr>
          </a:p>
        </p:txBody>
      </p:sp>
      <p:sp>
        <p:nvSpPr>
          <p:cNvPr id="95" name="object 5"/>
          <p:cNvSpPr txBox="1"/>
          <p:nvPr/>
        </p:nvSpPr>
        <p:spPr>
          <a:xfrm>
            <a:off x="3625916" y="369651"/>
            <a:ext cx="6889684" cy="807913"/>
          </a:xfrm>
          <a:prstGeom prst="rect">
            <a:avLst/>
          </a:prstGeom>
        </p:spPr>
        <p:txBody>
          <a:bodyPr wrap="square" lIns="0" tIns="0" rIns="0" bIns="0" rtlCol="0">
            <a:spAutoFit/>
          </a:bodyPr>
          <a:lstStyle/>
          <a:p>
            <a:pPr marL="12700" marR="41909">
              <a:lnSpc>
                <a:spcPts val="3454"/>
              </a:lnSpc>
              <a:spcBef>
                <a:spcPts val="172"/>
              </a:spcBef>
            </a:pPr>
            <a:r>
              <a:rPr lang="en-US" sz="4800" baseline="2560" dirty="0">
                <a:solidFill>
                  <a:srgbClr val="4E81BC"/>
                </a:solidFill>
                <a:latin typeface="+mj-lt"/>
                <a:cs typeface="Calibri"/>
              </a:rPr>
              <a:t>Mean Shift</a:t>
            </a:r>
            <a:endParaRPr sz="3200" dirty="0">
              <a:latin typeface="+mj-lt"/>
              <a:cs typeface="Calibri"/>
            </a:endParaRPr>
          </a:p>
          <a:p>
            <a:pPr marL="12700">
              <a:lnSpc>
                <a:spcPts val="2770"/>
              </a:lnSpc>
            </a:pPr>
            <a:r>
              <a:rPr lang="en-US" sz="3200" baseline="1137" dirty="0">
                <a:solidFill>
                  <a:srgbClr val="7F7E7E"/>
                </a:solidFill>
                <a:cs typeface="Calibri"/>
              </a:rPr>
              <a:t>Start at another point</a:t>
            </a:r>
          </a:p>
        </p:txBody>
      </p:sp>
      <p:sp>
        <p:nvSpPr>
          <p:cNvPr id="96" name="object 82"/>
          <p:cNvSpPr/>
          <p:nvPr/>
        </p:nvSpPr>
        <p:spPr>
          <a:xfrm>
            <a:off x="5938372" y="5487188"/>
            <a:ext cx="347472" cy="347472"/>
          </a:xfrm>
          <a:custGeom>
            <a:avLst/>
            <a:gdLst/>
            <a:ahLst/>
            <a:cxnLst/>
            <a:rect l="l" t="t" r="r" b="b"/>
            <a:pathLst>
              <a:path w="320729"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97" name="object 84"/>
          <p:cNvSpPr/>
          <p:nvPr/>
        </p:nvSpPr>
        <p:spPr>
          <a:xfrm>
            <a:off x="6923747" y="5521291"/>
            <a:ext cx="347472" cy="347472"/>
          </a:xfrm>
          <a:custGeom>
            <a:avLst/>
            <a:gdLst/>
            <a:ahLst/>
            <a:cxnLst/>
            <a:rect l="l" t="t" r="r" b="b"/>
            <a:pathLst>
              <a:path w="320729"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6"/>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98" name="object 86"/>
          <p:cNvSpPr/>
          <p:nvPr/>
        </p:nvSpPr>
        <p:spPr>
          <a:xfrm>
            <a:off x="7775551" y="5502337"/>
            <a:ext cx="347472" cy="347472"/>
          </a:xfrm>
          <a:custGeom>
            <a:avLst/>
            <a:gdLst/>
            <a:ahLst/>
            <a:cxnLst/>
            <a:rect l="l" t="t" r="r" b="b"/>
            <a:pathLst>
              <a:path w="320729"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9"/>
                </a:lnTo>
                <a:lnTo>
                  <a:pt x="288458" y="69169"/>
                </a:lnTo>
                <a:lnTo>
                  <a:pt x="296005" y="80986"/>
                </a:lnTo>
                <a:lnTo>
                  <a:pt x="302647" y="93485"/>
                </a:lnTo>
                <a:lnTo>
                  <a:pt x="308334" y="106609"/>
                </a:lnTo>
                <a:lnTo>
                  <a:pt x="313014" y="120303"/>
                </a:lnTo>
                <a:lnTo>
                  <a:pt x="316635" y="134513"/>
                </a:lnTo>
                <a:lnTo>
                  <a:pt x="319146" y="149182"/>
                </a:lnTo>
                <a:lnTo>
                  <a:pt x="320497" y="164255"/>
                </a:lnTo>
                <a:lnTo>
                  <a:pt x="320729" y="173680"/>
                </a:lnTo>
                <a:lnTo>
                  <a:pt x="320116" y="188974"/>
                </a:lnTo>
                <a:lnTo>
                  <a:pt x="318311" y="203897"/>
                </a:lnTo>
                <a:lnTo>
                  <a:pt x="315364" y="218395"/>
                </a:lnTo>
                <a:lnTo>
                  <a:pt x="311328" y="232412"/>
                </a:lnTo>
                <a:lnTo>
                  <a:pt x="306254" y="245893"/>
                </a:lnTo>
                <a:lnTo>
                  <a:pt x="300192" y="258782"/>
                </a:lnTo>
                <a:lnTo>
                  <a:pt x="293194" y="271024"/>
                </a:lnTo>
                <a:lnTo>
                  <a:pt x="285310" y="282563"/>
                </a:lnTo>
                <a:lnTo>
                  <a:pt x="276593" y="293344"/>
                </a:lnTo>
                <a:lnTo>
                  <a:pt x="267094" y="303312"/>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6"/>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99" name="object 74"/>
          <p:cNvSpPr/>
          <p:nvPr/>
        </p:nvSpPr>
        <p:spPr>
          <a:xfrm>
            <a:off x="4192469" y="5195209"/>
            <a:ext cx="347472" cy="347472"/>
          </a:xfrm>
          <a:custGeom>
            <a:avLst/>
            <a:gdLst/>
            <a:ahLst/>
            <a:cxnLst/>
            <a:rect l="l" t="t" r="r" b="b"/>
            <a:pathLst>
              <a:path w="320730"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0"/>
                </a:lnTo>
                <a:close/>
              </a:path>
            </a:pathLst>
          </a:custGeom>
          <a:solidFill>
            <a:srgbClr val="CD665F"/>
          </a:solidFill>
          <a:ln w="28575">
            <a:solidFill>
              <a:srgbClr val="9F4B46"/>
            </a:solidFill>
          </a:ln>
        </p:spPr>
        <p:txBody>
          <a:bodyPr wrap="square" lIns="0" tIns="0" rIns="0" bIns="0" rtlCol="0">
            <a:noAutofit/>
          </a:bodyPr>
          <a:lstStyle/>
          <a:p>
            <a:endParaRPr/>
          </a:p>
        </p:txBody>
      </p:sp>
      <p:sp>
        <p:nvSpPr>
          <p:cNvPr id="100" name="object 72"/>
          <p:cNvSpPr/>
          <p:nvPr/>
        </p:nvSpPr>
        <p:spPr>
          <a:xfrm>
            <a:off x="7483366" y="2517371"/>
            <a:ext cx="347472" cy="347472"/>
          </a:xfrm>
          <a:custGeom>
            <a:avLst/>
            <a:gdLst/>
            <a:ahLst/>
            <a:cxnLst/>
            <a:rect l="l" t="t" r="r" b="b"/>
            <a:pathLst>
              <a:path w="320730"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30" y="342927"/>
                </a:lnTo>
                <a:lnTo>
                  <a:pt x="182985" y="345647"/>
                </a:lnTo>
                <a:lnTo>
                  <a:pt x="169068" y="347110"/>
                </a:lnTo>
                <a:lnTo>
                  <a:pt x="160364" y="347362"/>
                </a:lnTo>
                <a:lnTo>
                  <a:pt x="146244" y="346698"/>
                </a:lnTo>
                <a:lnTo>
                  <a:pt x="132465" y="344742"/>
                </a:lnTo>
                <a:lnTo>
                  <a:pt x="119078" y="341551"/>
                </a:lnTo>
                <a:lnTo>
                  <a:pt x="106136" y="337180"/>
                </a:lnTo>
                <a:lnTo>
                  <a:pt x="93689" y="331684"/>
                </a:lnTo>
                <a:lnTo>
                  <a:pt x="81788" y="325119"/>
                </a:lnTo>
                <a:lnTo>
                  <a:pt x="70485" y="317540"/>
                </a:lnTo>
                <a:lnTo>
                  <a:pt x="59830" y="309002"/>
                </a:lnTo>
                <a:lnTo>
                  <a:pt x="49876" y="299561"/>
                </a:lnTo>
                <a:lnTo>
                  <a:pt x="40672" y="289273"/>
                </a:lnTo>
                <a:lnTo>
                  <a:pt x="32271" y="278192"/>
                </a:lnTo>
                <a:lnTo>
                  <a:pt x="24724" y="266375"/>
                </a:lnTo>
                <a:lnTo>
                  <a:pt x="18081" y="253876"/>
                </a:lnTo>
                <a:lnTo>
                  <a:pt x="12395" y="240752"/>
                </a:lnTo>
                <a:lnTo>
                  <a:pt x="7715" y="227058"/>
                </a:lnTo>
                <a:lnTo>
                  <a:pt x="4094" y="212848"/>
                </a:lnTo>
                <a:lnTo>
                  <a:pt x="1583" y="198180"/>
                </a:lnTo>
                <a:lnTo>
                  <a:pt x="232" y="183107"/>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01" name="object 70"/>
          <p:cNvSpPr/>
          <p:nvPr/>
        </p:nvSpPr>
        <p:spPr>
          <a:xfrm>
            <a:off x="7084113" y="2135643"/>
            <a:ext cx="347472" cy="347472"/>
          </a:xfrm>
          <a:custGeom>
            <a:avLst/>
            <a:gdLst/>
            <a:ahLst/>
            <a:cxnLst/>
            <a:rect l="l" t="t" r="r" b="b"/>
            <a:pathLst>
              <a:path w="320730"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2"/>
                </a:lnTo>
                <a:lnTo>
                  <a:pt x="146244" y="346698"/>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3" y="198179"/>
                </a:lnTo>
                <a:lnTo>
                  <a:pt x="232" y="183107"/>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02" name="object 68"/>
          <p:cNvSpPr/>
          <p:nvPr/>
        </p:nvSpPr>
        <p:spPr>
          <a:xfrm>
            <a:off x="6672028" y="1723114"/>
            <a:ext cx="347472" cy="347472"/>
          </a:xfrm>
          <a:custGeom>
            <a:avLst/>
            <a:gdLst/>
            <a:ahLst/>
            <a:cxnLst/>
            <a:rect l="l" t="t" r="r" b="b"/>
            <a:pathLst>
              <a:path w="320729"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2"/>
                </a:lnTo>
                <a:lnTo>
                  <a:pt x="146244" y="346698"/>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3"/>
                </a:lnTo>
                <a:lnTo>
                  <a:pt x="32271" y="278192"/>
                </a:lnTo>
                <a:lnTo>
                  <a:pt x="24724" y="266375"/>
                </a:lnTo>
                <a:lnTo>
                  <a:pt x="18081" y="253876"/>
                </a:lnTo>
                <a:lnTo>
                  <a:pt x="12395" y="240752"/>
                </a:lnTo>
                <a:lnTo>
                  <a:pt x="7715" y="227058"/>
                </a:lnTo>
                <a:lnTo>
                  <a:pt x="4094" y="212848"/>
                </a:lnTo>
                <a:lnTo>
                  <a:pt x="1583" y="198179"/>
                </a:lnTo>
                <a:lnTo>
                  <a:pt x="232" y="183107"/>
                </a:lnTo>
                <a:lnTo>
                  <a:pt x="0" y="173680"/>
                </a:lnTo>
                <a:close/>
              </a:path>
            </a:pathLst>
          </a:custGeom>
          <a:solidFill>
            <a:srgbClr val="59BAD1"/>
          </a:solidFill>
          <a:ln w="28575">
            <a:solidFill>
              <a:srgbClr val="418FA2"/>
            </a:solidFill>
          </a:ln>
        </p:spPr>
        <p:txBody>
          <a:bodyPr wrap="square" lIns="0" tIns="0" rIns="0" bIns="0" rtlCol="0">
            <a:noAutofit/>
          </a:bodyPr>
          <a:lstStyle/>
          <a:p>
            <a:endParaRPr/>
          </a:p>
        </p:txBody>
      </p:sp>
      <p:sp>
        <p:nvSpPr>
          <p:cNvPr id="103" name="object 66"/>
          <p:cNvSpPr/>
          <p:nvPr/>
        </p:nvSpPr>
        <p:spPr>
          <a:xfrm>
            <a:off x="8396003" y="3412181"/>
            <a:ext cx="347472" cy="347472"/>
          </a:xfrm>
          <a:custGeom>
            <a:avLst/>
            <a:gdLst/>
            <a:ahLst/>
            <a:cxnLst/>
            <a:rect l="l" t="t" r="r" b="b"/>
            <a:pathLst>
              <a:path w="320730"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4"/>
                </a:lnTo>
                <a:lnTo>
                  <a:pt x="308334" y="106609"/>
                </a:lnTo>
                <a:lnTo>
                  <a:pt x="313014" y="120303"/>
                </a:lnTo>
                <a:lnTo>
                  <a:pt x="316635" y="134512"/>
                </a:lnTo>
                <a:lnTo>
                  <a:pt x="319147" y="149181"/>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3" y="346697"/>
                </a:lnTo>
                <a:lnTo>
                  <a:pt x="132464" y="344742"/>
                </a:lnTo>
                <a:lnTo>
                  <a:pt x="119078" y="341551"/>
                </a:lnTo>
                <a:lnTo>
                  <a:pt x="106136" y="337180"/>
                </a:lnTo>
                <a:lnTo>
                  <a:pt x="93688" y="331684"/>
                </a:lnTo>
                <a:lnTo>
                  <a:pt x="81788" y="325119"/>
                </a:lnTo>
                <a:lnTo>
                  <a:pt x="70484" y="317539"/>
                </a:lnTo>
                <a:lnTo>
                  <a:pt x="59830" y="309001"/>
                </a:lnTo>
                <a:lnTo>
                  <a:pt x="49875" y="299561"/>
                </a:lnTo>
                <a:lnTo>
                  <a:pt x="40672" y="289272"/>
                </a:lnTo>
                <a:lnTo>
                  <a:pt x="32271" y="278192"/>
                </a:lnTo>
                <a:lnTo>
                  <a:pt x="24724" y="266375"/>
                </a:lnTo>
                <a:lnTo>
                  <a:pt x="18081" y="253876"/>
                </a:lnTo>
                <a:lnTo>
                  <a:pt x="12395" y="240752"/>
                </a:lnTo>
                <a:lnTo>
                  <a:pt x="7715" y="227057"/>
                </a:lnTo>
                <a:lnTo>
                  <a:pt x="4094" y="212848"/>
                </a:lnTo>
                <a:lnTo>
                  <a:pt x="1582" y="198179"/>
                </a:lnTo>
                <a:lnTo>
                  <a:pt x="232" y="183106"/>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04" name="object 63"/>
          <p:cNvSpPr/>
          <p:nvPr/>
        </p:nvSpPr>
        <p:spPr>
          <a:xfrm>
            <a:off x="7404842" y="5021529"/>
            <a:ext cx="347472" cy="347472"/>
          </a:xfrm>
          <a:custGeom>
            <a:avLst/>
            <a:gdLst/>
            <a:ahLst/>
            <a:cxnLst/>
            <a:rect l="l" t="t" r="r" b="b"/>
            <a:pathLst>
              <a:path w="320730" h="347361">
                <a:moveTo>
                  <a:pt x="0" y="173680"/>
                </a:moveTo>
                <a:lnTo>
                  <a:pt x="232" y="183106"/>
                </a:lnTo>
                <a:lnTo>
                  <a:pt x="1583" y="198179"/>
                </a:lnTo>
                <a:lnTo>
                  <a:pt x="4094" y="212848"/>
                </a:lnTo>
                <a:lnTo>
                  <a:pt x="7715" y="227058"/>
                </a:lnTo>
                <a:lnTo>
                  <a:pt x="12395" y="240752"/>
                </a:lnTo>
                <a:lnTo>
                  <a:pt x="18082" y="253876"/>
                </a:lnTo>
                <a:lnTo>
                  <a:pt x="24724" y="266375"/>
                </a:lnTo>
                <a:lnTo>
                  <a:pt x="32272" y="278192"/>
                </a:lnTo>
                <a:lnTo>
                  <a:pt x="40673" y="289272"/>
                </a:lnTo>
                <a:lnTo>
                  <a:pt x="49876" y="299561"/>
                </a:lnTo>
                <a:lnTo>
                  <a:pt x="59830" y="309001"/>
                </a:lnTo>
                <a:lnTo>
                  <a:pt x="70485" y="317539"/>
                </a:lnTo>
                <a:lnTo>
                  <a:pt x="81788" y="325118"/>
                </a:lnTo>
                <a:lnTo>
                  <a:pt x="93689" y="331684"/>
                </a:lnTo>
                <a:lnTo>
                  <a:pt x="106136" y="337180"/>
                </a:lnTo>
                <a:lnTo>
                  <a:pt x="119079" y="341551"/>
                </a:lnTo>
                <a:lnTo>
                  <a:pt x="132465" y="344742"/>
                </a:lnTo>
                <a:lnTo>
                  <a:pt x="146244" y="346697"/>
                </a:lnTo>
                <a:lnTo>
                  <a:pt x="160365" y="347361"/>
                </a:lnTo>
                <a:lnTo>
                  <a:pt x="169069" y="347110"/>
                </a:lnTo>
                <a:lnTo>
                  <a:pt x="182986" y="345646"/>
                </a:lnTo>
                <a:lnTo>
                  <a:pt x="196530" y="342926"/>
                </a:lnTo>
                <a:lnTo>
                  <a:pt x="209650" y="339004"/>
                </a:lnTo>
                <a:lnTo>
                  <a:pt x="222295" y="333936"/>
                </a:lnTo>
                <a:lnTo>
                  <a:pt x="234413" y="327778"/>
                </a:lnTo>
                <a:lnTo>
                  <a:pt x="245953" y="320583"/>
                </a:lnTo>
                <a:lnTo>
                  <a:pt x="256864" y="312409"/>
                </a:lnTo>
                <a:lnTo>
                  <a:pt x="267095" y="303311"/>
                </a:lnTo>
                <a:lnTo>
                  <a:pt x="276595" y="293343"/>
                </a:lnTo>
                <a:lnTo>
                  <a:pt x="285312" y="282562"/>
                </a:lnTo>
                <a:lnTo>
                  <a:pt x="293195" y="271023"/>
                </a:lnTo>
                <a:lnTo>
                  <a:pt x="300193" y="258781"/>
                </a:lnTo>
                <a:lnTo>
                  <a:pt x="306255" y="245892"/>
                </a:lnTo>
                <a:lnTo>
                  <a:pt x="311330" y="232411"/>
                </a:lnTo>
                <a:lnTo>
                  <a:pt x="315366" y="218394"/>
                </a:lnTo>
                <a:lnTo>
                  <a:pt x="318312" y="203896"/>
                </a:lnTo>
                <a:lnTo>
                  <a:pt x="320117" y="188973"/>
                </a:lnTo>
                <a:lnTo>
                  <a:pt x="320730" y="173680"/>
                </a:lnTo>
                <a:lnTo>
                  <a:pt x="320498" y="164254"/>
                </a:lnTo>
                <a:lnTo>
                  <a:pt x="319147" y="149181"/>
                </a:lnTo>
                <a:lnTo>
                  <a:pt x="316636" y="134512"/>
                </a:lnTo>
                <a:lnTo>
                  <a:pt x="313015" y="120303"/>
                </a:lnTo>
                <a:lnTo>
                  <a:pt x="308335" y="106609"/>
                </a:lnTo>
                <a:lnTo>
                  <a:pt x="302649" y="93485"/>
                </a:lnTo>
                <a:lnTo>
                  <a:pt x="296006" y="80986"/>
                </a:lnTo>
                <a:lnTo>
                  <a:pt x="288459" y="69169"/>
                </a:lnTo>
                <a:lnTo>
                  <a:pt x="280058" y="58089"/>
                </a:lnTo>
                <a:lnTo>
                  <a:pt x="270854" y="47800"/>
                </a:lnTo>
                <a:lnTo>
                  <a:pt x="260900" y="38359"/>
                </a:lnTo>
                <a:lnTo>
                  <a:pt x="250245" y="29822"/>
                </a:lnTo>
                <a:lnTo>
                  <a:pt x="238942" y="22242"/>
                </a:lnTo>
                <a:lnTo>
                  <a:pt x="227041" y="15677"/>
                </a:lnTo>
                <a:lnTo>
                  <a:pt x="214594" y="10181"/>
                </a:lnTo>
                <a:lnTo>
                  <a:pt x="201651" y="5810"/>
                </a:lnTo>
                <a:lnTo>
                  <a:pt x="188265" y="2619"/>
                </a:lnTo>
                <a:lnTo>
                  <a:pt x="174486" y="664"/>
                </a:lnTo>
                <a:lnTo>
                  <a:pt x="160365" y="0"/>
                </a:lnTo>
                <a:lnTo>
                  <a:pt x="151662" y="251"/>
                </a:lnTo>
                <a:lnTo>
                  <a:pt x="137745" y="1714"/>
                </a:lnTo>
                <a:lnTo>
                  <a:pt x="124200" y="4434"/>
                </a:lnTo>
                <a:lnTo>
                  <a:pt x="111080" y="8356"/>
                </a:lnTo>
                <a:lnTo>
                  <a:pt x="98436" y="13424"/>
                </a:lnTo>
                <a:lnTo>
                  <a:pt x="86318" y="19583"/>
                </a:lnTo>
                <a:lnTo>
                  <a:pt x="74777" y="26777"/>
                </a:lnTo>
                <a:lnTo>
                  <a:pt x="63866" y="34951"/>
                </a:lnTo>
                <a:lnTo>
                  <a:pt x="53635" y="44049"/>
                </a:lnTo>
                <a:lnTo>
                  <a:pt x="44136" y="54017"/>
                </a:lnTo>
                <a:lnTo>
                  <a:pt x="35419" y="64798"/>
                </a:lnTo>
                <a:lnTo>
                  <a:pt x="27535" y="76337"/>
                </a:lnTo>
                <a:lnTo>
                  <a:pt x="20537" y="88579"/>
                </a:lnTo>
                <a:lnTo>
                  <a:pt x="14475" y="101468"/>
                </a:lnTo>
                <a:lnTo>
                  <a:pt x="9400" y="114948"/>
                </a:lnTo>
                <a:lnTo>
                  <a:pt x="5364" y="128965"/>
                </a:lnTo>
                <a:lnTo>
                  <a:pt x="2418" y="143463"/>
                </a:lnTo>
                <a:lnTo>
                  <a:pt x="613" y="158386"/>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05" name="object 62"/>
          <p:cNvSpPr/>
          <p:nvPr/>
        </p:nvSpPr>
        <p:spPr>
          <a:xfrm>
            <a:off x="5850962" y="3493881"/>
            <a:ext cx="347472" cy="347472"/>
          </a:xfrm>
          <a:custGeom>
            <a:avLst/>
            <a:gdLst/>
            <a:ahLst/>
            <a:cxnLst/>
            <a:rect l="l" t="t" r="r" b="b"/>
            <a:pathLst>
              <a:path w="320729"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6" y="149182"/>
                </a:lnTo>
                <a:lnTo>
                  <a:pt x="320497" y="164254"/>
                </a:lnTo>
                <a:lnTo>
                  <a:pt x="320729"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6"/>
                </a:lnTo>
                <a:lnTo>
                  <a:pt x="0" y="173681"/>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06" name="object 60"/>
          <p:cNvSpPr/>
          <p:nvPr/>
        </p:nvSpPr>
        <p:spPr>
          <a:xfrm>
            <a:off x="4975263" y="4571028"/>
            <a:ext cx="347472" cy="347472"/>
          </a:xfrm>
          <a:custGeom>
            <a:avLst/>
            <a:gdLst/>
            <a:ahLst/>
            <a:cxnLst/>
            <a:rect l="l" t="t" r="r" b="b"/>
            <a:pathLst>
              <a:path w="320729"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8"/>
                </a:lnTo>
                <a:lnTo>
                  <a:pt x="288458" y="69169"/>
                </a:lnTo>
                <a:lnTo>
                  <a:pt x="296005" y="80986"/>
                </a:lnTo>
                <a:lnTo>
                  <a:pt x="302648" y="93485"/>
                </a:lnTo>
                <a:lnTo>
                  <a:pt x="308334" y="106609"/>
                </a:lnTo>
                <a:lnTo>
                  <a:pt x="313014" y="120303"/>
                </a:lnTo>
                <a:lnTo>
                  <a:pt x="316635" y="134513"/>
                </a:lnTo>
                <a:lnTo>
                  <a:pt x="319146" y="149182"/>
                </a:lnTo>
                <a:lnTo>
                  <a:pt x="320497" y="164254"/>
                </a:lnTo>
                <a:lnTo>
                  <a:pt x="320729"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1"/>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07" name="object 58"/>
          <p:cNvSpPr/>
          <p:nvPr/>
        </p:nvSpPr>
        <p:spPr>
          <a:xfrm>
            <a:off x="9037462" y="2045434"/>
            <a:ext cx="347472" cy="347472"/>
          </a:xfrm>
          <a:custGeom>
            <a:avLst/>
            <a:gdLst/>
            <a:ahLst/>
            <a:cxnLst/>
            <a:rect l="l" t="t" r="r" b="b"/>
            <a:pathLst>
              <a:path w="320729"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4"/>
                </a:lnTo>
                <a:lnTo>
                  <a:pt x="308334" y="106609"/>
                </a:lnTo>
                <a:lnTo>
                  <a:pt x="313014" y="120303"/>
                </a:lnTo>
                <a:lnTo>
                  <a:pt x="316635" y="134512"/>
                </a:lnTo>
                <a:lnTo>
                  <a:pt x="319146" y="149181"/>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2"/>
                </a:lnTo>
                <a:lnTo>
                  <a:pt x="146243" y="346698"/>
                </a:lnTo>
                <a:lnTo>
                  <a:pt x="132464" y="344742"/>
                </a:lnTo>
                <a:lnTo>
                  <a:pt x="119078" y="341551"/>
                </a:lnTo>
                <a:lnTo>
                  <a:pt x="106136" y="337180"/>
                </a:lnTo>
                <a:lnTo>
                  <a:pt x="93688" y="331684"/>
                </a:lnTo>
                <a:lnTo>
                  <a:pt x="81788" y="325119"/>
                </a:lnTo>
                <a:lnTo>
                  <a:pt x="70484" y="317539"/>
                </a:lnTo>
                <a:lnTo>
                  <a:pt x="59830" y="309002"/>
                </a:lnTo>
                <a:lnTo>
                  <a:pt x="49875" y="299561"/>
                </a:lnTo>
                <a:lnTo>
                  <a:pt x="40672" y="289272"/>
                </a:lnTo>
                <a:lnTo>
                  <a:pt x="32271" y="278192"/>
                </a:lnTo>
                <a:lnTo>
                  <a:pt x="24724" y="266375"/>
                </a:lnTo>
                <a:lnTo>
                  <a:pt x="18081" y="253876"/>
                </a:lnTo>
                <a:lnTo>
                  <a:pt x="12395" y="240752"/>
                </a:lnTo>
                <a:lnTo>
                  <a:pt x="7715" y="227057"/>
                </a:lnTo>
                <a:lnTo>
                  <a:pt x="4094" y="212848"/>
                </a:lnTo>
                <a:lnTo>
                  <a:pt x="1582" y="198179"/>
                </a:lnTo>
                <a:lnTo>
                  <a:pt x="232" y="183106"/>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08" name="object 56"/>
          <p:cNvSpPr/>
          <p:nvPr/>
        </p:nvSpPr>
        <p:spPr>
          <a:xfrm>
            <a:off x="8077321" y="1961962"/>
            <a:ext cx="347472" cy="347472"/>
          </a:xfrm>
          <a:custGeom>
            <a:avLst/>
            <a:gdLst/>
            <a:ahLst/>
            <a:cxnLst/>
            <a:rect l="l" t="t" r="r" b="b"/>
            <a:pathLst>
              <a:path w="320729"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4"/>
                </a:lnTo>
                <a:lnTo>
                  <a:pt x="308334" y="106609"/>
                </a:lnTo>
                <a:lnTo>
                  <a:pt x="313014" y="120303"/>
                </a:lnTo>
                <a:lnTo>
                  <a:pt x="316635" y="134512"/>
                </a:lnTo>
                <a:lnTo>
                  <a:pt x="319146" y="149181"/>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2"/>
                </a:lnTo>
                <a:lnTo>
                  <a:pt x="146243" y="346697"/>
                </a:lnTo>
                <a:lnTo>
                  <a:pt x="132464" y="344742"/>
                </a:lnTo>
                <a:lnTo>
                  <a:pt x="119078" y="341551"/>
                </a:lnTo>
                <a:lnTo>
                  <a:pt x="106136" y="337180"/>
                </a:lnTo>
                <a:lnTo>
                  <a:pt x="93688" y="331684"/>
                </a:lnTo>
                <a:lnTo>
                  <a:pt x="81788" y="325119"/>
                </a:lnTo>
                <a:lnTo>
                  <a:pt x="70484" y="317539"/>
                </a:lnTo>
                <a:lnTo>
                  <a:pt x="59830" y="309002"/>
                </a:lnTo>
                <a:lnTo>
                  <a:pt x="49875" y="299561"/>
                </a:lnTo>
                <a:lnTo>
                  <a:pt x="40672" y="289272"/>
                </a:lnTo>
                <a:lnTo>
                  <a:pt x="32271" y="278192"/>
                </a:lnTo>
                <a:lnTo>
                  <a:pt x="24724" y="266375"/>
                </a:lnTo>
                <a:lnTo>
                  <a:pt x="18081" y="253876"/>
                </a:lnTo>
                <a:lnTo>
                  <a:pt x="12395" y="240752"/>
                </a:lnTo>
                <a:lnTo>
                  <a:pt x="7715" y="227057"/>
                </a:lnTo>
                <a:lnTo>
                  <a:pt x="4094" y="212848"/>
                </a:lnTo>
                <a:lnTo>
                  <a:pt x="1582" y="198179"/>
                </a:lnTo>
                <a:lnTo>
                  <a:pt x="232" y="183106"/>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09" name="object 54"/>
          <p:cNvSpPr/>
          <p:nvPr/>
        </p:nvSpPr>
        <p:spPr>
          <a:xfrm>
            <a:off x="8877097" y="2753913"/>
            <a:ext cx="347472" cy="347472"/>
          </a:xfrm>
          <a:custGeom>
            <a:avLst/>
            <a:gdLst/>
            <a:ahLst/>
            <a:cxnLst/>
            <a:rect l="l" t="t" r="r" b="b"/>
            <a:pathLst>
              <a:path w="320730"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4"/>
                </a:lnTo>
                <a:lnTo>
                  <a:pt x="308334" y="106609"/>
                </a:lnTo>
                <a:lnTo>
                  <a:pt x="313014" y="120303"/>
                </a:lnTo>
                <a:lnTo>
                  <a:pt x="316635" y="134512"/>
                </a:lnTo>
                <a:lnTo>
                  <a:pt x="319146" y="149181"/>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2"/>
                </a:lnTo>
                <a:lnTo>
                  <a:pt x="146243" y="346698"/>
                </a:lnTo>
                <a:lnTo>
                  <a:pt x="132464" y="344742"/>
                </a:lnTo>
                <a:lnTo>
                  <a:pt x="119078" y="341551"/>
                </a:lnTo>
                <a:lnTo>
                  <a:pt x="106136" y="337180"/>
                </a:lnTo>
                <a:lnTo>
                  <a:pt x="93688" y="331684"/>
                </a:lnTo>
                <a:lnTo>
                  <a:pt x="81788" y="325119"/>
                </a:lnTo>
                <a:lnTo>
                  <a:pt x="70484" y="317539"/>
                </a:lnTo>
                <a:lnTo>
                  <a:pt x="59830" y="309002"/>
                </a:lnTo>
                <a:lnTo>
                  <a:pt x="49875" y="299561"/>
                </a:lnTo>
                <a:lnTo>
                  <a:pt x="40672" y="289272"/>
                </a:lnTo>
                <a:lnTo>
                  <a:pt x="32271" y="278192"/>
                </a:lnTo>
                <a:lnTo>
                  <a:pt x="24724" y="266375"/>
                </a:lnTo>
                <a:lnTo>
                  <a:pt x="18081" y="253876"/>
                </a:lnTo>
                <a:lnTo>
                  <a:pt x="12395" y="240752"/>
                </a:lnTo>
                <a:lnTo>
                  <a:pt x="7715" y="227057"/>
                </a:lnTo>
                <a:lnTo>
                  <a:pt x="4094" y="212848"/>
                </a:lnTo>
                <a:lnTo>
                  <a:pt x="1582" y="198179"/>
                </a:lnTo>
                <a:lnTo>
                  <a:pt x="232" y="183106"/>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10" name="object 52"/>
          <p:cNvSpPr/>
          <p:nvPr/>
        </p:nvSpPr>
        <p:spPr>
          <a:xfrm>
            <a:off x="6220124" y="4120868"/>
            <a:ext cx="347472" cy="347472"/>
          </a:xfrm>
          <a:custGeom>
            <a:avLst/>
            <a:gdLst/>
            <a:ahLst/>
            <a:cxnLst/>
            <a:rect l="l" t="t" r="r" b="b"/>
            <a:pathLst>
              <a:path w="320730"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5"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1"/>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11" name="object 50"/>
          <p:cNvSpPr/>
          <p:nvPr/>
        </p:nvSpPr>
        <p:spPr>
          <a:xfrm>
            <a:off x="5965297" y="4612355"/>
            <a:ext cx="347472" cy="347472"/>
          </a:xfrm>
          <a:custGeom>
            <a:avLst/>
            <a:gdLst/>
            <a:ahLst/>
            <a:cxnLst/>
            <a:rect l="l" t="t" r="r" b="b"/>
            <a:pathLst>
              <a:path w="320730"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6"/>
                </a:lnTo>
                <a:lnTo>
                  <a:pt x="0" y="173681"/>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12" name="object 48"/>
          <p:cNvSpPr/>
          <p:nvPr/>
        </p:nvSpPr>
        <p:spPr>
          <a:xfrm>
            <a:off x="4654532" y="4049985"/>
            <a:ext cx="347472" cy="347472"/>
          </a:xfrm>
          <a:custGeom>
            <a:avLst/>
            <a:gdLst/>
            <a:ahLst/>
            <a:cxnLst/>
            <a:rect l="l" t="t" r="r" b="b"/>
            <a:pathLst>
              <a:path w="320729"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6" y="149182"/>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13" name="object 42"/>
          <p:cNvSpPr/>
          <p:nvPr/>
        </p:nvSpPr>
        <p:spPr>
          <a:xfrm>
            <a:off x="7272103" y="3311841"/>
            <a:ext cx="347472" cy="347472"/>
          </a:xfrm>
          <a:custGeom>
            <a:avLst/>
            <a:gdLst/>
            <a:ahLst/>
            <a:cxnLst/>
            <a:rect l="l" t="t" r="r" b="b"/>
            <a:pathLst>
              <a:path w="320730"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4" y="346697"/>
                </a:lnTo>
                <a:lnTo>
                  <a:pt x="132465" y="344742"/>
                </a:lnTo>
                <a:lnTo>
                  <a:pt x="119078" y="341551"/>
                </a:lnTo>
                <a:lnTo>
                  <a:pt x="106136" y="337180"/>
                </a:lnTo>
                <a:lnTo>
                  <a:pt x="93689" y="331684"/>
                </a:lnTo>
                <a:lnTo>
                  <a:pt x="81788" y="325119"/>
                </a:lnTo>
                <a:lnTo>
                  <a:pt x="70485" y="317539"/>
                </a:lnTo>
                <a:lnTo>
                  <a:pt x="59830" y="309001"/>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6"/>
                </a:lnTo>
                <a:lnTo>
                  <a:pt x="0" y="173680"/>
                </a:lnTo>
                <a:close/>
              </a:path>
            </a:pathLst>
          </a:custGeom>
          <a:solidFill>
            <a:srgbClr val="AAC56C"/>
          </a:solidFill>
          <a:ln w="28575">
            <a:solidFill>
              <a:srgbClr val="83984F"/>
            </a:solidFill>
          </a:ln>
        </p:spPr>
        <p:txBody>
          <a:bodyPr wrap="square" lIns="0" tIns="0" rIns="0" bIns="0" rtlCol="0">
            <a:noAutofit/>
          </a:bodyPr>
          <a:lstStyle/>
          <a:p>
            <a:endParaRPr/>
          </a:p>
        </p:txBody>
      </p:sp>
      <p:sp>
        <p:nvSpPr>
          <p:cNvPr id="114" name="object 44"/>
          <p:cNvSpPr/>
          <p:nvPr/>
        </p:nvSpPr>
        <p:spPr>
          <a:xfrm>
            <a:off x="7084113" y="2580232"/>
            <a:ext cx="347472" cy="347472"/>
          </a:xfrm>
          <a:custGeom>
            <a:avLst/>
            <a:gdLst/>
            <a:ahLst/>
            <a:cxnLst/>
            <a:rect l="l" t="t" r="r" b="b"/>
            <a:pathLst>
              <a:path w="320730"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2"/>
                </a:lnTo>
                <a:lnTo>
                  <a:pt x="146244" y="346698"/>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3"/>
                </a:lnTo>
                <a:lnTo>
                  <a:pt x="32271" y="278192"/>
                </a:lnTo>
                <a:lnTo>
                  <a:pt x="24724" y="266375"/>
                </a:lnTo>
                <a:lnTo>
                  <a:pt x="18081" y="253876"/>
                </a:lnTo>
                <a:lnTo>
                  <a:pt x="12395" y="240752"/>
                </a:lnTo>
                <a:lnTo>
                  <a:pt x="7715" y="227058"/>
                </a:lnTo>
                <a:lnTo>
                  <a:pt x="4094" y="212848"/>
                </a:lnTo>
                <a:lnTo>
                  <a:pt x="1583" y="198179"/>
                </a:lnTo>
                <a:lnTo>
                  <a:pt x="232" y="183107"/>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15" name="object 46"/>
          <p:cNvSpPr/>
          <p:nvPr/>
        </p:nvSpPr>
        <p:spPr>
          <a:xfrm>
            <a:off x="6945508" y="2964479"/>
            <a:ext cx="347472" cy="347472"/>
          </a:xfrm>
          <a:custGeom>
            <a:avLst/>
            <a:gdLst/>
            <a:ahLst/>
            <a:cxnLst/>
            <a:rect l="l" t="t" r="r" b="b"/>
            <a:pathLst>
              <a:path w="320730"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4"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30" y="342927"/>
                </a:lnTo>
                <a:lnTo>
                  <a:pt x="182985" y="345647"/>
                </a:lnTo>
                <a:lnTo>
                  <a:pt x="169068" y="347110"/>
                </a:lnTo>
                <a:lnTo>
                  <a:pt x="160365" y="347362"/>
                </a:lnTo>
                <a:lnTo>
                  <a:pt x="146244" y="346698"/>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3" y="198179"/>
                </a:lnTo>
                <a:lnTo>
                  <a:pt x="232" y="183107"/>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16" name="object 40"/>
          <p:cNvSpPr/>
          <p:nvPr/>
        </p:nvSpPr>
        <p:spPr>
          <a:xfrm>
            <a:off x="6737120" y="4921685"/>
            <a:ext cx="347472" cy="347472"/>
          </a:xfrm>
          <a:custGeom>
            <a:avLst/>
            <a:gdLst/>
            <a:ahLst/>
            <a:cxnLst/>
            <a:rect l="l" t="t" r="r" b="b"/>
            <a:pathLst>
              <a:path w="320729"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29"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1"/>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17" name="object 38"/>
          <p:cNvSpPr/>
          <p:nvPr/>
        </p:nvSpPr>
        <p:spPr>
          <a:xfrm>
            <a:off x="8556365" y="2219115"/>
            <a:ext cx="347472" cy="347472"/>
          </a:xfrm>
          <a:custGeom>
            <a:avLst/>
            <a:gdLst/>
            <a:ahLst/>
            <a:cxnLst/>
            <a:rect l="l" t="t" r="r" b="b"/>
            <a:pathLst>
              <a:path w="320729"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4"/>
                </a:lnTo>
                <a:lnTo>
                  <a:pt x="308334" y="106609"/>
                </a:lnTo>
                <a:lnTo>
                  <a:pt x="313014" y="120303"/>
                </a:lnTo>
                <a:lnTo>
                  <a:pt x="316635" y="134512"/>
                </a:lnTo>
                <a:lnTo>
                  <a:pt x="319146" y="149181"/>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2"/>
                </a:lnTo>
                <a:lnTo>
                  <a:pt x="146243" y="346698"/>
                </a:lnTo>
                <a:lnTo>
                  <a:pt x="132464" y="344742"/>
                </a:lnTo>
                <a:lnTo>
                  <a:pt x="119078" y="341551"/>
                </a:lnTo>
                <a:lnTo>
                  <a:pt x="106136" y="337180"/>
                </a:lnTo>
                <a:lnTo>
                  <a:pt x="93688" y="331684"/>
                </a:lnTo>
                <a:lnTo>
                  <a:pt x="81788" y="325119"/>
                </a:lnTo>
                <a:lnTo>
                  <a:pt x="70484" y="317539"/>
                </a:lnTo>
                <a:lnTo>
                  <a:pt x="59830" y="309002"/>
                </a:lnTo>
                <a:lnTo>
                  <a:pt x="49875" y="299561"/>
                </a:lnTo>
                <a:lnTo>
                  <a:pt x="40672" y="289272"/>
                </a:lnTo>
                <a:lnTo>
                  <a:pt x="32271" y="278192"/>
                </a:lnTo>
                <a:lnTo>
                  <a:pt x="24724" y="266375"/>
                </a:lnTo>
                <a:lnTo>
                  <a:pt x="18081" y="253876"/>
                </a:lnTo>
                <a:lnTo>
                  <a:pt x="12395" y="240752"/>
                </a:lnTo>
                <a:lnTo>
                  <a:pt x="7715" y="227057"/>
                </a:lnTo>
                <a:lnTo>
                  <a:pt x="4094" y="212848"/>
                </a:lnTo>
                <a:lnTo>
                  <a:pt x="1582" y="198179"/>
                </a:lnTo>
                <a:lnTo>
                  <a:pt x="232" y="183106"/>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18" name="object 36"/>
          <p:cNvSpPr/>
          <p:nvPr/>
        </p:nvSpPr>
        <p:spPr>
          <a:xfrm>
            <a:off x="8909165" y="3402186"/>
            <a:ext cx="347472" cy="347472"/>
          </a:xfrm>
          <a:custGeom>
            <a:avLst/>
            <a:gdLst/>
            <a:ahLst/>
            <a:cxnLst/>
            <a:rect l="l" t="t" r="r" b="b"/>
            <a:pathLst>
              <a:path w="338701" h="347361">
                <a:moveTo>
                  <a:pt x="338701" y="173680"/>
                </a:moveTo>
                <a:lnTo>
                  <a:pt x="338086" y="158773"/>
                </a:lnTo>
                <a:lnTo>
                  <a:pt x="336274" y="144215"/>
                </a:lnTo>
                <a:lnTo>
                  <a:pt x="333315" y="130059"/>
                </a:lnTo>
                <a:lnTo>
                  <a:pt x="329260" y="116355"/>
                </a:lnTo>
                <a:lnTo>
                  <a:pt x="324157" y="103155"/>
                </a:lnTo>
                <a:lnTo>
                  <a:pt x="318058" y="90510"/>
                </a:lnTo>
                <a:lnTo>
                  <a:pt x="311012" y="78472"/>
                </a:lnTo>
                <a:lnTo>
                  <a:pt x="303069" y="67092"/>
                </a:lnTo>
                <a:lnTo>
                  <a:pt x="294280" y="56421"/>
                </a:lnTo>
                <a:lnTo>
                  <a:pt x="284694" y="46511"/>
                </a:lnTo>
                <a:lnTo>
                  <a:pt x="274362" y="37412"/>
                </a:lnTo>
                <a:lnTo>
                  <a:pt x="263333" y="29177"/>
                </a:lnTo>
                <a:lnTo>
                  <a:pt x="251657" y="21856"/>
                </a:lnTo>
                <a:lnTo>
                  <a:pt x="239385" y="15500"/>
                </a:lnTo>
                <a:lnTo>
                  <a:pt x="226566" y="10162"/>
                </a:lnTo>
                <a:lnTo>
                  <a:pt x="213252" y="5892"/>
                </a:lnTo>
                <a:lnTo>
                  <a:pt x="199490" y="2742"/>
                </a:lnTo>
                <a:lnTo>
                  <a:pt x="185333" y="763"/>
                </a:lnTo>
                <a:lnTo>
                  <a:pt x="170829" y="6"/>
                </a:lnTo>
                <a:lnTo>
                  <a:pt x="169350" y="0"/>
                </a:lnTo>
                <a:lnTo>
                  <a:pt x="154814" y="630"/>
                </a:lnTo>
                <a:lnTo>
                  <a:pt x="140620" y="2489"/>
                </a:lnTo>
                <a:lnTo>
                  <a:pt x="126816" y="5523"/>
                </a:lnTo>
                <a:lnTo>
                  <a:pt x="113454" y="9683"/>
                </a:lnTo>
                <a:lnTo>
                  <a:pt x="100583" y="14916"/>
                </a:lnTo>
                <a:lnTo>
                  <a:pt x="88254" y="21171"/>
                </a:lnTo>
                <a:lnTo>
                  <a:pt x="76516" y="28397"/>
                </a:lnTo>
                <a:lnTo>
                  <a:pt x="65420" y="36543"/>
                </a:lnTo>
                <a:lnTo>
                  <a:pt x="55015" y="45557"/>
                </a:lnTo>
                <a:lnTo>
                  <a:pt x="45351" y="55388"/>
                </a:lnTo>
                <a:lnTo>
                  <a:pt x="36479" y="65984"/>
                </a:lnTo>
                <a:lnTo>
                  <a:pt x="28449" y="77295"/>
                </a:lnTo>
                <a:lnTo>
                  <a:pt x="21311" y="89269"/>
                </a:lnTo>
                <a:lnTo>
                  <a:pt x="15114" y="101855"/>
                </a:lnTo>
                <a:lnTo>
                  <a:pt x="9909" y="115001"/>
                </a:lnTo>
                <a:lnTo>
                  <a:pt x="5745" y="128657"/>
                </a:lnTo>
                <a:lnTo>
                  <a:pt x="2674" y="142770"/>
                </a:lnTo>
                <a:lnTo>
                  <a:pt x="744" y="157289"/>
                </a:lnTo>
                <a:lnTo>
                  <a:pt x="6" y="172164"/>
                </a:lnTo>
                <a:lnTo>
                  <a:pt x="0" y="173680"/>
                </a:lnTo>
                <a:lnTo>
                  <a:pt x="615" y="188588"/>
                </a:lnTo>
                <a:lnTo>
                  <a:pt x="2427" y="203146"/>
                </a:lnTo>
                <a:lnTo>
                  <a:pt x="5386" y="217302"/>
                </a:lnTo>
                <a:lnTo>
                  <a:pt x="9441" y="231006"/>
                </a:lnTo>
                <a:lnTo>
                  <a:pt x="14544" y="244206"/>
                </a:lnTo>
                <a:lnTo>
                  <a:pt x="20643" y="256850"/>
                </a:lnTo>
                <a:lnTo>
                  <a:pt x="27689" y="268888"/>
                </a:lnTo>
                <a:lnTo>
                  <a:pt x="35631" y="280269"/>
                </a:lnTo>
                <a:lnTo>
                  <a:pt x="44421" y="290940"/>
                </a:lnTo>
                <a:lnTo>
                  <a:pt x="54007" y="300850"/>
                </a:lnTo>
                <a:lnTo>
                  <a:pt x="64339" y="309949"/>
                </a:lnTo>
                <a:lnTo>
                  <a:pt x="75368" y="318184"/>
                </a:lnTo>
                <a:lnTo>
                  <a:pt x="87044" y="325505"/>
                </a:lnTo>
                <a:lnTo>
                  <a:pt x="99316" y="331861"/>
                </a:lnTo>
                <a:lnTo>
                  <a:pt x="112134" y="337199"/>
                </a:lnTo>
                <a:lnTo>
                  <a:pt x="125449" y="341469"/>
                </a:lnTo>
                <a:lnTo>
                  <a:pt x="139210" y="344619"/>
                </a:lnTo>
                <a:lnTo>
                  <a:pt x="153368" y="346598"/>
                </a:lnTo>
                <a:lnTo>
                  <a:pt x="167872" y="347355"/>
                </a:lnTo>
                <a:lnTo>
                  <a:pt x="169350" y="347361"/>
                </a:lnTo>
                <a:lnTo>
                  <a:pt x="183886" y="346731"/>
                </a:lnTo>
                <a:lnTo>
                  <a:pt x="198081" y="344872"/>
                </a:lnTo>
                <a:lnTo>
                  <a:pt x="211885" y="341838"/>
                </a:lnTo>
                <a:lnTo>
                  <a:pt x="225247" y="337678"/>
                </a:lnTo>
                <a:lnTo>
                  <a:pt x="238117" y="332445"/>
                </a:lnTo>
                <a:lnTo>
                  <a:pt x="250447" y="326190"/>
                </a:lnTo>
                <a:lnTo>
                  <a:pt x="262185" y="318964"/>
                </a:lnTo>
                <a:lnTo>
                  <a:pt x="273281" y="310818"/>
                </a:lnTo>
                <a:lnTo>
                  <a:pt x="283686" y="301804"/>
                </a:lnTo>
                <a:lnTo>
                  <a:pt x="293349" y="291973"/>
                </a:lnTo>
                <a:lnTo>
                  <a:pt x="302221" y="281377"/>
                </a:lnTo>
                <a:lnTo>
                  <a:pt x="310251" y="270066"/>
                </a:lnTo>
                <a:lnTo>
                  <a:pt x="317390" y="258092"/>
                </a:lnTo>
                <a:lnTo>
                  <a:pt x="323587" y="245506"/>
                </a:lnTo>
                <a:lnTo>
                  <a:pt x="328792" y="232360"/>
                </a:lnTo>
                <a:lnTo>
                  <a:pt x="332956" y="218704"/>
                </a:lnTo>
                <a:lnTo>
                  <a:pt x="336027" y="204591"/>
                </a:lnTo>
                <a:lnTo>
                  <a:pt x="337957" y="190071"/>
                </a:lnTo>
                <a:lnTo>
                  <a:pt x="338695" y="175197"/>
                </a:lnTo>
                <a:lnTo>
                  <a:pt x="338701"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19" name="object 34"/>
          <p:cNvSpPr/>
          <p:nvPr/>
        </p:nvSpPr>
        <p:spPr>
          <a:xfrm>
            <a:off x="6562354" y="2483005"/>
            <a:ext cx="347472" cy="347472"/>
          </a:xfrm>
          <a:custGeom>
            <a:avLst/>
            <a:gdLst/>
            <a:ahLst/>
            <a:cxnLst/>
            <a:rect l="l" t="t" r="r" b="b"/>
            <a:pathLst>
              <a:path w="320729"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5" y="2619"/>
                </a:lnTo>
                <a:lnTo>
                  <a:pt x="201651" y="5810"/>
                </a:lnTo>
                <a:lnTo>
                  <a:pt x="214593" y="10181"/>
                </a:lnTo>
                <a:lnTo>
                  <a:pt x="227041" y="15677"/>
                </a:lnTo>
                <a:lnTo>
                  <a:pt x="238941" y="22242"/>
                </a:lnTo>
                <a:lnTo>
                  <a:pt x="250245" y="29822"/>
                </a:lnTo>
                <a:lnTo>
                  <a:pt x="260899" y="38359"/>
                </a:lnTo>
                <a:lnTo>
                  <a:pt x="270854"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2"/>
                </a:lnTo>
                <a:lnTo>
                  <a:pt x="146244" y="346698"/>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3" y="198179"/>
                </a:lnTo>
                <a:lnTo>
                  <a:pt x="232" y="183107"/>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20" name="object 32"/>
          <p:cNvSpPr/>
          <p:nvPr/>
        </p:nvSpPr>
        <p:spPr>
          <a:xfrm>
            <a:off x="8716732" y="1593274"/>
            <a:ext cx="347472" cy="347472"/>
          </a:xfrm>
          <a:custGeom>
            <a:avLst/>
            <a:gdLst/>
            <a:ahLst/>
            <a:cxnLst/>
            <a:rect l="l" t="t" r="r" b="b"/>
            <a:pathLst>
              <a:path w="320730"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4"/>
                </a:lnTo>
                <a:lnTo>
                  <a:pt x="308334" y="106609"/>
                </a:lnTo>
                <a:lnTo>
                  <a:pt x="313014" y="120303"/>
                </a:lnTo>
                <a:lnTo>
                  <a:pt x="316635" y="134512"/>
                </a:lnTo>
                <a:lnTo>
                  <a:pt x="319147" y="149181"/>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3"/>
                </a:lnTo>
                <a:lnTo>
                  <a:pt x="285311" y="282563"/>
                </a:lnTo>
                <a:lnTo>
                  <a:pt x="276594" y="293344"/>
                </a:lnTo>
                <a:lnTo>
                  <a:pt x="267094" y="303311"/>
                </a:lnTo>
                <a:lnTo>
                  <a:pt x="256863" y="312410"/>
                </a:lnTo>
                <a:lnTo>
                  <a:pt x="245952" y="320584"/>
                </a:lnTo>
                <a:lnTo>
                  <a:pt x="234412" y="327778"/>
                </a:lnTo>
                <a:lnTo>
                  <a:pt x="222294" y="333937"/>
                </a:lnTo>
                <a:lnTo>
                  <a:pt x="209649" y="339005"/>
                </a:lnTo>
                <a:lnTo>
                  <a:pt x="196530" y="342927"/>
                </a:lnTo>
                <a:lnTo>
                  <a:pt x="182985" y="345647"/>
                </a:lnTo>
                <a:lnTo>
                  <a:pt x="169068" y="347110"/>
                </a:lnTo>
                <a:lnTo>
                  <a:pt x="160364" y="347362"/>
                </a:lnTo>
                <a:lnTo>
                  <a:pt x="146243" y="346698"/>
                </a:lnTo>
                <a:lnTo>
                  <a:pt x="132464" y="344742"/>
                </a:lnTo>
                <a:lnTo>
                  <a:pt x="119078" y="341551"/>
                </a:lnTo>
                <a:lnTo>
                  <a:pt x="106136" y="337180"/>
                </a:lnTo>
                <a:lnTo>
                  <a:pt x="93688" y="331684"/>
                </a:lnTo>
                <a:lnTo>
                  <a:pt x="81788" y="325119"/>
                </a:lnTo>
                <a:lnTo>
                  <a:pt x="70484" y="317539"/>
                </a:lnTo>
                <a:lnTo>
                  <a:pt x="59830" y="309002"/>
                </a:lnTo>
                <a:lnTo>
                  <a:pt x="49875" y="299561"/>
                </a:lnTo>
                <a:lnTo>
                  <a:pt x="40672" y="289272"/>
                </a:lnTo>
                <a:lnTo>
                  <a:pt x="32271" y="278192"/>
                </a:lnTo>
                <a:lnTo>
                  <a:pt x="24724" y="266375"/>
                </a:lnTo>
                <a:lnTo>
                  <a:pt x="18081" y="253876"/>
                </a:lnTo>
                <a:lnTo>
                  <a:pt x="12395" y="240752"/>
                </a:lnTo>
                <a:lnTo>
                  <a:pt x="7715" y="227057"/>
                </a:lnTo>
                <a:lnTo>
                  <a:pt x="4094" y="212848"/>
                </a:lnTo>
                <a:lnTo>
                  <a:pt x="1582" y="198179"/>
                </a:lnTo>
                <a:lnTo>
                  <a:pt x="232" y="183106"/>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21" name="object 30"/>
          <p:cNvSpPr/>
          <p:nvPr/>
        </p:nvSpPr>
        <p:spPr>
          <a:xfrm>
            <a:off x="7725572" y="3169970"/>
            <a:ext cx="347472" cy="347472"/>
          </a:xfrm>
          <a:custGeom>
            <a:avLst/>
            <a:gdLst/>
            <a:ahLst/>
            <a:cxnLst/>
            <a:rect l="l" t="t" r="r" b="b"/>
            <a:pathLst>
              <a:path w="320729"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2"/>
                </a:lnTo>
                <a:lnTo>
                  <a:pt x="146244" y="346698"/>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3" y="198179"/>
                </a:lnTo>
                <a:lnTo>
                  <a:pt x="232" y="183107"/>
                </a:lnTo>
                <a:lnTo>
                  <a:pt x="0" y="173680"/>
                </a:lnTo>
                <a:close/>
              </a:path>
            </a:pathLst>
          </a:custGeom>
          <a:solidFill>
            <a:srgbClr val="59BAD1"/>
          </a:solidFill>
          <a:ln w="28575">
            <a:solidFill>
              <a:srgbClr val="418FA2"/>
            </a:solidFill>
          </a:ln>
        </p:spPr>
        <p:txBody>
          <a:bodyPr wrap="square" lIns="0" tIns="0" rIns="0" bIns="0" rtlCol="0">
            <a:noAutofit/>
          </a:bodyPr>
          <a:lstStyle/>
          <a:p>
            <a:endParaRPr/>
          </a:p>
        </p:txBody>
      </p:sp>
      <p:sp>
        <p:nvSpPr>
          <p:cNvPr id="122" name="object 28"/>
          <p:cNvSpPr/>
          <p:nvPr/>
        </p:nvSpPr>
        <p:spPr>
          <a:xfrm>
            <a:off x="6401989" y="5328656"/>
            <a:ext cx="347472" cy="347472"/>
          </a:xfrm>
          <a:custGeom>
            <a:avLst/>
            <a:gdLst/>
            <a:ahLst/>
            <a:cxnLst/>
            <a:rect l="l" t="t" r="r" b="b"/>
            <a:pathLst>
              <a:path w="320730"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6"/>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23" name="object 26"/>
          <p:cNvSpPr/>
          <p:nvPr/>
        </p:nvSpPr>
        <p:spPr>
          <a:xfrm>
            <a:off x="7105873" y="4521611"/>
            <a:ext cx="347472" cy="347472"/>
          </a:xfrm>
          <a:custGeom>
            <a:avLst/>
            <a:gdLst/>
            <a:ahLst/>
            <a:cxnLst/>
            <a:rect l="l" t="t" r="r" b="b"/>
            <a:pathLst>
              <a:path w="320730"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6"/>
                </a:lnTo>
                <a:lnTo>
                  <a:pt x="0" y="173681"/>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24" name="object 24"/>
          <p:cNvSpPr/>
          <p:nvPr/>
        </p:nvSpPr>
        <p:spPr>
          <a:xfrm>
            <a:off x="5052670" y="3517331"/>
            <a:ext cx="347472" cy="347472"/>
          </a:xfrm>
          <a:custGeom>
            <a:avLst/>
            <a:gdLst/>
            <a:ahLst/>
            <a:cxnLst/>
            <a:rect l="l" t="t" r="r" b="b"/>
            <a:pathLst>
              <a:path w="320730"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1"/>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25" name="object 22"/>
          <p:cNvSpPr/>
          <p:nvPr/>
        </p:nvSpPr>
        <p:spPr>
          <a:xfrm>
            <a:off x="4776845" y="5206506"/>
            <a:ext cx="347472" cy="347472"/>
          </a:xfrm>
          <a:custGeom>
            <a:avLst/>
            <a:gdLst/>
            <a:ahLst/>
            <a:cxnLst/>
            <a:rect l="l" t="t" r="r" b="b"/>
            <a:pathLst>
              <a:path w="320730"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26" name="object 20"/>
          <p:cNvSpPr/>
          <p:nvPr/>
        </p:nvSpPr>
        <p:spPr>
          <a:xfrm>
            <a:off x="5373401" y="4051297"/>
            <a:ext cx="347472" cy="347472"/>
          </a:xfrm>
          <a:custGeom>
            <a:avLst/>
            <a:gdLst/>
            <a:ahLst/>
            <a:cxnLst/>
            <a:rect l="l" t="t" r="r" b="b"/>
            <a:pathLst>
              <a:path w="320730"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2"/>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1"/>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27" name="object 18"/>
          <p:cNvSpPr/>
          <p:nvPr/>
        </p:nvSpPr>
        <p:spPr>
          <a:xfrm>
            <a:off x="8237687" y="2691052"/>
            <a:ext cx="347472" cy="347472"/>
          </a:xfrm>
          <a:custGeom>
            <a:avLst/>
            <a:gdLst/>
            <a:ahLst/>
            <a:cxnLst/>
            <a:rect l="l" t="t" r="r" b="b"/>
            <a:pathLst>
              <a:path w="320730"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4"/>
                </a:lnTo>
                <a:lnTo>
                  <a:pt x="308334" y="106609"/>
                </a:lnTo>
                <a:lnTo>
                  <a:pt x="313014" y="120303"/>
                </a:lnTo>
                <a:lnTo>
                  <a:pt x="316635" y="134512"/>
                </a:lnTo>
                <a:lnTo>
                  <a:pt x="319147" y="149181"/>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2"/>
                </a:lnTo>
                <a:lnTo>
                  <a:pt x="146243" y="346698"/>
                </a:lnTo>
                <a:lnTo>
                  <a:pt x="132464" y="344742"/>
                </a:lnTo>
                <a:lnTo>
                  <a:pt x="119078" y="341551"/>
                </a:lnTo>
                <a:lnTo>
                  <a:pt x="106136" y="337180"/>
                </a:lnTo>
                <a:lnTo>
                  <a:pt x="93688"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7"/>
                </a:lnTo>
                <a:lnTo>
                  <a:pt x="4094" y="212848"/>
                </a:lnTo>
                <a:lnTo>
                  <a:pt x="1582" y="198179"/>
                </a:lnTo>
                <a:lnTo>
                  <a:pt x="232" y="183106"/>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28" name="object 6"/>
          <p:cNvSpPr txBox="1"/>
          <p:nvPr/>
        </p:nvSpPr>
        <p:spPr>
          <a:xfrm>
            <a:off x="2856125" y="3759280"/>
            <a:ext cx="992822" cy="330200"/>
          </a:xfrm>
          <a:prstGeom prst="rect">
            <a:avLst/>
          </a:prstGeom>
        </p:spPr>
        <p:txBody>
          <a:bodyPr wrap="square" lIns="0" tIns="0" rIns="0" bIns="0" rtlCol="0">
            <a:noAutofit/>
          </a:bodyPr>
          <a:lstStyle/>
          <a:p>
            <a:pPr marL="12700">
              <a:lnSpc>
                <a:spcPts val="2600"/>
              </a:lnSpc>
              <a:spcBef>
                <a:spcPts val="130"/>
              </a:spcBef>
            </a:pPr>
            <a:r>
              <a:rPr sz="3600" baseline="2275" dirty="0">
                <a:solidFill>
                  <a:srgbClr val="7F7E7E"/>
                </a:solidFill>
                <a:cs typeface="Calibri"/>
              </a:rPr>
              <a:t>Income</a:t>
            </a:r>
            <a:endParaRPr sz="2400" dirty="0">
              <a:cs typeface="Calibri"/>
            </a:endParaRPr>
          </a:p>
        </p:txBody>
      </p:sp>
      <p:grpSp>
        <p:nvGrpSpPr>
          <p:cNvPr id="129" name="Group 128"/>
          <p:cNvGrpSpPr/>
          <p:nvPr/>
        </p:nvGrpSpPr>
        <p:grpSpPr>
          <a:xfrm>
            <a:off x="3907438" y="1888930"/>
            <a:ext cx="6303362" cy="4054670"/>
            <a:chOff x="2343901" y="1923700"/>
            <a:chExt cx="6303362" cy="4054670"/>
          </a:xfrm>
        </p:grpSpPr>
        <p:sp>
          <p:nvSpPr>
            <p:cNvPr id="130" name="object 67"/>
            <p:cNvSpPr/>
            <p:nvPr/>
          </p:nvSpPr>
          <p:spPr>
            <a:xfrm>
              <a:off x="2343901" y="1923700"/>
              <a:ext cx="0" cy="4054670"/>
            </a:xfrm>
            <a:custGeom>
              <a:avLst/>
              <a:gdLst/>
              <a:ahLst/>
              <a:cxnLst/>
              <a:rect l="l" t="t" r="r" b="b"/>
              <a:pathLst>
                <a:path h="4054670">
                  <a:moveTo>
                    <a:pt x="0" y="4054670"/>
                  </a:moveTo>
                  <a:lnTo>
                    <a:pt x="0" y="0"/>
                  </a:lnTo>
                </a:path>
              </a:pathLst>
            </a:custGeom>
            <a:ln w="25399">
              <a:solidFill>
                <a:srgbClr val="6094C9"/>
              </a:solidFill>
              <a:headEnd type="none"/>
              <a:tailEnd type="arrow"/>
            </a:ln>
            <a:effectLst>
              <a:outerShdw blurRad="50800" dist="38100" dir="5400000" algn="t" rotWithShape="0">
                <a:prstClr val="black">
                  <a:alpha val="40000"/>
                </a:prstClr>
              </a:outerShdw>
            </a:effectLst>
          </p:spPr>
          <p:txBody>
            <a:bodyPr wrap="square" lIns="0" tIns="0" rIns="0" bIns="0" rtlCol="0">
              <a:noAutofit/>
            </a:bodyPr>
            <a:lstStyle/>
            <a:p>
              <a:endParaRPr/>
            </a:p>
          </p:txBody>
        </p:sp>
        <p:sp>
          <p:nvSpPr>
            <p:cNvPr id="131" name="object 70"/>
            <p:cNvSpPr/>
            <p:nvPr/>
          </p:nvSpPr>
          <p:spPr>
            <a:xfrm>
              <a:off x="2343901" y="5978370"/>
              <a:ext cx="6303362" cy="0"/>
            </a:xfrm>
            <a:custGeom>
              <a:avLst/>
              <a:gdLst/>
              <a:ahLst/>
              <a:cxnLst/>
              <a:rect l="l" t="t" r="r" b="b"/>
              <a:pathLst>
                <a:path w="6303362">
                  <a:moveTo>
                    <a:pt x="0" y="0"/>
                  </a:moveTo>
                  <a:lnTo>
                    <a:pt x="6303362" y="0"/>
                  </a:lnTo>
                </a:path>
              </a:pathLst>
            </a:custGeom>
            <a:ln w="25399">
              <a:solidFill>
                <a:srgbClr val="6094C9"/>
              </a:solidFill>
              <a:headEnd type="none"/>
              <a:tailEnd type="arrow"/>
            </a:ln>
            <a:effectLst>
              <a:outerShdw blurRad="50800" dist="38100" algn="l" rotWithShape="0">
                <a:prstClr val="black">
                  <a:alpha val="40000"/>
                </a:prstClr>
              </a:outerShdw>
            </a:effectLst>
          </p:spPr>
          <p:txBody>
            <a:bodyPr wrap="square" lIns="0" tIns="0" rIns="0" bIns="0" rtlCol="0">
              <a:noAutofit/>
            </a:bodyPr>
            <a:lstStyle/>
            <a:p>
              <a:endParaRPr/>
            </a:p>
          </p:txBody>
        </p:sp>
      </p:grpSp>
      <p:sp>
        <p:nvSpPr>
          <p:cNvPr id="132" name="object 69"/>
          <p:cNvSpPr/>
          <p:nvPr/>
        </p:nvSpPr>
        <p:spPr>
          <a:xfrm>
            <a:off x="7006208" y="2493252"/>
            <a:ext cx="565019" cy="625840"/>
          </a:xfrm>
          <a:custGeom>
            <a:avLst/>
            <a:gdLst/>
            <a:ahLst/>
            <a:cxnLst/>
            <a:rect l="l" t="t" r="r" b="b"/>
            <a:pathLst>
              <a:path w="565019" h="625840">
                <a:moveTo>
                  <a:pt x="0" y="0"/>
                </a:moveTo>
                <a:lnTo>
                  <a:pt x="0" y="625840"/>
                </a:lnTo>
                <a:lnTo>
                  <a:pt x="565019" y="625840"/>
                </a:lnTo>
                <a:lnTo>
                  <a:pt x="565019" y="0"/>
                </a:lnTo>
                <a:lnTo>
                  <a:pt x="0" y="0"/>
                </a:lnTo>
                <a:close/>
              </a:path>
            </a:pathLst>
          </a:custGeom>
          <a:solidFill>
            <a:srgbClr val="59B9D0">
              <a:alpha val="71000"/>
            </a:srgbClr>
          </a:solidFill>
          <a:effectLst>
            <a:outerShdw blurRad="50800" dist="38100" dir="5400000" algn="t" rotWithShape="0">
              <a:prstClr val="black">
                <a:alpha val="40000"/>
              </a:prstClr>
            </a:outerShdw>
          </a:effectLst>
        </p:spPr>
        <p:txBody>
          <a:bodyPr wrap="square" lIns="0" tIns="0" rIns="0" bIns="0" rtlCol="0">
            <a:noAutofit/>
          </a:bodyPr>
          <a:lstStyle/>
          <a:p>
            <a:endParaRPr/>
          </a:p>
        </p:txBody>
      </p:sp>
      <p:sp>
        <p:nvSpPr>
          <p:cNvPr id="133" name="object 69"/>
          <p:cNvSpPr/>
          <p:nvPr/>
        </p:nvSpPr>
        <p:spPr>
          <a:xfrm>
            <a:off x="5205885" y="3841353"/>
            <a:ext cx="565019" cy="625840"/>
          </a:xfrm>
          <a:custGeom>
            <a:avLst/>
            <a:gdLst/>
            <a:ahLst/>
            <a:cxnLst/>
            <a:rect l="l" t="t" r="r" b="b"/>
            <a:pathLst>
              <a:path w="565019" h="625840">
                <a:moveTo>
                  <a:pt x="0" y="0"/>
                </a:moveTo>
                <a:lnTo>
                  <a:pt x="0" y="625840"/>
                </a:lnTo>
                <a:lnTo>
                  <a:pt x="565019" y="625840"/>
                </a:lnTo>
                <a:lnTo>
                  <a:pt x="565019" y="0"/>
                </a:lnTo>
                <a:lnTo>
                  <a:pt x="0" y="0"/>
                </a:lnTo>
                <a:close/>
              </a:path>
            </a:pathLst>
          </a:custGeom>
          <a:solidFill>
            <a:srgbClr val="CD665F">
              <a:alpha val="71000"/>
            </a:srgbClr>
          </a:solidFill>
          <a:effectLst>
            <a:outerShdw blurRad="50800" dist="38100" dir="5400000" algn="t" rotWithShape="0">
              <a:prstClr val="black">
                <a:alpha val="40000"/>
              </a:prstClr>
            </a:outerShdw>
          </a:effectLst>
        </p:spPr>
        <p:txBody>
          <a:bodyPr wrap="square" lIns="0" tIns="0" rIns="0" bIns="0" rtlCol="0">
            <a:noAutofit/>
          </a:bodyPr>
          <a:lstStyle/>
          <a:p>
            <a:endParaRPr/>
          </a:p>
        </p:txBody>
      </p:sp>
      <p:sp>
        <p:nvSpPr>
          <p:cNvPr id="134" name="object 69"/>
          <p:cNvSpPr/>
          <p:nvPr/>
        </p:nvSpPr>
        <p:spPr>
          <a:xfrm>
            <a:off x="7200857" y="3139125"/>
            <a:ext cx="565019" cy="625840"/>
          </a:xfrm>
          <a:custGeom>
            <a:avLst/>
            <a:gdLst/>
            <a:ahLst/>
            <a:cxnLst/>
            <a:rect l="l" t="t" r="r" b="b"/>
            <a:pathLst>
              <a:path w="565019" h="625840">
                <a:moveTo>
                  <a:pt x="0" y="0"/>
                </a:moveTo>
                <a:lnTo>
                  <a:pt x="0" y="625840"/>
                </a:lnTo>
                <a:lnTo>
                  <a:pt x="565019" y="625840"/>
                </a:lnTo>
                <a:lnTo>
                  <a:pt x="565019" y="0"/>
                </a:lnTo>
                <a:lnTo>
                  <a:pt x="0" y="0"/>
                </a:lnTo>
                <a:close/>
              </a:path>
            </a:pathLst>
          </a:custGeom>
          <a:solidFill>
            <a:srgbClr val="AAC56C">
              <a:alpha val="71000"/>
            </a:srgbClr>
          </a:solidFill>
          <a:effectLst>
            <a:outerShdw blurRad="50800" dist="38100" dir="5400000" algn="t" rotWithShape="0">
              <a:prstClr val="black">
                <a:alpha val="40000"/>
              </a:prstClr>
            </a:outerShdw>
          </a:effectLst>
        </p:spPr>
        <p:txBody>
          <a:bodyPr wrap="square" lIns="0" tIns="0" rIns="0" bIns="0" rtlCol="0">
            <a:noAutofit/>
          </a:bodyPr>
          <a:lstStyle/>
          <a:p>
            <a:endParaRPr/>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object 5"/>
          <p:cNvSpPr txBox="1"/>
          <p:nvPr/>
        </p:nvSpPr>
        <p:spPr>
          <a:xfrm>
            <a:off x="6950816" y="6116930"/>
            <a:ext cx="542241" cy="330200"/>
          </a:xfrm>
          <a:prstGeom prst="rect">
            <a:avLst/>
          </a:prstGeom>
        </p:spPr>
        <p:txBody>
          <a:bodyPr wrap="square" lIns="0" tIns="0" rIns="0" bIns="0" rtlCol="0">
            <a:noAutofit/>
          </a:bodyPr>
          <a:lstStyle/>
          <a:p>
            <a:pPr marL="12700">
              <a:lnSpc>
                <a:spcPts val="2600"/>
              </a:lnSpc>
              <a:spcBef>
                <a:spcPts val="130"/>
              </a:spcBef>
            </a:pPr>
            <a:r>
              <a:rPr sz="3600" baseline="2275" dirty="0">
                <a:solidFill>
                  <a:srgbClr val="7F7E7E"/>
                </a:solidFill>
                <a:latin typeface="Calibri"/>
                <a:cs typeface="Calibri"/>
              </a:rPr>
              <a:t>Age</a:t>
            </a:r>
            <a:endParaRPr sz="2400">
              <a:latin typeface="Calibri"/>
              <a:cs typeface="Calibri"/>
            </a:endParaRPr>
          </a:p>
        </p:txBody>
      </p:sp>
      <p:sp>
        <p:nvSpPr>
          <p:cNvPr id="99" name="object 5"/>
          <p:cNvSpPr txBox="1"/>
          <p:nvPr/>
        </p:nvSpPr>
        <p:spPr>
          <a:xfrm>
            <a:off x="3625916" y="369651"/>
            <a:ext cx="6889684" cy="807913"/>
          </a:xfrm>
          <a:prstGeom prst="rect">
            <a:avLst/>
          </a:prstGeom>
        </p:spPr>
        <p:txBody>
          <a:bodyPr wrap="square" lIns="0" tIns="0" rIns="0" bIns="0" rtlCol="0">
            <a:spAutoFit/>
          </a:bodyPr>
          <a:lstStyle/>
          <a:p>
            <a:pPr marL="12700" marR="41909">
              <a:lnSpc>
                <a:spcPts val="3454"/>
              </a:lnSpc>
              <a:spcBef>
                <a:spcPts val="172"/>
              </a:spcBef>
            </a:pPr>
            <a:r>
              <a:rPr lang="en-US" sz="4800" baseline="2560" dirty="0">
                <a:solidFill>
                  <a:srgbClr val="4E81BC"/>
                </a:solidFill>
                <a:latin typeface="+mj-lt"/>
                <a:cs typeface="Calibri"/>
              </a:rPr>
              <a:t>Mean Shift</a:t>
            </a:r>
            <a:endParaRPr sz="3200" dirty="0">
              <a:latin typeface="+mj-lt"/>
              <a:cs typeface="Calibri"/>
            </a:endParaRPr>
          </a:p>
          <a:p>
            <a:pPr marL="12700">
              <a:lnSpc>
                <a:spcPts val="2770"/>
              </a:lnSpc>
            </a:pPr>
            <a:r>
              <a:rPr lang="en-US" sz="3200" baseline="1137" dirty="0">
                <a:solidFill>
                  <a:srgbClr val="7F7E7E"/>
                </a:solidFill>
                <a:cs typeface="Calibri"/>
              </a:rPr>
              <a:t>Search for local density maximum</a:t>
            </a:r>
          </a:p>
        </p:txBody>
      </p:sp>
      <p:sp>
        <p:nvSpPr>
          <p:cNvPr id="100" name="object 82"/>
          <p:cNvSpPr/>
          <p:nvPr/>
        </p:nvSpPr>
        <p:spPr>
          <a:xfrm>
            <a:off x="5938372" y="5487188"/>
            <a:ext cx="347472" cy="347472"/>
          </a:xfrm>
          <a:custGeom>
            <a:avLst/>
            <a:gdLst/>
            <a:ahLst/>
            <a:cxnLst/>
            <a:rect l="l" t="t" r="r" b="b"/>
            <a:pathLst>
              <a:path w="320729"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01" name="object 84"/>
          <p:cNvSpPr/>
          <p:nvPr/>
        </p:nvSpPr>
        <p:spPr>
          <a:xfrm>
            <a:off x="6923747" y="5521291"/>
            <a:ext cx="347472" cy="347472"/>
          </a:xfrm>
          <a:custGeom>
            <a:avLst/>
            <a:gdLst/>
            <a:ahLst/>
            <a:cxnLst/>
            <a:rect l="l" t="t" r="r" b="b"/>
            <a:pathLst>
              <a:path w="320729"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6"/>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02" name="object 86"/>
          <p:cNvSpPr/>
          <p:nvPr/>
        </p:nvSpPr>
        <p:spPr>
          <a:xfrm>
            <a:off x="7775551" y="5502337"/>
            <a:ext cx="347472" cy="347472"/>
          </a:xfrm>
          <a:custGeom>
            <a:avLst/>
            <a:gdLst/>
            <a:ahLst/>
            <a:cxnLst/>
            <a:rect l="l" t="t" r="r" b="b"/>
            <a:pathLst>
              <a:path w="320729"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9"/>
                </a:lnTo>
                <a:lnTo>
                  <a:pt x="288458" y="69169"/>
                </a:lnTo>
                <a:lnTo>
                  <a:pt x="296005" y="80986"/>
                </a:lnTo>
                <a:lnTo>
                  <a:pt x="302647" y="93485"/>
                </a:lnTo>
                <a:lnTo>
                  <a:pt x="308334" y="106609"/>
                </a:lnTo>
                <a:lnTo>
                  <a:pt x="313014" y="120303"/>
                </a:lnTo>
                <a:lnTo>
                  <a:pt x="316635" y="134513"/>
                </a:lnTo>
                <a:lnTo>
                  <a:pt x="319146" y="149182"/>
                </a:lnTo>
                <a:lnTo>
                  <a:pt x="320497" y="164255"/>
                </a:lnTo>
                <a:lnTo>
                  <a:pt x="320729" y="173680"/>
                </a:lnTo>
                <a:lnTo>
                  <a:pt x="320116" y="188974"/>
                </a:lnTo>
                <a:lnTo>
                  <a:pt x="318311" y="203897"/>
                </a:lnTo>
                <a:lnTo>
                  <a:pt x="315364" y="218395"/>
                </a:lnTo>
                <a:lnTo>
                  <a:pt x="311328" y="232412"/>
                </a:lnTo>
                <a:lnTo>
                  <a:pt x="306254" y="245893"/>
                </a:lnTo>
                <a:lnTo>
                  <a:pt x="300192" y="258782"/>
                </a:lnTo>
                <a:lnTo>
                  <a:pt x="293194" y="271024"/>
                </a:lnTo>
                <a:lnTo>
                  <a:pt x="285310" y="282563"/>
                </a:lnTo>
                <a:lnTo>
                  <a:pt x="276593" y="293344"/>
                </a:lnTo>
                <a:lnTo>
                  <a:pt x="267094" y="303312"/>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6"/>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03" name="object 74"/>
          <p:cNvSpPr/>
          <p:nvPr/>
        </p:nvSpPr>
        <p:spPr>
          <a:xfrm>
            <a:off x="4192469" y="5195209"/>
            <a:ext cx="347472" cy="347472"/>
          </a:xfrm>
          <a:custGeom>
            <a:avLst/>
            <a:gdLst/>
            <a:ahLst/>
            <a:cxnLst/>
            <a:rect l="l" t="t" r="r" b="b"/>
            <a:pathLst>
              <a:path w="320730"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0"/>
                </a:lnTo>
                <a:close/>
              </a:path>
            </a:pathLst>
          </a:custGeom>
          <a:solidFill>
            <a:srgbClr val="CD665F"/>
          </a:solidFill>
          <a:ln w="28575">
            <a:solidFill>
              <a:srgbClr val="9F4B46"/>
            </a:solidFill>
          </a:ln>
        </p:spPr>
        <p:txBody>
          <a:bodyPr wrap="square" lIns="0" tIns="0" rIns="0" bIns="0" rtlCol="0">
            <a:noAutofit/>
          </a:bodyPr>
          <a:lstStyle/>
          <a:p>
            <a:endParaRPr/>
          </a:p>
        </p:txBody>
      </p:sp>
      <p:sp>
        <p:nvSpPr>
          <p:cNvPr id="104" name="object 72"/>
          <p:cNvSpPr/>
          <p:nvPr/>
        </p:nvSpPr>
        <p:spPr>
          <a:xfrm>
            <a:off x="7483366" y="2517371"/>
            <a:ext cx="347472" cy="347472"/>
          </a:xfrm>
          <a:custGeom>
            <a:avLst/>
            <a:gdLst/>
            <a:ahLst/>
            <a:cxnLst/>
            <a:rect l="l" t="t" r="r" b="b"/>
            <a:pathLst>
              <a:path w="320730"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30" y="342927"/>
                </a:lnTo>
                <a:lnTo>
                  <a:pt x="182985" y="345647"/>
                </a:lnTo>
                <a:lnTo>
                  <a:pt x="169068" y="347110"/>
                </a:lnTo>
                <a:lnTo>
                  <a:pt x="160364" y="347362"/>
                </a:lnTo>
                <a:lnTo>
                  <a:pt x="146244" y="346698"/>
                </a:lnTo>
                <a:lnTo>
                  <a:pt x="132465" y="344742"/>
                </a:lnTo>
                <a:lnTo>
                  <a:pt x="119078" y="341551"/>
                </a:lnTo>
                <a:lnTo>
                  <a:pt x="106136" y="337180"/>
                </a:lnTo>
                <a:lnTo>
                  <a:pt x="93689" y="331684"/>
                </a:lnTo>
                <a:lnTo>
                  <a:pt x="81788" y="325119"/>
                </a:lnTo>
                <a:lnTo>
                  <a:pt x="70485" y="317540"/>
                </a:lnTo>
                <a:lnTo>
                  <a:pt x="59830" y="309002"/>
                </a:lnTo>
                <a:lnTo>
                  <a:pt x="49876" y="299561"/>
                </a:lnTo>
                <a:lnTo>
                  <a:pt x="40672" y="289273"/>
                </a:lnTo>
                <a:lnTo>
                  <a:pt x="32271" y="278192"/>
                </a:lnTo>
                <a:lnTo>
                  <a:pt x="24724" y="266375"/>
                </a:lnTo>
                <a:lnTo>
                  <a:pt x="18081" y="253876"/>
                </a:lnTo>
                <a:lnTo>
                  <a:pt x="12395" y="240752"/>
                </a:lnTo>
                <a:lnTo>
                  <a:pt x="7715" y="227058"/>
                </a:lnTo>
                <a:lnTo>
                  <a:pt x="4094" y="212848"/>
                </a:lnTo>
                <a:lnTo>
                  <a:pt x="1583" y="198180"/>
                </a:lnTo>
                <a:lnTo>
                  <a:pt x="232" y="183107"/>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05" name="object 70"/>
          <p:cNvSpPr/>
          <p:nvPr/>
        </p:nvSpPr>
        <p:spPr>
          <a:xfrm>
            <a:off x="7084113" y="2135643"/>
            <a:ext cx="347472" cy="347472"/>
          </a:xfrm>
          <a:custGeom>
            <a:avLst/>
            <a:gdLst/>
            <a:ahLst/>
            <a:cxnLst/>
            <a:rect l="l" t="t" r="r" b="b"/>
            <a:pathLst>
              <a:path w="320730"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2"/>
                </a:lnTo>
                <a:lnTo>
                  <a:pt x="146244" y="346698"/>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3" y="198179"/>
                </a:lnTo>
                <a:lnTo>
                  <a:pt x="232" y="183107"/>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06" name="object 68"/>
          <p:cNvSpPr/>
          <p:nvPr/>
        </p:nvSpPr>
        <p:spPr>
          <a:xfrm>
            <a:off x="6672028" y="1723114"/>
            <a:ext cx="347472" cy="347472"/>
          </a:xfrm>
          <a:custGeom>
            <a:avLst/>
            <a:gdLst/>
            <a:ahLst/>
            <a:cxnLst/>
            <a:rect l="l" t="t" r="r" b="b"/>
            <a:pathLst>
              <a:path w="320729"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2"/>
                </a:lnTo>
                <a:lnTo>
                  <a:pt x="146244" y="346698"/>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3"/>
                </a:lnTo>
                <a:lnTo>
                  <a:pt x="32271" y="278192"/>
                </a:lnTo>
                <a:lnTo>
                  <a:pt x="24724" y="266375"/>
                </a:lnTo>
                <a:lnTo>
                  <a:pt x="18081" y="253876"/>
                </a:lnTo>
                <a:lnTo>
                  <a:pt x="12395" y="240752"/>
                </a:lnTo>
                <a:lnTo>
                  <a:pt x="7715" y="227058"/>
                </a:lnTo>
                <a:lnTo>
                  <a:pt x="4094" y="212848"/>
                </a:lnTo>
                <a:lnTo>
                  <a:pt x="1583" y="198179"/>
                </a:lnTo>
                <a:lnTo>
                  <a:pt x="232" y="183107"/>
                </a:lnTo>
                <a:lnTo>
                  <a:pt x="0" y="173680"/>
                </a:lnTo>
                <a:close/>
              </a:path>
            </a:pathLst>
          </a:custGeom>
          <a:solidFill>
            <a:srgbClr val="59BAD1"/>
          </a:solidFill>
          <a:ln w="28575">
            <a:solidFill>
              <a:srgbClr val="418FA2"/>
            </a:solidFill>
          </a:ln>
        </p:spPr>
        <p:txBody>
          <a:bodyPr wrap="square" lIns="0" tIns="0" rIns="0" bIns="0" rtlCol="0">
            <a:noAutofit/>
          </a:bodyPr>
          <a:lstStyle/>
          <a:p>
            <a:endParaRPr/>
          </a:p>
        </p:txBody>
      </p:sp>
      <p:sp>
        <p:nvSpPr>
          <p:cNvPr id="107" name="object 66"/>
          <p:cNvSpPr/>
          <p:nvPr/>
        </p:nvSpPr>
        <p:spPr>
          <a:xfrm>
            <a:off x="8396003" y="3412181"/>
            <a:ext cx="347472" cy="347472"/>
          </a:xfrm>
          <a:custGeom>
            <a:avLst/>
            <a:gdLst/>
            <a:ahLst/>
            <a:cxnLst/>
            <a:rect l="l" t="t" r="r" b="b"/>
            <a:pathLst>
              <a:path w="320730"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4"/>
                </a:lnTo>
                <a:lnTo>
                  <a:pt x="308334" y="106609"/>
                </a:lnTo>
                <a:lnTo>
                  <a:pt x="313014" y="120303"/>
                </a:lnTo>
                <a:lnTo>
                  <a:pt x="316635" y="134512"/>
                </a:lnTo>
                <a:lnTo>
                  <a:pt x="319147" y="149181"/>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3" y="346697"/>
                </a:lnTo>
                <a:lnTo>
                  <a:pt x="132464" y="344742"/>
                </a:lnTo>
                <a:lnTo>
                  <a:pt x="119078" y="341551"/>
                </a:lnTo>
                <a:lnTo>
                  <a:pt x="106136" y="337180"/>
                </a:lnTo>
                <a:lnTo>
                  <a:pt x="93688" y="331684"/>
                </a:lnTo>
                <a:lnTo>
                  <a:pt x="81788" y="325119"/>
                </a:lnTo>
                <a:lnTo>
                  <a:pt x="70484" y="317539"/>
                </a:lnTo>
                <a:lnTo>
                  <a:pt x="59830" y="309001"/>
                </a:lnTo>
                <a:lnTo>
                  <a:pt x="49875" y="299561"/>
                </a:lnTo>
                <a:lnTo>
                  <a:pt x="40672" y="289272"/>
                </a:lnTo>
                <a:lnTo>
                  <a:pt x="32271" y="278192"/>
                </a:lnTo>
                <a:lnTo>
                  <a:pt x="24724" y="266375"/>
                </a:lnTo>
                <a:lnTo>
                  <a:pt x="18081" y="253876"/>
                </a:lnTo>
                <a:lnTo>
                  <a:pt x="12395" y="240752"/>
                </a:lnTo>
                <a:lnTo>
                  <a:pt x="7715" y="227057"/>
                </a:lnTo>
                <a:lnTo>
                  <a:pt x="4094" y="212848"/>
                </a:lnTo>
                <a:lnTo>
                  <a:pt x="1582" y="198179"/>
                </a:lnTo>
                <a:lnTo>
                  <a:pt x="232" y="183106"/>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08" name="object 63"/>
          <p:cNvSpPr/>
          <p:nvPr/>
        </p:nvSpPr>
        <p:spPr>
          <a:xfrm>
            <a:off x="7404842" y="5021529"/>
            <a:ext cx="347472" cy="347472"/>
          </a:xfrm>
          <a:custGeom>
            <a:avLst/>
            <a:gdLst/>
            <a:ahLst/>
            <a:cxnLst/>
            <a:rect l="l" t="t" r="r" b="b"/>
            <a:pathLst>
              <a:path w="320730" h="347361">
                <a:moveTo>
                  <a:pt x="0" y="173680"/>
                </a:moveTo>
                <a:lnTo>
                  <a:pt x="232" y="183106"/>
                </a:lnTo>
                <a:lnTo>
                  <a:pt x="1583" y="198179"/>
                </a:lnTo>
                <a:lnTo>
                  <a:pt x="4094" y="212848"/>
                </a:lnTo>
                <a:lnTo>
                  <a:pt x="7715" y="227058"/>
                </a:lnTo>
                <a:lnTo>
                  <a:pt x="12395" y="240752"/>
                </a:lnTo>
                <a:lnTo>
                  <a:pt x="18082" y="253876"/>
                </a:lnTo>
                <a:lnTo>
                  <a:pt x="24724" y="266375"/>
                </a:lnTo>
                <a:lnTo>
                  <a:pt x="32272" y="278192"/>
                </a:lnTo>
                <a:lnTo>
                  <a:pt x="40673" y="289272"/>
                </a:lnTo>
                <a:lnTo>
                  <a:pt x="49876" y="299561"/>
                </a:lnTo>
                <a:lnTo>
                  <a:pt x="59830" y="309001"/>
                </a:lnTo>
                <a:lnTo>
                  <a:pt x="70485" y="317539"/>
                </a:lnTo>
                <a:lnTo>
                  <a:pt x="81788" y="325118"/>
                </a:lnTo>
                <a:lnTo>
                  <a:pt x="93689" y="331684"/>
                </a:lnTo>
                <a:lnTo>
                  <a:pt x="106136" y="337180"/>
                </a:lnTo>
                <a:lnTo>
                  <a:pt x="119079" y="341551"/>
                </a:lnTo>
                <a:lnTo>
                  <a:pt x="132465" y="344742"/>
                </a:lnTo>
                <a:lnTo>
                  <a:pt x="146244" y="346697"/>
                </a:lnTo>
                <a:lnTo>
                  <a:pt x="160365" y="347361"/>
                </a:lnTo>
                <a:lnTo>
                  <a:pt x="169069" y="347110"/>
                </a:lnTo>
                <a:lnTo>
                  <a:pt x="182986" y="345646"/>
                </a:lnTo>
                <a:lnTo>
                  <a:pt x="196530" y="342926"/>
                </a:lnTo>
                <a:lnTo>
                  <a:pt x="209650" y="339004"/>
                </a:lnTo>
                <a:lnTo>
                  <a:pt x="222295" y="333936"/>
                </a:lnTo>
                <a:lnTo>
                  <a:pt x="234413" y="327778"/>
                </a:lnTo>
                <a:lnTo>
                  <a:pt x="245953" y="320583"/>
                </a:lnTo>
                <a:lnTo>
                  <a:pt x="256864" y="312409"/>
                </a:lnTo>
                <a:lnTo>
                  <a:pt x="267095" y="303311"/>
                </a:lnTo>
                <a:lnTo>
                  <a:pt x="276595" y="293343"/>
                </a:lnTo>
                <a:lnTo>
                  <a:pt x="285312" y="282562"/>
                </a:lnTo>
                <a:lnTo>
                  <a:pt x="293195" y="271023"/>
                </a:lnTo>
                <a:lnTo>
                  <a:pt x="300193" y="258781"/>
                </a:lnTo>
                <a:lnTo>
                  <a:pt x="306255" y="245892"/>
                </a:lnTo>
                <a:lnTo>
                  <a:pt x="311330" y="232411"/>
                </a:lnTo>
                <a:lnTo>
                  <a:pt x="315366" y="218394"/>
                </a:lnTo>
                <a:lnTo>
                  <a:pt x="318312" y="203896"/>
                </a:lnTo>
                <a:lnTo>
                  <a:pt x="320117" y="188973"/>
                </a:lnTo>
                <a:lnTo>
                  <a:pt x="320730" y="173680"/>
                </a:lnTo>
                <a:lnTo>
                  <a:pt x="320498" y="164254"/>
                </a:lnTo>
                <a:lnTo>
                  <a:pt x="319147" y="149181"/>
                </a:lnTo>
                <a:lnTo>
                  <a:pt x="316636" y="134512"/>
                </a:lnTo>
                <a:lnTo>
                  <a:pt x="313015" y="120303"/>
                </a:lnTo>
                <a:lnTo>
                  <a:pt x="308335" y="106609"/>
                </a:lnTo>
                <a:lnTo>
                  <a:pt x="302649" y="93485"/>
                </a:lnTo>
                <a:lnTo>
                  <a:pt x="296006" y="80986"/>
                </a:lnTo>
                <a:lnTo>
                  <a:pt x="288459" y="69169"/>
                </a:lnTo>
                <a:lnTo>
                  <a:pt x="280058" y="58089"/>
                </a:lnTo>
                <a:lnTo>
                  <a:pt x="270854" y="47800"/>
                </a:lnTo>
                <a:lnTo>
                  <a:pt x="260900" y="38359"/>
                </a:lnTo>
                <a:lnTo>
                  <a:pt x="250245" y="29822"/>
                </a:lnTo>
                <a:lnTo>
                  <a:pt x="238942" y="22242"/>
                </a:lnTo>
                <a:lnTo>
                  <a:pt x="227041" y="15677"/>
                </a:lnTo>
                <a:lnTo>
                  <a:pt x="214594" y="10181"/>
                </a:lnTo>
                <a:lnTo>
                  <a:pt x="201651" y="5810"/>
                </a:lnTo>
                <a:lnTo>
                  <a:pt x="188265" y="2619"/>
                </a:lnTo>
                <a:lnTo>
                  <a:pt x="174486" y="664"/>
                </a:lnTo>
                <a:lnTo>
                  <a:pt x="160365" y="0"/>
                </a:lnTo>
                <a:lnTo>
                  <a:pt x="151662" y="251"/>
                </a:lnTo>
                <a:lnTo>
                  <a:pt x="137745" y="1714"/>
                </a:lnTo>
                <a:lnTo>
                  <a:pt x="124200" y="4434"/>
                </a:lnTo>
                <a:lnTo>
                  <a:pt x="111080" y="8356"/>
                </a:lnTo>
                <a:lnTo>
                  <a:pt x="98436" y="13424"/>
                </a:lnTo>
                <a:lnTo>
                  <a:pt x="86318" y="19583"/>
                </a:lnTo>
                <a:lnTo>
                  <a:pt x="74777" y="26777"/>
                </a:lnTo>
                <a:lnTo>
                  <a:pt x="63866" y="34951"/>
                </a:lnTo>
                <a:lnTo>
                  <a:pt x="53635" y="44049"/>
                </a:lnTo>
                <a:lnTo>
                  <a:pt x="44136" y="54017"/>
                </a:lnTo>
                <a:lnTo>
                  <a:pt x="35419" y="64798"/>
                </a:lnTo>
                <a:lnTo>
                  <a:pt x="27535" y="76337"/>
                </a:lnTo>
                <a:lnTo>
                  <a:pt x="20537" y="88579"/>
                </a:lnTo>
                <a:lnTo>
                  <a:pt x="14475" y="101468"/>
                </a:lnTo>
                <a:lnTo>
                  <a:pt x="9400" y="114948"/>
                </a:lnTo>
                <a:lnTo>
                  <a:pt x="5364" y="128965"/>
                </a:lnTo>
                <a:lnTo>
                  <a:pt x="2418" y="143463"/>
                </a:lnTo>
                <a:lnTo>
                  <a:pt x="613" y="158386"/>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09" name="object 62"/>
          <p:cNvSpPr/>
          <p:nvPr/>
        </p:nvSpPr>
        <p:spPr>
          <a:xfrm>
            <a:off x="5850962" y="3493881"/>
            <a:ext cx="347472" cy="347472"/>
          </a:xfrm>
          <a:custGeom>
            <a:avLst/>
            <a:gdLst/>
            <a:ahLst/>
            <a:cxnLst/>
            <a:rect l="l" t="t" r="r" b="b"/>
            <a:pathLst>
              <a:path w="320729"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6" y="149182"/>
                </a:lnTo>
                <a:lnTo>
                  <a:pt x="320497" y="164254"/>
                </a:lnTo>
                <a:lnTo>
                  <a:pt x="320729"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6"/>
                </a:lnTo>
                <a:lnTo>
                  <a:pt x="0" y="173681"/>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10" name="object 60"/>
          <p:cNvSpPr/>
          <p:nvPr/>
        </p:nvSpPr>
        <p:spPr>
          <a:xfrm>
            <a:off x="4975263" y="4571028"/>
            <a:ext cx="347472" cy="347472"/>
          </a:xfrm>
          <a:custGeom>
            <a:avLst/>
            <a:gdLst/>
            <a:ahLst/>
            <a:cxnLst/>
            <a:rect l="l" t="t" r="r" b="b"/>
            <a:pathLst>
              <a:path w="320729"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8"/>
                </a:lnTo>
                <a:lnTo>
                  <a:pt x="288458" y="69169"/>
                </a:lnTo>
                <a:lnTo>
                  <a:pt x="296005" y="80986"/>
                </a:lnTo>
                <a:lnTo>
                  <a:pt x="302648" y="93485"/>
                </a:lnTo>
                <a:lnTo>
                  <a:pt x="308334" y="106609"/>
                </a:lnTo>
                <a:lnTo>
                  <a:pt x="313014" y="120303"/>
                </a:lnTo>
                <a:lnTo>
                  <a:pt x="316635" y="134513"/>
                </a:lnTo>
                <a:lnTo>
                  <a:pt x="319146" y="149182"/>
                </a:lnTo>
                <a:lnTo>
                  <a:pt x="320497" y="164254"/>
                </a:lnTo>
                <a:lnTo>
                  <a:pt x="320729"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1"/>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11" name="object 58"/>
          <p:cNvSpPr/>
          <p:nvPr/>
        </p:nvSpPr>
        <p:spPr>
          <a:xfrm>
            <a:off x="9037462" y="2045434"/>
            <a:ext cx="347472" cy="347472"/>
          </a:xfrm>
          <a:custGeom>
            <a:avLst/>
            <a:gdLst/>
            <a:ahLst/>
            <a:cxnLst/>
            <a:rect l="l" t="t" r="r" b="b"/>
            <a:pathLst>
              <a:path w="320729"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4"/>
                </a:lnTo>
                <a:lnTo>
                  <a:pt x="308334" y="106609"/>
                </a:lnTo>
                <a:lnTo>
                  <a:pt x="313014" y="120303"/>
                </a:lnTo>
                <a:lnTo>
                  <a:pt x="316635" y="134512"/>
                </a:lnTo>
                <a:lnTo>
                  <a:pt x="319146" y="149181"/>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2"/>
                </a:lnTo>
                <a:lnTo>
                  <a:pt x="146243" y="346698"/>
                </a:lnTo>
                <a:lnTo>
                  <a:pt x="132464" y="344742"/>
                </a:lnTo>
                <a:lnTo>
                  <a:pt x="119078" y="341551"/>
                </a:lnTo>
                <a:lnTo>
                  <a:pt x="106136" y="337180"/>
                </a:lnTo>
                <a:lnTo>
                  <a:pt x="93688" y="331684"/>
                </a:lnTo>
                <a:lnTo>
                  <a:pt x="81788" y="325119"/>
                </a:lnTo>
                <a:lnTo>
                  <a:pt x="70484" y="317539"/>
                </a:lnTo>
                <a:lnTo>
                  <a:pt x="59830" y="309002"/>
                </a:lnTo>
                <a:lnTo>
                  <a:pt x="49875" y="299561"/>
                </a:lnTo>
                <a:lnTo>
                  <a:pt x="40672" y="289272"/>
                </a:lnTo>
                <a:lnTo>
                  <a:pt x="32271" y="278192"/>
                </a:lnTo>
                <a:lnTo>
                  <a:pt x="24724" y="266375"/>
                </a:lnTo>
                <a:lnTo>
                  <a:pt x="18081" y="253876"/>
                </a:lnTo>
                <a:lnTo>
                  <a:pt x="12395" y="240752"/>
                </a:lnTo>
                <a:lnTo>
                  <a:pt x="7715" y="227057"/>
                </a:lnTo>
                <a:lnTo>
                  <a:pt x="4094" y="212848"/>
                </a:lnTo>
                <a:lnTo>
                  <a:pt x="1582" y="198179"/>
                </a:lnTo>
                <a:lnTo>
                  <a:pt x="232" y="183106"/>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12" name="object 56"/>
          <p:cNvSpPr/>
          <p:nvPr/>
        </p:nvSpPr>
        <p:spPr>
          <a:xfrm>
            <a:off x="8077321" y="1961962"/>
            <a:ext cx="347472" cy="347472"/>
          </a:xfrm>
          <a:custGeom>
            <a:avLst/>
            <a:gdLst/>
            <a:ahLst/>
            <a:cxnLst/>
            <a:rect l="l" t="t" r="r" b="b"/>
            <a:pathLst>
              <a:path w="320729"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4"/>
                </a:lnTo>
                <a:lnTo>
                  <a:pt x="308334" y="106609"/>
                </a:lnTo>
                <a:lnTo>
                  <a:pt x="313014" y="120303"/>
                </a:lnTo>
                <a:lnTo>
                  <a:pt x="316635" y="134512"/>
                </a:lnTo>
                <a:lnTo>
                  <a:pt x="319146" y="149181"/>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2"/>
                </a:lnTo>
                <a:lnTo>
                  <a:pt x="146243" y="346697"/>
                </a:lnTo>
                <a:lnTo>
                  <a:pt x="132464" y="344742"/>
                </a:lnTo>
                <a:lnTo>
                  <a:pt x="119078" y="341551"/>
                </a:lnTo>
                <a:lnTo>
                  <a:pt x="106136" y="337180"/>
                </a:lnTo>
                <a:lnTo>
                  <a:pt x="93688" y="331684"/>
                </a:lnTo>
                <a:lnTo>
                  <a:pt x="81788" y="325119"/>
                </a:lnTo>
                <a:lnTo>
                  <a:pt x="70484" y="317539"/>
                </a:lnTo>
                <a:lnTo>
                  <a:pt x="59830" y="309002"/>
                </a:lnTo>
                <a:lnTo>
                  <a:pt x="49875" y="299561"/>
                </a:lnTo>
                <a:lnTo>
                  <a:pt x="40672" y="289272"/>
                </a:lnTo>
                <a:lnTo>
                  <a:pt x="32271" y="278192"/>
                </a:lnTo>
                <a:lnTo>
                  <a:pt x="24724" y="266375"/>
                </a:lnTo>
                <a:lnTo>
                  <a:pt x="18081" y="253876"/>
                </a:lnTo>
                <a:lnTo>
                  <a:pt x="12395" y="240752"/>
                </a:lnTo>
                <a:lnTo>
                  <a:pt x="7715" y="227057"/>
                </a:lnTo>
                <a:lnTo>
                  <a:pt x="4094" y="212848"/>
                </a:lnTo>
                <a:lnTo>
                  <a:pt x="1582" y="198179"/>
                </a:lnTo>
                <a:lnTo>
                  <a:pt x="232" y="183106"/>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13" name="object 54"/>
          <p:cNvSpPr/>
          <p:nvPr/>
        </p:nvSpPr>
        <p:spPr>
          <a:xfrm>
            <a:off x="8877097" y="2753913"/>
            <a:ext cx="347472" cy="347472"/>
          </a:xfrm>
          <a:custGeom>
            <a:avLst/>
            <a:gdLst/>
            <a:ahLst/>
            <a:cxnLst/>
            <a:rect l="l" t="t" r="r" b="b"/>
            <a:pathLst>
              <a:path w="320730"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4"/>
                </a:lnTo>
                <a:lnTo>
                  <a:pt x="308334" y="106609"/>
                </a:lnTo>
                <a:lnTo>
                  <a:pt x="313014" y="120303"/>
                </a:lnTo>
                <a:lnTo>
                  <a:pt x="316635" y="134512"/>
                </a:lnTo>
                <a:lnTo>
                  <a:pt x="319146" y="149181"/>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2"/>
                </a:lnTo>
                <a:lnTo>
                  <a:pt x="146243" y="346698"/>
                </a:lnTo>
                <a:lnTo>
                  <a:pt x="132464" y="344742"/>
                </a:lnTo>
                <a:lnTo>
                  <a:pt x="119078" y="341551"/>
                </a:lnTo>
                <a:lnTo>
                  <a:pt x="106136" y="337180"/>
                </a:lnTo>
                <a:lnTo>
                  <a:pt x="93688" y="331684"/>
                </a:lnTo>
                <a:lnTo>
                  <a:pt x="81788" y="325119"/>
                </a:lnTo>
                <a:lnTo>
                  <a:pt x="70484" y="317539"/>
                </a:lnTo>
                <a:lnTo>
                  <a:pt x="59830" y="309002"/>
                </a:lnTo>
                <a:lnTo>
                  <a:pt x="49875" y="299561"/>
                </a:lnTo>
                <a:lnTo>
                  <a:pt x="40672" y="289272"/>
                </a:lnTo>
                <a:lnTo>
                  <a:pt x="32271" y="278192"/>
                </a:lnTo>
                <a:lnTo>
                  <a:pt x="24724" y="266375"/>
                </a:lnTo>
                <a:lnTo>
                  <a:pt x="18081" y="253876"/>
                </a:lnTo>
                <a:lnTo>
                  <a:pt x="12395" y="240752"/>
                </a:lnTo>
                <a:lnTo>
                  <a:pt x="7715" y="227057"/>
                </a:lnTo>
                <a:lnTo>
                  <a:pt x="4094" y="212848"/>
                </a:lnTo>
                <a:lnTo>
                  <a:pt x="1582" y="198179"/>
                </a:lnTo>
                <a:lnTo>
                  <a:pt x="232" y="183106"/>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14" name="object 52"/>
          <p:cNvSpPr/>
          <p:nvPr/>
        </p:nvSpPr>
        <p:spPr>
          <a:xfrm>
            <a:off x="6220124" y="4120868"/>
            <a:ext cx="347472" cy="347472"/>
          </a:xfrm>
          <a:custGeom>
            <a:avLst/>
            <a:gdLst/>
            <a:ahLst/>
            <a:cxnLst/>
            <a:rect l="l" t="t" r="r" b="b"/>
            <a:pathLst>
              <a:path w="320730"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5"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1"/>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15" name="object 50"/>
          <p:cNvSpPr/>
          <p:nvPr/>
        </p:nvSpPr>
        <p:spPr>
          <a:xfrm>
            <a:off x="5965297" y="4612355"/>
            <a:ext cx="347472" cy="347472"/>
          </a:xfrm>
          <a:custGeom>
            <a:avLst/>
            <a:gdLst/>
            <a:ahLst/>
            <a:cxnLst/>
            <a:rect l="l" t="t" r="r" b="b"/>
            <a:pathLst>
              <a:path w="320730"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6"/>
                </a:lnTo>
                <a:lnTo>
                  <a:pt x="0" y="173681"/>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16" name="object 48"/>
          <p:cNvSpPr/>
          <p:nvPr/>
        </p:nvSpPr>
        <p:spPr>
          <a:xfrm>
            <a:off x="4654532" y="4049985"/>
            <a:ext cx="347472" cy="347472"/>
          </a:xfrm>
          <a:custGeom>
            <a:avLst/>
            <a:gdLst/>
            <a:ahLst/>
            <a:cxnLst/>
            <a:rect l="l" t="t" r="r" b="b"/>
            <a:pathLst>
              <a:path w="320729"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6" y="149182"/>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17" name="object 42"/>
          <p:cNvSpPr/>
          <p:nvPr/>
        </p:nvSpPr>
        <p:spPr>
          <a:xfrm>
            <a:off x="7272103" y="3311841"/>
            <a:ext cx="347472" cy="347472"/>
          </a:xfrm>
          <a:custGeom>
            <a:avLst/>
            <a:gdLst/>
            <a:ahLst/>
            <a:cxnLst/>
            <a:rect l="l" t="t" r="r" b="b"/>
            <a:pathLst>
              <a:path w="320730"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4" y="346697"/>
                </a:lnTo>
                <a:lnTo>
                  <a:pt x="132465" y="344742"/>
                </a:lnTo>
                <a:lnTo>
                  <a:pt x="119078" y="341551"/>
                </a:lnTo>
                <a:lnTo>
                  <a:pt x="106136" y="337180"/>
                </a:lnTo>
                <a:lnTo>
                  <a:pt x="93689" y="331684"/>
                </a:lnTo>
                <a:lnTo>
                  <a:pt x="81788" y="325119"/>
                </a:lnTo>
                <a:lnTo>
                  <a:pt x="70485" y="317539"/>
                </a:lnTo>
                <a:lnTo>
                  <a:pt x="59830" y="309001"/>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6"/>
                </a:lnTo>
                <a:lnTo>
                  <a:pt x="0" y="173680"/>
                </a:lnTo>
                <a:close/>
              </a:path>
            </a:pathLst>
          </a:custGeom>
          <a:solidFill>
            <a:srgbClr val="AAC56C"/>
          </a:solidFill>
          <a:ln w="28575">
            <a:solidFill>
              <a:srgbClr val="83984F"/>
            </a:solidFill>
          </a:ln>
        </p:spPr>
        <p:txBody>
          <a:bodyPr wrap="square" lIns="0" tIns="0" rIns="0" bIns="0" rtlCol="0">
            <a:noAutofit/>
          </a:bodyPr>
          <a:lstStyle/>
          <a:p>
            <a:endParaRPr/>
          </a:p>
        </p:txBody>
      </p:sp>
      <p:sp>
        <p:nvSpPr>
          <p:cNvPr id="118" name="object 44"/>
          <p:cNvSpPr/>
          <p:nvPr/>
        </p:nvSpPr>
        <p:spPr>
          <a:xfrm>
            <a:off x="7084113" y="2580232"/>
            <a:ext cx="347472" cy="347472"/>
          </a:xfrm>
          <a:custGeom>
            <a:avLst/>
            <a:gdLst/>
            <a:ahLst/>
            <a:cxnLst/>
            <a:rect l="l" t="t" r="r" b="b"/>
            <a:pathLst>
              <a:path w="320730"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2"/>
                </a:lnTo>
                <a:lnTo>
                  <a:pt x="146244" y="346698"/>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3"/>
                </a:lnTo>
                <a:lnTo>
                  <a:pt x="32271" y="278192"/>
                </a:lnTo>
                <a:lnTo>
                  <a:pt x="24724" y="266375"/>
                </a:lnTo>
                <a:lnTo>
                  <a:pt x="18081" y="253876"/>
                </a:lnTo>
                <a:lnTo>
                  <a:pt x="12395" y="240752"/>
                </a:lnTo>
                <a:lnTo>
                  <a:pt x="7715" y="227058"/>
                </a:lnTo>
                <a:lnTo>
                  <a:pt x="4094" y="212848"/>
                </a:lnTo>
                <a:lnTo>
                  <a:pt x="1583" y="198179"/>
                </a:lnTo>
                <a:lnTo>
                  <a:pt x="232" y="183107"/>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19" name="object 46"/>
          <p:cNvSpPr/>
          <p:nvPr/>
        </p:nvSpPr>
        <p:spPr>
          <a:xfrm>
            <a:off x="6945508" y="2964479"/>
            <a:ext cx="347472" cy="347472"/>
          </a:xfrm>
          <a:custGeom>
            <a:avLst/>
            <a:gdLst/>
            <a:ahLst/>
            <a:cxnLst/>
            <a:rect l="l" t="t" r="r" b="b"/>
            <a:pathLst>
              <a:path w="320730"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4"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30" y="342927"/>
                </a:lnTo>
                <a:lnTo>
                  <a:pt x="182985" y="345647"/>
                </a:lnTo>
                <a:lnTo>
                  <a:pt x="169068" y="347110"/>
                </a:lnTo>
                <a:lnTo>
                  <a:pt x="160365" y="347362"/>
                </a:lnTo>
                <a:lnTo>
                  <a:pt x="146244" y="346698"/>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3" y="198179"/>
                </a:lnTo>
                <a:lnTo>
                  <a:pt x="232" y="183107"/>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20" name="object 40"/>
          <p:cNvSpPr/>
          <p:nvPr/>
        </p:nvSpPr>
        <p:spPr>
          <a:xfrm>
            <a:off x="6737120" y="4921685"/>
            <a:ext cx="347472" cy="347472"/>
          </a:xfrm>
          <a:custGeom>
            <a:avLst/>
            <a:gdLst/>
            <a:ahLst/>
            <a:cxnLst/>
            <a:rect l="l" t="t" r="r" b="b"/>
            <a:pathLst>
              <a:path w="320729"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29"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1"/>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21" name="object 38"/>
          <p:cNvSpPr/>
          <p:nvPr/>
        </p:nvSpPr>
        <p:spPr>
          <a:xfrm>
            <a:off x="8556365" y="2219115"/>
            <a:ext cx="347472" cy="347472"/>
          </a:xfrm>
          <a:custGeom>
            <a:avLst/>
            <a:gdLst/>
            <a:ahLst/>
            <a:cxnLst/>
            <a:rect l="l" t="t" r="r" b="b"/>
            <a:pathLst>
              <a:path w="320729"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4"/>
                </a:lnTo>
                <a:lnTo>
                  <a:pt x="308334" y="106609"/>
                </a:lnTo>
                <a:lnTo>
                  <a:pt x="313014" y="120303"/>
                </a:lnTo>
                <a:lnTo>
                  <a:pt x="316635" y="134512"/>
                </a:lnTo>
                <a:lnTo>
                  <a:pt x="319146" y="149181"/>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2"/>
                </a:lnTo>
                <a:lnTo>
                  <a:pt x="146243" y="346698"/>
                </a:lnTo>
                <a:lnTo>
                  <a:pt x="132464" y="344742"/>
                </a:lnTo>
                <a:lnTo>
                  <a:pt x="119078" y="341551"/>
                </a:lnTo>
                <a:lnTo>
                  <a:pt x="106136" y="337180"/>
                </a:lnTo>
                <a:lnTo>
                  <a:pt x="93688" y="331684"/>
                </a:lnTo>
                <a:lnTo>
                  <a:pt x="81788" y="325119"/>
                </a:lnTo>
                <a:lnTo>
                  <a:pt x="70484" y="317539"/>
                </a:lnTo>
                <a:lnTo>
                  <a:pt x="59830" y="309002"/>
                </a:lnTo>
                <a:lnTo>
                  <a:pt x="49875" y="299561"/>
                </a:lnTo>
                <a:lnTo>
                  <a:pt x="40672" y="289272"/>
                </a:lnTo>
                <a:lnTo>
                  <a:pt x="32271" y="278192"/>
                </a:lnTo>
                <a:lnTo>
                  <a:pt x="24724" y="266375"/>
                </a:lnTo>
                <a:lnTo>
                  <a:pt x="18081" y="253876"/>
                </a:lnTo>
                <a:lnTo>
                  <a:pt x="12395" y="240752"/>
                </a:lnTo>
                <a:lnTo>
                  <a:pt x="7715" y="227057"/>
                </a:lnTo>
                <a:lnTo>
                  <a:pt x="4094" y="212848"/>
                </a:lnTo>
                <a:lnTo>
                  <a:pt x="1582" y="198179"/>
                </a:lnTo>
                <a:lnTo>
                  <a:pt x="232" y="183106"/>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22" name="object 36"/>
          <p:cNvSpPr/>
          <p:nvPr/>
        </p:nvSpPr>
        <p:spPr>
          <a:xfrm>
            <a:off x="8909165" y="3402186"/>
            <a:ext cx="347472" cy="347472"/>
          </a:xfrm>
          <a:custGeom>
            <a:avLst/>
            <a:gdLst/>
            <a:ahLst/>
            <a:cxnLst/>
            <a:rect l="l" t="t" r="r" b="b"/>
            <a:pathLst>
              <a:path w="338701" h="347361">
                <a:moveTo>
                  <a:pt x="338701" y="173680"/>
                </a:moveTo>
                <a:lnTo>
                  <a:pt x="338086" y="158773"/>
                </a:lnTo>
                <a:lnTo>
                  <a:pt x="336274" y="144215"/>
                </a:lnTo>
                <a:lnTo>
                  <a:pt x="333315" y="130059"/>
                </a:lnTo>
                <a:lnTo>
                  <a:pt x="329260" y="116355"/>
                </a:lnTo>
                <a:lnTo>
                  <a:pt x="324157" y="103155"/>
                </a:lnTo>
                <a:lnTo>
                  <a:pt x="318058" y="90510"/>
                </a:lnTo>
                <a:lnTo>
                  <a:pt x="311012" y="78472"/>
                </a:lnTo>
                <a:lnTo>
                  <a:pt x="303069" y="67092"/>
                </a:lnTo>
                <a:lnTo>
                  <a:pt x="294280" y="56421"/>
                </a:lnTo>
                <a:lnTo>
                  <a:pt x="284694" y="46511"/>
                </a:lnTo>
                <a:lnTo>
                  <a:pt x="274362" y="37412"/>
                </a:lnTo>
                <a:lnTo>
                  <a:pt x="263333" y="29177"/>
                </a:lnTo>
                <a:lnTo>
                  <a:pt x="251657" y="21856"/>
                </a:lnTo>
                <a:lnTo>
                  <a:pt x="239385" y="15500"/>
                </a:lnTo>
                <a:lnTo>
                  <a:pt x="226566" y="10162"/>
                </a:lnTo>
                <a:lnTo>
                  <a:pt x="213252" y="5892"/>
                </a:lnTo>
                <a:lnTo>
                  <a:pt x="199490" y="2742"/>
                </a:lnTo>
                <a:lnTo>
                  <a:pt x="185333" y="763"/>
                </a:lnTo>
                <a:lnTo>
                  <a:pt x="170829" y="6"/>
                </a:lnTo>
                <a:lnTo>
                  <a:pt x="169350" y="0"/>
                </a:lnTo>
                <a:lnTo>
                  <a:pt x="154814" y="630"/>
                </a:lnTo>
                <a:lnTo>
                  <a:pt x="140620" y="2489"/>
                </a:lnTo>
                <a:lnTo>
                  <a:pt x="126816" y="5523"/>
                </a:lnTo>
                <a:lnTo>
                  <a:pt x="113454" y="9683"/>
                </a:lnTo>
                <a:lnTo>
                  <a:pt x="100583" y="14916"/>
                </a:lnTo>
                <a:lnTo>
                  <a:pt x="88254" y="21171"/>
                </a:lnTo>
                <a:lnTo>
                  <a:pt x="76516" y="28397"/>
                </a:lnTo>
                <a:lnTo>
                  <a:pt x="65420" y="36543"/>
                </a:lnTo>
                <a:lnTo>
                  <a:pt x="55015" y="45557"/>
                </a:lnTo>
                <a:lnTo>
                  <a:pt x="45351" y="55388"/>
                </a:lnTo>
                <a:lnTo>
                  <a:pt x="36479" y="65984"/>
                </a:lnTo>
                <a:lnTo>
                  <a:pt x="28449" y="77295"/>
                </a:lnTo>
                <a:lnTo>
                  <a:pt x="21311" y="89269"/>
                </a:lnTo>
                <a:lnTo>
                  <a:pt x="15114" y="101855"/>
                </a:lnTo>
                <a:lnTo>
                  <a:pt x="9909" y="115001"/>
                </a:lnTo>
                <a:lnTo>
                  <a:pt x="5745" y="128657"/>
                </a:lnTo>
                <a:lnTo>
                  <a:pt x="2674" y="142770"/>
                </a:lnTo>
                <a:lnTo>
                  <a:pt x="744" y="157289"/>
                </a:lnTo>
                <a:lnTo>
                  <a:pt x="6" y="172164"/>
                </a:lnTo>
                <a:lnTo>
                  <a:pt x="0" y="173680"/>
                </a:lnTo>
                <a:lnTo>
                  <a:pt x="615" y="188588"/>
                </a:lnTo>
                <a:lnTo>
                  <a:pt x="2427" y="203146"/>
                </a:lnTo>
                <a:lnTo>
                  <a:pt x="5386" y="217302"/>
                </a:lnTo>
                <a:lnTo>
                  <a:pt x="9441" y="231006"/>
                </a:lnTo>
                <a:lnTo>
                  <a:pt x="14544" y="244206"/>
                </a:lnTo>
                <a:lnTo>
                  <a:pt x="20643" y="256850"/>
                </a:lnTo>
                <a:lnTo>
                  <a:pt x="27689" y="268888"/>
                </a:lnTo>
                <a:lnTo>
                  <a:pt x="35631" y="280269"/>
                </a:lnTo>
                <a:lnTo>
                  <a:pt x="44421" y="290940"/>
                </a:lnTo>
                <a:lnTo>
                  <a:pt x="54007" y="300850"/>
                </a:lnTo>
                <a:lnTo>
                  <a:pt x="64339" y="309949"/>
                </a:lnTo>
                <a:lnTo>
                  <a:pt x="75368" y="318184"/>
                </a:lnTo>
                <a:lnTo>
                  <a:pt x="87044" y="325505"/>
                </a:lnTo>
                <a:lnTo>
                  <a:pt x="99316" y="331861"/>
                </a:lnTo>
                <a:lnTo>
                  <a:pt x="112134" y="337199"/>
                </a:lnTo>
                <a:lnTo>
                  <a:pt x="125449" y="341469"/>
                </a:lnTo>
                <a:lnTo>
                  <a:pt x="139210" y="344619"/>
                </a:lnTo>
                <a:lnTo>
                  <a:pt x="153368" y="346598"/>
                </a:lnTo>
                <a:lnTo>
                  <a:pt x="167872" y="347355"/>
                </a:lnTo>
                <a:lnTo>
                  <a:pt x="169350" y="347361"/>
                </a:lnTo>
                <a:lnTo>
                  <a:pt x="183886" y="346731"/>
                </a:lnTo>
                <a:lnTo>
                  <a:pt x="198081" y="344872"/>
                </a:lnTo>
                <a:lnTo>
                  <a:pt x="211885" y="341838"/>
                </a:lnTo>
                <a:lnTo>
                  <a:pt x="225247" y="337678"/>
                </a:lnTo>
                <a:lnTo>
                  <a:pt x="238117" y="332445"/>
                </a:lnTo>
                <a:lnTo>
                  <a:pt x="250447" y="326190"/>
                </a:lnTo>
                <a:lnTo>
                  <a:pt x="262185" y="318964"/>
                </a:lnTo>
                <a:lnTo>
                  <a:pt x="273281" y="310818"/>
                </a:lnTo>
                <a:lnTo>
                  <a:pt x="283686" y="301804"/>
                </a:lnTo>
                <a:lnTo>
                  <a:pt x="293349" y="291973"/>
                </a:lnTo>
                <a:lnTo>
                  <a:pt x="302221" y="281377"/>
                </a:lnTo>
                <a:lnTo>
                  <a:pt x="310251" y="270066"/>
                </a:lnTo>
                <a:lnTo>
                  <a:pt x="317390" y="258092"/>
                </a:lnTo>
                <a:lnTo>
                  <a:pt x="323587" y="245506"/>
                </a:lnTo>
                <a:lnTo>
                  <a:pt x="328792" y="232360"/>
                </a:lnTo>
                <a:lnTo>
                  <a:pt x="332956" y="218704"/>
                </a:lnTo>
                <a:lnTo>
                  <a:pt x="336027" y="204591"/>
                </a:lnTo>
                <a:lnTo>
                  <a:pt x="337957" y="190071"/>
                </a:lnTo>
                <a:lnTo>
                  <a:pt x="338695" y="175197"/>
                </a:lnTo>
                <a:lnTo>
                  <a:pt x="338701"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23" name="object 34"/>
          <p:cNvSpPr/>
          <p:nvPr/>
        </p:nvSpPr>
        <p:spPr>
          <a:xfrm>
            <a:off x="6562354" y="2483005"/>
            <a:ext cx="347472" cy="347472"/>
          </a:xfrm>
          <a:custGeom>
            <a:avLst/>
            <a:gdLst/>
            <a:ahLst/>
            <a:cxnLst/>
            <a:rect l="l" t="t" r="r" b="b"/>
            <a:pathLst>
              <a:path w="320729"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5" y="2619"/>
                </a:lnTo>
                <a:lnTo>
                  <a:pt x="201651" y="5810"/>
                </a:lnTo>
                <a:lnTo>
                  <a:pt x="214593" y="10181"/>
                </a:lnTo>
                <a:lnTo>
                  <a:pt x="227041" y="15677"/>
                </a:lnTo>
                <a:lnTo>
                  <a:pt x="238941" y="22242"/>
                </a:lnTo>
                <a:lnTo>
                  <a:pt x="250245" y="29822"/>
                </a:lnTo>
                <a:lnTo>
                  <a:pt x="260899" y="38359"/>
                </a:lnTo>
                <a:lnTo>
                  <a:pt x="270854"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2"/>
                </a:lnTo>
                <a:lnTo>
                  <a:pt x="146244" y="346698"/>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3" y="198179"/>
                </a:lnTo>
                <a:lnTo>
                  <a:pt x="232" y="183107"/>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24" name="object 32"/>
          <p:cNvSpPr/>
          <p:nvPr/>
        </p:nvSpPr>
        <p:spPr>
          <a:xfrm>
            <a:off x="8716732" y="1593274"/>
            <a:ext cx="347472" cy="347472"/>
          </a:xfrm>
          <a:custGeom>
            <a:avLst/>
            <a:gdLst/>
            <a:ahLst/>
            <a:cxnLst/>
            <a:rect l="l" t="t" r="r" b="b"/>
            <a:pathLst>
              <a:path w="320730"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4"/>
                </a:lnTo>
                <a:lnTo>
                  <a:pt x="308334" y="106609"/>
                </a:lnTo>
                <a:lnTo>
                  <a:pt x="313014" y="120303"/>
                </a:lnTo>
                <a:lnTo>
                  <a:pt x="316635" y="134512"/>
                </a:lnTo>
                <a:lnTo>
                  <a:pt x="319147" y="149181"/>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3"/>
                </a:lnTo>
                <a:lnTo>
                  <a:pt x="285311" y="282563"/>
                </a:lnTo>
                <a:lnTo>
                  <a:pt x="276594" y="293344"/>
                </a:lnTo>
                <a:lnTo>
                  <a:pt x="267094" y="303311"/>
                </a:lnTo>
                <a:lnTo>
                  <a:pt x="256863" y="312410"/>
                </a:lnTo>
                <a:lnTo>
                  <a:pt x="245952" y="320584"/>
                </a:lnTo>
                <a:lnTo>
                  <a:pt x="234412" y="327778"/>
                </a:lnTo>
                <a:lnTo>
                  <a:pt x="222294" y="333937"/>
                </a:lnTo>
                <a:lnTo>
                  <a:pt x="209649" y="339005"/>
                </a:lnTo>
                <a:lnTo>
                  <a:pt x="196530" y="342927"/>
                </a:lnTo>
                <a:lnTo>
                  <a:pt x="182985" y="345647"/>
                </a:lnTo>
                <a:lnTo>
                  <a:pt x="169068" y="347110"/>
                </a:lnTo>
                <a:lnTo>
                  <a:pt x="160364" y="347362"/>
                </a:lnTo>
                <a:lnTo>
                  <a:pt x="146243" y="346698"/>
                </a:lnTo>
                <a:lnTo>
                  <a:pt x="132464" y="344742"/>
                </a:lnTo>
                <a:lnTo>
                  <a:pt x="119078" y="341551"/>
                </a:lnTo>
                <a:lnTo>
                  <a:pt x="106136" y="337180"/>
                </a:lnTo>
                <a:lnTo>
                  <a:pt x="93688" y="331684"/>
                </a:lnTo>
                <a:lnTo>
                  <a:pt x="81788" y="325119"/>
                </a:lnTo>
                <a:lnTo>
                  <a:pt x="70484" y="317539"/>
                </a:lnTo>
                <a:lnTo>
                  <a:pt x="59830" y="309002"/>
                </a:lnTo>
                <a:lnTo>
                  <a:pt x="49875" y="299561"/>
                </a:lnTo>
                <a:lnTo>
                  <a:pt x="40672" y="289272"/>
                </a:lnTo>
                <a:lnTo>
                  <a:pt x="32271" y="278192"/>
                </a:lnTo>
                <a:lnTo>
                  <a:pt x="24724" y="266375"/>
                </a:lnTo>
                <a:lnTo>
                  <a:pt x="18081" y="253876"/>
                </a:lnTo>
                <a:lnTo>
                  <a:pt x="12395" y="240752"/>
                </a:lnTo>
                <a:lnTo>
                  <a:pt x="7715" y="227057"/>
                </a:lnTo>
                <a:lnTo>
                  <a:pt x="4094" y="212848"/>
                </a:lnTo>
                <a:lnTo>
                  <a:pt x="1582" y="198179"/>
                </a:lnTo>
                <a:lnTo>
                  <a:pt x="232" y="183106"/>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25" name="object 30"/>
          <p:cNvSpPr/>
          <p:nvPr/>
        </p:nvSpPr>
        <p:spPr>
          <a:xfrm>
            <a:off x="7725572" y="3169970"/>
            <a:ext cx="347472" cy="347472"/>
          </a:xfrm>
          <a:custGeom>
            <a:avLst/>
            <a:gdLst/>
            <a:ahLst/>
            <a:cxnLst/>
            <a:rect l="l" t="t" r="r" b="b"/>
            <a:pathLst>
              <a:path w="320729"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2"/>
                </a:lnTo>
                <a:lnTo>
                  <a:pt x="146244" y="346698"/>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3" y="198179"/>
                </a:lnTo>
                <a:lnTo>
                  <a:pt x="232" y="183107"/>
                </a:lnTo>
                <a:lnTo>
                  <a:pt x="0" y="173680"/>
                </a:lnTo>
                <a:close/>
              </a:path>
            </a:pathLst>
          </a:custGeom>
          <a:solidFill>
            <a:srgbClr val="59BAD1"/>
          </a:solidFill>
          <a:ln w="28575">
            <a:solidFill>
              <a:srgbClr val="418FA2"/>
            </a:solidFill>
          </a:ln>
        </p:spPr>
        <p:txBody>
          <a:bodyPr wrap="square" lIns="0" tIns="0" rIns="0" bIns="0" rtlCol="0">
            <a:noAutofit/>
          </a:bodyPr>
          <a:lstStyle/>
          <a:p>
            <a:endParaRPr/>
          </a:p>
        </p:txBody>
      </p:sp>
      <p:sp>
        <p:nvSpPr>
          <p:cNvPr id="126" name="object 28"/>
          <p:cNvSpPr/>
          <p:nvPr/>
        </p:nvSpPr>
        <p:spPr>
          <a:xfrm>
            <a:off x="6401989" y="5328656"/>
            <a:ext cx="347472" cy="347472"/>
          </a:xfrm>
          <a:custGeom>
            <a:avLst/>
            <a:gdLst/>
            <a:ahLst/>
            <a:cxnLst/>
            <a:rect l="l" t="t" r="r" b="b"/>
            <a:pathLst>
              <a:path w="320730"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6"/>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27" name="object 26"/>
          <p:cNvSpPr/>
          <p:nvPr/>
        </p:nvSpPr>
        <p:spPr>
          <a:xfrm>
            <a:off x="7105873" y="4521611"/>
            <a:ext cx="347472" cy="347472"/>
          </a:xfrm>
          <a:custGeom>
            <a:avLst/>
            <a:gdLst/>
            <a:ahLst/>
            <a:cxnLst/>
            <a:rect l="l" t="t" r="r" b="b"/>
            <a:pathLst>
              <a:path w="320730"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6"/>
                </a:lnTo>
                <a:lnTo>
                  <a:pt x="0" y="173681"/>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28" name="object 24"/>
          <p:cNvSpPr/>
          <p:nvPr/>
        </p:nvSpPr>
        <p:spPr>
          <a:xfrm>
            <a:off x="5052670" y="3517331"/>
            <a:ext cx="347472" cy="347472"/>
          </a:xfrm>
          <a:custGeom>
            <a:avLst/>
            <a:gdLst/>
            <a:ahLst/>
            <a:cxnLst/>
            <a:rect l="l" t="t" r="r" b="b"/>
            <a:pathLst>
              <a:path w="320730"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1"/>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29" name="object 22"/>
          <p:cNvSpPr/>
          <p:nvPr/>
        </p:nvSpPr>
        <p:spPr>
          <a:xfrm>
            <a:off x="4776845" y="5206506"/>
            <a:ext cx="347472" cy="347472"/>
          </a:xfrm>
          <a:custGeom>
            <a:avLst/>
            <a:gdLst/>
            <a:ahLst/>
            <a:cxnLst/>
            <a:rect l="l" t="t" r="r" b="b"/>
            <a:pathLst>
              <a:path w="320730"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30" name="object 20"/>
          <p:cNvSpPr/>
          <p:nvPr/>
        </p:nvSpPr>
        <p:spPr>
          <a:xfrm>
            <a:off x="5373401" y="4051297"/>
            <a:ext cx="347472" cy="347472"/>
          </a:xfrm>
          <a:custGeom>
            <a:avLst/>
            <a:gdLst/>
            <a:ahLst/>
            <a:cxnLst/>
            <a:rect l="l" t="t" r="r" b="b"/>
            <a:pathLst>
              <a:path w="320730"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2"/>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1"/>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31" name="object 18"/>
          <p:cNvSpPr/>
          <p:nvPr/>
        </p:nvSpPr>
        <p:spPr>
          <a:xfrm>
            <a:off x="8237687" y="2691052"/>
            <a:ext cx="347472" cy="347472"/>
          </a:xfrm>
          <a:custGeom>
            <a:avLst/>
            <a:gdLst/>
            <a:ahLst/>
            <a:cxnLst/>
            <a:rect l="l" t="t" r="r" b="b"/>
            <a:pathLst>
              <a:path w="320730"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4"/>
                </a:lnTo>
                <a:lnTo>
                  <a:pt x="308334" y="106609"/>
                </a:lnTo>
                <a:lnTo>
                  <a:pt x="313014" y="120303"/>
                </a:lnTo>
                <a:lnTo>
                  <a:pt x="316635" y="134512"/>
                </a:lnTo>
                <a:lnTo>
                  <a:pt x="319147" y="149181"/>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2"/>
                </a:lnTo>
                <a:lnTo>
                  <a:pt x="146243" y="346698"/>
                </a:lnTo>
                <a:lnTo>
                  <a:pt x="132464" y="344742"/>
                </a:lnTo>
                <a:lnTo>
                  <a:pt x="119078" y="341551"/>
                </a:lnTo>
                <a:lnTo>
                  <a:pt x="106136" y="337180"/>
                </a:lnTo>
                <a:lnTo>
                  <a:pt x="93688"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7"/>
                </a:lnTo>
                <a:lnTo>
                  <a:pt x="4094" y="212848"/>
                </a:lnTo>
                <a:lnTo>
                  <a:pt x="1582" y="198179"/>
                </a:lnTo>
                <a:lnTo>
                  <a:pt x="232" y="183106"/>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32" name="object 6"/>
          <p:cNvSpPr txBox="1"/>
          <p:nvPr/>
        </p:nvSpPr>
        <p:spPr>
          <a:xfrm>
            <a:off x="2856125" y="3759280"/>
            <a:ext cx="992822" cy="330200"/>
          </a:xfrm>
          <a:prstGeom prst="rect">
            <a:avLst/>
          </a:prstGeom>
        </p:spPr>
        <p:txBody>
          <a:bodyPr wrap="square" lIns="0" tIns="0" rIns="0" bIns="0" rtlCol="0">
            <a:noAutofit/>
          </a:bodyPr>
          <a:lstStyle/>
          <a:p>
            <a:pPr marL="12700">
              <a:lnSpc>
                <a:spcPts val="2600"/>
              </a:lnSpc>
              <a:spcBef>
                <a:spcPts val="130"/>
              </a:spcBef>
            </a:pPr>
            <a:r>
              <a:rPr sz="3600" baseline="2275" dirty="0">
                <a:solidFill>
                  <a:srgbClr val="7F7E7E"/>
                </a:solidFill>
                <a:cs typeface="Calibri"/>
              </a:rPr>
              <a:t>Income</a:t>
            </a:r>
            <a:endParaRPr sz="2400" dirty="0">
              <a:cs typeface="Calibri"/>
            </a:endParaRPr>
          </a:p>
        </p:txBody>
      </p:sp>
      <p:grpSp>
        <p:nvGrpSpPr>
          <p:cNvPr id="133" name="Group 132"/>
          <p:cNvGrpSpPr/>
          <p:nvPr/>
        </p:nvGrpSpPr>
        <p:grpSpPr>
          <a:xfrm>
            <a:off x="3907438" y="1888930"/>
            <a:ext cx="6303362" cy="4054670"/>
            <a:chOff x="2343901" y="1923700"/>
            <a:chExt cx="6303362" cy="4054670"/>
          </a:xfrm>
        </p:grpSpPr>
        <p:sp>
          <p:nvSpPr>
            <p:cNvPr id="134" name="object 67"/>
            <p:cNvSpPr/>
            <p:nvPr/>
          </p:nvSpPr>
          <p:spPr>
            <a:xfrm>
              <a:off x="2343901" y="1923700"/>
              <a:ext cx="0" cy="4054670"/>
            </a:xfrm>
            <a:custGeom>
              <a:avLst/>
              <a:gdLst/>
              <a:ahLst/>
              <a:cxnLst/>
              <a:rect l="l" t="t" r="r" b="b"/>
              <a:pathLst>
                <a:path h="4054670">
                  <a:moveTo>
                    <a:pt x="0" y="4054670"/>
                  </a:moveTo>
                  <a:lnTo>
                    <a:pt x="0" y="0"/>
                  </a:lnTo>
                </a:path>
              </a:pathLst>
            </a:custGeom>
            <a:ln w="25399">
              <a:solidFill>
                <a:srgbClr val="6094C9"/>
              </a:solidFill>
              <a:headEnd type="none"/>
              <a:tailEnd type="arrow"/>
            </a:ln>
            <a:effectLst>
              <a:outerShdw blurRad="50800" dist="38100" dir="5400000" algn="t" rotWithShape="0">
                <a:prstClr val="black">
                  <a:alpha val="40000"/>
                </a:prstClr>
              </a:outerShdw>
            </a:effectLst>
          </p:spPr>
          <p:txBody>
            <a:bodyPr wrap="square" lIns="0" tIns="0" rIns="0" bIns="0" rtlCol="0">
              <a:noAutofit/>
            </a:bodyPr>
            <a:lstStyle/>
            <a:p>
              <a:endParaRPr/>
            </a:p>
          </p:txBody>
        </p:sp>
        <p:sp>
          <p:nvSpPr>
            <p:cNvPr id="135" name="object 70"/>
            <p:cNvSpPr/>
            <p:nvPr/>
          </p:nvSpPr>
          <p:spPr>
            <a:xfrm>
              <a:off x="2343901" y="5978370"/>
              <a:ext cx="6303362" cy="0"/>
            </a:xfrm>
            <a:custGeom>
              <a:avLst/>
              <a:gdLst/>
              <a:ahLst/>
              <a:cxnLst/>
              <a:rect l="l" t="t" r="r" b="b"/>
              <a:pathLst>
                <a:path w="6303362">
                  <a:moveTo>
                    <a:pt x="0" y="0"/>
                  </a:moveTo>
                  <a:lnTo>
                    <a:pt x="6303362" y="0"/>
                  </a:lnTo>
                </a:path>
              </a:pathLst>
            </a:custGeom>
            <a:ln w="25399">
              <a:solidFill>
                <a:srgbClr val="6094C9"/>
              </a:solidFill>
              <a:headEnd type="none"/>
              <a:tailEnd type="arrow"/>
            </a:ln>
            <a:effectLst>
              <a:outerShdw blurRad="50800" dist="38100" algn="l" rotWithShape="0">
                <a:prstClr val="black">
                  <a:alpha val="40000"/>
                </a:prstClr>
              </a:outerShdw>
            </a:effectLst>
          </p:spPr>
          <p:txBody>
            <a:bodyPr wrap="square" lIns="0" tIns="0" rIns="0" bIns="0" rtlCol="0">
              <a:noAutofit/>
            </a:bodyPr>
            <a:lstStyle/>
            <a:p>
              <a:endParaRPr/>
            </a:p>
          </p:txBody>
        </p:sp>
      </p:grpSp>
      <p:sp>
        <p:nvSpPr>
          <p:cNvPr id="136" name="object 69"/>
          <p:cNvSpPr/>
          <p:nvPr/>
        </p:nvSpPr>
        <p:spPr>
          <a:xfrm>
            <a:off x="7006208" y="2493252"/>
            <a:ext cx="565019" cy="625840"/>
          </a:xfrm>
          <a:custGeom>
            <a:avLst/>
            <a:gdLst/>
            <a:ahLst/>
            <a:cxnLst/>
            <a:rect l="l" t="t" r="r" b="b"/>
            <a:pathLst>
              <a:path w="565019" h="625840">
                <a:moveTo>
                  <a:pt x="0" y="0"/>
                </a:moveTo>
                <a:lnTo>
                  <a:pt x="0" y="625840"/>
                </a:lnTo>
                <a:lnTo>
                  <a:pt x="565019" y="625840"/>
                </a:lnTo>
                <a:lnTo>
                  <a:pt x="565019" y="0"/>
                </a:lnTo>
                <a:lnTo>
                  <a:pt x="0" y="0"/>
                </a:lnTo>
                <a:close/>
              </a:path>
            </a:pathLst>
          </a:custGeom>
          <a:solidFill>
            <a:srgbClr val="59B9D0">
              <a:alpha val="71000"/>
            </a:srgbClr>
          </a:solidFill>
          <a:effectLst>
            <a:outerShdw blurRad="50800" dist="38100" dir="5400000" algn="t" rotWithShape="0">
              <a:prstClr val="black">
                <a:alpha val="40000"/>
              </a:prstClr>
            </a:outerShdw>
          </a:effectLst>
        </p:spPr>
        <p:txBody>
          <a:bodyPr wrap="square" lIns="0" tIns="0" rIns="0" bIns="0" rtlCol="0">
            <a:noAutofit/>
          </a:bodyPr>
          <a:lstStyle/>
          <a:p>
            <a:endParaRPr/>
          </a:p>
        </p:txBody>
      </p:sp>
      <p:sp>
        <p:nvSpPr>
          <p:cNvPr id="137" name="object 69"/>
          <p:cNvSpPr/>
          <p:nvPr/>
        </p:nvSpPr>
        <p:spPr>
          <a:xfrm>
            <a:off x="5205885" y="3841353"/>
            <a:ext cx="565019" cy="625840"/>
          </a:xfrm>
          <a:custGeom>
            <a:avLst/>
            <a:gdLst/>
            <a:ahLst/>
            <a:cxnLst/>
            <a:rect l="l" t="t" r="r" b="b"/>
            <a:pathLst>
              <a:path w="565019" h="625840">
                <a:moveTo>
                  <a:pt x="0" y="0"/>
                </a:moveTo>
                <a:lnTo>
                  <a:pt x="0" y="625840"/>
                </a:lnTo>
                <a:lnTo>
                  <a:pt x="565019" y="625840"/>
                </a:lnTo>
                <a:lnTo>
                  <a:pt x="565019" y="0"/>
                </a:lnTo>
                <a:lnTo>
                  <a:pt x="0" y="0"/>
                </a:lnTo>
                <a:close/>
              </a:path>
            </a:pathLst>
          </a:custGeom>
          <a:solidFill>
            <a:srgbClr val="CD665F">
              <a:alpha val="71000"/>
            </a:srgbClr>
          </a:solidFill>
          <a:effectLst>
            <a:outerShdw blurRad="50800" dist="38100" dir="5400000" algn="t" rotWithShape="0">
              <a:prstClr val="black">
                <a:alpha val="40000"/>
              </a:prstClr>
            </a:outerShdw>
          </a:effectLst>
        </p:spPr>
        <p:txBody>
          <a:bodyPr wrap="square" lIns="0" tIns="0" rIns="0" bIns="0" rtlCol="0">
            <a:noAutofit/>
          </a:bodyPr>
          <a:lstStyle/>
          <a:p>
            <a:endParaRPr/>
          </a:p>
        </p:txBody>
      </p:sp>
      <p:sp>
        <p:nvSpPr>
          <p:cNvPr id="138" name="object 69"/>
          <p:cNvSpPr/>
          <p:nvPr/>
        </p:nvSpPr>
        <p:spPr>
          <a:xfrm>
            <a:off x="7200857" y="2951823"/>
            <a:ext cx="565019" cy="625840"/>
          </a:xfrm>
          <a:custGeom>
            <a:avLst/>
            <a:gdLst/>
            <a:ahLst/>
            <a:cxnLst/>
            <a:rect l="l" t="t" r="r" b="b"/>
            <a:pathLst>
              <a:path w="565019" h="625840">
                <a:moveTo>
                  <a:pt x="0" y="0"/>
                </a:moveTo>
                <a:lnTo>
                  <a:pt x="0" y="625840"/>
                </a:lnTo>
                <a:lnTo>
                  <a:pt x="565019" y="625840"/>
                </a:lnTo>
                <a:lnTo>
                  <a:pt x="565019" y="0"/>
                </a:lnTo>
                <a:lnTo>
                  <a:pt x="0" y="0"/>
                </a:lnTo>
                <a:close/>
              </a:path>
            </a:pathLst>
          </a:custGeom>
          <a:solidFill>
            <a:srgbClr val="AAC56C">
              <a:alpha val="71000"/>
            </a:srgbClr>
          </a:solidFill>
          <a:effectLst>
            <a:outerShdw blurRad="50800" dist="38100" dir="5400000" algn="t" rotWithShape="0">
              <a:prstClr val="black">
                <a:alpha val="40000"/>
              </a:prstClr>
            </a:outerShdw>
          </a:effectLst>
        </p:spPr>
        <p:txBody>
          <a:bodyPr wrap="square" lIns="0" tIns="0" rIns="0" bIns="0" rtlCol="0">
            <a:noAutofit/>
          </a:bodyPr>
          <a:lstStyle/>
          <a:p>
            <a:endParaRPr/>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object 5"/>
          <p:cNvSpPr txBox="1"/>
          <p:nvPr/>
        </p:nvSpPr>
        <p:spPr>
          <a:xfrm>
            <a:off x="6950816" y="6116930"/>
            <a:ext cx="542241" cy="330200"/>
          </a:xfrm>
          <a:prstGeom prst="rect">
            <a:avLst/>
          </a:prstGeom>
        </p:spPr>
        <p:txBody>
          <a:bodyPr wrap="square" lIns="0" tIns="0" rIns="0" bIns="0" rtlCol="0">
            <a:noAutofit/>
          </a:bodyPr>
          <a:lstStyle/>
          <a:p>
            <a:pPr marL="12700">
              <a:lnSpc>
                <a:spcPts val="2600"/>
              </a:lnSpc>
              <a:spcBef>
                <a:spcPts val="130"/>
              </a:spcBef>
            </a:pPr>
            <a:r>
              <a:rPr sz="3600" baseline="2275" dirty="0">
                <a:solidFill>
                  <a:srgbClr val="7F7E7E"/>
                </a:solidFill>
                <a:latin typeface="Calibri"/>
                <a:cs typeface="Calibri"/>
              </a:rPr>
              <a:t>Age</a:t>
            </a:r>
            <a:endParaRPr sz="2400">
              <a:latin typeface="Calibri"/>
              <a:cs typeface="Calibri"/>
            </a:endParaRPr>
          </a:p>
        </p:txBody>
      </p:sp>
      <p:sp>
        <p:nvSpPr>
          <p:cNvPr id="99" name="object 5"/>
          <p:cNvSpPr txBox="1"/>
          <p:nvPr/>
        </p:nvSpPr>
        <p:spPr>
          <a:xfrm>
            <a:off x="3625916" y="369651"/>
            <a:ext cx="6889684" cy="807913"/>
          </a:xfrm>
          <a:prstGeom prst="rect">
            <a:avLst/>
          </a:prstGeom>
        </p:spPr>
        <p:txBody>
          <a:bodyPr wrap="square" lIns="0" tIns="0" rIns="0" bIns="0" rtlCol="0">
            <a:spAutoFit/>
          </a:bodyPr>
          <a:lstStyle/>
          <a:p>
            <a:pPr marL="12700" marR="41909">
              <a:lnSpc>
                <a:spcPts val="3454"/>
              </a:lnSpc>
              <a:spcBef>
                <a:spcPts val="172"/>
              </a:spcBef>
            </a:pPr>
            <a:r>
              <a:rPr lang="en-US" sz="4800" baseline="2560" dirty="0">
                <a:solidFill>
                  <a:srgbClr val="4E81BC"/>
                </a:solidFill>
                <a:latin typeface="+mj-lt"/>
                <a:cs typeface="Calibri"/>
              </a:rPr>
              <a:t>Mean Shift</a:t>
            </a:r>
            <a:endParaRPr sz="3200" dirty="0">
              <a:latin typeface="+mj-lt"/>
              <a:cs typeface="Calibri"/>
            </a:endParaRPr>
          </a:p>
          <a:p>
            <a:pPr marL="12700">
              <a:lnSpc>
                <a:spcPts val="2770"/>
              </a:lnSpc>
            </a:pPr>
            <a:r>
              <a:rPr lang="en-US" sz="3200" baseline="1137" dirty="0">
                <a:solidFill>
                  <a:srgbClr val="7F7E7E"/>
                </a:solidFill>
                <a:cs typeface="Calibri"/>
              </a:rPr>
              <a:t>Search for local density maximum</a:t>
            </a:r>
          </a:p>
        </p:txBody>
      </p:sp>
      <p:sp>
        <p:nvSpPr>
          <p:cNvPr id="100" name="object 82"/>
          <p:cNvSpPr/>
          <p:nvPr/>
        </p:nvSpPr>
        <p:spPr>
          <a:xfrm>
            <a:off x="5938372" y="5487188"/>
            <a:ext cx="347472" cy="347472"/>
          </a:xfrm>
          <a:custGeom>
            <a:avLst/>
            <a:gdLst/>
            <a:ahLst/>
            <a:cxnLst/>
            <a:rect l="l" t="t" r="r" b="b"/>
            <a:pathLst>
              <a:path w="320729"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01" name="object 84"/>
          <p:cNvSpPr/>
          <p:nvPr/>
        </p:nvSpPr>
        <p:spPr>
          <a:xfrm>
            <a:off x="6923747" y="5521291"/>
            <a:ext cx="347472" cy="347472"/>
          </a:xfrm>
          <a:custGeom>
            <a:avLst/>
            <a:gdLst/>
            <a:ahLst/>
            <a:cxnLst/>
            <a:rect l="l" t="t" r="r" b="b"/>
            <a:pathLst>
              <a:path w="320729"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6"/>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02" name="object 86"/>
          <p:cNvSpPr/>
          <p:nvPr/>
        </p:nvSpPr>
        <p:spPr>
          <a:xfrm>
            <a:off x="7775551" y="5502337"/>
            <a:ext cx="347472" cy="347472"/>
          </a:xfrm>
          <a:custGeom>
            <a:avLst/>
            <a:gdLst/>
            <a:ahLst/>
            <a:cxnLst/>
            <a:rect l="l" t="t" r="r" b="b"/>
            <a:pathLst>
              <a:path w="320729"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9"/>
                </a:lnTo>
                <a:lnTo>
                  <a:pt x="288458" y="69169"/>
                </a:lnTo>
                <a:lnTo>
                  <a:pt x="296005" y="80986"/>
                </a:lnTo>
                <a:lnTo>
                  <a:pt x="302647" y="93485"/>
                </a:lnTo>
                <a:lnTo>
                  <a:pt x="308334" y="106609"/>
                </a:lnTo>
                <a:lnTo>
                  <a:pt x="313014" y="120303"/>
                </a:lnTo>
                <a:lnTo>
                  <a:pt x="316635" y="134513"/>
                </a:lnTo>
                <a:lnTo>
                  <a:pt x="319146" y="149182"/>
                </a:lnTo>
                <a:lnTo>
                  <a:pt x="320497" y="164255"/>
                </a:lnTo>
                <a:lnTo>
                  <a:pt x="320729" y="173680"/>
                </a:lnTo>
                <a:lnTo>
                  <a:pt x="320116" y="188974"/>
                </a:lnTo>
                <a:lnTo>
                  <a:pt x="318311" y="203897"/>
                </a:lnTo>
                <a:lnTo>
                  <a:pt x="315364" y="218395"/>
                </a:lnTo>
                <a:lnTo>
                  <a:pt x="311328" y="232412"/>
                </a:lnTo>
                <a:lnTo>
                  <a:pt x="306254" y="245893"/>
                </a:lnTo>
                <a:lnTo>
                  <a:pt x="300192" y="258782"/>
                </a:lnTo>
                <a:lnTo>
                  <a:pt x="293194" y="271024"/>
                </a:lnTo>
                <a:lnTo>
                  <a:pt x="285310" y="282563"/>
                </a:lnTo>
                <a:lnTo>
                  <a:pt x="276593" y="293344"/>
                </a:lnTo>
                <a:lnTo>
                  <a:pt x="267094" y="303312"/>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6"/>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03" name="object 74"/>
          <p:cNvSpPr/>
          <p:nvPr/>
        </p:nvSpPr>
        <p:spPr>
          <a:xfrm>
            <a:off x="4192469" y="5195209"/>
            <a:ext cx="347472" cy="347472"/>
          </a:xfrm>
          <a:custGeom>
            <a:avLst/>
            <a:gdLst/>
            <a:ahLst/>
            <a:cxnLst/>
            <a:rect l="l" t="t" r="r" b="b"/>
            <a:pathLst>
              <a:path w="320730"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0"/>
                </a:lnTo>
                <a:close/>
              </a:path>
            </a:pathLst>
          </a:custGeom>
          <a:solidFill>
            <a:srgbClr val="CD665F"/>
          </a:solidFill>
          <a:ln w="28575">
            <a:solidFill>
              <a:srgbClr val="9F4B46"/>
            </a:solidFill>
          </a:ln>
        </p:spPr>
        <p:txBody>
          <a:bodyPr wrap="square" lIns="0" tIns="0" rIns="0" bIns="0" rtlCol="0">
            <a:noAutofit/>
          </a:bodyPr>
          <a:lstStyle/>
          <a:p>
            <a:endParaRPr/>
          </a:p>
        </p:txBody>
      </p:sp>
      <p:sp>
        <p:nvSpPr>
          <p:cNvPr id="104" name="object 72"/>
          <p:cNvSpPr/>
          <p:nvPr/>
        </p:nvSpPr>
        <p:spPr>
          <a:xfrm>
            <a:off x="7483366" y="2517371"/>
            <a:ext cx="347472" cy="347472"/>
          </a:xfrm>
          <a:custGeom>
            <a:avLst/>
            <a:gdLst/>
            <a:ahLst/>
            <a:cxnLst/>
            <a:rect l="l" t="t" r="r" b="b"/>
            <a:pathLst>
              <a:path w="320730"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30" y="342927"/>
                </a:lnTo>
                <a:lnTo>
                  <a:pt x="182985" y="345647"/>
                </a:lnTo>
                <a:lnTo>
                  <a:pt x="169068" y="347110"/>
                </a:lnTo>
                <a:lnTo>
                  <a:pt x="160364" y="347362"/>
                </a:lnTo>
                <a:lnTo>
                  <a:pt x="146244" y="346698"/>
                </a:lnTo>
                <a:lnTo>
                  <a:pt x="132465" y="344742"/>
                </a:lnTo>
                <a:lnTo>
                  <a:pt x="119078" y="341551"/>
                </a:lnTo>
                <a:lnTo>
                  <a:pt x="106136" y="337180"/>
                </a:lnTo>
                <a:lnTo>
                  <a:pt x="93689" y="331684"/>
                </a:lnTo>
                <a:lnTo>
                  <a:pt x="81788" y="325119"/>
                </a:lnTo>
                <a:lnTo>
                  <a:pt x="70485" y="317540"/>
                </a:lnTo>
                <a:lnTo>
                  <a:pt x="59830" y="309002"/>
                </a:lnTo>
                <a:lnTo>
                  <a:pt x="49876" y="299561"/>
                </a:lnTo>
                <a:lnTo>
                  <a:pt x="40672" y="289273"/>
                </a:lnTo>
                <a:lnTo>
                  <a:pt x="32271" y="278192"/>
                </a:lnTo>
                <a:lnTo>
                  <a:pt x="24724" y="266375"/>
                </a:lnTo>
                <a:lnTo>
                  <a:pt x="18081" y="253876"/>
                </a:lnTo>
                <a:lnTo>
                  <a:pt x="12395" y="240752"/>
                </a:lnTo>
                <a:lnTo>
                  <a:pt x="7715" y="227058"/>
                </a:lnTo>
                <a:lnTo>
                  <a:pt x="4094" y="212848"/>
                </a:lnTo>
                <a:lnTo>
                  <a:pt x="1583" y="198180"/>
                </a:lnTo>
                <a:lnTo>
                  <a:pt x="232" y="183107"/>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05" name="object 70"/>
          <p:cNvSpPr/>
          <p:nvPr/>
        </p:nvSpPr>
        <p:spPr>
          <a:xfrm>
            <a:off x="7084113" y="2135643"/>
            <a:ext cx="347472" cy="347472"/>
          </a:xfrm>
          <a:custGeom>
            <a:avLst/>
            <a:gdLst/>
            <a:ahLst/>
            <a:cxnLst/>
            <a:rect l="l" t="t" r="r" b="b"/>
            <a:pathLst>
              <a:path w="320730"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2"/>
                </a:lnTo>
                <a:lnTo>
                  <a:pt x="146244" y="346698"/>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3" y="198179"/>
                </a:lnTo>
                <a:lnTo>
                  <a:pt x="232" y="183107"/>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06" name="object 68"/>
          <p:cNvSpPr/>
          <p:nvPr/>
        </p:nvSpPr>
        <p:spPr>
          <a:xfrm>
            <a:off x="6672028" y="1723114"/>
            <a:ext cx="347472" cy="347472"/>
          </a:xfrm>
          <a:custGeom>
            <a:avLst/>
            <a:gdLst/>
            <a:ahLst/>
            <a:cxnLst/>
            <a:rect l="l" t="t" r="r" b="b"/>
            <a:pathLst>
              <a:path w="320729"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2"/>
                </a:lnTo>
                <a:lnTo>
                  <a:pt x="146244" y="346698"/>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3"/>
                </a:lnTo>
                <a:lnTo>
                  <a:pt x="32271" y="278192"/>
                </a:lnTo>
                <a:lnTo>
                  <a:pt x="24724" y="266375"/>
                </a:lnTo>
                <a:lnTo>
                  <a:pt x="18081" y="253876"/>
                </a:lnTo>
                <a:lnTo>
                  <a:pt x="12395" y="240752"/>
                </a:lnTo>
                <a:lnTo>
                  <a:pt x="7715" y="227058"/>
                </a:lnTo>
                <a:lnTo>
                  <a:pt x="4094" y="212848"/>
                </a:lnTo>
                <a:lnTo>
                  <a:pt x="1583" y="198179"/>
                </a:lnTo>
                <a:lnTo>
                  <a:pt x="232" y="183107"/>
                </a:lnTo>
                <a:lnTo>
                  <a:pt x="0" y="173680"/>
                </a:lnTo>
                <a:close/>
              </a:path>
            </a:pathLst>
          </a:custGeom>
          <a:solidFill>
            <a:srgbClr val="59BAD1"/>
          </a:solidFill>
          <a:ln w="28575">
            <a:solidFill>
              <a:srgbClr val="418FA2"/>
            </a:solidFill>
          </a:ln>
        </p:spPr>
        <p:txBody>
          <a:bodyPr wrap="square" lIns="0" tIns="0" rIns="0" bIns="0" rtlCol="0">
            <a:noAutofit/>
          </a:bodyPr>
          <a:lstStyle/>
          <a:p>
            <a:endParaRPr/>
          </a:p>
        </p:txBody>
      </p:sp>
      <p:sp>
        <p:nvSpPr>
          <p:cNvPr id="107" name="object 66"/>
          <p:cNvSpPr/>
          <p:nvPr/>
        </p:nvSpPr>
        <p:spPr>
          <a:xfrm>
            <a:off x="8396003" y="3412181"/>
            <a:ext cx="347472" cy="347472"/>
          </a:xfrm>
          <a:custGeom>
            <a:avLst/>
            <a:gdLst/>
            <a:ahLst/>
            <a:cxnLst/>
            <a:rect l="l" t="t" r="r" b="b"/>
            <a:pathLst>
              <a:path w="320730"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4"/>
                </a:lnTo>
                <a:lnTo>
                  <a:pt x="308334" y="106609"/>
                </a:lnTo>
                <a:lnTo>
                  <a:pt x="313014" y="120303"/>
                </a:lnTo>
                <a:lnTo>
                  <a:pt x="316635" y="134512"/>
                </a:lnTo>
                <a:lnTo>
                  <a:pt x="319147" y="149181"/>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3" y="346697"/>
                </a:lnTo>
                <a:lnTo>
                  <a:pt x="132464" y="344742"/>
                </a:lnTo>
                <a:lnTo>
                  <a:pt x="119078" y="341551"/>
                </a:lnTo>
                <a:lnTo>
                  <a:pt x="106136" y="337180"/>
                </a:lnTo>
                <a:lnTo>
                  <a:pt x="93688" y="331684"/>
                </a:lnTo>
                <a:lnTo>
                  <a:pt x="81788" y="325119"/>
                </a:lnTo>
                <a:lnTo>
                  <a:pt x="70484" y="317539"/>
                </a:lnTo>
                <a:lnTo>
                  <a:pt x="59830" y="309001"/>
                </a:lnTo>
                <a:lnTo>
                  <a:pt x="49875" y="299561"/>
                </a:lnTo>
                <a:lnTo>
                  <a:pt x="40672" y="289272"/>
                </a:lnTo>
                <a:lnTo>
                  <a:pt x="32271" y="278192"/>
                </a:lnTo>
                <a:lnTo>
                  <a:pt x="24724" y="266375"/>
                </a:lnTo>
                <a:lnTo>
                  <a:pt x="18081" y="253876"/>
                </a:lnTo>
                <a:lnTo>
                  <a:pt x="12395" y="240752"/>
                </a:lnTo>
                <a:lnTo>
                  <a:pt x="7715" y="227057"/>
                </a:lnTo>
                <a:lnTo>
                  <a:pt x="4094" y="212848"/>
                </a:lnTo>
                <a:lnTo>
                  <a:pt x="1582" y="198179"/>
                </a:lnTo>
                <a:lnTo>
                  <a:pt x="232" y="183106"/>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08" name="object 63"/>
          <p:cNvSpPr/>
          <p:nvPr/>
        </p:nvSpPr>
        <p:spPr>
          <a:xfrm>
            <a:off x="7404842" y="5021529"/>
            <a:ext cx="347472" cy="347472"/>
          </a:xfrm>
          <a:custGeom>
            <a:avLst/>
            <a:gdLst/>
            <a:ahLst/>
            <a:cxnLst/>
            <a:rect l="l" t="t" r="r" b="b"/>
            <a:pathLst>
              <a:path w="320730" h="347361">
                <a:moveTo>
                  <a:pt x="0" y="173680"/>
                </a:moveTo>
                <a:lnTo>
                  <a:pt x="232" y="183106"/>
                </a:lnTo>
                <a:lnTo>
                  <a:pt x="1583" y="198179"/>
                </a:lnTo>
                <a:lnTo>
                  <a:pt x="4094" y="212848"/>
                </a:lnTo>
                <a:lnTo>
                  <a:pt x="7715" y="227058"/>
                </a:lnTo>
                <a:lnTo>
                  <a:pt x="12395" y="240752"/>
                </a:lnTo>
                <a:lnTo>
                  <a:pt x="18082" y="253876"/>
                </a:lnTo>
                <a:lnTo>
                  <a:pt x="24724" y="266375"/>
                </a:lnTo>
                <a:lnTo>
                  <a:pt x="32272" y="278192"/>
                </a:lnTo>
                <a:lnTo>
                  <a:pt x="40673" y="289272"/>
                </a:lnTo>
                <a:lnTo>
                  <a:pt x="49876" y="299561"/>
                </a:lnTo>
                <a:lnTo>
                  <a:pt x="59830" y="309001"/>
                </a:lnTo>
                <a:lnTo>
                  <a:pt x="70485" y="317539"/>
                </a:lnTo>
                <a:lnTo>
                  <a:pt x="81788" y="325118"/>
                </a:lnTo>
                <a:lnTo>
                  <a:pt x="93689" y="331684"/>
                </a:lnTo>
                <a:lnTo>
                  <a:pt x="106136" y="337180"/>
                </a:lnTo>
                <a:lnTo>
                  <a:pt x="119079" y="341551"/>
                </a:lnTo>
                <a:lnTo>
                  <a:pt x="132465" y="344742"/>
                </a:lnTo>
                <a:lnTo>
                  <a:pt x="146244" y="346697"/>
                </a:lnTo>
                <a:lnTo>
                  <a:pt x="160365" y="347361"/>
                </a:lnTo>
                <a:lnTo>
                  <a:pt x="169069" y="347110"/>
                </a:lnTo>
                <a:lnTo>
                  <a:pt x="182986" y="345646"/>
                </a:lnTo>
                <a:lnTo>
                  <a:pt x="196530" y="342926"/>
                </a:lnTo>
                <a:lnTo>
                  <a:pt x="209650" y="339004"/>
                </a:lnTo>
                <a:lnTo>
                  <a:pt x="222295" y="333936"/>
                </a:lnTo>
                <a:lnTo>
                  <a:pt x="234413" y="327778"/>
                </a:lnTo>
                <a:lnTo>
                  <a:pt x="245953" y="320583"/>
                </a:lnTo>
                <a:lnTo>
                  <a:pt x="256864" y="312409"/>
                </a:lnTo>
                <a:lnTo>
                  <a:pt x="267095" y="303311"/>
                </a:lnTo>
                <a:lnTo>
                  <a:pt x="276595" y="293343"/>
                </a:lnTo>
                <a:lnTo>
                  <a:pt x="285312" y="282562"/>
                </a:lnTo>
                <a:lnTo>
                  <a:pt x="293195" y="271023"/>
                </a:lnTo>
                <a:lnTo>
                  <a:pt x="300193" y="258781"/>
                </a:lnTo>
                <a:lnTo>
                  <a:pt x="306255" y="245892"/>
                </a:lnTo>
                <a:lnTo>
                  <a:pt x="311330" y="232411"/>
                </a:lnTo>
                <a:lnTo>
                  <a:pt x="315366" y="218394"/>
                </a:lnTo>
                <a:lnTo>
                  <a:pt x="318312" y="203896"/>
                </a:lnTo>
                <a:lnTo>
                  <a:pt x="320117" y="188973"/>
                </a:lnTo>
                <a:lnTo>
                  <a:pt x="320730" y="173680"/>
                </a:lnTo>
                <a:lnTo>
                  <a:pt x="320498" y="164254"/>
                </a:lnTo>
                <a:lnTo>
                  <a:pt x="319147" y="149181"/>
                </a:lnTo>
                <a:lnTo>
                  <a:pt x="316636" y="134512"/>
                </a:lnTo>
                <a:lnTo>
                  <a:pt x="313015" y="120303"/>
                </a:lnTo>
                <a:lnTo>
                  <a:pt x="308335" y="106609"/>
                </a:lnTo>
                <a:lnTo>
                  <a:pt x="302649" y="93485"/>
                </a:lnTo>
                <a:lnTo>
                  <a:pt x="296006" y="80986"/>
                </a:lnTo>
                <a:lnTo>
                  <a:pt x="288459" y="69169"/>
                </a:lnTo>
                <a:lnTo>
                  <a:pt x="280058" y="58089"/>
                </a:lnTo>
                <a:lnTo>
                  <a:pt x="270854" y="47800"/>
                </a:lnTo>
                <a:lnTo>
                  <a:pt x="260900" y="38359"/>
                </a:lnTo>
                <a:lnTo>
                  <a:pt x="250245" y="29822"/>
                </a:lnTo>
                <a:lnTo>
                  <a:pt x="238942" y="22242"/>
                </a:lnTo>
                <a:lnTo>
                  <a:pt x="227041" y="15677"/>
                </a:lnTo>
                <a:lnTo>
                  <a:pt x="214594" y="10181"/>
                </a:lnTo>
                <a:lnTo>
                  <a:pt x="201651" y="5810"/>
                </a:lnTo>
                <a:lnTo>
                  <a:pt x="188265" y="2619"/>
                </a:lnTo>
                <a:lnTo>
                  <a:pt x="174486" y="664"/>
                </a:lnTo>
                <a:lnTo>
                  <a:pt x="160365" y="0"/>
                </a:lnTo>
                <a:lnTo>
                  <a:pt x="151662" y="251"/>
                </a:lnTo>
                <a:lnTo>
                  <a:pt x="137745" y="1714"/>
                </a:lnTo>
                <a:lnTo>
                  <a:pt x="124200" y="4434"/>
                </a:lnTo>
                <a:lnTo>
                  <a:pt x="111080" y="8356"/>
                </a:lnTo>
                <a:lnTo>
                  <a:pt x="98436" y="13424"/>
                </a:lnTo>
                <a:lnTo>
                  <a:pt x="86318" y="19583"/>
                </a:lnTo>
                <a:lnTo>
                  <a:pt x="74777" y="26777"/>
                </a:lnTo>
                <a:lnTo>
                  <a:pt x="63866" y="34951"/>
                </a:lnTo>
                <a:lnTo>
                  <a:pt x="53635" y="44049"/>
                </a:lnTo>
                <a:lnTo>
                  <a:pt x="44136" y="54017"/>
                </a:lnTo>
                <a:lnTo>
                  <a:pt x="35419" y="64798"/>
                </a:lnTo>
                <a:lnTo>
                  <a:pt x="27535" y="76337"/>
                </a:lnTo>
                <a:lnTo>
                  <a:pt x="20537" y="88579"/>
                </a:lnTo>
                <a:lnTo>
                  <a:pt x="14475" y="101468"/>
                </a:lnTo>
                <a:lnTo>
                  <a:pt x="9400" y="114948"/>
                </a:lnTo>
                <a:lnTo>
                  <a:pt x="5364" y="128965"/>
                </a:lnTo>
                <a:lnTo>
                  <a:pt x="2418" y="143463"/>
                </a:lnTo>
                <a:lnTo>
                  <a:pt x="613" y="158386"/>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09" name="object 62"/>
          <p:cNvSpPr/>
          <p:nvPr/>
        </p:nvSpPr>
        <p:spPr>
          <a:xfrm>
            <a:off x="5850962" y="3493881"/>
            <a:ext cx="347472" cy="347472"/>
          </a:xfrm>
          <a:custGeom>
            <a:avLst/>
            <a:gdLst/>
            <a:ahLst/>
            <a:cxnLst/>
            <a:rect l="l" t="t" r="r" b="b"/>
            <a:pathLst>
              <a:path w="320729"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6" y="149182"/>
                </a:lnTo>
                <a:lnTo>
                  <a:pt x="320497" y="164254"/>
                </a:lnTo>
                <a:lnTo>
                  <a:pt x="320729"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6"/>
                </a:lnTo>
                <a:lnTo>
                  <a:pt x="0" y="173681"/>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10" name="object 60"/>
          <p:cNvSpPr/>
          <p:nvPr/>
        </p:nvSpPr>
        <p:spPr>
          <a:xfrm>
            <a:off x="4975263" y="4571028"/>
            <a:ext cx="347472" cy="347472"/>
          </a:xfrm>
          <a:custGeom>
            <a:avLst/>
            <a:gdLst/>
            <a:ahLst/>
            <a:cxnLst/>
            <a:rect l="l" t="t" r="r" b="b"/>
            <a:pathLst>
              <a:path w="320729"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8"/>
                </a:lnTo>
                <a:lnTo>
                  <a:pt x="288458" y="69169"/>
                </a:lnTo>
                <a:lnTo>
                  <a:pt x="296005" y="80986"/>
                </a:lnTo>
                <a:lnTo>
                  <a:pt x="302648" y="93485"/>
                </a:lnTo>
                <a:lnTo>
                  <a:pt x="308334" y="106609"/>
                </a:lnTo>
                <a:lnTo>
                  <a:pt x="313014" y="120303"/>
                </a:lnTo>
                <a:lnTo>
                  <a:pt x="316635" y="134513"/>
                </a:lnTo>
                <a:lnTo>
                  <a:pt x="319146" y="149182"/>
                </a:lnTo>
                <a:lnTo>
                  <a:pt x="320497" y="164254"/>
                </a:lnTo>
                <a:lnTo>
                  <a:pt x="320729"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1"/>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11" name="object 58"/>
          <p:cNvSpPr/>
          <p:nvPr/>
        </p:nvSpPr>
        <p:spPr>
          <a:xfrm>
            <a:off x="9037462" y="2045434"/>
            <a:ext cx="347472" cy="347472"/>
          </a:xfrm>
          <a:custGeom>
            <a:avLst/>
            <a:gdLst/>
            <a:ahLst/>
            <a:cxnLst/>
            <a:rect l="l" t="t" r="r" b="b"/>
            <a:pathLst>
              <a:path w="320729"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4"/>
                </a:lnTo>
                <a:lnTo>
                  <a:pt x="308334" y="106609"/>
                </a:lnTo>
                <a:lnTo>
                  <a:pt x="313014" y="120303"/>
                </a:lnTo>
                <a:lnTo>
                  <a:pt x="316635" y="134512"/>
                </a:lnTo>
                <a:lnTo>
                  <a:pt x="319146" y="149181"/>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2"/>
                </a:lnTo>
                <a:lnTo>
                  <a:pt x="146243" y="346698"/>
                </a:lnTo>
                <a:lnTo>
                  <a:pt x="132464" y="344742"/>
                </a:lnTo>
                <a:lnTo>
                  <a:pt x="119078" y="341551"/>
                </a:lnTo>
                <a:lnTo>
                  <a:pt x="106136" y="337180"/>
                </a:lnTo>
                <a:lnTo>
                  <a:pt x="93688" y="331684"/>
                </a:lnTo>
                <a:lnTo>
                  <a:pt x="81788" y="325119"/>
                </a:lnTo>
                <a:lnTo>
                  <a:pt x="70484" y="317539"/>
                </a:lnTo>
                <a:lnTo>
                  <a:pt x="59830" y="309002"/>
                </a:lnTo>
                <a:lnTo>
                  <a:pt x="49875" y="299561"/>
                </a:lnTo>
                <a:lnTo>
                  <a:pt x="40672" y="289272"/>
                </a:lnTo>
                <a:lnTo>
                  <a:pt x="32271" y="278192"/>
                </a:lnTo>
                <a:lnTo>
                  <a:pt x="24724" y="266375"/>
                </a:lnTo>
                <a:lnTo>
                  <a:pt x="18081" y="253876"/>
                </a:lnTo>
                <a:lnTo>
                  <a:pt x="12395" y="240752"/>
                </a:lnTo>
                <a:lnTo>
                  <a:pt x="7715" y="227057"/>
                </a:lnTo>
                <a:lnTo>
                  <a:pt x="4094" y="212848"/>
                </a:lnTo>
                <a:lnTo>
                  <a:pt x="1582" y="198179"/>
                </a:lnTo>
                <a:lnTo>
                  <a:pt x="232" y="183106"/>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12" name="object 56"/>
          <p:cNvSpPr/>
          <p:nvPr/>
        </p:nvSpPr>
        <p:spPr>
          <a:xfrm>
            <a:off x="8077321" y="1961962"/>
            <a:ext cx="347472" cy="347472"/>
          </a:xfrm>
          <a:custGeom>
            <a:avLst/>
            <a:gdLst/>
            <a:ahLst/>
            <a:cxnLst/>
            <a:rect l="l" t="t" r="r" b="b"/>
            <a:pathLst>
              <a:path w="320729"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4"/>
                </a:lnTo>
                <a:lnTo>
                  <a:pt x="308334" y="106609"/>
                </a:lnTo>
                <a:lnTo>
                  <a:pt x="313014" y="120303"/>
                </a:lnTo>
                <a:lnTo>
                  <a:pt x="316635" y="134512"/>
                </a:lnTo>
                <a:lnTo>
                  <a:pt x="319146" y="149181"/>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2"/>
                </a:lnTo>
                <a:lnTo>
                  <a:pt x="146243" y="346697"/>
                </a:lnTo>
                <a:lnTo>
                  <a:pt x="132464" y="344742"/>
                </a:lnTo>
                <a:lnTo>
                  <a:pt x="119078" y="341551"/>
                </a:lnTo>
                <a:lnTo>
                  <a:pt x="106136" y="337180"/>
                </a:lnTo>
                <a:lnTo>
                  <a:pt x="93688" y="331684"/>
                </a:lnTo>
                <a:lnTo>
                  <a:pt x="81788" y="325119"/>
                </a:lnTo>
                <a:lnTo>
                  <a:pt x="70484" y="317539"/>
                </a:lnTo>
                <a:lnTo>
                  <a:pt x="59830" y="309002"/>
                </a:lnTo>
                <a:lnTo>
                  <a:pt x="49875" y="299561"/>
                </a:lnTo>
                <a:lnTo>
                  <a:pt x="40672" y="289272"/>
                </a:lnTo>
                <a:lnTo>
                  <a:pt x="32271" y="278192"/>
                </a:lnTo>
                <a:lnTo>
                  <a:pt x="24724" y="266375"/>
                </a:lnTo>
                <a:lnTo>
                  <a:pt x="18081" y="253876"/>
                </a:lnTo>
                <a:lnTo>
                  <a:pt x="12395" y="240752"/>
                </a:lnTo>
                <a:lnTo>
                  <a:pt x="7715" y="227057"/>
                </a:lnTo>
                <a:lnTo>
                  <a:pt x="4094" y="212848"/>
                </a:lnTo>
                <a:lnTo>
                  <a:pt x="1582" y="198179"/>
                </a:lnTo>
                <a:lnTo>
                  <a:pt x="232" y="183106"/>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13" name="object 54"/>
          <p:cNvSpPr/>
          <p:nvPr/>
        </p:nvSpPr>
        <p:spPr>
          <a:xfrm>
            <a:off x="8877097" y="2753913"/>
            <a:ext cx="347472" cy="347472"/>
          </a:xfrm>
          <a:custGeom>
            <a:avLst/>
            <a:gdLst/>
            <a:ahLst/>
            <a:cxnLst/>
            <a:rect l="l" t="t" r="r" b="b"/>
            <a:pathLst>
              <a:path w="320730"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4"/>
                </a:lnTo>
                <a:lnTo>
                  <a:pt x="308334" y="106609"/>
                </a:lnTo>
                <a:lnTo>
                  <a:pt x="313014" y="120303"/>
                </a:lnTo>
                <a:lnTo>
                  <a:pt x="316635" y="134512"/>
                </a:lnTo>
                <a:lnTo>
                  <a:pt x="319146" y="149181"/>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2"/>
                </a:lnTo>
                <a:lnTo>
                  <a:pt x="146243" y="346698"/>
                </a:lnTo>
                <a:lnTo>
                  <a:pt x="132464" y="344742"/>
                </a:lnTo>
                <a:lnTo>
                  <a:pt x="119078" y="341551"/>
                </a:lnTo>
                <a:lnTo>
                  <a:pt x="106136" y="337180"/>
                </a:lnTo>
                <a:lnTo>
                  <a:pt x="93688" y="331684"/>
                </a:lnTo>
                <a:lnTo>
                  <a:pt x="81788" y="325119"/>
                </a:lnTo>
                <a:lnTo>
                  <a:pt x="70484" y="317539"/>
                </a:lnTo>
                <a:lnTo>
                  <a:pt x="59830" y="309002"/>
                </a:lnTo>
                <a:lnTo>
                  <a:pt x="49875" y="299561"/>
                </a:lnTo>
                <a:lnTo>
                  <a:pt x="40672" y="289272"/>
                </a:lnTo>
                <a:lnTo>
                  <a:pt x="32271" y="278192"/>
                </a:lnTo>
                <a:lnTo>
                  <a:pt x="24724" y="266375"/>
                </a:lnTo>
                <a:lnTo>
                  <a:pt x="18081" y="253876"/>
                </a:lnTo>
                <a:lnTo>
                  <a:pt x="12395" y="240752"/>
                </a:lnTo>
                <a:lnTo>
                  <a:pt x="7715" y="227057"/>
                </a:lnTo>
                <a:lnTo>
                  <a:pt x="4094" y="212848"/>
                </a:lnTo>
                <a:lnTo>
                  <a:pt x="1582" y="198179"/>
                </a:lnTo>
                <a:lnTo>
                  <a:pt x="232" y="183106"/>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14" name="object 52"/>
          <p:cNvSpPr/>
          <p:nvPr/>
        </p:nvSpPr>
        <p:spPr>
          <a:xfrm>
            <a:off x="6220124" y="4120868"/>
            <a:ext cx="347472" cy="347472"/>
          </a:xfrm>
          <a:custGeom>
            <a:avLst/>
            <a:gdLst/>
            <a:ahLst/>
            <a:cxnLst/>
            <a:rect l="l" t="t" r="r" b="b"/>
            <a:pathLst>
              <a:path w="320730"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5"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1"/>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15" name="object 50"/>
          <p:cNvSpPr/>
          <p:nvPr/>
        </p:nvSpPr>
        <p:spPr>
          <a:xfrm>
            <a:off x="5965297" y="4612355"/>
            <a:ext cx="347472" cy="347472"/>
          </a:xfrm>
          <a:custGeom>
            <a:avLst/>
            <a:gdLst/>
            <a:ahLst/>
            <a:cxnLst/>
            <a:rect l="l" t="t" r="r" b="b"/>
            <a:pathLst>
              <a:path w="320730"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6"/>
                </a:lnTo>
                <a:lnTo>
                  <a:pt x="0" y="173681"/>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16" name="object 48"/>
          <p:cNvSpPr/>
          <p:nvPr/>
        </p:nvSpPr>
        <p:spPr>
          <a:xfrm>
            <a:off x="4654532" y="4049985"/>
            <a:ext cx="347472" cy="347472"/>
          </a:xfrm>
          <a:custGeom>
            <a:avLst/>
            <a:gdLst/>
            <a:ahLst/>
            <a:cxnLst/>
            <a:rect l="l" t="t" r="r" b="b"/>
            <a:pathLst>
              <a:path w="320729"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6" y="149182"/>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17" name="object 42"/>
          <p:cNvSpPr/>
          <p:nvPr/>
        </p:nvSpPr>
        <p:spPr>
          <a:xfrm>
            <a:off x="7272103" y="3311841"/>
            <a:ext cx="347472" cy="347472"/>
          </a:xfrm>
          <a:custGeom>
            <a:avLst/>
            <a:gdLst/>
            <a:ahLst/>
            <a:cxnLst/>
            <a:rect l="l" t="t" r="r" b="b"/>
            <a:pathLst>
              <a:path w="320730"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4" y="346697"/>
                </a:lnTo>
                <a:lnTo>
                  <a:pt x="132465" y="344742"/>
                </a:lnTo>
                <a:lnTo>
                  <a:pt x="119078" y="341551"/>
                </a:lnTo>
                <a:lnTo>
                  <a:pt x="106136" y="337180"/>
                </a:lnTo>
                <a:lnTo>
                  <a:pt x="93689" y="331684"/>
                </a:lnTo>
                <a:lnTo>
                  <a:pt x="81788" y="325119"/>
                </a:lnTo>
                <a:lnTo>
                  <a:pt x="70485" y="317539"/>
                </a:lnTo>
                <a:lnTo>
                  <a:pt x="59830" y="309001"/>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6"/>
                </a:lnTo>
                <a:lnTo>
                  <a:pt x="0" y="173680"/>
                </a:lnTo>
                <a:close/>
              </a:path>
            </a:pathLst>
          </a:custGeom>
          <a:solidFill>
            <a:srgbClr val="AAC56C"/>
          </a:solidFill>
          <a:ln w="28575">
            <a:solidFill>
              <a:srgbClr val="83984F"/>
            </a:solidFill>
          </a:ln>
        </p:spPr>
        <p:txBody>
          <a:bodyPr wrap="square" lIns="0" tIns="0" rIns="0" bIns="0" rtlCol="0">
            <a:noAutofit/>
          </a:bodyPr>
          <a:lstStyle/>
          <a:p>
            <a:endParaRPr/>
          </a:p>
        </p:txBody>
      </p:sp>
      <p:sp>
        <p:nvSpPr>
          <p:cNvPr id="118" name="object 44"/>
          <p:cNvSpPr/>
          <p:nvPr/>
        </p:nvSpPr>
        <p:spPr>
          <a:xfrm>
            <a:off x="7084113" y="2580232"/>
            <a:ext cx="347472" cy="347472"/>
          </a:xfrm>
          <a:custGeom>
            <a:avLst/>
            <a:gdLst/>
            <a:ahLst/>
            <a:cxnLst/>
            <a:rect l="l" t="t" r="r" b="b"/>
            <a:pathLst>
              <a:path w="320730"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2"/>
                </a:lnTo>
                <a:lnTo>
                  <a:pt x="146244" y="346698"/>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3"/>
                </a:lnTo>
                <a:lnTo>
                  <a:pt x="32271" y="278192"/>
                </a:lnTo>
                <a:lnTo>
                  <a:pt x="24724" y="266375"/>
                </a:lnTo>
                <a:lnTo>
                  <a:pt x="18081" y="253876"/>
                </a:lnTo>
                <a:lnTo>
                  <a:pt x="12395" y="240752"/>
                </a:lnTo>
                <a:lnTo>
                  <a:pt x="7715" y="227058"/>
                </a:lnTo>
                <a:lnTo>
                  <a:pt x="4094" y="212848"/>
                </a:lnTo>
                <a:lnTo>
                  <a:pt x="1583" y="198179"/>
                </a:lnTo>
                <a:lnTo>
                  <a:pt x="232" y="183107"/>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19" name="object 46"/>
          <p:cNvSpPr/>
          <p:nvPr/>
        </p:nvSpPr>
        <p:spPr>
          <a:xfrm>
            <a:off x="6945508" y="2964479"/>
            <a:ext cx="347472" cy="347472"/>
          </a:xfrm>
          <a:custGeom>
            <a:avLst/>
            <a:gdLst/>
            <a:ahLst/>
            <a:cxnLst/>
            <a:rect l="l" t="t" r="r" b="b"/>
            <a:pathLst>
              <a:path w="320730"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4"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30" y="342927"/>
                </a:lnTo>
                <a:lnTo>
                  <a:pt x="182985" y="345647"/>
                </a:lnTo>
                <a:lnTo>
                  <a:pt x="169068" y="347110"/>
                </a:lnTo>
                <a:lnTo>
                  <a:pt x="160365" y="347362"/>
                </a:lnTo>
                <a:lnTo>
                  <a:pt x="146244" y="346698"/>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3" y="198179"/>
                </a:lnTo>
                <a:lnTo>
                  <a:pt x="232" y="183107"/>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20" name="object 40"/>
          <p:cNvSpPr/>
          <p:nvPr/>
        </p:nvSpPr>
        <p:spPr>
          <a:xfrm>
            <a:off x="6737120" y="4921685"/>
            <a:ext cx="347472" cy="347472"/>
          </a:xfrm>
          <a:custGeom>
            <a:avLst/>
            <a:gdLst/>
            <a:ahLst/>
            <a:cxnLst/>
            <a:rect l="l" t="t" r="r" b="b"/>
            <a:pathLst>
              <a:path w="320729"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29"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1"/>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21" name="object 38"/>
          <p:cNvSpPr/>
          <p:nvPr/>
        </p:nvSpPr>
        <p:spPr>
          <a:xfrm>
            <a:off x="8556365" y="2219115"/>
            <a:ext cx="347472" cy="347472"/>
          </a:xfrm>
          <a:custGeom>
            <a:avLst/>
            <a:gdLst/>
            <a:ahLst/>
            <a:cxnLst/>
            <a:rect l="l" t="t" r="r" b="b"/>
            <a:pathLst>
              <a:path w="320729"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4"/>
                </a:lnTo>
                <a:lnTo>
                  <a:pt x="308334" y="106609"/>
                </a:lnTo>
                <a:lnTo>
                  <a:pt x="313014" y="120303"/>
                </a:lnTo>
                <a:lnTo>
                  <a:pt x="316635" y="134512"/>
                </a:lnTo>
                <a:lnTo>
                  <a:pt x="319146" y="149181"/>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2"/>
                </a:lnTo>
                <a:lnTo>
                  <a:pt x="146243" y="346698"/>
                </a:lnTo>
                <a:lnTo>
                  <a:pt x="132464" y="344742"/>
                </a:lnTo>
                <a:lnTo>
                  <a:pt x="119078" y="341551"/>
                </a:lnTo>
                <a:lnTo>
                  <a:pt x="106136" y="337180"/>
                </a:lnTo>
                <a:lnTo>
                  <a:pt x="93688" y="331684"/>
                </a:lnTo>
                <a:lnTo>
                  <a:pt x="81788" y="325119"/>
                </a:lnTo>
                <a:lnTo>
                  <a:pt x="70484" y="317539"/>
                </a:lnTo>
                <a:lnTo>
                  <a:pt x="59830" y="309002"/>
                </a:lnTo>
                <a:lnTo>
                  <a:pt x="49875" y="299561"/>
                </a:lnTo>
                <a:lnTo>
                  <a:pt x="40672" y="289272"/>
                </a:lnTo>
                <a:lnTo>
                  <a:pt x="32271" y="278192"/>
                </a:lnTo>
                <a:lnTo>
                  <a:pt x="24724" y="266375"/>
                </a:lnTo>
                <a:lnTo>
                  <a:pt x="18081" y="253876"/>
                </a:lnTo>
                <a:lnTo>
                  <a:pt x="12395" y="240752"/>
                </a:lnTo>
                <a:lnTo>
                  <a:pt x="7715" y="227057"/>
                </a:lnTo>
                <a:lnTo>
                  <a:pt x="4094" y="212848"/>
                </a:lnTo>
                <a:lnTo>
                  <a:pt x="1582" y="198179"/>
                </a:lnTo>
                <a:lnTo>
                  <a:pt x="232" y="183106"/>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22" name="object 36"/>
          <p:cNvSpPr/>
          <p:nvPr/>
        </p:nvSpPr>
        <p:spPr>
          <a:xfrm>
            <a:off x="8909165" y="3402186"/>
            <a:ext cx="347472" cy="347472"/>
          </a:xfrm>
          <a:custGeom>
            <a:avLst/>
            <a:gdLst/>
            <a:ahLst/>
            <a:cxnLst/>
            <a:rect l="l" t="t" r="r" b="b"/>
            <a:pathLst>
              <a:path w="338701" h="347361">
                <a:moveTo>
                  <a:pt x="338701" y="173680"/>
                </a:moveTo>
                <a:lnTo>
                  <a:pt x="338086" y="158773"/>
                </a:lnTo>
                <a:lnTo>
                  <a:pt x="336274" y="144215"/>
                </a:lnTo>
                <a:lnTo>
                  <a:pt x="333315" y="130059"/>
                </a:lnTo>
                <a:lnTo>
                  <a:pt x="329260" y="116355"/>
                </a:lnTo>
                <a:lnTo>
                  <a:pt x="324157" y="103155"/>
                </a:lnTo>
                <a:lnTo>
                  <a:pt x="318058" y="90510"/>
                </a:lnTo>
                <a:lnTo>
                  <a:pt x="311012" y="78472"/>
                </a:lnTo>
                <a:lnTo>
                  <a:pt x="303069" y="67092"/>
                </a:lnTo>
                <a:lnTo>
                  <a:pt x="294280" y="56421"/>
                </a:lnTo>
                <a:lnTo>
                  <a:pt x="284694" y="46511"/>
                </a:lnTo>
                <a:lnTo>
                  <a:pt x="274362" y="37412"/>
                </a:lnTo>
                <a:lnTo>
                  <a:pt x="263333" y="29177"/>
                </a:lnTo>
                <a:lnTo>
                  <a:pt x="251657" y="21856"/>
                </a:lnTo>
                <a:lnTo>
                  <a:pt x="239385" y="15500"/>
                </a:lnTo>
                <a:lnTo>
                  <a:pt x="226566" y="10162"/>
                </a:lnTo>
                <a:lnTo>
                  <a:pt x="213252" y="5892"/>
                </a:lnTo>
                <a:lnTo>
                  <a:pt x="199490" y="2742"/>
                </a:lnTo>
                <a:lnTo>
                  <a:pt x="185333" y="763"/>
                </a:lnTo>
                <a:lnTo>
                  <a:pt x="170829" y="6"/>
                </a:lnTo>
                <a:lnTo>
                  <a:pt x="169350" y="0"/>
                </a:lnTo>
                <a:lnTo>
                  <a:pt x="154814" y="630"/>
                </a:lnTo>
                <a:lnTo>
                  <a:pt x="140620" y="2489"/>
                </a:lnTo>
                <a:lnTo>
                  <a:pt x="126816" y="5523"/>
                </a:lnTo>
                <a:lnTo>
                  <a:pt x="113454" y="9683"/>
                </a:lnTo>
                <a:lnTo>
                  <a:pt x="100583" y="14916"/>
                </a:lnTo>
                <a:lnTo>
                  <a:pt x="88254" y="21171"/>
                </a:lnTo>
                <a:lnTo>
                  <a:pt x="76516" y="28397"/>
                </a:lnTo>
                <a:lnTo>
                  <a:pt x="65420" y="36543"/>
                </a:lnTo>
                <a:lnTo>
                  <a:pt x="55015" y="45557"/>
                </a:lnTo>
                <a:lnTo>
                  <a:pt x="45351" y="55388"/>
                </a:lnTo>
                <a:lnTo>
                  <a:pt x="36479" y="65984"/>
                </a:lnTo>
                <a:lnTo>
                  <a:pt x="28449" y="77295"/>
                </a:lnTo>
                <a:lnTo>
                  <a:pt x="21311" y="89269"/>
                </a:lnTo>
                <a:lnTo>
                  <a:pt x="15114" y="101855"/>
                </a:lnTo>
                <a:lnTo>
                  <a:pt x="9909" y="115001"/>
                </a:lnTo>
                <a:lnTo>
                  <a:pt x="5745" y="128657"/>
                </a:lnTo>
                <a:lnTo>
                  <a:pt x="2674" y="142770"/>
                </a:lnTo>
                <a:lnTo>
                  <a:pt x="744" y="157289"/>
                </a:lnTo>
                <a:lnTo>
                  <a:pt x="6" y="172164"/>
                </a:lnTo>
                <a:lnTo>
                  <a:pt x="0" y="173680"/>
                </a:lnTo>
                <a:lnTo>
                  <a:pt x="615" y="188588"/>
                </a:lnTo>
                <a:lnTo>
                  <a:pt x="2427" y="203146"/>
                </a:lnTo>
                <a:lnTo>
                  <a:pt x="5386" y="217302"/>
                </a:lnTo>
                <a:lnTo>
                  <a:pt x="9441" y="231006"/>
                </a:lnTo>
                <a:lnTo>
                  <a:pt x="14544" y="244206"/>
                </a:lnTo>
                <a:lnTo>
                  <a:pt x="20643" y="256850"/>
                </a:lnTo>
                <a:lnTo>
                  <a:pt x="27689" y="268888"/>
                </a:lnTo>
                <a:lnTo>
                  <a:pt x="35631" y="280269"/>
                </a:lnTo>
                <a:lnTo>
                  <a:pt x="44421" y="290940"/>
                </a:lnTo>
                <a:lnTo>
                  <a:pt x="54007" y="300850"/>
                </a:lnTo>
                <a:lnTo>
                  <a:pt x="64339" y="309949"/>
                </a:lnTo>
                <a:lnTo>
                  <a:pt x="75368" y="318184"/>
                </a:lnTo>
                <a:lnTo>
                  <a:pt x="87044" y="325505"/>
                </a:lnTo>
                <a:lnTo>
                  <a:pt x="99316" y="331861"/>
                </a:lnTo>
                <a:lnTo>
                  <a:pt x="112134" y="337199"/>
                </a:lnTo>
                <a:lnTo>
                  <a:pt x="125449" y="341469"/>
                </a:lnTo>
                <a:lnTo>
                  <a:pt x="139210" y="344619"/>
                </a:lnTo>
                <a:lnTo>
                  <a:pt x="153368" y="346598"/>
                </a:lnTo>
                <a:lnTo>
                  <a:pt x="167872" y="347355"/>
                </a:lnTo>
                <a:lnTo>
                  <a:pt x="169350" y="347361"/>
                </a:lnTo>
                <a:lnTo>
                  <a:pt x="183886" y="346731"/>
                </a:lnTo>
                <a:lnTo>
                  <a:pt x="198081" y="344872"/>
                </a:lnTo>
                <a:lnTo>
                  <a:pt x="211885" y="341838"/>
                </a:lnTo>
                <a:lnTo>
                  <a:pt x="225247" y="337678"/>
                </a:lnTo>
                <a:lnTo>
                  <a:pt x="238117" y="332445"/>
                </a:lnTo>
                <a:lnTo>
                  <a:pt x="250447" y="326190"/>
                </a:lnTo>
                <a:lnTo>
                  <a:pt x="262185" y="318964"/>
                </a:lnTo>
                <a:lnTo>
                  <a:pt x="273281" y="310818"/>
                </a:lnTo>
                <a:lnTo>
                  <a:pt x="283686" y="301804"/>
                </a:lnTo>
                <a:lnTo>
                  <a:pt x="293349" y="291973"/>
                </a:lnTo>
                <a:lnTo>
                  <a:pt x="302221" y="281377"/>
                </a:lnTo>
                <a:lnTo>
                  <a:pt x="310251" y="270066"/>
                </a:lnTo>
                <a:lnTo>
                  <a:pt x="317390" y="258092"/>
                </a:lnTo>
                <a:lnTo>
                  <a:pt x="323587" y="245506"/>
                </a:lnTo>
                <a:lnTo>
                  <a:pt x="328792" y="232360"/>
                </a:lnTo>
                <a:lnTo>
                  <a:pt x="332956" y="218704"/>
                </a:lnTo>
                <a:lnTo>
                  <a:pt x="336027" y="204591"/>
                </a:lnTo>
                <a:lnTo>
                  <a:pt x="337957" y="190071"/>
                </a:lnTo>
                <a:lnTo>
                  <a:pt x="338695" y="175197"/>
                </a:lnTo>
                <a:lnTo>
                  <a:pt x="338701"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23" name="object 34"/>
          <p:cNvSpPr/>
          <p:nvPr/>
        </p:nvSpPr>
        <p:spPr>
          <a:xfrm>
            <a:off x="6562354" y="2483005"/>
            <a:ext cx="347472" cy="347472"/>
          </a:xfrm>
          <a:custGeom>
            <a:avLst/>
            <a:gdLst/>
            <a:ahLst/>
            <a:cxnLst/>
            <a:rect l="l" t="t" r="r" b="b"/>
            <a:pathLst>
              <a:path w="320729"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5" y="2619"/>
                </a:lnTo>
                <a:lnTo>
                  <a:pt x="201651" y="5810"/>
                </a:lnTo>
                <a:lnTo>
                  <a:pt x="214593" y="10181"/>
                </a:lnTo>
                <a:lnTo>
                  <a:pt x="227041" y="15677"/>
                </a:lnTo>
                <a:lnTo>
                  <a:pt x="238941" y="22242"/>
                </a:lnTo>
                <a:lnTo>
                  <a:pt x="250245" y="29822"/>
                </a:lnTo>
                <a:lnTo>
                  <a:pt x="260899" y="38359"/>
                </a:lnTo>
                <a:lnTo>
                  <a:pt x="270854"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2"/>
                </a:lnTo>
                <a:lnTo>
                  <a:pt x="146244" y="346698"/>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3" y="198179"/>
                </a:lnTo>
                <a:lnTo>
                  <a:pt x="232" y="183107"/>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24" name="object 32"/>
          <p:cNvSpPr/>
          <p:nvPr/>
        </p:nvSpPr>
        <p:spPr>
          <a:xfrm>
            <a:off x="8716732" y="1593274"/>
            <a:ext cx="347472" cy="347472"/>
          </a:xfrm>
          <a:custGeom>
            <a:avLst/>
            <a:gdLst/>
            <a:ahLst/>
            <a:cxnLst/>
            <a:rect l="l" t="t" r="r" b="b"/>
            <a:pathLst>
              <a:path w="320730"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4"/>
                </a:lnTo>
                <a:lnTo>
                  <a:pt x="308334" y="106609"/>
                </a:lnTo>
                <a:lnTo>
                  <a:pt x="313014" y="120303"/>
                </a:lnTo>
                <a:lnTo>
                  <a:pt x="316635" y="134512"/>
                </a:lnTo>
                <a:lnTo>
                  <a:pt x="319147" y="149181"/>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3"/>
                </a:lnTo>
                <a:lnTo>
                  <a:pt x="285311" y="282563"/>
                </a:lnTo>
                <a:lnTo>
                  <a:pt x="276594" y="293344"/>
                </a:lnTo>
                <a:lnTo>
                  <a:pt x="267094" y="303311"/>
                </a:lnTo>
                <a:lnTo>
                  <a:pt x="256863" y="312410"/>
                </a:lnTo>
                <a:lnTo>
                  <a:pt x="245952" y="320584"/>
                </a:lnTo>
                <a:lnTo>
                  <a:pt x="234412" y="327778"/>
                </a:lnTo>
                <a:lnTo>
                  <a:pt x="222294" y="333937"/>
                </a:lnTo>
                <a:lnTo>
                  <a:pt x="209649" y="339005"/>
                </a:lnTo>
                <a:lnTo>
                  <a:pt x="196530" y="342927"/>
                </a:lnTo>
                <a:lnTo>
                  <a:pt x="182985" y="345647"/>
                </a:lnTo>
                <a:lnTo>
                  <a:pt x="169068" y="347110"/>
                </a:lnTo>
                <a:lnTo>
                  <a:pt x="160364" y="347362"/>
                </a:lnTo>
                <a:lnTo>
                  <a:pt x="146243" y="346698"/>
                </a:lnTo>
                <a:lnTo>
                  <a:pt x="132464" y="344742"/>
                </a:lnTo>
                <a:lnTo>
                  <a:pt x="119078" y="341551"/>
                </a:lnTo>
                <a:lnTo>
                  <a:pt x="106136" y="337180"/>
                </a:lnTo>
                <a:lnTo>
                  <a:pt x="93688" y="331684"/>
                </a:lnTo>
                <a:lnTo>
                  <a:pt x="81788" y="325119"/>
                </a:lnTo>
                <a:lnTo>
                  <a:pt x="70484" y="317539"/>
                </a:lnTo>
                <a:lnTo>
                  <a:pt x="59830" y="309002"/>
                </a:lnTo>
                <a:lnTo>
                  <a:pt x="49875" y="299561"/>
                </a:lnTo>
                <a:lnTo>
                  <a:pt x="40672" y="289272"/>
                </a:lnTo>
                <a:lnTo>
                  <a:pt x="32271" y="278192"/>
                </a:lnTo>
                <a:lnTo>
                  <a:pt x="24724" y="266375"/>
                </a:lnTo>
                <a:lnTo>
                  <a:pt x="18081" y="253876"/>
                </a:lnTo>
                <a:lnTo>
                  <a:pt x="12395" y="240752"/>
                </a:lnTo>
                <a:lnTo>
                  <a:pt x="7715" y="227057"/>
                </a:lnTo>
                <a:lnTo>
                  <a:pt x="4094" y="212848"/>
                </a:lnTo>
                <a:lnTo>
                  <a:pt x="1582" y="198179"/>
                </a:lnTo>
                <a:lnTo>
                  <a:pt x="232" y="183106"/>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25" name="object 30"/>
          <p:cNvSpPr/>
          <p:nvPr/>
        </p:nvSpPr>
        <p:spPr>
          <a:xfrm>
            <a:off x="7725572" y="3169970"/>
            <a:ext cx="347472" cy="347472"/>
          </a:xfrm>
          <a:custGeom>
            <a:avLst/>
            <a:gdLst/>
            <a:ahLst/>
            <a:cxnLst/>
            <a:rect l="l" t="t" r="r" b="b"/>
            <a:pathLst>
              <a:path w="320729"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2"/>
                </a:lnTo>
                <a:lnTo>
                  <a:pt x="146244" y="346698"/>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3" y="198179"/>
                </a:lnTo>
                <a:lnTo>
                  <a:pt x="232" y="183107"/>
                </a:lnTo>
                <a:lnTo>
                  <a:pt x="0" y="173680"/>
                </a:lnTo>
                <a:close/>
              </a:path>
            </a:pathLst>
          </a:custGeom>
          <a:solidFill>
            <a:srgbClr val="59BAD1"/>
          </a:solidFill>
          <a:ln w="28575">
            <a:solidFill>
              <a:srgbClr val="418FA2"/>
            </a:solidFill>
          </a:ln>
        </p:spPr>
        <p:txBody>
          <a:bodyPr wrap="square" lIns="0" tIns="0" rIns="0" bIns="0" rtlCol="0">
            <a:noAutofit/>
          </a:bodyPr>
          <a:lstStyle/>
          <a:p>
            <a:endParaRPr/>
          </a:p>
        </p:txBody>
      </p:sp>
      <p:sp>
        <p:nvSpPr>
          <p:cNvPr id="126" name="object 28"/>
          <p:cNvSpPr/>
          <p:nvPr/>
        </p:nvSpPr>
        <p:spPr>
          <a:xfrm>
            <a:off x="6401989" y="5328656"/>
            <a:ext cx="347472" cy="347472"/>
          </a:xfrm>
          <a:custGeom>
            <a:avLst/>
            <a:gdLst/>
            <a:ahLst/>
            <a:cxnLst/>
            <a:rect l="l" t="t" r="r" b="b"/>
            <a:pathLst>
              <a:path w="320730"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6"/>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27" name="object 26"/>
          <p:cNvSpPr/>
          <p:nvPr/>
        </p:nvSpPr>
        <p:spPr>
          <a:xfrm>
            <a:off x="7105873" y="4521611"/>
            <a:ext cx="347472" cy="347472"/>
          </a:xfrm>
          <a:custGeom>
            <a:avLst/>
            <a:gdLst/>
            <a:ahLst/>
            <a:cxnLst/>
            <a:rect l="l" t="t" r="r" b="b"/>
            <a:pathLst>
              <a:path w="320730"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6"/>
                </a:lnTo>
                <a:lnTo>
                  <a:pt x="0" y="173681"/>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28" name="object 24"/>
          <p:cNvSpPr/>
          <p:nvPr/>
        </p:nvSpPr>
        <p:spPr>
          <a:xfrm>
            <a:off x="5052670" y="3517331"/>
            <a:ext cx="347472" cy="347472"/>
          </a:xfrm>
          <a:custGeom>
            <a:avLst/>
            <a:gdLst/>
            <a:ahLst/>
            <a:cxnLst/>
            <a:rect l="l" t="t" r="r" b="b"/>
            <a:pathLst>
              <a:path w="320730"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1"/>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29" name="object 22"/>
          <p:cNvSpPr/>
          <p:nvPr/>
        </p:nvSpPr>
        <p:spPr>
          <a:xfrm>
            <a:off x="4776845" y="5206506"/>
            <a:ext cx="347472" cy="347472"/>
          </a:xfrm>
          <a:custGeom>
            <a:avLst/>
            <a:gdLst/>
            <a:ahLst/>
            <a:cxnLst/>
            <a:rect l="l" t="t" r="r" b="b"/>
            <a:pathLst>
              <a:path w="320730"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30" name="object 20"/>
          <p:cNvSpPr/>
          <p:nvPr/>
        </p:nvSpPr>
        <p:spPr>
          <a:xfrm>
            <a:off x="5373401" y="4051297"/>
            <a:ext cx="347472" cy="347472"/>
          </a:xfrm>
          <a:custGeom>
            <a:avLst/>
            <a:gdLst/>
            <a:ahLst/>
            <a:cxnLst/>
            <a:rect l="l" t="t" r="r" b="b"/>
            <a:pathLst>
              <a:path w="320730"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2"/>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1"/>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31" name="object 18"/>
          <p:cNvSpPr/>
          <p:nvPr/>
        </p:nvSpPr>
        <p:spPr>
          <a:xfrm>
            <a:off x="8237687" y="2691052"/>
            <a:ext cx="347472" cy="347472"/>
          </a:xfrm>
          <a:custGeom>
            <a:avLst/>
            <a:gdLst/>
            <a:ahLst/>
            <a:cxnLst/>
            <a:rect l="l" t="t" r="r" b="b"/>
            <a:pathLst>
              <a:path w="320730"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4"/>
                </a:lnTo>
                <a:lnTo>
                  <a:pt x="308334" y="106609"/>
                </a:lnTo>
                <a:lnTo>
                  <a:pt x="313014" y="120303"/>
                </a:lnTo>
                <a:lnTo>
                  <a:pt x="316635" y="134512"/>
                </a:lnTo>
                <a:lnTo>
                  <a:pt x="319147" y="149181"/>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2"/>
                </a:lnTo>
                <a:lnTo>
                  <a:pt x="146243" y="346698"/>
                </a:lnTo>
                <a:lnTo>
                  <a:pt x="132464" y="344742"/>
                </a:lnTo>
                <a:lnTo>
                  <a:pt x="119078" y="341551"/>
                </a:lnTo>
                <a:lnTo>
                  <a:pt x="106136" y="337180"/>
                </a:lnTo>
                <a:lnTo>
                  <a:pt x="93688"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7"/>
                </a:lnTo>
                <a:lnTo>
                  <a:pt x="4094" y="212848"/>
                </a:lnTo>
                <a:lnTo>
                  <a:pt x="1582" y="198179"/>
                </a:lnTo>
                <a:lnTo>
                  <a:pt x="232" y="183106"/>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32" name="object 6"/>
          <p:cNvSpPr txBox="1"/>
          <p:nvPr/>
        </p:nvSpPr>
        <p:spPr>
          <a:xfrm>
            <a:off x="2856125" y="3759280"/>
            <a:ext cx="992822" cy="330200"/>
          </a:xfrm>
          <a:prstGeom prst="rect">
            <a:avLst/>
          </a:prstGeom>
        </p:spPr>
        <p:txBody>
          <a:bodyPr wrap="square" lIns="0" tIns="0" rIns="0" bIns="0" rtlCol="0">
            <a:noAutofit/>
          </a:bodyPr>
          <a:lstStyle/>
          <a:p>
            <a:pPr marL="12700">
              <a:lnSpc>
                <a:spcPts val="2600"/>
              </a:lnSpc>
              <a:spcBef>
                <a:spcPts val="130"/>
              </a:spcBef>
            </a:pPr>
            <a:r>
              <a:rPr sz="3600" baseline="2275" dirty="0">
                <a:solidFill>
                  <a:srgbClr val="7F7E7E"/>
                </a:solidFill>
                <a:cs typeface="Calibri"/>
              </a:rPr>
              <a:t>Income</a:t>
            </a:r>
            <a:endParaRPr sz="2400" dirty="0">
              <a:cs typeface="Calibri"/>
            </a:endParaRPr>
          </a:p>
        </p:txBody>
      </p:sp>
      <p:grpSp>
        <p:nvGrpSpPr>
          <p:cNvPr id="133" name="Group 132"/>
          <p:cNvGrpSpPr/>
          <p:nvPr/>
        </p:nvGrpSpPr>
        <p:grpSpPr>
          <a:xfrm>
            <a:off x="3907438" y="1888930"/>
            <a:ext cx="6303362" cy="4054670"/>
            <a:chOff x="2343901" y="1923700"/>
            <a:chExt cx="6303362" cy="4054670"/>
          </a:xfrm>
        </p:grpSpPr>
        <p:sp>
          <p:nvSpPr>
            <p:cNvPr id="134" name="object 67"/>
            <p:cNvSpPr/>
            <p:nvPr/>
          </p:nvSpPr>
          <p:spPr>
            <a:xfrm>
              <a:off x="2343901" y="1923700"/>
              <a:ext cx="0" cy="4054670"/>
            </a:xfrm>
            <a:custGeom>
              <a:avLst/>
              <a:gdLst/>
              <a:ahLst/>
              <a:cxnLst/>
              <a:rect l="l" t="t" r="r" b="b"/>
              <a:pathLst>
                <a:path h="4054670">
                  <a:moveTo>
                    <a:pt x="0" y="4054670"/>
                  </a:moveTo>
                  <a:lnTo>
                    <a:pt x="0" y="0"/>
                  </a:lnTo>
                </a:path>
              </a:pathLst>
            </a:custGeom>
            <a:ln w="25399">
              <a:solidFill>
                <a:srgbClr val="6094C9"/>
              </a:solidFill>
              <a:headEnd type="none"/>
              <a:tailEnd type="arrow"/>
            </a:ln>
            <a:effectLst>
              <a:outerShdw blurRad="50800" dist="38100" dir="5400000" algn="t" rotWithShape="0">
                <a:prstClr val="black">
                  <a:alpha val="40000"/>
                </a:prstClr>
              </a:outerShdw>
            </a:effectLst>
          </p:spPr>
          <p:txBody>
            <a:bodyPr wrap="square" lIns="0" tIns="0" rIns="0" bIns="0" rtlCol="0">
              <a:noAutofit/>
            </a:bodyPr>
            <a:lstStyle/>
            <a:p>
              <a:endParaRPr/>
            </a:p>
          </p:txBody>
        </p:sp>
        <p:sp>
          <p:nvSpPr>
            <p:cNvPr id="135" name="object 70"/>
            <p:cNvSpPr/>
            <p:nvPr/>
          </p:nvSpPr>
          <p:spPr>
            <a:xfrm>
              <a:off x="2343901" y="5978370"/>
              <a:ext cx="6303362" cy="0"/>
            </a:xfrm>
            <a:custGeom>
              <a:avLst/>
              <a:gdLst/>
              <a:ahLst/>
              <a:cxnLst/>
              <a:rect l="l" t="t" r="r" b="b"/>
              <a:pathLst>
                <a:path w="6303362">
                  <a:moveTo>
                    <a:pt x="0" y="0"/>
                  </a:moveTo>
                  <a:lnTo>
                    <a:pt x="6303362" y="0"/>
                  </a:lnTo>
                </a:path>
              </a:pathLst>
            </a:custGeom>
            <a:ln w="25399">
              <a:solidFill>
                <a:srgbClr val="6094C9"/>
              </a:solidFill>
              <a:headEnd type="none"/>
              <a:tailEnd type="arrow"/>
            </a:ln>
            <a:effectLst>
              <a:outerShdw blurRad="50800" dist="38100" algn="l" rotWithShape="0">
                <a:prstClr val="black">
                  <a:alpha val="40000"/>
                </a:prstClr>
              </a:outerShdw>
            </a:effectLst>
          </p:spPr>
          <p:txBody>
            <a:bodyPr wrap="square" lIns="0" tIns="0" rIns="0" bIns="0" rtlCol="0">
              <a:noAutofit/>
            </a:bodyPr>
            <a:lstStyle/>
            <a:p>
              <a:endParaRPr/>
            </a:p>
          </p:txBody>
        </p:sp>
      </p:grpSp>
      <p:sp>
        <p:nvSpPr>
          <p:cNvPr id="136" name="object 69"/>
          <p:cNvSpPr/>
          <p:nvPr/>
        </p:nvSpPr>
        <p:spPr>
          <a:xfrm>
            <a:off x="7006208" y="2493252"/>
            <a:ext cx="565019" cy="625840"/>
          </a:xfrm>
          <a:custGeom>
            <a:avLst/>
            <a:gdLst/>
            <a:ahLst/>
            <a:cxnLst/>
            <a:rect l="l" t="t" r="r" b="b"/>
            <a:pathLst>
              <a:path w="565019" h="625840">
                <a:moveTo>
                  <a:pt x="0" y="0"/>
                </a:moveTo>
                <a:lnTo>
                  <a:pt x="0" y="625840"/>
                </a:lnTo>
                <a:lnTo>
                  <a:pt x="565019" y="625840"/>
                </a:lnTo>
                <a:lnTo>
                  <a:pt x="565019" y="0"/>
                </a:lnTo>
                <a:lnTo>
                  <a:pt x="0" y="0"/>
                </a:lnTo>
                <a:close/>
              </a:path>
            </a:pathLst>
          </a:custGeom>
          <a:solidFill>
            <a:srgbClr val="59B9D0">
              <a:alpha val="71000"/>
            </a:srgbClr>
          </a:solidFill>
          <a:effectLst>
            <a:outerShdw blurRad="50800" dist="38100" dir="5400000" algn="t" rotWithShape="0">
              <a:prstClr val="black">
                <a:alpha val="40000"/>
              </a:prstClr>
            </a:outerShdw>
          </a:effectLst>
        </p:spPr>
        <p:txBody>
          <a:bodyPr wrap="square" lIns="0" tIns="0" rIns="0" bIns="0" rtlCol="0">
            <a:noAutofit/>
          </a:bodyPr>
          <a:lstStyle/>
          <a:p>
            <a:endParaRPr/>
          </a:p>
        </p:txBody>
      </p:sp>
      <p:sp>
        <p:nvSpPr>
          <p:cNvPr id="137" name="object 69"/>
          <p:cNvSpPr/>
          <p:nvPr/>
        </p:nvSpPr>
        <p:spPr>
          <a:xfrm>
            <a:off x="5205885" y="3841353"/>
            <a:ext cx="565019" cy="625840"/>
          </a:xfrm>
          <a:custGeom>
            <a:avLst/>
            <a:gdLst/>
            <a:ahLst/>
            <a:cxnLst/>
            <a:rect l="l" t="t" r="r" b="b"/>
            <a:pathLst>
              <a:path w="565019" h="625840">
                <a:moveTo>
                  <a:pt x="0" y="0"/>
                </a:moveTo>
                <a:lnTo>
                  <a:pt x="0" y="625840"/>
                </a:lnTo>
                <a:lnTo>
                  <a:pt x="565019" y="625840"/>
                </a:lnTo>
                <a:lnTo>
                  <a:pt x="565019" y="0"/>
                </a:lnTo>
                <a:lnTo>
                  <a:pt x="0" y="0"/>
                </a:lnTo>
                <a:close/>
              </a:path>
            </a:pathLst>
          </a:custGeom>
          <a:solidFill>
            <a:srgbClr val="CD665F">
              <a:alpha val="71000"/>
            </a:srgbClr>
          </a:solidFill>
          <a:effectLst>
            <a:outerShdw blurRad="50800" dist="38100" dir="5400000" algn="t" rotWithShape="0">
              <a:prstClr val="black">
                <a:alpha val="40000"/>
              </a:prstClr>
            </a:outerShdw>
          </a:effectLst>
        </p:spPr>
        <p:txBody>
          <a:bodyPr wrap="square" lIns="0" tIns="0" rIns="0" bIns="0" rtlCol="0">
            <a:noAutofit/>
          </a:bodyPr>
          <a:lstStyle/>
          <a:p>
            <a:endParaRPr/>
          </a:p>
        </p:txBody>
      </p:sp>
      <p:sp>
        <p:nvSpPr>
          <p:cNvPr id="138" name="object 69"/>
          <p:cNvSpPr/>
          <p:nvPr/>
        </p:nvSpPr>
        <p:spPr>
          <a:xfrm>
            <a:off x="7080292" y="2788113"/>
            <a:ext cx="565019" cy="625840"/>
          </a:xfrm>
          <a:custGeom>
            <a:avLst/>
            <a:gdLst/>
            <a:ahLst/>
            <a:cxnLst/>
            <a:rect l="l" t="t" r="r" b="b"/>
            <a:pathLst>
              <a:path w="565019" h="625840">
                <a:moveTo>
                  <a:pt x="0" y="0"/>
                </a:moveTo>
                <a:lnTo>
                  <a:pt x="0" y="625840"/>
                </a:lnTo>
                <a:lnTo>
                  <a:pt x="565019" y="625840"/>
                </a:lnTo>
                <a:lnTo>
                  <a:pt x="565019" y="0"/>
                </a:lnTo>
                <a:lnTo>
                  <a:pt x="0" y="0"/>
                </a:lnTo>
                <a:close/>
              </a:path>
            </a:pathLst>
          </a:custGeom>
          <a:solidFill>
            <a:srgbClr val="AAC56C">
              <a:alpha val="71000"/>
            </a:srgbClr>
          </a:solidFill>
          <a:effectLst>
            <a:outerShdw blurRad="50800" dist="38100" dir="5400000" algn="t" rotWithShape="0">
              <a:prstClr val="black">
                <a:alpha val="40000"/>
              </a:prstClr>
            </a:outerShdw>
          </a:effectLst>
        </p:spPr>
        <p:txBody>
          <a:bodyPr wrap="square" lIns="0" tIns="0" rIns="0" bIns="0" rtlCol="0">
            <a:noAutofit/>
          </a:bodyPr>
          <a:lstStyle/>
          <a:p>
            <a:endParaRPr/>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object 5"/>
          <p:cNvSpPr txBox="1"/>
          <p:nvPr/>
        </p:nvSpPr>
        <p:spPr>
          <a:xfrm>
            <a:off x="6950816" y="6116930"/>
            <a:ext cx="542241" cy="330200"/>
          </a:xfrm>
          <a:prstGeom prst="rect">
            <a:avLst/>
          </a:prstGeom>
        </p:spPr>
        <p:txBody>
          <a:bodyPr wrap="square" lIns="0" tIns="0" rIns="0" bIns="0" rtlCol="0">
            <a:noAutofit/>
          </a:bodyPr>
          <a:lstStyle/>
          <a:p>
            <a:pPr marL="12700">
              <a:lnSpc>
                <a:spcPts val="2600"/>
              </a:lnSpc>
              <a:spcBef>
                <a:spcPts val="130"/>
              </a:spcBef>
            </a:pPr>
            <a:r>
              <a:rPr sz="3600" baseline="2275" dirty="0">
                <a:solidFill>
                  <a:srgbClr val="7F7E7E"/>
                </a:solidFill>
                <a:latin typeface="Calibri"/>
                <a:cs typeface="Calibri"/>
              </a:rPr>
              <a:t>Age</a:t>
            </a:r>
            <a:endParaRPr sz="2400">
              <a:latin typeface="Calibri"/>
              <a:cs typeface="Calibri"/>
            </a:endParaRPr>
          </a:p>
        </p:txBody>
      </p:sp>
      <p:sp>
        <p:nvSpPr>
          <p:cNvPr id="99" name="object 5"/>
          <p:cNvSpPr txBox="1"/>
          <p:nvPr/>
        </p:nvSpPr>
        <p:spPr>
          <a:xfrm>
            <a:off x="3625916" y="369651"/>
            <a:ext cx="6889684" cy="807913"/>
          </a:xfrm>
          <a:prstGeom prst="rect">
            <a:avLst/>
          </a:prstGeom>
        </p:spPr>
        <p:txBody>
          <a:bodyPr wrap="square" lIns="0" tIns="0" rIns="0" bIns="0" rtlCol="0">
            <a:spAutoFit/>
          </a:bodyPr>
          <a:lstStyle/>
          <a:p>
            <a:pPr marL="12700" marR="41909">
              <a:lnSpc>
                <a:spcPts val="3454"/>
              </a:lnSpc>
              <a:spcBef>
                <a:spcPts val="172"/>
              </a:spcBef>
            </a:pPr>
            <a:r>
              <a:rPr lang="en-US" sz="4800" baseline="2560" dirty="0">
                <a:solidFill>
                  <a:srgbClr val="4E81BC"/>
                </a:solidFill>
                <a:latin typeface="+mj-lt"/>
                <a:cs typeface="Calibri"/>
              </a:rPr>
              <a:t>Mean Shift</a:t>
            </a:r>
            <a:endParaRPr sz="3200" dirty="0">
              <a:latin typeface="+mj-lt"/>
              <a:cs typeface="Calibri"/>
            </a:endParaRPr>
          </a:p>
          <a:p>
            <a:pPr marL="12700">
              <a:lnSpc>
                <a:spcPts val="2770"/>
              </a:lnSpc>
            </a:pPr>
            <a:r>
              <a:rPr lang="en-US" sz="3200" baseline="1137" dirty="0">
                <a:solidFill>
                  <a:srgbClr val="7F7E7E"/>
                </a:solidFill>
                <a:cs typeface="Calibri"/>
              </a:rPr>
              <a:t>Found same maximum, same cluster</a:t>
            </a:r>
          </a:p>
        </p:txBody>
      </p:sp>
      <p:sp>
        <p:nvSpPr>
          <p:cNvPr id="100" name="object 82"/>
          <p:cNvSpPr/>
          <p:nvPr/>
        </p:nvSpPr>
        <p:spPr>
          <a:xfrm>
            <a:off x="5938372" y="5487188"/>
            <a:ext cx="347472" cy="347472"/>
          </a:xfrm>
          <a:custGeom>
            <a:avLst/>
            <a:gdLst/>
            <a:ahLst/>
            <a:cxnLst/>
            <a:rect l="l" t="t" r="r" b="b"/>
            <a:pathLst>
              <a:path w="320729"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01" name="object 84"/>
          <p:cNvSpPr/>
          <p:nvPr/>
        </p:nvSpPr>
        <p:spPr>
          <a:xfrm>
            <a:off x="6923747" y="5521291"/>
            <a:ext cx="347472" cy="347472"/>
          </a:xfrm>
          <a:custGeom>
            <a:avLst/>
            <a:gdLst/>
            <a:ahLst/>
            <a:cxnLst/>
            <a:rect l="l" t="t" r="r" b="b"/>
            <a:pathLst>
              <a:path w="320729"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6"/>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02" name="object 86"/>
          <p:cNvSpPr/>
          <p:nvPr/>
        </p:nvSpPr>
        <p:spPr>
          <a:xfrm>
            <a:off x="7775551" y="5502337"/>
            <a:ext cx="347472" cy="347472"/>
          </a:xfrm>
          <a:custGeom>
            <a:avLst/>
            <a:gdLst/>
            <a:ahLst/>
            <a:cxnLst/>
            <a:rect l="l" t="t" r="r" b="b"/>
            <a:pathLst>
              <a:path w="320729"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9"/>
                </a:lnTo>
                <a:lnTo>
                  <a:pt x="288458" y="69169"/>
                </a:lnTo>
                <a:lnTo>
                  <a:pt x="296005" y="80986"/>
                </a:lnTo>
                <a:lnTo>
                  <a:pt x="302647" y="93485"/>
                </a:lnTo>
                <a:lnTo>
                  <a:pt x="308334" y="106609"/>
                </a:lnTo>
                <a:lnTo>
                  <a:pt x="313014" y="120303"/>
                </a:lnTo>
                <a:lnTo>
                  <a:pt x="316635" y="134513"/>
                </a:lnTo>
                <a:lnTo>
                  <a:pt x="319146" y="149182"/>
                </a:lnTo>
                <a:lnTo>
                  <a:pt x="320497" y="164255"/>
                </a:lnTo>
                <a:lnTo>
                  <a:pt x="320729" y="173680"/>
                </a:lnTo>
                <a:lnTo>
                  <a:pt x="320116" y="188974"/>
                </a:lnTo>
                <a:lnTo>
                  <a:pt x="318311" y="203897"/>
                </a:lnTo>
                <a:lnTo>
                  <a:pt x="315364" y="218395"/>
                </a:lnTo>
                <a:lnTo>
                  <a:pt x="311328" y="232412"/>
                </a:lnTo>
                <a:lnTo>
                  <a:pt x="306254" y="245893"/>
                </a:lnTo>
                <a:lnTo>
                  <a:pt x="300192" y="258782"/>
                </a:lnTo>
                <a:lnTo>
                  <a:pt x="293194" y="271024"/>
                </a:lnTo>
                <a:lnTo>
                  <a:pt x="285310" y="282563"/>
                </a:lnTo>
                <a:lnTo>
                  <a:pt x="276593" y="293344"/>
                </a:lnTo>
                <a:lnTo>
                  <a:pt x="267094" y="303312"/>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6"/>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03" name="object 74"/>
          <p:cNvSpPr/>
          <p:nvPr/>
        </p:nvSpPr>
        <p:spPr>
          <a:xfrm>
            <a:off x="4192469" y="5195209"/>
            <a:ext cx="347472" cy="347472"/>
          </a:xfrm>
          <a:custGeom>
            <a:avLst/>
            <a:gdLst/>
            <a:ahLst/>
            <a:cxnLst/>
            <a:rect l="l" t="t" r="r" b="b"/>
            <a:pathLst>
              <a:path w="320730"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0"/>
                </a:lnTo>
                <a:close/>
              </a:path>
            </a:pathLst>
          </a:custGeom>
          <a:solidFill>
            <a:srgbClr val="CD665F"/>
          </a:solidFill>
          <a:ln w="28575">
            <a:solidFill>
              <a:srgbClr val="9F4B46"/>
            </a:solidFill>
          </a:ln>
        </p:spPr>
        <p:txBody>
          <a:bodyPr wrap="square" lIns="0" tIns="0" rIns="0" bIns="0" rtlCol="0">
            <a:noAutofit/>
          </a:bodyPr>
          <a:lstStyle/>
          <a:p>
            <a:endParaRPr/>
          </a:p>
        </p:txBody>
      </p:sp>
      <p:sp>
        <p:nvSpPr>
          <p:cNvPr id="104" name="object 72"/>
          <p:cNvSpPr/>
          <p:nvPr/>
        </p:nvSpPr>
        <p:spPr>
          <a:xfrm>
            <a:off x="7483366" y="2517371"/>
            <a:ext cx="347472" cy="347472"/>
          </a:xfrm>
          <a:custGeom>
            <a:avLst/>
            <a:gdLst/>
            <a:ahLst/>
            <a:cxnLst/>
            <a:rect l="l" t="t" r="r" b="b"/>
            <a:pathLst>
              <a:path w="320730"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30" y="342927"/>
                </a:lnTo>
                <a:lnTo>
                  <a:pt x="182985" y="345647"/>
                </a:lnTo>
                <a:lnTo>
                  <a:pt x="169068" y="347110"/>
                </a:lnTo>
                <a:lnTo>
                  <a:pt x="160364" y="347362"/>
                </a:lnTo>
                <a:lnTo>
                  <a:pt x="146244" y="346698"/>
                </a:lnTo>
                <a:lnTo>
                  <a:pt x="132465" y="344742"/>
                </a:lnTo>
                <a:lnTo>
                  <a:pt x="119078" y="341551"/>
                </a:lnTo>
                <a:lnTo>
                  <a:pt x="106136" y="337180"/>
                </a:lnTo>
                <a:lnTo>
                  <a:pt x="93689" y="331684"/>
                </a:lnTo>
                <a:lnTo>
                  <a:pt x="81788" y="325119"/>
                </a:lnTo>
                <a:lnTo>
                  <a:pt x="70485" y="317540"/>
                </a:lnTo>
                <a:lnTo>
                  <a:pt x="59830" y="309002"/>
                </a:lnTo>
                <a:lnTo>
                  <a:pt x="49876" y="299561"/>
                </a:lnTo>
                <a:lnTo>
                  <a:pt x="40672" y="289273"/>
                </a:lnTo>
                <a:lnTo>
                  <a:pt x="32271" y="278192"/>
                </a:lnTo>
                <a:lnTo>
                  <a:pt x="24724" y="266375"/>
                </a:lnTo>
                <a:lnTo>
                  <a:pt x="18081" y="253876"/>
                </a:lnTo>
                <a:lnTo>
                  <a:pt x="12395" y="240752"/>
                </a:lnTo>
                <a:lnTo>
                  <a:pt x="7715" y="227058"/>
                </a:lnTo>
                <a:lnTo>
                  <a:pt x="4094" y="212848"/>
                </a:lnTo>
                <a:lnTo>
                  <a:pt x="1583" y="198180"/>
                </a:lnTo>
                <a:lnTo>
                  <a:pt x="232" y="183107"/>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05" name="object 70"/>
          <p:cNvSpPr/>
          <p:nvPr/>
        </p:nvSpPr>
        <p:spPr>
          <a:xfrm>
            <a:off x="7084113" y="2135643"/>
            <a:ext cx="347472" cy="347472"/>
          </a:xfrm>
          <a:custGeom>
            <a:avLst/>
            <a:gdLst/>
            <a:ahLst/>
            <a:cxnLst/>
            <a:rect l="l" t="t" r="r" b="b"/>
            <a:pathLst>
              <a:path w="320730"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2"/>
                </a:lnTo>
                <a:lnTo>
                  <a:pt x="146244" y="346698"/>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3" y="198179"/>
                </a:lnTo>
                <a:lnTo>
                  <a:pt x="232" y="183107"/>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06" name="object 68"/>
          <p:cNvSpPr/>
          <p:nvPr/>
        </p:nvSpPr>
        <p:spPr>
          <a:xfrm>
            <a:off x="6672028" y="1723114"/>
            <a:ext cx="347472" cy="347472"/>
          </a:xfrm>
          <a:custGeom>
            <a:avLst/>
            <a:gdLst/>
            <a:ahLst/>
            <a:cxnLst/>
            <a:rect l="l" t="t" r="r" b="b"/>
            <a:pathLst>
              <a:path w="320729"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2"/>
                </a:lnTo>
                <a:lnTo>
                  <a:pt x="146244" y="346698"/>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3"/>
                </a:lnTo>
                <a:lnTo>
                  <a:pt x="32271" y="278192"/>
                </a:lnTo>
                <a:lnTo>
                  <a:pt x="24724" y="266375"/>
                </a:lnTo>
                <a:lnTo>
                  <a:pt x="18081" y="253876"/>
                </a:lnTo>
                <a:lnTo>
                  <a:pt x="12395" y="240752"/>
                </a:lnTo>
                <a:lnTo>
                  <a:pt x="7715" y="227058"/>
                </a:lnTo>
                <a:lnTo>
                  <a:pt x="4094" y="212848"/>
                </a:lnTo>
                <a:lnTo>
                  <a:pt x="1583" y="198179"/>
                </a:lnTo>
                <a:lnTo>
                  <a:pt x="232" y="183107"/>
                </a:lnTo>
                <a:lnTo>
                  <a:pt x="0" y="173680"/>
                </a:lnTo>
                <a:close/>
              </a:path>
            </a:pathLst>
          </a:custGeom>
          <a:solidFill>
            <a:srgbClr val="59BAD1"/>
          </a:solidFill>
          <a:ln w="28575">
            <a:solidFill>
              <a:srgbClr val="418FA2"/>
            </a:solidFill>
          </a:ln>
        </p:spPr>
        <p:txBody>
          <a:bodyPr wrap="square" lIns="0" tIns="0" rIns="0" bIns="0" rtlCol="0">
            <a:noAutofit/>
          </a:bodyPr>
          <a:lstStyle/>
          <a:p>
            <a:endParaRPr/>
          </a:p>
        </p:txBody>
      </p:sp>
      <p:sp>
        <p:nvSpPr>
          <p:cNvPr id="107" name="object 66"/>
          <p:cNvSpPr/>
          <p:nvPr/>
        </p:nvSpPr>
        <p:spPr>
          <a:xfrm>
            <a:off x="8396003" y="3412181"/>
            <a:ext cx="347472" cy="347472"/>
          </a:xfrm>
          <a:custGeom>
            <a:avLst/>
            <a:gdLst/>
            <a:ahLst/>
            <a:cxnLst/>
            <a:rect l="l" t="t" r="r" b="b"/>
            <a:pathLst>
              <a:path w="320730"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4"/>
                </a:lnTo>
                <a:lnTo>
                  <a:pt x="308334" y="106609"/>
                </a:lnTo>
                <a:lnTo>
                  <a:pt x="313014" y="120303"/>
                </a:lnTo>
                <a:lnTo>
                  <a:pt x="316635" y="134512"/>
                </a:lnTo>
                <a:lnTo>
                  <a:pt x="319147" y="149181"/>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3" y="346697"/>
                </a:lnTo>
                <a:lnTo>
                  <a:pt x="132464" y="344742"/>
                </a:lnTo>
                <a:lnTo>
                  <a:pt x="119078" y="341551"/>
                </a:lnTo>
                <a:lnTo>
                  <a:pt x="106136" y="337180"/>
                </a:lnTo>
                <a:lnTo>
                  <a:pt x="93688" y="331684"/>
                </a:lnTo>
                <a:lnTo>
                  <a:pt x="81788" y="325119"/>
                </a:lnTo>
                <a:lnTo>
                  <a:pt x="70484" y="317539"/>
                </a:lnTo>
                <a:lnTo>
                  <a:pt x="59830" y="309001"/>
                </a:lnTo>
                <a:lnTo>
                  <a:pt x="49875" y="299561"/>
                </a:lnTo>
                <a:lnTo>
                  <a:pt x="40672" y="289272"/>
                </a:lnTo>
                <a:lnTo>
                  <a:pt x="32271" y="278192"/>
                </a:lnTo>
                <a:lnTo>
                  <a:pt x="24724" y="266375"/>
                </a:lnTo>
                <a:lnTo>
                  <a:pt x="18081" y="253876"/>
                </a:lnTo>
                <a:lnTo>
                  <a:pt x="12395" y="240752"/>
                </a:lnTo>
                <a:lnTo>
                  <a:pt x="7715" y="227057"/>
                </a:lnTo>
                <a:lnTo>
                  <a:pt x="4094" y="212848"/>
                </a:lnTo>
                <a:lnTo>
                  <a:pt x="1582" y="198179"/>
                </a:lnTo>
                <a:lnTo>
                  <a:pt x="232" y="183106"/>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08" name="object 63"/>
          <p:cNvSpPr/>
          <p:nvPr/>
        </p:nvSpPr>
        <p:spPr>
          <a:xfrm>
            <a:off x="7404842" y="5021529"/>
            <a:ext cx="347472" cy="347472"/>
          </a:xfrm>
          <a:custGeom>
            <a:avLst/>
            <a:gdLst/>
            <a:ahLst/>
            <a:cxnLst/>
            <a:rect l="l" t="t" r="r" b="b"/>
            <a:pathLst>
              <a:path w="320730" h="347361">
                <a:moveTo>
                  <a:pt x="0" y="173680"/>
                </a:moveTo>
                <a:lnTo>
                  <a:pt x="232" y="183106"/>
                </a:lnTo>
                <a:lnTo>
                  <a:pt x="1583" y="198179"/>
                </a:lnTo>
                <a:lnTo>
                  <a:pt x="4094" y="212848"/>
                </a:lnTo>
                <a:lnTo>
                  <a:pt x="7715" y="227058"/>
                </a:lnTo>
                <a:lnTo>
                  <a:pt x="12395" y="240752"/>
                </a:lnTo>
                <a:lnTo>
                  <a:pt x="18082" y="253876"/>
                </a:lnTo>
                <a:lnTo>
                  <a:pt x="24724" y="266375"/>
                </a:lnTo>
                <a:lnTo>
                  <a:pt x="32272" y="278192"/>
                </a:lnTo>
                <a:lnTo>
                  <a:pt x="40673" y="289272"/>
                </a:lnTo>
                <a:lnTo>
                  <a:pt x="49876" y="299561"/>
                </a:lnTo>
                <a:lnTo>
                  <a:pt x="59830" y="309001"/>
                </a:lnTo>
                <a:lnTo>
                  <a:pt x="70485" y="317539"/>
                </a:lnTo>
                <a:lnTo>
                  <a:pt x="81788" y="325118"/>
                </a:lnTo>
                <a:lnTo>
                  <a:pt x="93689" y="331684"/>
                </a:lnTo>
                <a:lnTo>
                  <a:pt x="106136" y="337180"/>
                </a:lnTo>
                <a:lnTo>
                  <a:pt x="119079" y="341551"/>
                </a:lnTo>
                <a:lnTo>
                  <a:pt x="132465" y="344742"/>
                </a:lnTo>
                <a:lnTo>
                  <a:pt x="146244" y="346697"/>
                </a:lnTo>
                <a:lnTo>
                  <a:pt x="160365" y="347361"/>
                </a:lnTo>
                <a:lnTo>
                  <a:pt x="169069" y="347110"/>
                </a:lnTo>
                <a:lnTo>
                  <a:pt x="182986" y="345646"/>
                </a:lnTo>
                <a:lnTo>
                  <a:pt x="196530" y="342926"/>
                </a:lnTo>
                <a:lnTo>
                  <a:pt x="209650" y="339004"/>
                </a:lnTo>
                <a:lnTo>
                  <a:pt x="222295" y="333936"/>
                </a:lnTo>
                <a:lnTo>
                  <a:pt x="234413" y="327778"/>
                </a:lnTo>
                <a:lnTo>
                  <a:pt x="245953" y="320583"/>
                </a:lnTo>
                <a:lnTo>
                  <a:pt x="256864" y="312409"/>
                </a:lnTo>
                <a:lnTo>
                  <a:pt x="267095" y="303311"/>
                </a:lnTo>
                <a:lnTo>
                  <a:pt x="276595" y="293343"/>
                </a:lnTo>
                <a:lnTo>
                  <a:pt x="285312" y="282562"/>
                </a:lnTo>
                <a:lnTo>
                  <a:pt x="293195" y="271023"/>
                </a:lnTo>
                <a:lnTo>
                  <a:pt x="300193" y="258781"/>
                </a:lnTo>
                <a:lnTo>
                  <a:pt x="306255" y="245892"/>
                </a:lnTo>
                <a:lnTo>
                  <a:pt x="311330" y="232411"/>
                </a:lnTo>
                <a:lnTo>
                  <a:pt x="315366" y="218394"/>
                </a:lnTo>
                <a:lnTo>
                  <a:pt x="318312" y="203896"/>
                </a:lnTo>
                <a:lnTo>
                  <a:pt x="320117" y="188973"/>
                </a:lnTo>
                <a:lnTo>
                  <a:pt x="320730" y="173680"/>
                </a:lnTo>
                <a:lnTo>
                  <a:pt x="320498" y="164254"/>
                </a:lnTo>
                <a:lnTo>
                  <a:pt x="319147" y="149181"/>
                </a:lnTo>
                <a:lnTo>
                  <a:pt x="316636" y="134512"/>
                </a:lnTo>
                <a:lnTo>
                  <a:pt x="313015" y="120303"/>
                </a:lnTo>
                <a:lnTo>
                  <a:pt x="308335" y="106609"/>
                </a:lnTo>
                <a:lnTo>
                  <a:pt x="302649" y="93485"/>
                </a:lnTo>
                <a:lnTo>
                  <a:pt x="296006" y="80986"/>
                </a:lnTo>
                <a:lnTo>
                  <a:pt x="288459" y="69169"/>
                </a:lnTo>
                <a:lnTo>
                  <a:pt x="280058" y="58089"/>
                </a:lnTo>
                <a:lnTo>
                  <a:pt x="270854" y="47800"/>
                </a:lnTo>
                <a:lnTo>
                  <a:pt x="260900" y="38359"/>
                </a:lnTo>
                <a:lnTo>
                  <a:pt x="250245" y="29822"/>
                </a:lnTo>
                <a:lnTo>
                  <a:pt x="238942" y="22242"/>
                </a:lnTo>
                <a:lnTo>
                  <a:pt x="227041" y="15677"/>
                </a:lnTo>
                <a:lnTo>
                  <a:pt x="214594" y="10181"/>
                </a:lnTo>
                <a:lnTo>
                  <a:pt x="201651" y="5810"/>
                </a:lnTo>
                <a:lnTo>
                  <a:pt x="188265" y="2619"/>
                </a:lnTo>
                <a:lnTo>
                  <a:pt x="174486" y="664"/>
                </a:lnTo>
                <a:lnTo>
                  <a:pt x="160365" y="0"/>
                </a:lnTo>
                <a:lnTo>
                  <a:pt x="151662" y="251"/>
                </a:lnTo>
                <a:lnTo>
                  <a:pt x="137745" y="1714"/>
                </a:lnTo>
                <a:lnTo>
                  <a:pt x="124200" y="4434"/>
                </a:lnTo>
                <a:lnTo>
                  <a:pt x="111080" y="8356"/>
                </a:lnTo>
                <a:lnTo>
                  <a:pt x="98436" y="13424"/>
                </a:lnTo>
                <a:lnTo>
                  <a:pt x="86318" y="19583"/>
                </a:lnTo>
                <a:lnTo>
                  <a:pt x="74777" y="26777"/>
                </a:lnTo>
                <a:lnTo>
                  <a:pt x="63866" y="34951"/>
                </a:lnTo>
                <a:lnTo>
                  <a:pt x="53635" y="44049"/>
                </a:lnTo>
                <a:lnTo>
                  <a:pt x="44136" y="54017"/>
                </a:lnTo>
                <a:lnTo>
                  <a:pt x="35419" y="64798"/>
                </a:lnTo>
                <a:lnTo>
                  <a:pt x="27535" y="76337"/>
                </a:lnTo>
                <a:lnTo>
                  <a:pt x="20537" y="88579"/>
                </a:lnTo>
                <a:lnTo>
                  <a:pt x="14475" y="101468"/>
                </a:lnTo>
                <a:lnTo>
                  <a:pt x="9400" y="114948"/>
                </a:lnTo>
                <a:lnTo>
                  <a:pt x="5364" y="128965"/>
                </a:lnTo>
                <a:lnTo>
                  <a:pt x="2418" y="143463"/>
                </a:lnTo>
                <a:lnTo>
                  <a:pt x="613" y="158386"/>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09" name="object 62"/>
          <p:cNvSpPr/>
          <p:nvPr/>
        </p:nvSpPr>
        <p:spPr>
          <a:xfrm>
            <a:off x="5850962" y="3493881"/>
            <a:ext cx="347472" cy="347472"/>
          </a:xfrm>
          <a:custGeom>
            <a:avLst/>
            <a:gdLst/>
            <a:ahLst/>
            <a:cxnLst/>
            <a:rect l="l" t="t" r="r" b="b"/>
            <a:pathLst>
              <a:path w="320729"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6" y="149182"/>
                </a:lnTo>
                <a:lnTo>
                  <a:pt x="320497" y="164254"/>
                </a:lnTo>
                <a:lnTo>
                  <a:pt x="320729"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6"/>
                </a:lnTo>
                <a:lnTo>
                  <a:pt x="0" y="173681"/>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10" name="object 60"/>
          <p:cNvSpPr/>
          <p:nvPr/>
        </p:nvSpPr>
        <p:spPr>
          <a:xfrm>
            <a:off x="4975263" y="4571028"/>
            <a:ext cx="347472" cy="347472"/>
          </a:xfrm>
          <a:custGeom>
            <a:avLst/>
            <a:gdLst/>
            <a:ahLst/>
            <a:cxnLst/>
            <a:rect l="l" t="t" r="r" b="b"/>
            <a:pathLst>
              <a:path w="320729"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8"/>
                </a:lnTo>
                <a:lnTo>
                  <a:pt x="288458" y="69169"/>
                </a:lnTo>
                <a:lnTo>
                  <a:pt x="296005" y="80986"/>
                </a:lnTo>
                <a:lnTo>
                  <a:pt x="302648" y="93485"/>
                </a:lnTo>
                <a:lnTo>
                  <a:pt x="308334" y="106609"/>
                </a:lnTo>
                <a:lnTo>
                  <a:pt x="313014" y="120303"/>
                </a:lnTo>
                <a:lnTo>
                  <a:pt x="316635" y="134513"/>
                </a:lnTo>
                <a:lnTo>
                  <a:pt x="319146" y="149182"/>
                </a:lnTo>
                <a:lnTo>
                  <a:pt x="320497" y="164254"/>
                </a:lnTo>
                <a:lnTo>
                  <a:pt x="320729"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1"/>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11" name="object 58"/>
          <p:cNvSpPr/>
          <p:nvPr/>
        </p:nvSpPr>
        <p:spPr>
          <a:xfrm>
            <a:off x="9037462" y="2045434"/>
            <a:ext cx="347472" cy="347472"/>
          </a:xfrm>
          <a:custGeom>
            <a:avLst/>
            <a:gdLst/>
            <a:ahLst/>
            <a:cxnLst/>
            <a:rect l="l" t="t" r="r" b="b"/>
            <a:pathLst>
              <a:path w="320729"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4"/>
                </a:lnTo>
                <a:lnTo>
                  <a:pt x="308334" y="106609"/>
                </a:lnTo>
                <a:lnTo>
                  <a:pt x="313014" y="120303"/>
                </a:lnTo>
                <a:lnTo>
                  <a:pt x="316635" y="134512"/>
                </a:lnTo>
                <a:lnTo>
                  <a:pt x="319146" y="149181"/>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2"/>
                </a:lnTo>
                <a:lnTo>
                  <a:pt x="146243" y="346698"/>
                </a:lnTo>
                <a:lnTo>
                  <a:pt x="132464" y="344742"/>
                </a:lnTo>
                <a:lnTo>
                  <a:pt x="119078" y="341551"/>
                </a:lnTo>
                <a:lnTo>
                  <a:pt x="106136" y="337180"/>
                </a:lnTo>
                <a:lnTo>
                  <a:pt x="93688" y="331684"/>
                </a:lnTo>
                <a:lnTo>
                  <a:pt x="81788" y="325119"/>
                </a:lnTo>
                <a:lnTo>
                  <a:pt x="70484" y="317539"/>
                </a:lnTo>
                <a:lnTo>
                  <a:pt x="59830" y="309002"/>
                </a:lnTo>
                <a:lnTo>
                  <a:pt x="49875" y="299561"/>
                </a:lnTo>
                <a:lnTo>
                  <a:pt x="40672" y="289272"/>
                </a:lnTo>
                <a:lnTo>
                  <a:pt x="32271" y="278192"/>
                </a:lnTo>
                <a:lnTo>
                  <a:pt x="24724" y="266375"/>
                </a:lnTo>
                <a:lnTo>
                  <a:pt x="18081" y="253876"/>
                </a:lnTo>
                <a:lnTo>
                  <a:pt x="12395" y="240752"/>
                </a:lnTo>
                <a:lnTo>
                  <a:pt x="7715" y="227057"/>
                </a:lnTo>
                <a:lnTo>
                  <a:pt x="4094" y="212848"/>
                </a:lnTo>
                <a:lnTo>
                  <a:pt x="1582" y="198179"/>
                </a:lnTo>
                <a:lnTo>
                  <a:pt x="232" y="183106"/>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12" name="object 56"/>
          <p:cNvSpPr/>
          <p:nvPr/>
        </p:nvSpPr>
        <p:spPr>
          <a:xfrm>
            <a:off x="8077321" y="1961962"/>
            <a:ext cx="347472" cy="347472"/>
          </a:xfrm>
          <a:custGeom>
            <a:avLst/>
            <a:gdLst/>
            <a:ahLst/>
            <a:cxnLst/>
            <a:rect l="l" t="t" r="r" b="b"/>
            <a:pathLst>
              <a:path w="320729"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4"/>
                </a:lnTo>
                <a:lnTo>
                  <a:pt x="308334" y="106609"/>
                </a:lnTo>
                <a:lnTo>
                  <a:pt x="313014" y="120303"/>
                </a:lnTo>
                <a:lnTo>
                  <a:pt x="316635" y="134512"/>
                </a:lnTo>
                <a:lnTo>
                  <a:pt x="319146" y="149181"/>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2"/>
                </a:lnTo>
                <a:lnTo>
                  <a:pt x="146243" y="346697"/>
                </a:lnTo>
                <a:lnTo>
                  <a:pt x="132464" y="344742"/>
                </a:lnTo>
                <a:lnTo>
                  <a:pt x="119078" y="341551"/>
                </a:lnTo>
                <a:lnTo>
                  <a:pt x="106136" y="337180"/>
                </a:lnTo>
                <a:lnTo>
                  <a:pt x="93688" y="331684"/>
                </a:lnTo>
                <a:lnTo>
                  <a:pt x="81788" y="325119"/>
                </a:lnTo>
                <a:lnTo>
                  <a:pt x="70484" y="317539"/>
                </a:lnTo>
                <a:lnTo>
                  <a:pt x="59830" y="309002"/>
                </a:lnTo>
                <a:lnTo>
                  <a:pt x="49875" y="299561"/>
                </a:lnTo>
                <a:lnTo>
                  <a:pt x="40672" y="289272"/>
                </a:lnTo>
                <a:lnTo>
                  <a:pt x="32271" y="278192"/>
                </a:lnTo>
                <a:lnTo>
                  <a:pt x="24724" y="266375"/>
                </a:lnTo>
                <a:lnTo>
                  <a:pt x="18081" y="253876"/>
                </a:lnTo>
                <a:lnTo>
                  <a:pt x="12395" y="240752"/>
                </a:lnTo>
                <a:lnTo>
                  <a:pt x="7715" y="227057"/>
                </a:lnTo>
                <a:lnTo>
                  <a:pt x="4094" y="212848"/>
                </a:lnTo>
                <a:lnTo>
                  <a:pt x="1582" y="198179"/>
                </a:lnTo>
                <a:lnTo>
                  <a:pt x="232" y="183106"/>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13" name="object 54"/>
          <p:cNvSpPr/>
          <p:nvPr/>
        </p:nvSpPr>
        <p:spPr>
          <a:xfrm>
            <a:off x="8877097" y="2753913"/>
            <a:ext cx="347472" cy="347472"/>
          </a:xfrm>
          <a:custGeom>
            <a:avLst/>
            <a:gdLst/>
            <a:ahLst/>
            <a:cxnLst/>
            <a:rect l="l" t="t" r="r" b="b"/>
            <a:pathLst>
              <a:path w="320730"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4"/>
                </a:lnTo>
                <a:lnTo>
                  <a:pt x="308334" y="106609"/>
                </a:lnTo>
                <a:lnTo>
                  <a:pt x="313014" y="120303"/>
                </a:lnTo>
                <a:lnTo>
                  <a:pt x="316635" y="134512"/>
                </a:lnTo>
                <a:lnTo>
                  <a:pt x="319146" y="149181"/>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2"/>
                </a:lnTo>
                <a:lnTo>
                  <a:pt x="146243" y="346698"/>
                </a:lnTo>
                <a:lnTo>
                  <a:pt x="132464" y="344742"/>
                </a:lnTo>
                <a:lnTo>
                  <a:pt x="119078" y="341551"/>
                </a:lnTo>
                <a:lnTo>
                  <a:pt x="106136" y="337180"/>
                </a:lnTo>
                <a:lnTo>
                  <a:pt x="93688" y="331684"/>
                </a:lnTo>
                <a:lnTo>
                  <a:pt x="81788" y="325119"/>
                </a:lnTo>
                <a:lnTo>
                  <a:pt x="70484" y="317539"/>
                </a:lnTo>
                <a:lnTo>
                  <a:pt x="59830" y="309002"/>
                </a:lnTo>
                <a:lnTo>
                  <a:pt x="49875" y="299561"/>
                </a:lnTo>
                <a:lnTo>
                  <a:pt x="40672" y="289272"/>
                </a:lnTo>
                <a:lnTo>
                  <a:pt x="32271" y="278192"/>
                </a:lnTo>
                <a:lnTo>
                  <a:pt x="24724" y="266375"/>
                </a:lnTo>
                <a:lnTo>
                  <a:pt x="18081" y="253876"/>
                </a:lnTo>
                <a:lnTo>
                  <a:pt x="12395" y="240752"/>
                </a:lnTo>
                <a:lnTo>
                  <a:pt x="7715" y="227057"/>
                </a:lnTo>
                <a:lnTo>
                  <a:pt x="4094" y="212848"/>
                </a:lnTo>
                <a:lnTo>
                  <a:pt x="1582" y="198179"/>
                </a:lnTo>
                <a:lnTo>
                  <a:pt x="232" y="183106"/>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14" name="object 52"/>
          <p:cNvSpPr/>
          <p:nvPr/>
        </p:nvSpPr>
        <p:spPr>
          <a:xfrm>
            <a:off x="6220124" y="4120868"/>
            <a:ext cx="347472" cy="347472"/>
          </a:xfrm>
          <a:custGeom>
            <a:avLst/>
            <a:gdLst/>
            <a:ahLst/>
            <a:cxnLst/>
            <a:rect l="l" t="t" r="r" b="b"/>
            <a:pathLst>
              <a:path w="320730"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5"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1"/>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15" name="object 50"/>
          <p:cNvSpPr/>
          <p:nvPr/>
        </p:nvSpPr>
        <p:spPr>
          <a:xfrm>
            <a:off x="5965297" y="4612355"/>
            <a:ext cx="347472" cy="347472"/>
          </a:xfrm>
          <a:custGeom>
            <a:avLst/>
            <a:gdLst/>
            <a:ahLst/>
            <a:cxnLst/>
            <a:rect l="l" t="t" r="r" b="b"/>
            <a:pathLst>
              <a:path w="320730"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6"/>
                </a:lnTo>
                <a:lnTo>
                  <a:pt x="0" y="173681"/>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16" name="object 48"/>
          <p:cNvSpPr/>
          <p:nvPr/>
        </p:nvSpPr>
        <p:spPr>
          <a:xfrm>
            <a:off x="4654532" y="4049985"/>
            <a:ext cx="347472" cy="347472"/>
          </a:xfrm>
          <a:custGeom>
            <a:avLst/>
            <a:gdLst/>
            <a:ahLst/>
            <a:cxnLst/>
            <a:rect l="l" t="t" r="r" b="b"/>
            <a:pathLst>
              <a:path w="320729"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6" y="149182"/>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17" name="object 42"/>
          <p:cNvSpPr/>
          <p:nvPr/>
        </p:nvSpPr>
        <p:spPr>
          <a:xfrm>
            <a:off x="7272103" y="3311841"/>
            <a:ext cx="347472" cy="347472"/>
          </a:xfrm>
          <a:custGeom>
            <a:avLst/>
            <a:gdLst/>
            <a:ahLst/>
            <a:cxnLst/>
            <a:rect l="l" t="t" r="r" b="b"/>
            <a:pathLst>
              <a:path w="320730"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4" y="346697"/>
                </a:lnTo>
                <a:lnTo>
                  <a:pt x="132465" y="344742"/>
                </a:lnTo>
                <a:lnTo>
                  <a:pt x="119078" y="341551"/>
                </a:lnTo>
                <a:lnTo>
                  <a:pt x="106136" y="337180"/>
                </a:lnTo>
                <a:lnTo>
                  <a:pt x="93689" y="331684"/>
                </a:lnTo>
                <a:lnTo>
                  <a:pt x="81788" y="325119"/>
                </a:lnTo>
                <a:lnTo>
                  <a:pt x="70485" y="317539"/>
                </a:lnTo>
                <a:lnTo>
                  <a:pt x="59830" y="309001"/>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6"/>
                </a:lnTo>
                <a:lnTo>
                  <a:pt x="0" y="173680"/>
                </a:lnTo>
                <a:close/>
              </a:path>
            </a:pathLst>
          </a:custGeom>
          <a:solidFill>
            <a:srgbClr val="AAC56C"/>
          </a:solidFill>
          <a:ln w="28575">
            <a:solidFill>
              <a:srgbClr val="83984F"/>
            </a:solidFill>
          </a:ln>
        </p:spPr>
        <p:txBody>
          <a:bodyPr wrap="square" lIns="0" tIns="0" rIns="0" bIns="0" rtlCol="0">
            <a:noAutofit/>
          </a:bodyPr>
          <a:lstStyle/>
          <a:p>
            <a:endParaRPr/>
          </a:p>
        </p:txBody>
      </p:sp>
      <p:sp>
        <p:nvSpPr>
          <p:cNvPr id="118" name="object 44"/>
          <p:cNvSpPr/>
          <p:nvPr/>
        </p:nvSpPr>
        <p:spPr>
          <a:xfrm>
            <a:off x="7084113" y="2580232"/>
            <a:ext cx="347472" cy="347472"/>
          </a:xfrm>
          <a:custGeom>
            <a:avLst/>
            <a:gdLst/>
            <a:ahLst/>
            <a:cxnLst/>
            <a:rect l="l" t="t" r="r" b="b"/>
            <a:pathLst>
              <a:path w="320730"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2"/>
                </a:lnTo>
                <a:lnTo>
                  <a:pt x="146244" y="346698"/>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3"/>
                </a:lnTo>
                <a:lnTo>
                  <a:pt x="32271" y="278192"/>
                </a:lnTo>
                <a:lnTo>
                  <a:pt x="24724" y="266375"/>
                </a:lnTo>
                <a:lnTo>
                  <a:pt x="18081" y="253876"/>
                </a:lnTo>
                <a:lnTo>
                  <a:pt x="12395" y="240752"/>
                </a:lnTo>
                <a:lnTo>
                  <a:pt x="7715" y="227058"/>
                </a:lnTo>
                <a:lnTo>
                  <a:pt x="4094" y="212848"/>
                </a:lnTo>
                <a:lnTo>
                  <a:pt x="1583" y="198179"/>
                </a:lnTo>
                <a:lnTo>
                  <a:pt x="232" y="183107"/>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19" name="object 46"/>
          <p:cNvSpPr/>
          <p:nvPr/>
        </p:nvSpPr>
        <p:spPr>
          <a:xfrm>
            <a:off x="6945508" y="2964479"/>
            <a:ext cx="347472" cy="347472"/>
          </a:xfrm>
          <a:custGeom>
            <a:avLst/>
            <a:gdLst/>
            <a:ahLst/>
            <a:cxnLst/>
            <a:rect l="l" t="t" r="r" b="b"/>
            <a:pathLst>
              <a:path w="320730"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4"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30" y="342927"/>
                </a:lnTo>
                <a:lnTo>
                  <a:pt x="182985" y="345647"/>
                </a:lnTo>
                <a:lnTo>
                  <a:pt x="169068" y="347110"/>
                </a:lnTo>
                <a:lnTo>
                  <a:pt x="160365" y="347362"/>
                </a:lnTo>
                <a:lnTo>
                  <a:pt x="146244" y="346698"/>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3" y="198179"/>
                </a:lnTo>
                <a:lnTo>
                  <a:pt x="232" y="183107"/>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20" name="object 40"/>
          <p:cNvSpPr/>
          <p:nvPr/>
        </p:nvSpPr>
        <p:spPr>
          <a:xfrm>
            <a:off x="6737120" y="4921685"/>
            <a:ext cx="347472" cy="347472"/>
          </a:xfrm>
          <a:custGeom>
            <a:avLst/>
            <a:gdLst/>
            <a:ahLst/>
            <a:cxnLst/>
            <a:rect l="l" t="t" r="r" b="b"/>
            <a:pathLst>
              <a:path w="320729"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29"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1"/>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21" name="object 38"/>
          <p:cNvSpPr/>
          <p:nvPr/>
        </p:nvSpPr>
        <p:spPr>
          <a:xfrm>
            <a:off x="8556365" y="2219115"/>
            <a:ext cx="347472" cy="347472"/>
          </a:xfrm>
          <a:custGeom>
            <a:avLst/>
            <a:gdLst/>
            <a:ahLst/>
            <a:cxnLst/>
            <a:rect l="l" t="t" r="r" b="b"/>
            <a:pathLst>
              <a:path w="320729"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4"/>
                </a:lnTo>
                <a:lnTo>
                  <a:pt x="308334" y="106609"/>
                </a:lnTo>
                <a:lnTo>
                  <a:pt x="313014" y="120303"/>
                </a:lnTo>
                <a:lnTo>
                  <a:pt x="316635" y="134512"/>
                </a:lnTo>
                <a:lnTo>
                  <a:pt x="319146" y="149181"/>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2"/>
                </a:lnTo>
                <a:lnTo>
                  <a:pt x="146243" y="346698"/>
                </a:lnTo>
                <a:lnTo>
                  <a:pt x="132464" y="344742"/>
                </a:lnTo>
                <a:lnTo>
                  <a:pt x="119078" y="341551"/>
                </a:lnTo>
                <a:lnTo>
                  <a:pt x="106136" y="337180"/>
                </a:lnTo>
                <a:lnTo>
                  <a:pt x="93688" y="331684"/>
                </a:lnTo>
                <a:lnTo>
                  <a:pt x="81788" y="325119"/>
                </a:lnTo>
                <a:lnTo>
                  <a:pt x="70484" y="317539"/>
                </a:lnTo>
                <a:lnTo>
                  <a:pt x="59830" y="309002"/>
                </a:lnTo>
                <a:lnTo>
                  <a:pt x="49875" y="299561"/>
                </a:lnTo>
                <a:lnTo>
                  <a:pt x="40672" y="289272"/>
                </a:lnTo>
                <a:lnTo>
                  <a:pt x="32271" y="278192"/>
                </a:lnTo>
                <a:lnTo>
                  <a:pt x="24724" y="266375"/>
                </a:lnTo>
                <a:lnTo>
                  <a:pt x="18081" y="253876"/>
                </a:lnTo>
                <a:lnTo>
                  <a:pt x="12395" y="240752"/>
                </a:lnTo>
                <a:lnTo>
                  <a:pt x="7715" y="227057"/>
                </a:lnTo>
                <a:lnTo>
                  <a:pt x="4094" y="212848"/>
                </a:lnTo>
                <a:lnTo>
                  <a:pt x="1582" y="198179"/>
                </a:lnTo>
                <a:lnTo>
                  <a:pt x="232" y="183106"/>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22" name="object 36"/>
          <p:cNvSpPr/>
          <p:nvPr/>
        </p:nvSpPr>
        <p:spPr>
          <a:xfrm>
            <a:off x="8909165" y="3402186"/>
            <a:ext cx="347472" cy="347472"/>
          </a:xfrm>
          <a:custGeom>
            <a:avLst/>
            <a:gdLst/>
            <a:ahLst/>
            <a:cxnLst/>
            <a:rect l="l" t="t" r="r" b="b"/>
            <a:pathLst>
              <a:path w="338701" h="347361">
                <a:moveTo>
                  <a:pt x="338701" y="173680"/>
                </a:moveTo>
                <a:lnTo>
                  <a:pt x="338086" y="158773"/>
                </a:lnTo>
                <a:lnTo>
                  <a:pt x="336274" y="144215"/>
                </a:lnTo>
                <a:lnTo>
                  <a:pt x="333315" y="130059"/>
                </a:lnTo>
                <a:lnTo>
                  <a:pt x="329260" y="116355"/>
                </a:lnTo>
                <a:lnTo>
                  <a:pt x="324157" y="103155"/>
                </a:lnTo>
                <a:lnTo>
                  <a:pt x="318058" y="90510"/>
                </a:lnTo>
                <a:lnTo>
                  <a:pt x="311012" y="78472"/>
                </a:lnTo>
                <a:lnTo>
                  <a:pt x="303069" y="67092"/>
                </a:lnTo>
                <a:lnTo>
                  <a:pt x="294280" y="56421"/>
                </a:lnTo>
                <a:lnTo>
                  <a:pt x="284694" y="46511"/>
                </a:lnTo>
                <a:lnTo>
                  <a:pt x="274362" y="37412"/>
                </a:lnTo>
                <a:lnTo>
                  <a:pt x="263333" y="29177"/>
                </a:lnTo>
                <a:lnTo>
                  <a:pt x="251657" y="21856"/>
                </a:lnTo>
                <a:lnTo>
                  <a:pt x="239385" y="15500"/>
                </a:lnTo>
                <a:lnTo>
                  <a:pt x="226566" y="10162"/>
                </a:lnTo>
                <a:lnTo>
                  <a:pt x="213252" y="5892"/>
                </a:lnTo>
                <a:lnTo>
                  <a:pt x="199490" y="2742"/>
                </a:lnTo>
                <a:lnTo>
                  <a:pt x="185333" y="763"/>
                </a:lnTo>
                <a:lnTo>
                  <a:pt x="170829" y="6"/>
                </a:lnTo>
                <a:lnTo>
                  <a:pt x="169350" y="0"/>
                </a:lnTo>
                <a:lnTo>
                  <a:pt x="154814" y="630"/>
                </a:lnTo>
                <a:lnTo>
                  <a:pt x="140620" y="2489"/>
                </a:lnTo>
                <a:lnTo>
                  <a:pt x="126816" y="5523"/>
                </a:lnTo>
                <a:lnTo>
                  <a:pt x="113454" y="9683"/>
                </a:lnTo>
                <a:lnTo>
                  <a:pt x="100583" y="14916"/>
                </a:lnTo>
                <a:lnTo>
                  <a:pt x="88254" y="21171"/>
                </a:lnTo>
                <a:lnTo>
                  <a:pt x="76516" y="28397"/>
                </a:lnTo>
                <a:lnTo>
                  <a:pt x="65420" y="36543"/>
                </a:lnTo>
                <a:lnTo>
                  <a:pt x="55015" y="45557"/>
                </a:lnTo>
                <a:lnTo>
                  <a:pt x="45351" y="55388"/>
                </a:lnTo>
                <a:lnTo>
                  <a:pt x="36479" y="65984"/>
                </a:lnTo>
                <a:lnTo>
                  <a:pt x="28449" y="77295"/>
                </a:lnTo>
                <a:lnTo>
                  <a:pt x="21311" y="89269"/>
                </a:lnTo>
                <a:lnTo>
                  <a:pt x="15114" y="101855"/>
                </a:lnTo>
                <a:lnTo>
                  <a:pt x="9909" y="115001"/>
                </a:lnTo>
                <a:lnTo>
                  <a:pt x="5745" y="128657"/>
                </a:lnTo>
                <a:lnTo>
                  <a:pt x="2674" y="142770"/>
                </a:lnTo>
                <a:lnTo>
                  <a:pt x="744" y="157289"/>
                </a:lnTo>
                <a:lnTo>
                  <a:pt x="6" y="172164"/>
                </a:lnTo>
                <a:lnTo>
                  <a:pt x="0" y="173680"/>
                </a:lnTo>
                <a:lnTo>
                  <a:pt x="615" y="188588"/>
                </a:lnTo>
                <a:lnTo>
                  <a:pt x="2427" y="203146"/>
                </a:lnTo>
                <a:lnTo>
                  <a:pt x="5386" y="217302"/>
                </a:lnTo>
                <a:lnTo>
                  <a:pt x="9441" y="231006"/>
                </a:lnTo>
                <a:lnTo>
                  <a:pt x="14544" y="244206"/>
                </a:lnTo>
                <a:lnTo>
                  <a:pt x="20643" y="256850"/>
                </a:lnTo>
                <a:lnTo>
                  <a:pt x="27689" y="268888"/>
                </a:lnTo>
                <a:lnTo>
                  <a:pt x="35631" y="280269"/>
                </a:lnTo>
                <a:lnTo>
                  <a:pt x="44421" y="290940"/>
                </a:lnTo>
                <a:lnTo>
                  <a:pt x="54007" y="300850"/>
                </a:lnTo>
                <a:lnTo>
                  <a:pt x="64339" y="309949"/>
                </a:lnTo>
                <a:lnTo>
                  <a:pt x="75368" y="318184"/>
                </a:lnTo>
                <a:lnTo>
                  <a:pt x="87044" y="325505"/>
                </a:lnTo>
                <a:lnTo>
                  <a:pt x="99316" y="331861"/>
                </a:lnTo>
                <a:lnTo>
                  <a:pt x="112134" y="337199"/>
                </a:lnTo>
                <a:lnTo>
                  <a:pt x="125449" y="341469"/>
                </a:lnTo>
                <a:lnTo>
                  <a:pt x="139210" y="344619"/>
                </a:lnTo>
                <a:lnTo>
                  <a:pt x="153368" y="346598"/>
                </a:lnTo>
                <a:lnTo>
                  <a:pt x="167872" y="347355"/>
                </a:lnTo>
                <a:lnTo>
                  <a:pt x="169350" y="347361"/>
                </a:lnTo>
                <a:lnTo>
                  <a:pt x="183886" y="346731"/>
                </a:lnTo>
                <a:lnTo>
                  <a:pt x="198081" y="344872"/>
                </a:lnTo>
                <a:lnTo>
                  <a:pt x="211885" y="341838"/>
                </a:lnTo>
                <a:lnTo>
                  <a:pt x="225247" y="337678"/>
                </a:lnTo>
                <a:lnTo>
                  <a:pt x="238117" y="332445"/>
                </a:lnTo>
                <a:lnTo>
                  <a:pt x="250447" y="326190"/>
                </a:lnTo>
                <a:lnTo>
                  <a:pt x="262185" y="318964"/>
                </a:lnTo>
                <a:lnTo>
                  <a:pt x="273281" y="310818"/>
                </a:lnTo>
                <a:lnTo>
                  <a:pt x="283686" y="301804"/>
                </a:lnTo>
                <a:lnTo>
                  <a:pt x="293349" y="291973"/>
                </a:lnTo>
                <a:lnTo>
                  <a:pt x="302221" y="281377"/>
                </a:lnTo>
                <a:lnTo>
                  <a:pt x="310251" y="270066"/>
                </a:lnTo>
                <a:lnTo>
                  <a:pt x="317390" y="258092"/>
                </a:lnTo>
                <a:lnTo>
                  <a:pt x="323587" y="245506"/>
                </a:lnTo>
                <a:lnTo>
                  <a:pt x="328792" y="232360"/>
                </a:lnTo>
                <a:lnTo>
                  <a:pt x="332956" y="218704"/>
                </a:lnTo>
                <a:lnTo>
                  <a:pt x="336027" y="204591"/>
                </a:lnTo>
                <a:lnTo>
                  <a:pt x="337957" y="190071"/>
                </a:lnTo>
                <a:lnTo>
                  <a:pt x="338695" y="175197"/>
                </a:lnTo>
                <a:lnTo>
                  <a:pt x="338701"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23" name="object 34"/>
          <p:cNvSpPr/>
          <p:nvPr/>
        </p:nvSpPr>
        <p:spPr>
          <a:xfrm>
            <a:off x="6562354" y="2483005"/>
            <a:ext cx="347472" cy="347472"/>
          </a:xfrm>
          <a:custGeom>
            <a:avLst/>
            <a:gdLst/>
            <a:ahLst/>
            <a:cxnLst/>
            <a:rect l="l" t="t" r="r" b="b"/>
            <a:pathLst>
              <a:path w="320729"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5" y="2619"/>
                </a:lnTo>
                <a:lnTo>
                  <a:pt x="201651" y="5810"/>
                </a:lnTo>
                <a:lnTo>
                  <a:pt x="214593" y="10181"/>
                </a:lnTo>
                <a:lnTo>
                  <a:pt x="227041" y="15677"/>
                </a:lnTo>
                <a:lnTo>
                  <a:pt x="238941" y="22242"/>
                </a:lnTo>
                <a:lnTo>
                  <a:pt x="250245" y="29822"/>
                </a:lnTo>
                <a:lnTo>
                  <a:pt x="260899" y="38359"/>
                </a:lnTo>
                <a:lnTo>
                  <a:pt x="270854"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2"/>
                </a:lnTo>
                <a:lnTo>
                  <a:pt x="146244" y="346698"/>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3" y="198179"/>
                </a:lnTo>
                <a:lnTo>
                  <a:pt x="232" y="183107"/>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24" name="object 32"/>
          <p:cNvSpPr/>
          <p:nvPr/>
        </p:nvSpPr>
        <p:spPr>
          <a:xfrm>
            <a:off x="8716732" y="1593274"/>
            <a:ext cx="347472" cy="347472"/>
          </a:xfrm>
          <a:custGeom>
            <a:avLst/>
            <a:gdLst/>
            <a:ahLst/>
            <a:cxnLst/>
            <a:rect l="l" t="t" r="r" b="b"/>
            <a:pathLst>
              <a:path w="320730"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4"/>
                </a:lnTo>
                <a:lnTo>
                  <a:pt x="308334" y="106609"/>
                </a:lnTo>
                <a:lnTo>
                  <a:pt x="313014" y="120303"/>
                </a:lnTo>
                <a:lnTo>
                  <a:pt x="316635" y="134512"/>
                </a:lnTo>
                <a:lnTo>
                  <a:pt x="319147" y="149181"/>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3"/>
                </a:lnTo>
                <a:lnTo>
                  <a:pt x="285311" y="282563"/>
                </a:lnTo>
                <a:lnTo>
                  <a:pt x="276594" y="293344"/>
                </a:lnTo>
                <a:lnTo>
                  <a:pt x="267094" y="303311"/>
                </a:lnTo>
                <a:lnTo>
                  <a:pt x="256863" y="312410"/>
                </a:lnTo>
                <a:lnTo>
                  <a:pt x="245952" y="320584"/>
                </a:lnTo>
                <a:lnTo>
                  <a:pt x="234412" y="327778"/>
                </a:lnTo>
                <a:lnTo>
                  <a:pt x="222294" y="333937"/>
                </a:lnTo>
                <a:lnTo>
                  <a:pt x="209649" y="339005"/>
                </a:lnTo>
                <a:lnTo>
                  <a:pt x="196530" y="342927"/>
                </a:lnTo>
                <a:lnTo>
                  <a:pt x="182985" y="345647"/>
                </a:lnTo>
                <a:lnTo>
                  <a:pt x="169068" y="347110"/>
                </a:lnTo>
                <a:lnTo>
                  <a:pt x="160364" y="347362"/>
                </a:lnTo>
                <a:lnTo>
                  <a:pt x="146243" y="346698"/>
                </a:lnTo>
                <a:lnTo>
                  <a:pt x="132464" y="344742"/>
                </a:lnTo>
                <a:lnTo>
                  <a:pt x="119078" y="341551"/>
                </a:lnTo>
                <a:lnTo>
                  <a:pt x="106136" y="337180"/>
                </a:lnTo>
                <a:lnTo>
                  <a:pt x="93688" y="331684"/>
                </a:lnTo>
                <a:lnTo>
                  <a:pt x="81788" y="325119"/>
                </a:lnTo>
                <a:lnTo>
                  <a:pt x="70484" y="317539"/>
                </a:lnTo>
                <a:lnTo>
                  <a:pt x="59830" y="309002"/>
                </a:lnTo>
                <a:lnTo>
                  <a:pt x="49875" y="299561"/>
                </a:lnTo>
                <a:lnTo>
                  <a:pt x="40672" y="289272"/>
                </a:lnTo>
                <a:lnTo>
                  <a:pt x="32271" y="278192"/>
                </a:lnTo>
                <a:lnTo>
                  <a:pt x="24724" y="266375"/>
                </a:lnTo>
                <a:lnTo>
                  <a:pt x="18081" y="253876"/>
                </a:lnTo>
                <a:lnTo>
                  <a:pt x="12395" y="240752"/>
                </a:lnTo>
                <a:lnTo>
                  <a:pt x="7715" y="227057"/>
                </a:lnTo>
                <a:lnTo>
                  <a:pt x="4094" y="212848"/>
                </a:lnTo>
                <a:lnTo>
                  <a:pt x="1582" y="198179"/>
                </a:lnTo>
                <a:lnTo>
                  <a:pt x="232" y="183106"/>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25" name="object 30"/>
          <p:cNvSpPr/>
          <p:nvPr/>
        </p:nvSpPr>
        <p:spPr>
          <a:xfrm>
            <a:off x="7725572" y="3169970"/>
            <a:ext cx="347472" cy="347472"/>
          </a:xfrm>
          <a:custGeom>
            <a:avLst/>
            <a:gdLst/>
            <a:ahLst/>
            <a:cxnLst/>
            <a:rect l="l" t="t" r="r" b="b"/>
            <a:pathLst>
              <a:path w="320729"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29"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2"/>
                </a:lnTo>
                <a:lnTo>
                  <a:pt x="146244" y="346698"/>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3" y="198179"/>
                </a:lnTo>
                <a:lnTo>
                  <a:pt x="232" y="183107"/>
                </a:lnTo>
                <a:lnTo>
                  <a:pt x="0" y="173680"/>
                </a:lnTo>
                <a:close/>
              </a:path>
            </a:pathLst>
          </a:custGeom>
          <a:solidFill>
            <a:srgbClr val="59BAD1"/>
          </a:solidFill>
          <a:ln w="28575">
            <a:solidFill>
              <a:srgbClr val="418FA2"/>
            </a:solidFill>
          </a:ln>
        </p:spPr>
        <p:txBody>
          <a:bodyPr wrap="square" lIns="0" tIns="0" rIns="0" bIns="0" rtlCol="0">
            <a:noAutofit/>
          </a:bodyPr>
          <a:lstStyle/>
          <a:p>
            <a:endParaRPr/>
          </a:p>
        </p:txBody>
      </p:sp>
      <p:sp>
        <p:nvSpPr>
          <p:cNvPr id="126" name="object 28"/>
          <p:cNvSpPr/>
          <p:nvPr/>
        </p:nvSpPr>
        <p:spPr>
          <a:xfrm>
            <a:off x="6401989" y="5328656"/>
            <a:ext cx="347472" cy="347472"/>
          </a:xfrm>
          <a:custGeom>
            <a:avLst/>
            <a:gdLst/>
            <a:ahLst/>
            <a:cxnLst/>
            <a:rect l="l" t="t" r="r" b="b"/>
            <a:pathLst>
              <a:path w="320730"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6"/>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27" name="object 26"/>
          <p:cNvSpPr/>
          <p:nvPr/>
        </p:nvSpPr>
        <p:spPr>
          <a:xfrm>
            <a:off x="7105873" y="4521611"/>
            <a:ext cx="347472" cy="347472"/>
          </a:xfrm>
          <a:custGeom>
            <a:avLst/>
            <a:gdLst/>
            <a:ahLst/>
            <a:cxnLst/>
            <a:rect l="l" t="t" r="r" b="b"/>
            <a:pathLst>
              <a:path w="320730"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6"/>
                </a:lnTo>
                <a:lnTo>
                  <a:pt x="0" y="173681"/>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28" name="object 24"/>
          <p:cNvSpPr/>
          <p:nvPr/>
        </p:nvSpPr>
        <p:spPr>
          <a:xfrm>
            <a:off x="5052670" y="3517331"/>
            <a:ext cx="347472" cy="347472"/>
          </a:xfrm>
          <a:custGeom>
            <a:avLst/>
            <a:gdLst/>
            <a:ahLst/>
            <a:cxnLst/>
            <a:rect l="l" t="t" r="r" b="b"/>
            <a:pathLst>
              <a:path w="320730"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1"/>
                </a:lnTo>
                <a:lnTo>
                  <a:pt x="146244" y="346697"/>
                </a:lnTo>
                <a:lnTo>
                  <a:pt x="132465" y="344742"/>
                </a:lnTo>
                <a:lnTo>
                  <a:pt x="119078" y="341551"/>
                </a:lnTo>
                <a:lnTo>
                  <a:pt x="106136" y="337180"/>
                </a:lnTo>
                <a:lnTo>
                  <a:pt x="93689"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1"/>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29" name="object 22"/>
          <p:cNvSpPr/>
          <p:nvPr/>
        </p:nvSpPr>
        <p:spPr>
          <a:xfrm>
            <a:off x="4776845" y="5206506"/>
            <a:ext cx="347472" cy="347472"/>
          </a:xfrm>
          <a:custGeom>
            <a:avLst/>
            <a:gdLst/>
            <a:ahLst/>
            <a:cxnLst/>
            <a:rect l="l" t="t" r="r" b="b"/>
            <a:pathLst>
              <a:path w="320730" h="347361">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5" y="29822"/>
                </a:lnTo>
                <a:lnTo>
                  <a:pt x="260899" y="38359"/>
                </a:lnTo>
                <a:lnTo>
                  <a:pt x="270853" y="47800"/>
                </a:lnTo>
                <a:lnTo>
                  <a:pt x="280057" y="58089"/>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30" name="object 20"/>
          <p:cNvSpPr/>
          <p:nvPr/>
        </p:nvSpPr>
        <p:spPr>
          <a:xfrm>
            <a:off x="5373401" y="4051297"/>
            <a:ext cx="347472" cy="347472"/>
          </a:xfrm>
          <a:custGeom>
            <a:avLst/>
            <a:gdLst/>
            <a:ahLst/>
            <a:cxnLst/>
            <a:rect l="l" t="t" r="r" b="b"/>
            <a:pathLst>
              <a:path w="320730" h="347361">
                <a:moveTo>
                  <a:pt x="0" y="173681"/>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50"/>
                </a:lnTo>
                <a:lnTo>
                  <a:pt x="63866" y="34951"/>
                </a:lnTo>
                <a:lnTo>
                  <a:pt x="74777" y="26777"/>
                </a:lnTo>
                <a:lnTo>
                  <a:pt x="86317" y="19583"/>
                </a:lnTo>
                <a:lnTo>
                  <a:pt x="98435" y="13424"/>
                </a:lnTo>
                <a:lnTo>
                  <a:pt x="111080" y="8356"/>
                </a:lnTo>
                <a:lnTo>
                  <a:pt x="124200" y="4434"/>
                </a:lnTo>
                <a:lnTo>
                  <a:pt x="137744" y="1714"/>
                </a:lnTo>
                <a:lnTo>
                  <a:pt x="151661" y="251"/>
                </a:lnTo>
                <a:lnTo>
                  <a:pt x="160365"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5"/>
                </a:lnTo>
                <a:lnTo>
                  <a:pt x="308334" y="106609"/>
                </a:lnTo>
                <a:lnTo>
                  <a:pt x="313014" y="120303"/>
                </a:lnTo>
                <a:lnTo>
                  <a:pt x="316635" y="134513"/>
                </a:lnTo>
                <a:lnTo>
                  <a:pt x="319147" y="149182"/>
                </a:lnTo>
                <a:lnTo>
                  <a:pt x="320497" y="164254"/>
                </a:lnTo>
                <a:lnTo>
                  <a:pt x="320730" y="173681"/>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2"/>
                </a:lnTo>
                <a:lnTo>
                  <a:pt x="256863" y="312410"/>
                </a:lnTo>
                <a:lnTo>
                  <a:pt x="245952" y="320584"/>
                </a:lnTo>
                <a:lnTo>
                  <a:pt x="234412" y="327778"/>
                </a:lnTo>
                <a:lnTo>
                  <a:pt x="222294" y="333937"/>
                </a:lnTo>
                <a:lnTo>
                  <a:pt x="209649" y="339005"/>
                </a:lnTo>
                <a:lnTo>
                  <a:pt x="196529" y="342927"/>
                </a:lnTo>
                <a:lnTo>
                  <a:pt x="182985" y="345647"/>
                </a:lnTo>
                <a:lnTo>
                  <a:pt x="169068" y="347110"/>
                </a:lnTo>
                <a:lnTo>
                  <a:pt x="160365" y="347361"/>
                </a:lnTo>
                <a:lnTo>
                  <a:pt x="146244" y="346697"/>
                </a:lnTo>
                <a:lnTo>
                  <a:pt x="132465" y="344742"/>
                </a:lnTo>
                <a:lnTo>
                  <a:pt x="119078" y="341551"/>
                </a:lnTo>
                <a:lnTo>
                  <a:pt x="106136" y="337180"/>
                </a:lnTo>
                <a:lnTo>
                  <a:pt x="93689" y="331684"/>
                </a:lnTo>
                <a:lnTo>
                  <a:pt x="81788" y="325119"/>
                </a:lnTo>
                <a:lnTo>
                  <a:pt x="70485" y="317539"/>
                </a:lnTo>
                <a:lnTo>
                  <a:pt x="59830" y="309002"/>
                </a:lnTo>
                <a:lnTo>
                  <a:pt x="49876" y="299561"/>
                </a:lnTo>
                <a:lnTo>
                  <a:pt x="40672" y="289272"/>
                </a:lnTo>
                <a:lnTo>
                  <a:pt x="32271" y="278192"/>
                </a:lnTo>
                <a:lnTo>
                  <a:pt x="24724" y="266375"/>
                </a:lnTo>
                <a:lnTo>
                  <a:pt x="18081" y="253876"/>
                </a:lnTo>
                <a:lnTo>
                  <a:pt x="12395" y="240752"/>
                </a:lnTo>
                <a:lnTo>
                  <a:pt x="7715" y="227058"/>
                </a:lnTo>
                <a:lnTo>
                  <a:pt x="4094" y="212848"/>
                </a:lnTo>
                <a:lnTo>
                  <a:pt x="1582" y="198179"/>
                </a:lnTo>
                <a:lnTo>
                  <a:pt x="232" y="183107"/>
                </a:lnTo>
                <a:lnTo>
                  <a:pt x="0" y="173681"/>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31" name="object 18"/>
          <p:cNvSpPr/>
          <p:nvPr/>
        </p:nvSpPr>
        <p:spPr>
          <a:xfrm>
            <a:off x="8237687" y="2691052"/>
            <a:ext cx="347472" cy="347472"/>
          </a:xfrm>
          <a:custGeom>
            <a:avLst/>
            <a:gdLst/>
            <a:ahLst/>
            <a:cxnLst/>
            <a:rect l="l" t="t" r="r" b="b"/>
            <a:pathLst>
              <a:path w="320730" h="347362">
                <a:moveTo>
                  <a:pt x="0" y="173680"/>
                </a:moveTo>
                <a:lnTo>
                  <a:pt x="613" y="158387"/>
                </a:lnTo>
                <a:lnTo>
                  <a:pt x="2418" y="143464"/>
                </a:lnTo>
                <a:lnTo>
                  <a:pt x="5364" y="128966"/>
                </a:lnTo>
                <a:lnTo>
                  <a:pt x="9400" y="114949"/>
                </a:lnTo>
                <a:lnTo>
                  <a:pt x="14475" y="101468"/>
                </a:lnTo>
                <a:lnTo>
                  <a:pt x="20537" y="88579"/>
                </a:lnTo>
                <a:lnTo>
                  <a:pt x="27535" y="76337"/>
                </a:lnTo>
                <a:lnTo>
                  <a:pt x="35418" y="64798"/>
                </a:lnTo>
                <a:lnTo>
                  <a:pt x="44135" y="54017"/>
                </a:lnTo>
                <a:lnTo>
                  <a:pt x="53635" y="44049"/>
                </a:lnTo>
                <a:lnTo>
                  <a:pt x="63866" y="34951"/>
                </a:lnTo>
                <a:lnTo>
                  <a:pt x="74777" y="26777"/>
                </a:lnTo>
                <a:lnTo>
                  <a:pt x="86317" y="19583"/>
                </a:lnTo>
                <a:lnTo>
                  <a:pt x="98435" y="13424"/>
                </a:lnTo>
                <a:lnTo>
                  <a:pt x="111080" y="8356"/>
                </a:lnTo>
                <a:lnTo>
                  <a:pt x="124200" y="4434"/>
                </a:lnTo>
                <a:lnTo>
                  <a:pt x="137744" y="1714"/>
                </a:lnTo>
                <a:lnTo>
                  <a:pt x="151661" y="251"/>
                </a:lnTo>
                <a:lnTo>
                  <a:pt x="160364" y="0"/>
                </a:lnTo>
                <a:lnTo>
                  <a:pt x="174485" y="664"/>
                </a:lnTo>
                <a:lnTo>
                  <a:pt x="188264" y="2619"/>
                </a:lnTo>
                <a:lnTo>
                  <a:pt x="201651" y="5810"/>
                </a:lnTo>
                <a:lnTo>
                  <a:pt x="214593" y="10181"/>
                </a:lnTo>
                <a:lnTo>
                  <a:pt x="227040" y="15677"/>
                </a:lnTo>
                <a:lnTo>
                  <a:pt x="238941" y="22242"/>
                </a:lnTo>
                <a:lnTo>
                  <a:pt x="250244" y="29822"/>
                </a:lnTo>
                <a:lnTo>
                  <a:pt x="260899" y="38359"/>
                </a:lnTo>
                <a:lnTo>
                  <a:pt x="270853" y="47800"/>
                </a:lnTo>
                <a:lnTo>
                  <a:pt x="280057" y="58088"/>
                </a:lnTo>
                <a:lnTo>
                  <a:pt x="288458" y="69169"/>
                </a:lnTo>
                <a:lnTo>
                  <a:pt x="296005" y="80986"/>
                </a:lnTo>
                <a:lnTo>
                  <a:pt x="302648" y="93484"/>
                </a:lnTo>
                <a:lnTo>
                  <a:pt x="308334" y="106609"/>
                </a:lnTo>
                <a:lnTo>
                  <a:pt x="313014" y="120303"/>
                </a:lnTo>
                <a:lnTo>
                  <a:pt x="316635" y="134512"/>
                </a:lnTo>
                <a:lnTo>
                  <a:pt x="319147" y="149181"/>
                </a:lnTo>
                <a:lnTo>
                  <a:pt x="320497" y="164254"/>
                </a:lnTo>
                <a:lnTo>
                  <a:pt x="320730" y="173680"/>
                </a:lnTo>
                <a:lnTo>
                  <a:pt x="320116" y="188974"/>
                </a:lnTo>
                <a:lnTo>
                  <a:pt x="318311" y="203897"/>
                </a:lnTo>
                <a:lnTo>
                  <a:pt x="315365" y="218395"/>
                </a:lnTo>
                <a:lnTo>
                  <a:pt x="311329" y="232412"/>
                </a:lnTo>
                <a:lnTo>
                  <a:pt x="306254" y="245893"/>
                </a:lnTo>
                <a:lnTo>
                  <a:pt x="300192" y="258782"/>
                </a:lnTo>
                <a:lnTo>
                  <a:pt x="293194" y="271024"/>
                </a:lnTo>
                <a:lnTo>
                  <a:pt x="285311" y="282563"/>
                </a:lnTo>
                <a:lnTo>
                  <a:pt x="276594" y="293344"/>
                </a:lnTo>
                <a:lnTo>
                  <a:pt x="267094" y="303311"/>
                </a:lnTo>
                <a:lnTo>
                  <a:pt x="256863" y="312410"/>
                </a:lnTo>
                <a:lnTo>
                  <a:pt x="245952" y="320584"/>
                </a:lnTo>
                <a:lnTo>
                  <a:pt x="234412" y="327778"/>
                </a:lnTo>
                <a:lnTo>
                  <a:pt x="222294" y="333937"/>
                </a:lnTo>
                <a:lnTo>
                  <a:pt x="209649" y="339005"/>
                </a:lnTo>
                <a:lnTo>
                  <a:pt x="196529" y="342927"/>
                </a:lnTo>
                <a:lnTo>
                  <a:pt x="182985" y="345647"/>
                </a:lnTo>
                <a:lnTo>
                  <a:pt x="169068" y="347110"/>
                </a:lnTo>
                <a:lnTo>
                  <a:pt x="160364" y="347362"/>
                </a:lnTo>
                <a:lnTo>
                  <a:pt x="146243" y="346698"/>
                </a:lnTo>
                <a:lnTo>
                  <a:pt x="132464" y="344742"/>
                </a:lnTo>
                <a:lnTo>
                  <a:pt x="119078" y="341551"/>
                </a:lnTo>
                <a:lnTo>
                  <a:pt x="106136" y="337180"/>
                </a:lnTo>
                <a:lnTo>
                  <a:pt x="93688" y="331684"/>
                </a:lnTo>
                <a:lnTo>
                  <a:pt x="81788" y="325119"/>
                </a:lnTo>
                <a:lnTo>
                  <a:pt x="70484" y="317539"/>
                </a:lnTo>
                <a:lnTo>
                  <a:pt x="59830" y="309002"/>
                </a:lnTo>
                <a:lnTo>
                  <a:pt x="49876" y="299561"/>
                </a:lnTo>
                <a:lnTo>
                  <a:pt x="40672" y="289272"/>
                </a:lnTo>
                <a:lnTo>
                  <a:pt x="32271" y="278192"/>
                </a:lnTo>
                <a:lnTo>
                  <a:pt x="24724" y="266375"/>
                </a:lnTo>
                <a:lnTo>
                  <a:pt x="18081" y="253876"/>
                </a:lnTo>
                <a:lnTo>
                  <a:pt x="12395" y="240752"/>
                </a:lnTo>
                <a:lnTo>
                  <a:pt x="7715" y="227057"/>
                </a:lnTo>
                <a:lnTo>
                  <a:pt x="4094" y="212848"/>
                </a:lnTo>
                <a:lnTo>
                  <a:pt x="1582" y="198179"/>
                </a:lnTo>
                <a:lnTo>
                  <a:pt x="232" y="183106"/>
                </a:lnTo>
                <a:lnTo>
                  <a:pt x="0" y="173680"/>
                </a:lnTo>
                <a:close/>
              </a:path>
            </a:pathLst>
          </a:custGeom>
          <a:solidFill>
            <a:srgbClr val="937AB1"/>
          </a:solidFill>
          <a:ln w="28575">
            <a:solidFill>
              <a:srgbClr val="6F5B88"/>
            </a:solidFill>
          </a:ln>
        </p:spPr>
        <p:txBody>
          <a:bodyPr wrap="square" lIns="0" tIns="0" rIns="0" bIns="0" rtlCol="0">
            <a:noAutofit/>
          </a:bodyPr>
          <a:lstStyle/>
          <a:p>
            <a:endParaRPr/>
          </a:p>
        </p:txBody>
      </p:sp>
      <p:sp>
        <p:nvSpPr>
          <p:cNvPr id="132" name="object 6"/>
          <p:cNvSpPr txBox="1"/>
          <p:nvPr/>
        </p:nvSpPr>
        <p:spPr>
          <a:xfrm>
            <a:off x="2856125" y="3759280"/>
            <a:ext cx="992822" cy="330200"/>
          </a:xfrm>
          <a:prstGeom prst="rect">
            <a:avLst/>
          </a:prstGeom>
        </p:spPr>
        <p:txBody>
          <a:bodyPr wrap="square" lIns="0" tIns="0" rIns="0" bIns="0" rtlCol="0">
            <a:noAutofit/>
          </a:bodyPr>
          <a:lstStyle/>
          <a:p>
            <a:pPr marL="12700">
              <a:lnSpc>
                <a:spcPts val="2600"/>
              </a:lnSpc>
              <a:spcBef>
                <a:spcPts val="130"/>
              </a:spcBef>
            </a:pPr>
            <a:r>
              <a:rPr sz="3600" baseline="2275" dirty="0">
                <a:solidFill>
                  <a:srgbClr val="7F7E7E"/>
                </a:solidFill>
                <a:cs typeface="Calibri"/>
              </a:rPr>
              <a:t>Income</a:t>
            </a:r>
            <a:endParaRPr sz="2400" dirty="0">
              <a:cs typeface="Calibri"/>
            </a:endParaRPr>
          </a:p>
        </p:txBody>
      </p:sp>
      <p:grpSp>
        <p:nvGrpSpPr>
          <p:cNvPr id="133" name="Group 132"/>
          <p:cNvGrpSpPr/>
          <p:nvPr/>
        </p:nvGrpSpPr>
        <p:grpSpPr>
          <a:xfrm>
            <a:off x="3907438" y="1888930"/>
            <a:ext cx="6303362" cy="4054670"/>
            <a:chOff x="2343901" y="1923700"/>
            <a:chExt cx="6303362" cy="4054670"/>
          </a:xfrm>
        </p:grpSpPr>
        <p:sp>
          <p:nvSpPr>
            <p:cNvPr id="134" name="object 67"/>
            <p:cNvSpPr/>
            <p:nvPr/>
          </p:nvSpPr>
          <p:spPr>
            <a:xfrm>
              <a:off x="2343901" y="1923700"/>
              <a:ext cx="0" cy="4054670"/>
            </a:xfrm>
            <a:custGeom>
              <a:avLst/>
              <a:gdLst/>
              <a:ahLst/>
              <a:cxnLst/>
              <a:rect l="l" t="t" r="r" b="b"/>
              <a:pathLst>
                <a:path h="4054670">
                  <a:moveTo>
                    <a:pt x="0" y="4054670"/>
                  </a:moveTo>
                  <a:lnTo>
                    <a:pt x="0" y="0"/>
                  </a:lnTo>
                </a:path>
              </a:pathLst>
            </a:custGeom>
            <a:ln w="25399">
              <a:solidFill>
                <a:srgbClr val="6094C9"/>
              </a:solidFill>
              <a:headEnd type="none"/>
              <a:tailEnd type="arrow"/>
            </a:ln>
            <a:effectLst>
              <a:outerShdw blurRad="50800" dist="38100" dir="5400000" algn="t" rotWithShape="0">
                <a:prstClr val="black">
                  <a:alpha val="40000"/>
                </a:prstClr>
              </a:outerShdw>
            </a:effectLst>
          </p:spPr>
          <p:txBody>
            <a:bodyPr wrap="square" lIns="0" tIns="0" rIns="0" bIns="0" rtlCol="0">
              <a:noAutofit/>
            </a:bodyPr>
            <a:lstStyle/>
            <a:p>
              <a:endParaRPr/>
            </a:p>
          </p:txBody>
        </p:sp>
        <p:sp>
          <p:nvSpPr>
            <p:cNvPr id="135" name="object 70"/>
            <p:cNvSpPr/>
            <p:nvPr/>
          </p:nvSpPr>
          <p:spPr>
            <a:xfrm>
              <a:off x="2343901" y="5978370"/>
              <a:ext cx="6303362" cy="0"/>
            </a:xfrm>
            <a:custGeom>
              <a:avLst/>
              <a:gdLst/>
              <a:ahLst/>
              <a:cxnLst/>
              <a:rect l="l" t="t" r="r" b="b"/>
              <a:pathLst>
                <a:path w="6303362">
                  <a:moveTo>
                    <a:pt x="0" y="0"/>
                  </a:moveTo>
                  <a:lnTo>
                    <a:pt x="6303362" y="0"/>
                  </a:lnTo>
                </a:path>
              </a:pathLst>
            </a:custGeom>
            <a:ln w="25399">
              <a:solidFill>
                <a:srgbClr val="6094C9"/>
              </a:solidFill>
              <a:headEnd type="none"/>
              <a:tailEnd type="arrow"/>
            </a:ln>
            <a:effectLst>
              <a:outerShdw blurRad="50800" dist="38100" algn="l" rotWithShape="0">
                <a:prstClr val="black">
                  <a:alpha val="40000"/>
                </a:prstClr>
              </a:outerShdw>
            </a:effectLst>
          </p:spPr>
          <p:txBody>
            <a:bodyPr wrap="square" lIns="0" tIns="0" rIns="0" bIns="0" rtlCol="0">
              <a:noAutofit/>
            </a:bodyPr>
            <a:lstStyle/>
            <a:p>
              <a:endParaRPr/>
            </a:p>
          </p:txBody>
        </p:sp>
      </p:grpSp>
      <p:sp>
        <p:nvSpPr>
          <p:cNvPr id="136" name="object 69"/>
          <p:cNvSpPr/>
          <p:nvPr/>
        </p:nvSpPr>
        <p:spPr>
          <a:xfrm>
            <a:off x="7006208" y="2493252"/>
            <a:ext cx="565019" cy="625840"/>
          </a:xfrm>
          <a:custGeom>
            <a:avLst/>
            <a:gdLst/>
            <a:ahLst/>
            <a:cxnLst/>
            <a:rect l="l" t="t" r="r" b="b"/>
            <a:pathLst>
              <a:path w="565019" h="625840">
                <a:moveTo>
                  <a:pt x="0" y="0"/>
                </a:moveTo>
                <a:lnTo>
                  <a:pt x="0" y="625840"/>
                </a:lnTo>
                <a:lnTo>
                  <a:pt x="565019" y="625840"/>
                </a:lnTo>
                <a:lnTo>
                  <a:pt x="565019" y="0"/>
                </a:lnTo>
                <a:lnTo>
                  <a:pt x="0" y="0"/>
                </a:lnTo>
                <a:close/>
              </a:path>
            </a:pathLst>
          </a:custGeom>
          <a:solidFill>
            <a:srgbClr val="59B9D0">
              <a:alpha val="71000"/>
            </a:srgbClr>
          </a:solidFill>
          <a:effectLst>
            <a:outerShdw blurRad="50800" dist="38100" dir="5400000" algn="t" rotWithShape="0">
              <a:prstClr val="black">
                <a:alpha val="40000"/>
              </a:prstClr>
            </a:outerShdw>
          </a:effectLst>
        </p:spPr>
        <p:txBody>
          <a:bodyPr wrap="square" lIns="0" tIns="0" rIns="0" bIns="0" rtlCol="0">
            <a:noAutofit/>
          </a:bodyPr>
          <a:lstStyle/>
          <a:p>
            <a:endParaRPr/>
          </a:p>
        </p:txBody>
      </p:sp>
      <p:sp>
        <p:nvSpPr>
          <p:cNvPr id="137" name="object 69"/>
          <p:cNvSpPr/>
          <p:nvPr/>
        </p:nvSpPr>
        <p:spPr>
          <a:xfrm>
            <a:off x="5205885" y="3841353"/>
            <a:ext cx="565019" cy="625840"/>
          </a:xfrm>
          <a:custGeom>
            <a:avLst/>
            <a:gdLst/>
            <a:ahLst/>
            <a:cxnLst/>
            <a:rect l="l" t="t" r="r" b="b"/>
            <a:pathLst>
              <a:path w="565019" h="625840">
                <a:moveTo>
                  <a:pt x="0" y="0"/>
                </a:moveTo>
                <a:lnTo>
                  <a:pt x="0" y="625840"/>
                </a:lnTo>
                <a:lnTo>
                  <a:pt x="565019" y="625840"/>
                </a:lnTo>
                <a:lnTo>
                  <a:pt x="565019" y="0"/>
                </a:lnTo>
                <a:lnTo>
                  <a:pt x="0" y="0"/>
                </a:lnTo>
                <a:close/>
              </a:path>
            </a:pathLst>
          </a:custGeom>
          <a:solidFill>
            <a:srgbClr val="CD665F">
              <a:alpha val="71000"/>
            </a:srgbClr>
          </a:solidFill>
          <a:effectLst>
            <a:outerShdw blurRad="50800" dist="38100" dir="5400000" algn="t" rotWithShape="0">
              <a:prstClr val="black">
                <a:alpha val="40000"/>
              </a:prstClr>
            </a:outerShdw>
          </a:effectLst>
        </p:spPr>
        <p:txBody>
          <a:bodyPr wrap="square" lIns="0" tIns="0" rIns="0" bIns="0" rtlCol="0">
            <a:noAutofit/>
          </a:bodyPr>
          <a:lstStyle/>
          <a:p>
            <a:endParaRPr/>
          </a:p>
        </p:txBody>
      </p:sp>
      <p:sp>
        <p:nvSpPr>
          <p:cNvPr id="138" name="object 69"/>
          <p:cNvSpPr/>
          <p:nvPr/>
        </p:nvSpPr>
        <p:spPr>
          <a:xfrm>
            <a:off x="7066907" y="2564282"/>
            <a:ext cx="565019" cy="625840"/>
          </a:xfrm>
          <a:custGeom>
            <a:avLst/>
            <a:gdLst/>
            <a:ahLst/>
            <a:cxnLst/>
            <a:rect l="l" t="t" r="r" b="b"/>
            <a:pathLst>
              <a:path w="565019" h="625840">
                <a:moveTo>
                  <a:pt x="0" y="0"/>
                </a:moveTo>
                <a:lnTo>
                  <a:pt x="0" y="625840"/>
                </a:lnTo>
                <a:lnTo>
                  <a:pt x="565019" y="625840"/>
                </a:lnTo>
                <a:lnTo>
                  <a:pt x="565019" y="0"/>
                </a:lnTo>
                <a:lnTo>
                  <a:pt x="0" y="0"/>
                </a:lnTo>
                <a:close/>
              </a:path>
            </a:pathLst>
          </a:custGeom>
          <a:solidFill>
            <a:srgbClr val="AAC56C">
              <a:alpha val="71000"/>
            </a:srgbClr>
          </a:solidFill>
          <a:effectLst>
            <a:outerShdw blurRad="50800" dist="38100" dir="5400000" algn="t" rotWithShape="0">
              <a:prstClr val="black">
                <a:alpha val="40000"/>
              </a:prstClr>
            </a:outerShdw>
          </a:effectLst>
        </p:spPr>
        <p:txBody>
          <a:bodyPr wrap="square" lIns="0" tIns="0" rIns="0" bIns="0" rtlCol="0">
            <a:noAutofit/>
          </a:bodyPr>
          <a:lstStyle/>
          <a:p>
            <a:endParaRPr/>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_rels/theme3.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tis-Theme-Blue">
  <a:themeElements>
    <a:clrScheme name="Custom 3">
      <a:dk1>
        <a:srgbClr val="000000"/>
      </a:dk1>
      <a:lt1>
        <a:srgbClr val="FFFFFF"/>
      </a:lt1>
      <a:dk2>
        <a:srgbClr val="454551"/>
      </a:dk2>
      <a:lt2>
        <a:srgbClr val="797979"/>
      </a:lt2>
      <a:accent1>
        <a:srgbClr val="EC138B"/>
      </a:accent1>
      <a:accent2>
        <a:srgbClr val="ED3167"/>
      </a:accent2>
      <a:accent3>
        <a:srgbClr val="359ED8"/>
      </a:accent3>
      <a:accent4>
        <a:srgbClr val="255E83"/>
      </a:accent4>
      <a:accent5>
        <a:srgbClr val="B7315B"/>
      </a:accent5>
      <a:accent6>
        <a:srgbClr val="253C6F"/>
      </a:accent6>
      <a:hlink>
        <a:srgbClr val="EC138B"/>
      </a:hlink>
      <a:folHlink>
        <a:srgbClr val="255E83"/>
      </a:folHlink>
    </a:clrScheme>
    <a:fontScheme name="Gill Sans MT">
      <a:majorFont>
        <a:latin typeface="Gill Sans MT"/>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 xmlns:thm15="http://schemas.microsoft.com/office/thememl/2012/main" name="Metis-Theme-Blue" id="{5FDFF633-2B43-E34D-A4F1-7FA8B282F13E}" vid="{6425FC6E-14CF-034A-B86B-AAC286D01AD3}"/>
    </a:ext>
  </a:extLst>
</a:theme>
</file>

<file path=ppt/theme/theme2.xml><?xml version="1.0" encoding="utf-8"?>
<a:theme xmlns:a="http://schemas.openxmlformats.org/drawingml/2006/main" name="Ion">
  <a:themeElements>
    <a:clrScheme name="Custom 3">
      <a:dk1>
        <a:srgbClr val="000000"/>
      </a:dk1>
      <a:lt1>
        <a:srgbClr val="FFFFFF"/>
      </a:lt1>
      <a:dk2>
        <a:srgbClr val="454551"/>
      </a:dk2>
      <a:lt2>
        <a:srgbClr val="797979"/>
      </a:lt2>
      <a:accent1>
        <a:srgbClr val="EC138B"/>
      </a:accent1>
      <a:accent2>
        <a:srgbClr val="ED3167"/>
      </a:accent2>
      <a:accent3>
        <a:srgbClr val="359ED8"/>
      </a:accent3>
      <a:accent4>
        <a:srgbClr val="255E83"/>
      </a:accent4>
      <a:accent5>
        <a:srgbClr val="B7315B"/>
      </a:accent5>
      <a:accent6>
        <a:srgbClr val="253C6F"/>
      </a:accent6>
      <a:hlink>
        <a:srgbClr val="EC138B"/>
      </a:hlink>
      <a:folHlink>
        <a:srgbClr val="255E83"/>
      </a:folHlink>
    </a:clrScheme>
    <a:fontScheme name="Gill Sans MT">
      <a:majorFont>
        <a:latin typeface="Gill Sans MT"/>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spDef>
      <a:spPr>
        <a:solidFill>
          <a:srgbClr val="3366FF"/>
        </a:solidFill>
        <a:ln>
          <a:solidFill>
            <a:srgbClr val="3366FF"/>
          </a:solidFill>
        </a:ln>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objectDefaults>
  <a:extraClrSchemeLst/>
  <a:extLst>
    <a:ext uri="{05A4C25C-085E-4340-85A3-A5531E510DB2}">
      <thm15:themeFamily xmlns:thm15="http://schemas.microsoft.com/office/thememl/2012/main" xmlns="" name="Ion" id="{B8441ADB-2E43-4AF7-B97A-BD870242C6A8}" vid="{292E63A9-BB86-4E3D-B92A-7223C6510D2E}"/>
    </a:ext>
  </a:extLst>
</a:theme>
</file>

<file path=ppt/theme/theme3.xml><?xml version="1.0" encoding="utf-8"?>
<a:theme xmlns:a="http://schemas.openxmlformats.org/drawingml/2006/main" name="1_Ion">
  <a:themeElements>
    <a:clrScheme name="Custom 3">
      <a:dk1>
        <a:srgbClr val="000000"/>
      </a:dk1>
      <a:lt1>
        <a:srgbClr val="FFFFFF"/>
      </a:lt1>
      <a:dk2>
        <a:srgbClr val="454551"/>
      </a:dk2>
      <a:lt2>
        <a:srgbClr val="797979"/>
      </a:lt2>
      <a:accent1>
        <a:srgbClr val="EC138B"/>
      </a:accent1>
      <a:accent2>
        <a:srgbClr val="ED3167"/>
      </a:accent2>
      <a:accent3>
        <a:srgbClr val="359ED8"/>
      </a:accent3>
      <a:accent4>
        <a:srgbClr val="255E83"/>
      </a:accent4>
      <a:accent5>
        <a:srgbClr val="B7315B"/>
      </a:accent5>
      <a:accent6>
        <a:srgbClr val="253C6F"/>
      </a:accent6>
      <a:hlink>
        <a:srgbClr val="EC138B"/>
      </a:hlink>
      <a:folHlink>
        <a:srgbClr val="255E83"/>
      </a:folHlink>
    </a:clrScheme>
    <a:fontScheme name="Gill Sans MT">
      <a:majorFont>
        <a:latin typeface="Gill Sans MT"/>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spDef>
      <a:spPr>
        <a:solidFill>
          <a:srgbClr val="3366FF"/>
        </a:solidFill>
        <a:ln>
          <a:solidFill>
            <a:srgbClr val="3366FF"/>
          </a:solidFill>
        </a:ln>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objectDefaults>
  <a:extraClrSchemeLst/>
  <a:extLst>
    <a:ext uri="{05A4C25C-085E-4340-85A3-A5531E510DB2}">
      <thm15:themeFamily xmlns:thm15="http://schemas.microsoft.com/office/thememl/2012/main" xmlns="" name="Ion" id="{B8441ADB-2E43-4AF7-B97A-BD870242C6A8}" vid="{292E63A9-BB86-4E3D-B92A-7223C6510D2E}"/>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Metis-Theme-Blue</Template>
  <TotalTime>3625</TotalTime>
  <Words>5463</Words>
  <Application>Microsoft Macintosh PowerPoint</Application>
  <PresentationFormat>Custom</PresentationFormat>
  <Paragraphs>1324</Paragraphs>
  <Slides>126</Slides>
  <Notes>46</Notes>
  <HiddenSlides>0</HiddenSlides>
  <MMClips>0</MMClips>
  <ScaleCrop>false</ScaleCrop>
  <HeadingPairs>
    <vt:vector size="6" baseType="variant">
      <vt:variant>
        <vt:lpstr>Theme</vt:lpstr>
      </vt:variant>
      <vt:variant>
        <vt:i4>3</vt:i4>
      </vt:variant>
      <vt:variant>
        <vt:lpstr>Embedded OLE Servers</vt:lpstr>
      </vt:variant>
      <vt:variant>
        <vt:i4>2</vt:i4>
      </vt:variant>
      <vt:variant>
        <vt:lpstr>Slide Titles</vt:lpstr>
      </vt:variant>
      <vt:variant>
        <vt:i4>126</vt:i4>
      </vt:variant>
    </vt:vector>
  </HeadingPairs>
  <TitlesOfParts>
    <vt:vector size="131" baseType="lpstr">
      <vt:lpstr>Metis-Theme-Blue</vt:lpstr>
      <vt:lpstr>Ion</vt:lpstr>
      <vt:lpstr>1_Ion</vt:lpstr>
      <vt:lpstr>think-cell Slide</vt:lpstr>
      <vt:lpstr>Equation</vt:lpstr>
      <vt:lpstr>Advanced  Clustering  Algorithms</vt:lpstr>
      <vt:lpstr>Clustering: a brief review</vt:lpstr>
      <vt:lpstr>Clustering: when k-means isn’t enough</vt:lpstr>
      <vt:lpstr>Clustering: advanced clustering algorithms</vt:lpstr>
      <vt:lpstr>Clustering: advanced clustering algorithms</vt:lpstr>
      <vt:lpstr>Hierarchical Agglomerative Clustering</vt:lpstr>
      <vt:lpstr>Hierarchical agglomerative clustering (HAC)</vt:lpstr>
      <vt:lpstr>HAC: the algorithm</vt:lpstr>
      <vt:lpstr>HAC: required inputs</vt:lpstr>
      <vt:lpstr>HAC: toy example</vt:lpstr>
      <vt:lpstr>HAC: toy example</vt:lpstr>
      <vt:lpstr>HAC: toy example</vt:lpstr>
      <vt:lpstr>HAC: toy example</vt:lpstr>
      <vt:lpstr>HAC: toy example</vt:lpstr>
      <vt:lpstr>HAC: toy example</vt:lpstr>
      <vt:lpstr>HAC: toy example</vt:lpstr>
      <vt:lpstr>HAC: toy example as a dendrogram</vt:lpstr>
      <vt:lpstr>HAC: toy example as a dendrogram</vt:lpstr>
      <vt:lpstr>HAC: toy example as a dendrogram</vt:lpstr>
      <vt:lpstr>HAC: toy example as a dendrogram</vt:lpstr>
      <vt:lpstr>HAC: toy example as a dendrogram</vt:lpstr>
      <vt:lpstr>HAC: toy example as a dendrogram</vt:lpstr>
      <vt:lpstr>HAC: toy example as a dendrogram</vt:lpstr>
      <vt:lpstr>HAC: strengths and weaknesses</vt:lpstr>
      <vt:lpstr>HAC: minimum distance linkage</vt:lpstr>
      <vt:lpstr>HAC: minimum distance linkage</vt:lpstr>
      <vt:lpstr>HAC: maximum distance linkage</vt:lpstr>
      <vt:lpstr>HAC: maximum distance linkage</vt:lpstr>
      <vt:lpstr>HAC: How to get number of clusters</vt:lpstr>
      <vt:lpstr>DBSCAN</vt:lpstr>
      <vt:lpstr>Density-based spatial clustering of applications with noise                (DBSCAN)</vt:lpstr>
      <vt:lpstr>DBSCAN: required inputs</vt:lpstr>
      <vt:lpstr>DBSCAN: outputs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DBSCAN: strengths and weaknesses</vt:lpstr>
      <vt:lpstr>Mean Shift</vt:lpstr>
      <vt:lpstr>Mean shift</vt:lpstr>
      <vt:lpstr>Mean shift: local density</vt:lpstr>
      <vt:lpstr>Mean shift: the algorithm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Mean shift: weighted mean</vt:lpstr>
      <vt:lpstr>Mean shift: strengths and weaknesses</vt:lpstr>
      <vt:lpstr>Spectral Clustering Affinity Propagation</vt:lpstr>
      <vt:lpstr>Spectral Clustering and Affinity Propagation</vt:lpstr>
      <vt:lpstr>Similarity matrix</vt:lpstr>
      <vt:lpstr>Comparing algorithms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Summary</vt:lpstr>
      <vt:lpstr>Summary</vt:lpstr>
      <vt:lpstr>Questions?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dc:creator>
  <cp:lastModifiedBy>Neer</cp:lastModifiedBy>
  <cp:revision>229</cp:revision>
  <dcterms:modified xsi:type="dcterms:W3CDTF">2019-03-04T03:15:57Z</dcterms:modified>
</cp:coreProperties>
</file>